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11.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7" r:id="rId4"/>
    <p:sldMasterId id="2147493455" r:id="rId5"/>
    <p:sldMasterId id="2147493479" r:id="rId6"/>
    <p:sldMasterId id="2147493491" r:id="rId7"/>
    <p:sldMasterId id="2147493503" r:id="rId8"/>
    <p:sldMasterId id="2147493515" r:id="rId9"/>
  </p:sldMasterIdLst>
  <p:notesMasterIdLst>
    <p:notesMasterId r:id="rId42"/>
  </p:notesMasterIdLst>
  <p:sldIdLst>
    <p:sldId id="266" r:id="rId10"/>
    <p:sldId id="274" r:id="rId11"/>
    <p:sldId id="277" r:id="rId12"/>
    <p:sldId id="309" r:id="rId13"/>
    <p:sldId id="291" r:id="rId14"/>
    <p:sldId id="278" r:id="rId15"/>
    <p:sldId id="292" r:id="rId16"/>
    <p:sldId id="293" r:id="rId17"/>
    <p:sldId id="297" r:id="rId18"/>
    <p:sldId id="280" r:id="rId19"/>
    <p:sldId id="296" r:id="rId20"/>
    <p:sldId id="282" r:id="rId21"/>
    <p:sldId id="298" r:id="rId22"/>
    <p:sldId id="299" r:id="rId23"/>
    <p:sldId id="281" r:id="rId24"/>
    <p:sldId id="295" r:id="rId25"/>
    <p:sldId id="283" r:id="rId26"/>
    <p:sldId id="294" r:id="rId27"/>
    <p:sldId id="284" r:id="rId28"/>
    <p:sldId id="285" r:id="rId29"/>
    <p:sldId id="300" r:id="rId30"/>
    <p:sldId id="289" r:id="rId31"/>
    <p:sldId id="301" r:id="rId32"/>
    <p:sldId id="302" r:id="rId33"/>
    <p:sldId id="305" r:id="rId34"/>
    <p:sldId id="304" r:id="rId35"/>
    <p:sldId id="306" r:id="rId36"/>
    <p:sldId id="290" r:id="rId37"/>
    <p:sldId id="308" r:id="rId38"/>
    <p:sldId id="307" r:id="rId39"/>
    <p:sldId id="303" r:id="rId40"/>
    <p:sldId id="286"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902">
          <p15:clr>
            <a:srgbClr val="A4A3A4"/>
          </p15:clr>
        </p15:guide>
        <p15:guide id="2" orient="horz" pos="3018">
          <p15:clr>
            <a:srgbClr val="A4A3A4"/>
          </p15:clr>
        </p15:guide>
        <p15:guide id="3" orient="horz" pos="226">
          <p15:clr>
            <a:srgbClr val="A4A3A4"/>
          </p15:clr>
        </p15:guide>
        <p15:guide id="4" orient="horz" pos="681">
          <p15:clr>
            <a:srgbClr val="A4A3A4"/>
          </p15:clr>
        </p15:guide>
        <p15:guide id="5" orient="horz" pos="1277">
          <p15:clr>
            <a:srgbClr val="A4A3A4"/>
          </p15:clr>
        </p15:guide>
        <p15:guide id="6" orient="horz" pos="1457">
          <p15:clr>
            <a:srgbClr val="A4A3A4"/>
          </p15:clr>
        </p15:guide>
        <p15:guide id="7" orient="horz" pos="1575">
          <p15:clr>
            <a:srgbClr val="A4A3A4"/>
          </p15:clr>
        </p15:guide>
        <p15:guide id="8" orient="horz" pos="1749">
          <p15:clr>
            <a:srgbClr val="A4A3A4"/>
          </p15:clr>
        </p15:guide>
        <p15:guide id="9" orient="horz" pos="2480">
          <p15:clr>
            <a:srgbClr val="A4A3A4"/>
          </p15:clr>
        </p15:guide>
        <p15:guide id="10" orient="horz" pos="1153">
          <p15:clr>
            <a:srgbClr val="A4A3A4"/>
          </p15:clr>
        </p15:guide>
        <p15:guide id="11" orient="horz" pos="338">
          <p15:clr>
            <a:srgbClr val="A4A3A4"/>
          </p15:clr>
        </p15:guide>
        <p15:guide id="12" orient="horz" pos="200">
          <p15:clr>
            <a:srgbClr val="A4A3A4"/>
          </p15:clr>
        </p15:guide>
        <p15:guide id="13" orient="horz" pos="2013">
          <p15:clr>
            <a:srgbClr val="A4A3A4"/>
          </p15:clr>
        </p15:guide>
        <p15:guide id="14" orient="horz" pos="532">
          <p15:clr>
            <a:srgbClr val="A4A3A4"/>
          </p15:clr>
        </p15:guide>
        <p15:guide id="15" orient="horz" pos="202">
          <p15:clr>
            <a:srgbClr val="A4A3A4"/>
          </p15:clr>
        </p15:guide>
        <p15:guide id="16" pos="235">
          <p15:clr>
            <a:srgbClr val="A4A3A4"/>
          </p15:clr>
        </p15:guide>
        <p15:guide id="17" pos="2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B050"/>
    <a:srgbClr val="7A0000"/>
    <a:srgbClr val="006600"/>
    <a:srgbClr val="FFCCFF"/>
    <a:srgbClr val="FF9999"/>
    <a:srgbClr val="FFFF99"/>
    <a:srgbClr val="C8D7EA"/>
    <a:srgbClr val="FF99FF"/>
    <a:srgbClr val="FFFFA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615" autoAdjust="0"/>
  </p:normalViewPr>
  <p:slideViewPr>
    <p:cSldViewPr snapToGrid="0" snapToObjects="1">
      <p:cViewPr varScale="1">
        <p:scale>
          <a:sx n="92" d="100"/>
          <a:sy n="92" d="100"/>
        </p:scale>
        <p:origin x="-780" y="-96"/>
      </p:cViewPr>
      <p:guideLst>
        <p:guide orient="horz" pos="902"/>
        <p:guide orient="horz" pos="3018"/>
        <p:guide orient="horz" pos="226"/>
        <p:guide orient="horz" pos="681"/>
        <p:guide orient="horz" pos="1277"/>
        <p:guide orient="horz" pos="1457"/>
        <p:guide orient="horz" pos="1575"/>
        <p:guide orient="horz" pos="1749"/>
        <p:guide orient="horz" pos="2480"/>
        <p:guide orient="horz" pos="1153"/>
        <p:guide orient="horz" pos="338"/>
        <p:guide orient="horz" pos="200"/>
        <p:guide orient="horz" pos="2013"/>
        <p:guide orient="horz" pos="532"/>
        <p:guide orient="horz" pos="202"/>
        <p:guide pos="235"/>
        <p:guide pos="263"/>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s>
</file>

<file path=ppt/charts/_rels/chart1.xml.rels><?xml version="1.0" encoding="UTF-8" standalone="yes"?>
<Relationships xmlns="http://schemas.openxmlformats.org/package/2006/relationships"><Relationship Id="rId2" Type="http://schemas.openxmlformats.org/officeDocument/2006/relationships/oleObject" Target="file:///D:\Monash_Research_290616\MTT\MUSC%20136.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D:\Monash_Research_290616\MTT\MUSC%20136.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D:\Monash_Research_290616\MTT\MUSC%20136.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D:\Monash_Research_290616\MTT\MUSC%20136.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1" Type="http://schemas.openxmlformats.org/officeDocument/2006/relationships/oleObject" Target="file:///E:\Novel%20strains\MUSC%20136\p53%20musc136%2003032016.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E:\Novel%20strains\MUSC%20136\gsh%20030320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noFill/>
            <a:ln>
              <a:solidFill>
                <a:schemeClr val="tx1"/>
              </a:solidFill>
            </a:ln>
            <a:effectLst/>
          </c:spPr>
          <c:invertIfNegative val="0"/>
          <c:dPt>
            <c:idx val="1"/>
            <c:invertIfNegative val="0"/>
            <c:bubble3D val="0"/>
            <c:spPr>
              <a:solidFill>
                <a:srgbClr val="70AD47"/>
              </a:solidFill>
              <a:ln>
                <a:solidFill>
                  <a:schemeClr val="tx1"/>
                </a:solidFill>
              </a:ln>
              <a:effectLst/>
            </c:spPr>
            <c:extLst xmlns:c16r2="http://schemas.microsoft.com/office/drawing/2015/06/chart">
              <c:ext xmlns:c16="http://schemas.microsoft.com/office/drawing/2014/chart" uri="{C3380CC4-5D6E-409C-BE32-E72D297353CC}">
                <c16:uniqueId val="{00000000-BA10-4B09-9640-18DDAB15DFBD}"/>
              </c:ext>
            </c:extLst>
          </c:dPt>
          <c:dPt>
            <c:idx val="2"/>
            <c:invertIfNegative val="0"/>
            <c:bubble3D val="0"/>
            <c:spPr>
              <a:solidFill>
                <a:srgbClr val="70AD47"/>
              </a:solidFill>
              <a:ln>
                <a:solidFill>
                  <a:schemeClr val="tx1"/>
                </a:solidFill>
              </a:ln>
              <a:effectLst/>
            </c:spPr>
            <c:extLst xmlns:c16r2="http://schemas.microsoft.com/office/drawing/2015/06/chart">
              <c:ext xmlns:c16="http://schemas.microsoft.com/office/drawing/2014/chart" uri="{C3380CC4-5D6E-409C-BE32-E72D297353CC}">
                <c16:uniqueId val="{00000001-BA10-4B09-9640-18DDAB15DFBD}"/>
              </c:ext>
            </c:extLst>
          </c:dPt>
          <c:dPt>
            <c:idx val="3"/>
            <c:invertIfNegative val="0"/>
            <c:bubble3D val="0"/>
            <c:spPr>
              <a:solidFill>
                <a:srgbClr val="70AD47"/>
              </a:solidFill>
              <a:ln>
                <a:solidFill>
                  <a:schemeClr val="tx1"/>
                </a:solidFill>
              </a:ln>
              <a:effectLst/>
            </c:spPr>
            <c:extLst xmlns:c16r2="http://schemas.microsoft.com/office/drawing/2015/06/chart">
              <c:ext xmlns:c16="http://schemas.microsoft.com/office/drawing/2014/chart" uri="{C3380CC4-5D6E-409C-BE32-E72D297353CC}">
                <c16:uniqueId val="{00000002-BA10-4B09-9640-18DDAB15DFBD}"/>
              </c:ext>
            </c:extLst>
          </c:dPt>
          <c:dPt>
            <c:idx val="4"/>
            <c:invertIfNegative val="0"/>
            <c:bubble3D val="0"/>
            <c:spPr>
              <a:solidFill>
                <a:srgbClr val="70AD47"/>
              </a:solidFill>
              <a:ln>
                <a:solidFill>
                  <a:schemeClr val="tx1"/>
                </a:solidFill>
              </a:ln>
              <a:effectLst/>
            </c:spPr>
            <c:extLst xmlns:c16r2="http://schemas.microsoft.com/office/drawing/2015/06/chart">
              <c:ext xmlns:c16="http://schemas.microsoft.com/office/drawing/2014/chart" uri="{C3380CC4-5D6E-409C-BE32-E72D297353CC}">
                <c16:uniqueId val="{00000003-BA10-4B09-9640-18DDAB15DFBD}"/>
              </c:ext>
            </c:extLst>
          </c:dPt>
          <c:dPt>
            <c:idx val="5"/>
            <c:invertIfNegative val="0"/>
            <c:bubble3D val="0"/>
            <c:spPr>
              <a:solidFill>
                <a:srgbClr val="70AD47"/>
              </a:solidFill>
              <a:ln>
                <a:solidFill>
                  <a:schemeClr val="tx1"/>
                </a:solidFill>
              </a:ln>
              <a:effectLst/>
            </c:spPr>
            <c:extLst xmlns:c16r2="http://schemas.microsoft.com/office/drawing/2015/06/chart">
              <c:ext xmlns:c16="http://schemas.microsoft.com/office/drawing/2014/chart" uri="{C3380CC4-5D6E-409C-BE32-E72D297353CC}">
                <c16:uniqueId val="{00000004-BA10-4B09-9640-18DDAB15DFBD}"/>
              </c:ext>
            </c:extLst>
          </c:dPt>
          <c:errBars>
            <c:errBarType val="plus"/>
            <c:errValType val="cust"/>
            <c:noEndCap val="0"/>
            <c:plus>
              <c:numRef>
                <c:f>Sheet1!$D$30:$D$35</c:f>
                <c:numCache>
                  <c:formatCode>General</c:formatCode>
                  <c:ptCount val="6"/>
                  <c:pt idx="0">
                    <c:v>8.5608101408953724E-2</c:v>
                  </c:pt>
                  <c:pt idx="1">
                    <c:v>4.171058489775601E-2</c:v>
                  </c:pt>
                  <c:pt idx="2">
                    <c:v>7.0412408502244075E-2</c:v>
                  </c:pt>
                  <c:pt idx="3">
                    <c:v>4.8513014833162976E-2</c:v>
                  </c:pt>
                  <c:pt idx="4">
                    <c:v>7.0868175557955063E-2</c:v>
                  </c:pt>
                  <c:pt idx="5">
                    <c:v>6.2985202762281381E-2</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Sheet1!$B$30:$B$35</c:f>
              <c:strCache>
                <c:ptCount val="6"/>
                <c:pt idx="0">
                  <c:v>Control</c:v>
                </c:pt>
                <c:pt idx="1">
                  <c:v>25 µg/mL</c:v>
                </c:pt>
                <c:pt idx="2">
                  <c:v>50 µg/mL</c:v>
                </c:pt>
                <c:pt idx="3">
                  <c:v>100 µg/mL</c:v>
                </c:pt>
                <c:pt idx="4">
                  <c:v>200 µg/mL</c:v>
                </c:pt>
                <c:pt idx="5">
                  <c:v>400 µg/mL</c:v>
                </c:pt>
              </c:strCache>
            </c:strRef>
          </c:cat>
          <c:val>
            <c:numRef>
              <c:f>Sheet1!$C$30:$C$35</c:f>
              <c:numCache>
                <c:formatCode>General</c:formatCode>
                <c:ptCount val="6"/>
                <c:pt idx="0">
                  <c:v>1</c:v>
                </c:pt>
                <c:pt idx="1">
                  <c:v>0.87911775168979012</c:v>
                </c:pt>
                <c:pt idx="2">
                  <c:v>0.82817502668089682</c:v>
                </c:pt>
                <c:pt idx="3">
                  <c:v>0.79345428673070062</c:v>
                </c:pt>
                <c:pt idx="4">
                  <c:v>0.75190323728210628</c:v>
                </c:pt>
                <c:pt idx="5">
                  <c:v>0.671362504446816</c:v>
                </c:pt>
              </c:numCache>
            </c:numRef>
          </c:val>
          <c:extLst xmlns:c16r2="http://schemas.microsoft.com/office/drawing/2015/06/chart">
            <c:ext xmlns:c16="http://schemas.microsoft.com/office/drawing/2014/chart" uri="{C3380CC4-5D6E-409C-BE32-E72D297353CC}">
              <c16:uniqueId val="{00000005-BA10-4B09-9640-18DDAB15DFBD}"/>
            </c:ext>
          </c:extLst>
        </c:ser>
        <c:dLbls>
          <c:showLegendKey val="0"/>
          <c:showVal val="0"/>
          <c:showCatName val="0"/>
          <c:showSerName val="0"/>
          <c:showPercent val="0"/>
          <c:showBubbleSize val="0"/>
        </c:dLbls>
        <c:gapWidth val="219"/>
        <c:overlap val="-27"/>
        <c:axId val="113277440"/>
        <c:axId val="83589312"/>
      </c:barChart>
      <c:catAx>
        <c:axId val="1132774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3589312"/>
        <c:crosses val="autoZero"/>
        <c:auto val="1"/>
        <c:lblAlgn val="ctr"/>
        <c:lblOffset val="100"/>
        <c:noMultiLvlLbl val="0"/>
      </c:catAx>
      <c:valAx>
        <c:axId val="83589312"/>
        <c:scaling>
          <c:orientation val="minMax"/>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277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noFill/>
            <a:ln>
              <a:solidFill>
                <a:schemeClr val="tx1"/>
              </a:solidFill>
            </a:ln>
            <a:effectLst/>
          </c:spPr>
          <c:invertIfNegative val="0"/>
          <c:dPt>
            <c:idx val="1"/>
            <c:invertIfNegative val="0"/>
            <c:bubble3D val="0"/>
            <c:spPr>
              <a:solidFill>
                <a:srgbClr val="70AD47"/>
              </a:solidFill>
              <a:ln>
                <a:solidFill>
                  <a:schemeClr val="tx1"/>
                </a:solidFill>
              </a:ln>
              <a:effectLst/>
            </c:spPr>
            <c:extLst xmlns:c16r2="http://schemas.microsoft.com/office/drawing/2015/06/chart">
              <c:ext xmlns:c16="http://schemas.microsoft.com/office/drawing/2014/chart" uri="{C3380CC4-5D6E-409C-BE32-E72D297353CC}">
                <c16:uniqueId val="{00000000-9BE7-42A0-BA35-035570A690A6}"/>
              </c:ext>
            </c:extLst>
          </c:dPt>
          <c:dPt>
            <c:idx val="2"/>
            <c:invertIfNegative val="0"/>
            <c:bubble3D val="0"/>
            <c:spPr>
              <a:solidFill>
                <a:srgbClr val="70AD47"/>
              </a:solidFill>
              <a:ln>
                <a:solidFill>
                  <a:schemeClr val="tx1"/>
                </a:solidFill>
              </a:ln>
              <a:effectLst/>
            </c:spPr>
            <c:extLst xmlns:c16r2="http://schemas.microsoft.com/office/drawing/2015/06/chart">
              <c:ext xmlns:c16="http://schemas.microsoft.com/office/drawing/2014/chart" uri="{C3380CC4-5D6E-409C-BE32-E72D297353CC}">
                <c16:uniqueId val="{00000001-9BE7-42A0-BA35-035570A690A6}"/>
              </c:ext>
            </c:extLst>
          </c:dPt>
          <c:dPt>
            <c:idx val="3"/>
            <c:invertIfNegative val="0"/>
            <c:bubble3D val="0"/>
            <c:spPr>
              <a:solidFill>
                <a:srgbClr val="70AD47"/>
              </a:solidFill>
              <a:ln>
                <a:solidFill>
                  <a:schemeClr val="tx1"/>
                </a:solidFill>
              </a:ln>
              <a:effectLst/>
            </c:spPr>
            <c:extLst xmlns:c16r2="http://schemas.microsoft.com/office/drawing/2015/06/chart">
              <c:ext xmlns:c16="http://schemas.microsoft.com/office/drawing/2014/chart" uri="{C3380CC4-5D6E-409C-BE32-E72D297353CC}">
                <c16:uniqueId val="{00000002-9BE7-42A0-BA35-035570A690A6}"/>
              </c:ext>
            </c:extLst>
          </c:dPt>
          <c:dPt>
            <c:idx val="4"/>
            <c:invertIfNegative val="0"/>
            <c:bubble3D val="0"/>
            <c:spPr>
              <a:solidFill>
                <a:srgbClr val="70AD47"/>
              </a:solidFill>
              <a:ln>
                <a:solidFill>
                  <a:schemeClr val="tx1"/>
                </a:solidFill>
              </a:ln>
              <a:effectLst/>
            </c:spPr>
            <c:extLst xmlns:c16r2="http://schemas.microsoft.com/office/drawing/2015/06/chart">
              <c:ext xmlns:c16="http://schemas.microsoft.com/office/drawing/2014/chart" uri="{C3380CC4-5D6E-409C-BE32-E72D297353CC}">
                <c16:uniqueId val="{00000003-9BE7-42A0-BA35-035570A690A6}"/>
              </c:ext>
            </c:extLst>
          </c:dPt>
          <c:dPt>
            <c:idx val="5"/>
            <c:invertIfNegative val="0"/>
            <c:bubble3D val="0"/>
            <c:spPr>
              <a:solidFill>
                <a:srgbClr val="70AD47"/>
              </a:solidFill>
              <a:ln>
                <a:solidFill>
                  <a:schemeClr val="tx1"/>
                </a:solidFill>
              </a:ln>
              <a:effectLst/>
            </c:spPr>
            <c:extLst xmlns:c16r2="http://schemas.microsoft.com/office/drawing/2015/06/chart">
              <c:ext xmlns:c16="http://schemas.microsoft.com/office/drawing/2014/chart" uri="{C3380CC4-5D6E-409C-BE32-E72D297353CC}">
                <c16:uniqueId val="{00000004-9BE7-42A0-BA35-035570A690A6}"/>
              </c:ext>
            </c:extLst>
          </c:dPt>
          <c:errBars>
            <c:errBarType val="plus"/>
            <c:errValType val="cust"/>
            <c:noEndCap val="0"/>
            <c:plus>
              <c:numRef>
                <c:f>Sheet1!$D$21:$D$27</c:f>
                <c:numCache>
                  <c:formatCode>General</c:formatCode>
                  <c:ptCount val="7"/>
                  <c:pt idx="0">
                    <c:v>8.4963043674597491E-2</c:v>
                  </c:pt>
                  <c:pt idx="1">
                    <c:v>5.4343139970750812E-2</c:v>
                  </c:pt>
                  <c:pt idx="2">
                    <c:v>3.9762975343783015E-2</c:v>
                  </c:pt>
                  <c:pt idx="3">
                    <c:v>9.3685983165516698E-2</c:v>
                  </c:pt>
                  <c:pt idx="4">
                    <c:v>4.4328241356517639E-2</c:v>
                  </c:pt>
                  <c:pt idx="5">
                    <c:v>1.2101664054209113E-2</c:v>
                  </c:pt>
                  <c:pt idx="6">
                    <c:v>1.7605757963693455E-2</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Sheet1!$B$21:$B$26</c:f>
              <c:strCache>
                <c:ptCount val="6"/>
                <c:pt idx="0">
                  <c:v>Control</c:v>
                </c:pt>
                <c:pt idx="1">
                  <c:v>25 µg/mL</c:v>
                </c:pt>
                <c:pt idx="2">
                  <c:v>50 µg/mL</c:v>
                </c:pt>
                <c:pt idx="3">
                  <c:v>100 µg/mL</c:v>
                </c:pt>
                <c:pt idx="4">
                  <c:v>200 µg/mL</c:v>
                </c:pt>
                <c:pt idx="5">
                  <c:v>400 µg/mL</c:v>
                </c:pt>
              </c:strCache>
            </c:strRef>
          </c:cat>
          <c:val>
            <c:numRef>
              <c:f>Sheet1!$C$21:$C$26</c:f>
              <c:numCache>
                <c:formatCode>General</c:formatCode>
                <c:ptCount val="6"/>
                <c:pt idx="0">
                  <c:v>1</c:v>
                </c:pt>
                <c:pt idx="1">
                  <c:v>0.9773755656108597</c:v>
                </c:pt>
                <c:pt idx="2">
                  <c:v>0.97737556561085981</c:v>
                </c:pt>
                <c:pt idx="3">
                  <c:v>0.88763197586726994</c:v>
                </c:pt>
                <c:pt idx="4">
                  <c:v>0.83785822021116152</c:v>
                </c:pt>
                <c:pt idx="5">
                  <c:v>0.55656108597285048</c:v>
                </c:pt>
              </c:numCache>
            </c:numRef>
          </c:val>
          <c:extLst xmlns:c16r2="http://schemas.microsoft.com/office/drawing/2015/06/chart">
            <c:ext xmlns:c16="http://schemas.microsoft.com/office/drawing/2014/chart" uri="{C3380CC4-5D6E-409C-BE32-E72D297353CC}">
              <c16:uniqueId val="{00000005-9BE7-42A0-BA35-035570A690A6}"/>
            </c:ext>
          </c:extLst>
        </c:ser>
        <c:dLbls>
          <c:showLegendKey val="0"/>
          <c:showVal val="0"/>
          <c:showCatName val="0"/>
          <c:showSerName val="0"/>
          <c:showPercent val="0"/>
          <c:showBubbleSize val="0"/>
        </c:dLbls>
        <c:gapWidth val="219"/>
        <c:overlap val="-27"/>
        <c:axId val="113475584"/>
        <c:axId val="113582080"/>
      </c:barChart>
      <c:catAx>
        <c:axId val="1134755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13582080"/>
        <c:crosses val="autoZero"/>
        <c:auto val="1"/>
        <c:lblAlgn val="ctr"/>
        <c:lblOffset val="100"/>
        <c:noMultiLvlLbl val="0"/>
      </c:catAx>
      <c:valAx>
        <c:axId val="113582080"/>
        <c:scaling>
          <c:orientation val="minMax"/>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4755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noFill/>
            <a:ln>
              <a:solidFill>
                <a:schemeClr val="tx1"/>
              </a:solidFill>
            </a:ln>
            <a:effectLst/>
          </c:spPr>
          <c:invertIfNegative val="0"/>
          <c:dPt>
            <c:idx val="1"/>
            <c:invertIfNegative val="0"/>
            <c:bubble3D val="0"/>
            <c:spPr>
              <a:solidFill>
                <a:srgbClr val="70AD47"/>
              </a:solidFill>
              <a:ln>
                <a:solidFill>
                  <a:schemeClr val="tx1"/>
                </a:solidFill>
              </a:ln>
              <a:effectLst/>
            </c:spPr>
            <c:extLst xmlns:c16r2="http://schemas.microsoft.com/office/drawing/2015/06/chart">
              <c:ext xmlns:c16="http://schemas.microsoft.com/office/drawing/2014/chart" uri="{C3380CC4-5D6E-409C-BE32-E72D297353CC}">
                <c16:uniqueId val="{00000000-50B3-4FAC-8677-6BAF5A88B41E}"/>
              </c:ext>
            </c:extLst>
          </c:dPt>
          <c:dPt>
            <c:idx val="2"/>
            <c:invertIfNegative val="0"/>
            <c:bubble3D val="0"/>
            <c:spPr>
              <a:solidFill>
                <a:srgbClr val="70AD47"/>
              </a:solidFill>
              <a:ln>
                <a:solidFill>
                  <a:schemeClr val="tx1"/>
                </a:solidFill>
              </a:ln>
              <a:effectLst/>
            </c:spPr>
            <c:extLst xmlns:c16r2="http://schemas.microsoft.com/office/drawing/2015/06/chart">
              <c:ext xmlns:c16="http://schemas.microsoft.com/office/drawing/2014/chart" uri="{C3380CC4-5D6E-409C-BE32-E72D297353CC}">
                <c16:uniqueId val="{00000001-50B3-4FAC-8677-6BAF5A88B41E}"/>
              </c:ext>
            </c:extLst>
          </c:dPt>
          <c:dPt>
            <c:idx val="3"/>
            <c:invertIfNegative val="0"/>
            <c:bubble3D val="0"/>
            <c:spPr>
              <a:solidFill>
                <a:srgbClr val="70AD47"/>
              </a:solidFill>
              <a:ln>
                <a:solidFill>
                  <a:schemeClr val="tx1"/>
                </a:solidFill>
              </a:ln>
              <a:effectLst/>
            </c:spPr>
            <c:extLst xmlns:c16r2="http://schemas.microsoft.com/office/drawing/2015/06/chart">
              <c:ext xmlns:c16="http://schemas.microsoft.com/office/drawing/2014/chart" uri="{C3380CC4-5D6E-409C-BE32-E72D297353CC}">
                <c16:uniqueId val="{00000002-50B3-4FAC-8677-6BAF5A88B41E}"/>
              </c:ext>
            </c:extLst>
          </c:dPt>
          <c:dPt>
            <c:idx val="4"/>
            <c:invertIfNegative val="0"/>
            <c:bubble3D val="0"/>
            <c:spPr>
              <a:solidFill>
                <a:srgbClr val="70AD47"/>
              </a:solidFill>
              <a:ln>
                <a:solidFill>
                  <a:schemeClr val="tx1"/>
                </a:solidFill>
              </a:ln>
              <a:effectLst/>
            </c:spPr>
            <c:extLst xmlns:c16r2="http://schemas.microsoft.com/office/drawing/2015/06/chart">
              <c:ext xmlns:c16="http://schemas.microsoft.com/office/drawing/2014/chart" uri="{C3380CC4-5D6E-409C-BE32-E72D297353CC}">
                <c16:uniqueId val="{00000003-50B3-4FAC-8677-6BAF5A88B41E}"/>
              </c:ext>
            </c:extLst>
          </c:dPt>
          <c:dPt>
            <c:idx val="5"/>
            <c:invertIfNegative val="0"/>
            <c:bubble3D val="0"/>
            <c:spPr>
              <a:solidFill>
                <a:srgbClr val="70AD47"/>
              </a:solidFill>
              <a:ln>
                <a:solidFill>
                  <a:schemeClr val="tx1"/>
                </a:solidFill>
              </a:ln>
              <a:effectLst/>
            </c:spPr>
            <c:extLst xmlns:c16r2="http://schemas.microsoft.com/office/drawing/2015/06/chart">
              <c:ext xmlns:c16="http://schemas.microsoft.com/office/drawing/2014/chart" uri="{C3380CC4-5D6E-409C-BE32-E72D297353CC}">
                <c16:uniqueId val="{00000004-50B3-4FAC-8677-6BAF5A88B41E}"/>
              </c:ext>
            </c:extLst>
          </c:dPt>
          <c:errBars>
            <c:errBarType val="plus"/>
            <c:errValType val="cust"/>
            <c:noEndCap val="0"/>
            <c:plus>
              <c:numRef>
                <c:f>Sheet1!$D$3:$D$9</c:f>
                <c:numCache>
                  <c:formatCode>General</c:formatCode>
                  <c:ptCount val="7"/>
                  <c:pt idx="0">
                    <c:v>9.6262013141406075E-2</c:v>
                  </c:pt>
                  <c:pt idx="1">
                    <c:v>3.8377485922109426E-2</c:v>
                  </c:pt>
                  <c:pt idx="2">
                    <c:v>6.0143718853955912E-2</c:v>
                  </c:pt>
                  <c:pt idx="3">
                    <c:v>7.6394046723026285E-2</c:v>
                  </c:pt>
                  <c:pt idx="4">
                    <c:v>0.12047814440109095</c:v>
                  </c:pt>
                  <c:pt idx="5">
                    <c:v>3.4474742248698592E-2</c:v>
                  </c:pt>
                  <c:pt idx="6">
                    <c:v>5.185279206678161E-2</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Sheet1!$B$3:$B$8</c:f>
              <c:strCache>
                <c:ptCount val="6"/>
                <c:pt idx="0">
                  <c:v>Control</c:v>
                </c:pt>
                <c:pt idx="1">
                  <c:v>25 µg/mL</c:v>
                </c:pt>
                <c:pt idx="2">
                  <c:v>50 µg/mL</c:v>
                </c:pt>
                <c:pt idx="3">
                  <c:v>100 µg/mL</c:v>
                </c:pt>
                <c:pt idx="4">
                  <c:v>200 µg/mL</c:v>
                </c:pt>
                <c:pt idx="5">
                  <c:v>400 µg/mL</c:v>
                </c:pt>
              </c:strCache>
            </c:strRef>
          </c:cat>
          <c:val>
            <c:numRef>
              <c:f>Sheet1!$C$3:$C$8</c:f>
              <c:numCache>
                <c:formatCode>General</c:formatCode>
                <c:ptCount val="6"/>
                <c:pt idx="0">
                  <c:v>0.99999999999999989</c:v>
                </c:pt>
                <c:pt idx="1">
                  <c:v>0.98870431893687727</c:v>
                </c:pt>
                <c:pt idx="2">
                  <c:v>0.9161461794019935</c:v>
                </c:pt>
                <c:pt idx="3">
                  <c:v>0.73196013289036554</c:v>
                </c:pt>
                <c:pt idx="4">
                  <c:v>0.79973421926910326</c:v>
                </c:pt>
                <c:pt idx="5">
                  <c:v>0.61926910299003324</c:v>
                </c:pt>
              </c:numCache>
            </c:numRef>
          </c:val>
          <c:extLst xmlns:c16r2="http://schemas.microsoft.com/office/drawing/2015/06/chart">
            <c:ext xmlns:c16="http://schemas.microsoft.com/office/drawing/2014/chart" uri="{C3380CC4-5D6E-409C-BE32-E72D297353CC}">
              <c16:uniqueId val="{00000005-50B3-4FAC-8677-6BAF5A88B41E}"/>
            </c:ext>
          </c:extLst>
        </c:ser>
        <c:dLbls>
          <c:showLegendKey val="0"/>
          <c:showVal val="0"/>
          <c:showCatName val="0"/>
          <c:showSerName val="0"/>
          <c:showPercent val="0"/>
          <c:showBubbleSize val="0"/>
        </c:dLbls>
        <c:gapWidth val="219"/>
        <c:overlap val="-27"/>
        <c:axId val="113477120"/>
        <c:axId val="113583808"/>
      </c:barChart>
      <c:catAx>
        <c:axId val="11347712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13583808"/>
        <c:crosses val="autoZero"/>
        <c:auto val="1"/>
        <c:lblAlgn val="ctr"/>
        <c:lblOffset val="100"/>
        <c:noMultiLvlLbl val="0"/>
      </c:catAx>
      <c:valAx>
        <c:axId val="113583808"/>
        <c:scaling>
          <c:orientation val="minMax"/>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477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noFill/>
            <a:ln>
              <a:solidFill>
                <a:schemeClr val="tx1"/>
              </a:solidFill>
            </a:ln>
            <a:effectLst/>
          </c:spPr>
          <c:invertIfNegative val="0"/>
          <c:dPt>
            <c:idx val="1"/>
            <c:invertIfNegative val="0"/>
            <c:bubble3D val="0"/>
            <c:spPr>
              <a:solidFill>
                <a:srgbClr val="70AD47"/>
              </a:solidFill>
              <a:ln>
                <a:solidFill>
                  <a:schemeClr val="tx1"/>
                </a:solidFill>
              </a:ln>
              <a:effectLst/>
            </c:spPr>
            <c:extLst xmlns:c16r2="http://schemas.microsoft.com/office/drawing/2015/06/chart">
              <c:ext xmlns:c16="http://schemas.microsoft.com/office/drawing/2014/chart" uri="{C3380CC4-5D6E-409C-BE32-E72D297353CC}">
                <c16:uniqueId val="{00000000-D8E6-4E46-B1BC-DD397AC4BFED}"/>
              </c:ext>
            </c:extLst>
          </c:dPt>
          <c:dPt>
            <c:idx val="2"/>
            <c:invertIfNegative val="0"/>
            <c:bubble3D val="0"/>
            <c:spPr>
              <a:solidFill>
                <a:srgbClr val="70AD47"/>
              </a:solidFill>
              <a:ln>
                <a:solidFill>
                  <a:schemeClr val="tx1"/>
                </a:solidFill>
              </a:ln>
              <a:effectLst/>
            </c:spPr>
            <c:extLst xmlns:c16r2="http://schemas.microsoft.com/office/drawing/2015/06/chart">
              <c:ext xmlns:c16="http://schemas.microsoft.com/office/drawing/2014/chart" uri="{C3380CC4-5D6E-409C-BE32-E72D297353CC}">
                <c16:uniqueId val="{00000001-D8E6-4E46-B1BC-DD397AC4BFED}"/>
              </c:ext>
            </c:extLst>
          </c:dPt>
          <c:dPt>
            <c:idx val="3"/>
            <c:invertIfNegative val="0"/>
            <c:bubble3D val="0"/>
            <c:spPr>
              <a:solidFill>
                <a:srgbClr val="70AD47"/>
              </a:solidFill>
              <a:ln>
                <a:solidFill>
                  <a:schemeClr val="tx1"/>
                </a:solidFill>
              </a:ln>
              <a:effectLst/>
            </c:spPr>
            <c:extLst xmlns:c16r2="http://schemas.microsoft.com/office/drawing/2015/06/chart">
              <c:ext xmlns:c16="http://schemas.microsoft.com/office/drawing/2014/chart" uri="{C3380CC4-5D6E-409C-BE32-E72D297353CC}">
                <c16:uniqueId val="{00000002-D8E6-4E46-B1BC-DD397AC4BFED}"/>
              </c:ext>
            </c:extLst>
          </c:dPt>
          <c:dPt>
            <c:idx val="4"/>
            <c:invertIfNegative val="0"/>
            <c:bubble3D val="0"/>
            <c:spPr>
              <a:solidFill>
                <a:srgbClr val="70AD47"/>
              </a:solidFill>
              <a:ln>
                <a:solidFill>
                  <a:schemeClr val="tx1"/>
                </a:solidFill>
              </a:ln>
              <a:effectLst/>
            </c:spPr>
            <c:extLst xmlns:c16r2="http://schemas.microsoft.com/office/drawing/2015/06/chart">
              <c:ext xmlns:c16="http://schemas.microsoft.com/office/drawing/2014/chart" uri="{C3380CC4-5D6E-409C-BE32-E72D297353CC}">
                <c16:uniqueId val="{00000003-D8E6-4E46-B1BC-DD397AC4BFED}"/>
              </c:ext>
            </c:extLst>
          </c:dPt>
          <c:dPt>
            <c:idx val="5"/>
            <c:invertIfNegative val="0"/>
            <c:bubble3D val="0"/>
            <c:spPr>
              <a:solidFill>
                <a:srgbClr val="70AD47"/>
              </a:solidFill>
              <a:ln>
                <a:solidFill>
                  <a:schemeClr val="tx1"/>
                </a:solidFill>
              </a:ln>
              <a:effectLst/>
            </c:spPr>
            <c:extLst xmlns:c16r2="http://schemas.microsoft.com/office/drawing/2015/06/chart">
              <c:ext xmlns:c16="http://schemas.microsoft.com/office/drawing/2014/chart" uri="{C3380CC4-5D6E-409C-BE32-E72D297353CC}">
                <c16:uniqueId val="{00000004-D8E6-4E46-B1BC-DD397AC4BFED}"/>
              </c:ext>
            </c:extLst>
          </c:dPt>
          <c:errBars>
            <c:errBarType val="plus"/>
            <c:errValType val="cust"/>
            <c:noEndCap val="0"/>
            <c:plus>
              <c:numRef>
                <c:f>Sheet1!$D$12:$D$18</c:f>
                <c:numCache>
                  <c:formatCode>General</c:formatCode>
                  <c:ptCount val="7"/>
                  <c:pt idx="0">
                    <c:v>4.9030769299041606E-2</c:v>
                  </c:pt>
                  <c:pt idx="1">
                    <c:v>8.6058424702234126E-2</c:v>
                  </c:pt>
                  <c:pt idx="2">
                    <c:v>3.0466783828974116E-2</c:v>
                  </c:pt>
                  <c:pt idx="3">
                    <c:v>1.6505565981480647E-2</c:v>
                  </c:pt>
                  <c:pt idx="4">
                    <c:v>5.6026970406573263E-2</c:v>
                  </c:pt>
                  <c:pt idx="5">
                    <c:v>4.1718179279159648E-2</c:v>
                  </c:pt>
                  <c:pt idx="6">
                    <c:v>1.5980253741242206E-2</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Sheet1!$B$12:$B$17</c:f>
              <c:strCache>
                <c:ptCount val="6"/>
                <c:pt idx="0">
                  <c:v>Control</c:v>
                </c:pt>
                <c:pt idx="1">
                  <c:v>25 µg/mL</c:v>
                </c:pt>
                <c:pt idx="2">
                  <c:v>50 µg/mL</c:v>
                </c:pt>
                <c:pt idx="3">
                  <c:v>100 µg/mL</c:v>
                </c:pt>
                <c:pt idx="4">
                  <c:v>200 µg/mL</c:v>
                </c:pt>
                <c:pt idx="5">
                  <c:v>400 µg/mL</c:v>
                </c:pt>
              </c:strCache>
            </c:strRef>
          </c:cat>
          <c:val>
            <c:numRef>
              <c:f>Sheet1!$C$12:$C$17</c:f>
              <c:numCache>
                <c:formatCode>General</c:formatCode>
                <c:ptCount val="6"/>
                <c:pt idx="0">
                  <c:v>0.99999999999999989</c:v>
                </c:pt>
                <c:pt idx="1">
                  <c:v>0.91813414297543494</c:v>
                </c:pt>
                <c:pt idx="2">
                  <c:v>0.82583494341705754</c:v>
                </c:pt>
                <c:pt idx="3">
                  <c:v>0.7341981783052719</c:v>
                </c:pt>
                <c:pt idx="4">
                  <c:v>0.64167816726469773</c:v>
                </c:pt>
                <c:pt idx="5">
                  <c:v>0.48843499861992823</c:v>
                </c:pt>
              </c:numCache>
            </c:numRef>
          </c:val>
          <c:extLst xmlns:c16r2="http://schemas.microsoft.com/office/drawing/2015/06/chart">
            <c:ext xmlns:c16="http://schemas.microsoft.com/office/drawing/2014/chart" uri="{C3380CC4-5D6E-409C-BE32-E72D297353CC}">
              <c16:uniqueId val="{00000005-D8E6-4E46-B1BC-DD397AC4BFED}"/>
            </c:ext>
          </c:extLst>
        </c:ser>
        <c:dLbls>
          <c:showLegendKey val="0"/>
          <c:showVal val="0"/>
          <c:showCatName val="0"/>
          <c:showSerName val="0"/>
          <c:showPercent val="0"/>
          <c:showBubbleSize val="0"/>
        </c:dLbls>
        <c:gapWidth val="219"/>
        <c:overlap val="-27"/>
        <c:axId val="113478656"/>
        <c:axId val="113582656"/>
      </c:barChart>
      <c:catAx>
        <c:axId val="1134786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13582656"/>
        <c:crosses val="autoZero"/>
        <c:auto val="1"/>
        <c:lblAlgn val="ctr"/>
        <c:lblOffset val="100"/>
        <c:noMultiLvlLbl val="0"/>
      </c:catAx>
      <c:valAx>
        <c:axId val="113582656"/>
        <c:scaling>
          <c:orientation val="minMax"/>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4786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1.5 hour</c:v>
          </c:tx>
          <c:spPr>
            <a:solidFill>
              <a:srgbClr val="0000FF"/>
            </a:solidFill>
            <a:ln>
              <a:solidFill>
                <a:schemeClr val="tx1"/>
              </a:solidFill>
            </a:ln>
            <a:effectLst/>
          </c:spPr>
          <c:invertIfNegative val="0"/>
          <c:errBars>
            <c:errBarType val="plus"/>
            <c:errValType val="cust"/>
            <c:noEndCap val="0"/>
            <c:plus>
              <c:numRef>
                <c:f>Sheet2!$D$2:$D$5</c:f>
                <c:numCache>
                  <c:formatCode>General</c:formatCode>
                  <c:ptCount val="4"/>
                  <c:pt idx="0">
                    <c:v>0.12138595771462016</c:v>
                  </c:pt>
                  <c:pt idx="1">
                    <c:v>1.0563185804039305E-2</c:v>
                  </c:pt>
                  <c:pt idx="2">
                    <c:v>1.5133884739560221E-2</c:v>
                  </c:pt>
                  <c:pt idx="3">
                    <c:v>4.9163266176103525E-2</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Sheet2!$B$2:$B$5</c:f>
              <c:strCache>
                <c:ptCount val="4"/>
                <c:pt idx="0">
                  <c:v>Control</c:v>
                </c:pt>
                <c:pt idx="1">
                  <c:v>100</c:v>
                </c:pt>
                <c:pt idx="2">
                  <c:v>200</c:v>
                </c:pt>
                <c:pt idx="3">
                  <c:v>400</c:v>
                </c:pt>
              </c:strCache>
            </c:strRef>
          </c:cat>
          <c:val>
            <c:numRef>
              <c:f>Sheet2!$C$2:$C$5</c:f>
              <c:numCache>
                <c:formatCode>General</c:formatCode>
                <c:ptCount val="4"/>
                <c:pt idx="0">
                  <c:v>1</c:v>
                </c:pt>
                <c:pt idx="1">
                  <c:v>1.009518773135907</c:v>
                </c:pt>
                <c:pt idx="2">
                  <c:v>0.90111052353252241</c:v>
                </c:pt>
                <c:pt idx="3">
                  <c:v>0.92384981491274465</c:v>
                </c:pt>
              </c:numCache>
            </c:numRef>
          </c:val>
          <c:extLst xmlns:c16r2="http://schemas.microsoft.com/office/drawing/2015/06/chart">
            <c:ext xmlns:c16="http://schemas.microsoft.com/office/drawing/2014/chart" uri="{C3380CC4-5D6E-409C-BE32-E72D297353CC}">
              <c16:uniqueId val="{00000000-5F46-457F-949F-A65CBB886C40}"/>
            </c:ext>
          </c:extLst>
        </c:ser>
        <c:ser>
          <c:idx val="1"/>
          <c:order val="1"/>
          <c:tx>
            <c:v>3 hour</c:v>
          </c:tx>
          <c:spPr>
            <a:solidFill>
              <a:srgbClr val="FFFF00"/>
            </a:solidFill>
            <a:ln>
              <a:solidFill>
                <a:schemeClr val="tx1"/>
              </a:solidFill>
            </a:ln>
            <a:effectLst/>
          </c:spPr>
          <c:invertIfNegative val="0"/>
          <c:errBars>
            <c:errBarType val="plus"/>
            <c:errValType val="cust"/>
            <c:noEndCap val="0"/>
            <c:plus>
              <c:numRef>
                <c:f>Sheet2!$D$6:$D$9</c:f>
                <c:numCache>
                  <c:formatCode>General</c:formatCode>
                  <c:ptCount val="4"/>
                  <c:pt idx="0">
                    <c:v>5.291699236380689E-2</c:v>
                  </c:pt>
                  <c:pt idx="1">
                    <c:v>2.2057964987282623E-2</c:v>
                  </c:pt>
                  <c:pt idx="2">
                    <c:v>3.7986913142985551E-2</c:v>
                  </c:pt>
                  <c:pt idx="3">
                    <c:v>0.13240116980714109</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Sheet2!$B$2:$B$5</c:f>
              <c:strCache>
                <c:ptCount val="4"/>
                <c:pt idx="0">
                  <c:v>Control</c:v>
                </c:pt>
                <c:pt idx="1">
                  <c:v>100</c:v>
                </c:pt>
                <c:pt idx="2">
                  <c:v>200</c:v>
                </c:pt>
                <c:pt idx="3">
                  <c:v>400</c:v>
                </c:pt>
              </c:strCache>
            </c:strRef>
          </c:cat>
          <c:val>
            <c:numRef>
              <c:f>Sheet2!$C$6:$C$9</c:f>
              <c:numCache>
                <c:formatCode>General</c:formatCode>
                <c:ptCount val="4"/>
                <c:pt idx="0">
                  <c:v>1</c:v>
                </c:pt>
                <c:pt idx="1">
                  <c:v>1.2469237079573416</c:v>
                </c:pt>
                <c:pt idx="2">
                  <c:v>1.1794503691550455</c:v>
                </c:pt>
                <c:pt idx="3">
                  <c:v>1.2485643970467595</c:v>
                </c:pt>
              </c:numCache>
            </c:numRef>
          </c:val>
          <c:extLst xmlns:c16r2="http://schemas.microsoft.com/office/drawing/2015/06/chart">
            <c:ext xmlns:c16="http://schemas.microsoft.com/office/drawing/2014/chart" uri="{C3380CC4-5D6E-409C-BE32-E72D297353CC}">
              <c16:uniqueId val="{00000001-5F46-457F-949F-A65CBB886C40}"/>
            </c:ext>
          </c:extLst>
        </c:ser>
        <c:ser>
          <c:idx val="2"/>
          <c:order val="2"/>
          <c:tx>
            <c:v>12 hour</c:v>
          </c:tx>
          <c:spPr>
            <a:solidFill>
              <a:srgbClr val="FF0000"/>
            </a:solidFill>
            <a:ln>
              <a:solidFill>
                <a:schemeClr val="tx1"/>
              </a:solidFill>
            </a:ln>
            <a:effectLst/>
          </c:spPr>
          <c:invertIfNegative val="0"/>
          <c:errBars>
            <c:errBarType val="plus"/>
            <c:errValType val="cust"/>
            <c:noEndCap val="0"/>
            <c:plus>
              <c:numRef>
                <c:f>Sheet2!$D$10:$D$13</c:f>
                <c:numCache>
                  <c:formatCode>General</c:formatCode>
                  <c:ptCount val="4"/>
                  <c:pt idx="0">
                    <c:v>0.13317404394001117</c:v>
                  </c:pt>
                  <c:pt idx="1">
                    <c:v>7.8093629766299286E-2</c:v>
                  </c:pt>
                  <c:pt idx="2">
                    <c:v>0.1522398552392876</c:v>
                  </c:pt>
                  <c:pt idx="3">
                    <c:v>0.13195618007030721</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Sheet2!$B$2:$B$5</c:f>
              <c:strCache>
                <c:ptCount val="4"/>
                <c:pt idx="0">
                  <c:v>Control</c:v>
                </c:pt>
                <c:pt idx="1">
                  <c:v>100</c:v>
                </c:pt>
                <c:pt idx="2">
                  <c:v>200</c:v>
                </c:pt>
                <c:pt idx="3">
                  <c:v>400</c:v>
                </c:pt>
              </c:strCache>
            </c:strRef>
          </c:cat>
          <c:val>
            <c:numRef>
              <c:f>Sheet2!$C$10:$C$13</c:f>
              <c:numCache>
                <c:formatCode>General</c:formatCode>
                <c:ptCount val="4"/>
                <c:pt idx="0">
                  <c:v>1</c:v>
                </c:pt>
                <c:pt idx="1">
                  <c:v>1.3358361774744025</c:v>
                </c:pt>
                <c:pt idx="2">
                  <c:v>1.3945392491467579</c:v>
                </c:pt>
                <c:pt idx="3">
                  <c:v>1.3808873720136521</c:v>
                </c:pt>
              </c:numCache>
            </c:numRef>
          </c:val>
          <c:extLst xmlns:c16r2="http://schemas.microsoft.com/office/drawing/2015/06/chart">
            <c:ext xmlns:c16="http://schemas.microsoft.com/office/drawing/2014/chart" uri="{C3380CC4-5D6E-409C-BE32-E72D297353CC}">
              <c16:uniqueId val="{00000002-5F46-457F-949F-A65CBB886C40}"/>
            </c:ext>
          </c:extLst>
        </c:ser>
        <c:ser>
          <c:idx val="3"/>
          <c:order val="3"/>
          <c:tx>
            <c:v>24 hour</c:v>
          </c:tx>
          <c:spPr>
            <a:solidFill>
              <a:srgbClr val="00FF00"/>
            </a:solidFill>
            <a:ln>
              <a:solidFill>
                <a:schemeClr val="tx1"/>
              </a:solidFill>
            </a:ln>
            <a:effectLst/>
          </c:spPr>
          <c:invertIfNegative val="0"/>
          <c:errBars>
            <c:errBarType val="plus"/>
            <c:errValType val="cust"/>
            <c:noEndCap val="0"/>
            <c:plus>
              <c:numRef>
                <c:f>Sheet2!$D$14:$D$17</c:f>
                <c:numCache>
                  <c:formatCode>General</c:formatCode>
                  <c:ptCount val="4"/>
                  <c:pt idx="0">
                    <c:v>8.2949095081738464E-3</c:v>
                  </c:pt>
                  <c:pt idx="1">
                    <c:v>1.0340017605144946E-2</c:v>
                  </c:pt>
                  <c:pt idx="2">
                    <c:v>3.7716509691971413E-2</c:v>
                  </c:pt>
                  <c:pt idx="3">
                    <c:v>8.1224507175200519E-3</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Sheet2!$B$2:$B$5</c:f>
              <c:strCache>
                <c:ptCount val="4"/>
                <c:pt idx="0">
                  <c:v>Control</c:v>
                </c:pt>
                <c:pt idx="1">
                  <c:v>100</c:v>
                </c:pt>
                <c:pt idx="2">
                  <c:v>200</c:v>
                </c:pt>
                <c:pt idx="3">
                  <c:v>400</c:v>
                </c:pt>
              </c:strCache>
            </c:strRef>
          </c:cat>
          <c:val>
            <c:numRef>
              <c:f>Sheet2!$C$14:$C$17</c:f>
              <c:numCache>
                <c:formatCode>General</c:formatCode>
                <c:ptCount val="4"/>
                <c:pt idx="0">
                  <c:v>1</c:v>
                </c:pt>
                <c:pt idx="1">
                  <c:v>0.97316744116324383</c:v>
                </c:pt>
                <c:pt idx="2">
                  <c:v>0.94528556438315103</c:v>
                </c:pt>
                <c:pt idx="3">
                  <c:v>0.95997601558986678</c:v>
                </c:pt>
              </c:numCache>
            </c:numRef>
          </c:val>
          <c:extLst xmlns:c16r2="http://schemas.microsoft.com/office/drawing/2015/06/chart">
            <c:ext xmlns:c16="http://schemas.microsoft.com/office/drawing/2014/chart" uri="{C3380CC4-5D6E-409C-BE32-E72D297353CC}">
              <c16:uniqueId val="{00000003-5F46-457F-949F-A65CBB886C40}"/>
            </c:ext>
          </c:extLst>
        </c:ser>
        <c:dLbls>
          <c:showLegendKey val="0"/>
          <c:showVal val="0"/>
          <c:showCatName val="0"/>
          <c:showSerName val="0"/>
          <c:showPercent val="0"/>
          <c:showBubbleSize val="0"/>
        </c:dLbls>
        <c:gapWidth val="219"/>
        <c:overlap val="-27"/>
        <c:axId val="112186368"/>
        <c:axId val="113587840"/>
      </c:barChart>
      <c:catAx>
        <c:axId val="1121863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13587840"/>
        <c:crosses val="autoZero"/>
        <c:auto val="1"/>
        <c:lblAlgn val="ctr"/>
        <c:lblOffset val="100"/>
        <c:noMultiLvlLbl val="0"/>
      </c:catAx>
      <c:valAx>
        <c:axId val="113587840"/>
        <c:scaling>
          <c:orientation val="minMax"/>
          <c:max val="2"/>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12186368"/>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solidFill>
            <a:sysClr val="windowText" lastClr="000000"/>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1.5 hour</c:v>
          </c:tx>
          <c:spPr>
            <a:solidFill>
              <a:srgbClr val="0000FF"/>
            </a:solidFill>
            <a:ln>
              <a:solidFill>
                <a:schemeClr val="tx1"/>
              </a:solidFill>
            </a:ln>
            <a:effectLst/>
          </c:spPr>
          <c:invertIfNegative val="0"/>
          <c:errBars>
            <c:errBarType val="plus"/>
            <c:errValType val="cust"/>
            <c:noEndCap val="0"/>
            <c:plus>
              <c:numRef>
                <c:f>(Sheet2!$E$24,Sheet2!$E$28,Sheet2!$E$32,Sheet2!$E$36)</c:f>
                <c:numCache>
                  <c:formatCode>General</c:formatCode>
                  <c:ptCount val="4"/>
                  <c:pt idx="0">
                    <c:v>1.3543017881304493</c:v>
                  </c:pt>
                  <c:pt idx="1">
                    <c:v>0.91816846674961206</c:v>
                  </c:pt>
                  <c:pt idx="2">
                    <c:v>0.45544849690534284</c:v>
                  </c:pt>
                  <c:pt idx="3">
                    <c:v>0.2858321185591291</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(Sheet2!$C$24,Sheet2!$C$28,Sheet2!$C$32,Sheet2!$C$36)</c:f>
              <c:strCache>
                <c:ptCount val="4"/>
                <c:pt idx="0">
                  <c:v>Control</c:v>
                </c:pt>
                <c:pt idx="1">
                  <c:v>100</c:v>
                </c:pt>
                <c:pt idx="2">
                  <c:v>200</c:v>
                </c:pt>
                <c:pt idx="3">
                  <c:v>400</c:v>
                </c:pt>
              </c:strCache>
            </c:strRef>
          </c:cat>
          <c:val>
            <c:numRef>
              <c:f>(Sheet2!$D$24,Sheet2!$D$28,Sheet2!$D$32,Sheet2!$D$36)</c:f>
              <c:numCache>
                <c:formatCode>General</c:formatCode>
                <c:ptCount val="4"/>
                <c:pt idx="0">
                  <c:v>1.7333333333333334</c:v>
                </c:pt>
                <c:pt idx="1">
                  <c:v>1.9233333333333338</c:v>
                </c:pt>
                <c:pt idx="2">
                  <c:v>2.6366666666666667</c:v>
                </c:pt>
                <c:pt idx="3">
                  <c:v>2.94</c:v>
                </c:pt>
              </c:numCache>
            </c:numRef>
          </c:val>
          <c:extLst xmlns:c16r2="http://schemas.microsoft.com/office/drawing/2015/06/chart">
            <c:ext xmlns:c16="http://schemas.microsoft.com/office/drawing/2014/chart" uri="{C3380CC4-5D6E-409C-BE32-E72D297353CC}">
              <c16:uniqueId val="{00000000-4E19-4C94-95FE-581D12880F7E}"/>
            </c:ext>
          </c:extLst>
        </c:ser>
        <c:ser>
          <c:idx val="1"/>
          <c:order val="1"/>
          <c:tx>
            <c:v>3 hour</c:v>
          </c:tx>
          <c:spPr>
            <a:solidFill>
              <a:srgbClr val="FFFF00"/>
            </a:solidFill>
            <a:ln>
              <a:solidFill>
                <a:schemeClr val="tx1"/>
              </a:solidFill>
            </a:ln>
            <a:effectLst/>
          </c:spPr>
          <c:invertIfNegative val="0"/>
          <c:errBars>
            <c:errBarType val="plus"/>
            <c:errValType val="cust"/>
            <c:noEndCap val="0"/>
            <c:plus>
              <c:numRef>
                <c:f>(Sheet2!$E$25,Sheet2!$E$29,Sheet2!$E$33,Sheet2!$E$37)</c:f>
                <c:numCache>
                  <c:formatCode>General</c:formatCode>
                  <c:ptCount val="4"/>
                  <c:pt idx="0">
                    <c:v>0.37846179904097771</c:v>
                  </c:pt>
                  <c:pt idx="1">
                    <c:v>1.020653385500343</c:v>
                  </c:pt>
                  <c:pt idx="2">
                    <c:v>1.2638433447227508</c:v>
                  </c:pt>
                  <c:pt idx="3">
                    <c:v>3.4425571890674127</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(Sheet2!$C$24,Sheet2!$C$28,Sheet2!$C$32,Sheet2!$C$36)</c:f>
              <c:strCache>
                <c:ptCount val="4"/>
                <c:pt idx="0">
                  <c:v>Control</c:v>
                </c:pt>
                <c:pt idx="1">
                  <c:v>100</c:v>
                </c:pt>
                <c:pt idx="2">
                  <c:v>200</c:v>
                </c:pt>
                <c:pt idx="3">
                  <c:v>400</c:v>
                </c:pt>
              </c:strCache>
            </c:strRef>
          </c:cat>
          <c:val>
            <c:numRef>
              <c:f>(Sheet2!$D$25,Sheet2!$D$29,Sheet2!$D$33,Sheet2!$D$37)</c:f>
              <c:numCache>
                <c:formatCode>General</c:formatCode>
                <c:ptCount val="4"/>
                <c:pt idx="0">
                  <c:v>1.3333333333333333</c:v>
                </c:pt>
                <c:pt idx="1">
                  <c:v>6.5433333333333348</c:v>
                </c:pt>
                <c:pt idx="2">
                  <c:v>7.65</c:v>
                </c:pt>
                <c:pt idx="3">
                  <c:v>24.830000000000005</c:v>
                </c:pt>
              </c:numCache>
            </c:numRef>
          </c:val>
          <c:extLst xmlns:c16r2="http://schemas.microsoft.com/office/drawing/2015/06/chart">
            <c:ext xmlns:c16="http://schemas.microsoft.com/office/drawing/2014/chart" uri="{C3380CC4-5D6E-409C-BE32-E72D297353CC}">
              <c16:uniqueId val="{00000001-4E19-4C94-95FE-581D12880F7E}"/>
            </c:ext>
          </c:extLst>
        </c:ser>
        <c:ser>
          <c:idx val="2"/>
          <c:order val="2"/>
          <c:tx>
            <c:v>12 hour</c:v>
          </c:tx>
          <c:spPr>
            <a:solidFill>
              <a:srgbClr val="FF0000"/>
            </a:solidFill>
            <a:ln>
              <a:solidFill>
                <a:schemeClr val="tx1"/>
              </a:solidFill>
            </a:ln>
            <a:effectLst/>
          </c:spPr>
          <c:invertIfNegative val="0"/>
          <c:errBars>
            <c:errBarType val="plus"/>
            <c:errValType val="cust"/>
            <c:noEndCap val="0"/>
            <c:plus>
              <c:numRef>
                <c:f>(Sheet2!$E$26,Sheet2!$E$30,Sheet2!$E$34,Sheet2!$E$38)</c:f>
                <c:numCache>
                  <c:formatCode>General</c:formatCode>
                  <c:ptCount val="4"/>
                  <c:pt idx="0">
                    <c:v>0.7125307010929427</c:v>
                  </c:pt>
                  <c:pt idx="1">
                    <c:v>5.7116138991823968</c:v>
                  </c:pt>
                  <c:pt idx="2">
                    <c:v>11.226292056299503</c:v>
                  </c:pt>
                  <c:pt idx="3">
                    <c:v>1.9160462764070538</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(Sheet2!$C$24,Sheet2!$C$28,Sheet2!$C$32,Sheet2!$C$36)</c:f>
              <c:strCache>
                <c:ptCount val="4"/>
                <c:pt idx="0">
                  <c:v>Control</c:v>
                </c:pt>
                <c:pt idx="1">
                  <c:v>100</c:v>
                </c:pt>
                <c:pt idx="2">
                  <c:v>200</c:v>
                </c:pt>
                <c:pt idx="3">
                  <c:v>400</c:v>
                </c:pt>
              </c:strCache>
            </c:strRef>
          </c:cat>
          <c:val>
            <c:numRef>
              <c:f>(Sheet2!$D$26,Sheet2!$D$30,Sheet2!$D$34,Sheet2!$D$38)</c:f>
              <c:numCache>
                <c:formatCode>General</c:formatCode>
                <c:ptCount val="4"/>
                <c:pt idx="0">
                  <c:v>1.3699999999999997</c:v>
                </c:pt>
                <c:pt idx="1">
                  <c:v>22.96333333333332</c:v>
                </c:pt>
                <c:pt idx="2">
                  <c:v>20.926666666666666</c:v>
                </c:pt>
                <c:pt idx="3">
                  <c:v>30.556666666666668</c:v>
                </c:pt>
              </c:numCache>
            </c:numRef>
          </c:val>
          <c:extLst xmlns:c16r2="http://schemas.microsoft.com/office/drawing/2015/06/chart">
            <c:ext xmlns:c16="http://schemas.microsoft.com/office/drawing/2014/chart" uri="{C3380CC4-5D6E-409C-BE32-E72D297353CC}">
              <c16:uniqueId val="{00000002-4E19-4C94-95FE-581D12880F7E}"/>
            </c:ext>
          </c:extLst>
        </c:ser>
        <c:ser>
          <c:idx val="3"/>
          <c:order val="3"/>
          <c:tx>
            <c:v>24 hour</c:v>
          </c:tx>
          <c:spPr>
            <a:solidFill>
              <a:srgbClr val="00FF00"/>
            </a:solidFill>
            <a:ln>
              <a:solidFill>
                <a:schemeClr val="tx1"/>
              </a:solidFill>
            </a:ln>
            <a:effectLst/>
          </c:spPr>
          <c:invertIfNegative val="0"/>
          <c:errBars>
            <c:errBarType val="plus"/>
            <c:errValType val="cust"/>
            <c:noEndCap val="0"/>
            <c:plus>
              <c:numRef>
                <c:f>(Sheet2!$E$27,Sheet2!$E$31,Sheet2!$E$35,Sheet2!$E$39)</c:f>
                <c:numCache>
                  <c:formatCode>General</c:formatCode>
                  <c:ptCount val="4"/>
                  <c:pt idx="0">
                    <c:v>1.0427048160113837</c:v>
                  </c:pt>
                  <c:pt idx="1">
                    <c:v>4.0813519002081717</c:v>
                  </c:pt>
                  <c:pt idx="2">
                    <c:v>3.501003427590438</c:v>
                  </c:pt>
                  <c:pt idx="3">
                    <c:v>6.214252435597805</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(Sheet2!$C$24,Sheet2!$C$28,Sheet2!$C$32,Sheet2!$C$36)</c:f>
              <c:strCache>
                <c:ptCount val="4"/>
                <c:pt idx="0">
                  <c:v>Control</c:v>
                </c:pt>
                <c:pt idx="1">
                  <c:v>100</c:v>
                </c:pt>
                <c:pt idx="2">
                  <c:v>200</c:v>
                </c:pt>
                <c:pt idx="3">
                  <c:v>400</c:v>
                </c:pt>
              </c:strCache>
            </c:strRef>
          </c:cat>
          <c:val>
            <c:numRef>
              <c:f>(Sheet2!$D$27,Sheet2!$D$31,Sheet2!$D$35,Sheet2!$D$39)</c:f>
              <c:numCache>
                <c:formatCode>General</c:formatCode>
                <c:ptCount val="4"/>
                <c:pt idx="0">
                  <c:v>1.0333333333333334</c:v>
                </c:pt>
                <c:pt idx="1">
                  <c:v>32.913333333333334</c:v>
                </c:pt>
                <c:pt idx="2">
                  <c:v>31.987500000000001</c:v>
                </c:pt>
                <c:pt idx="3">
                  <c:v>44.113333333333337</c:v>
                </c:pt>
              </c:numCache>
            </c:numRef>
          </c:val>
          <c:extLst xmlns:c16r2="http://schemas.microsoft.com/office/drawing/2015/06/chart">
            <c:ext xmlns:c16="http://schemas.microsoft.com/office/drawing/2014/chart" uri="{C3380CC4-5D6E-409C-BE32-E72D297353CC}">
              <c16:uniqueId val="{00000003-4E19-4C94-95FE-581D12880F7E}"/>
            </c:ext>
          </c:extLst>
        </c:ser>
        <c:dLbls>
          <c:showLegendKey val="0"/>
          <c:showVal val="0"/>
          <c:showCatName val="0"/>
          <c:showSerName val="0"/>
          <c:showPercent val="0"/>
          <c:showBubbleSize val="0"/>
        </c:dLbls>
        <c:gapWidth val="219"/>
        <c:overlap val="-29"/>
        <c:axId val="80854528"/>
        <c:axId val="113588992"/>
      </c:barChart>
      <c:catAx>
        <c:axId val="8085452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13588992"/>
        <c:crosses val="autoZero"/>
        <c:auto val="1"/>
        <c:lblAlgn val="ctr"/>
        <c:lblOffset val="100"/>
        <c:noMultiLvlLbl val="0"/>
      </c:catAx>
      <c:valAx>
        <c:axId val="113588992"/>
        <c:scaling>
          <c:orientation val="minMax"/>
          <c:max val="7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80854528"/>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solidFill>
            <a:sysClr val="windowText" lastClr="000000"/>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D4D06E-486B-43F6-876C-E7A4B46405F1}" type="datetimeFigureOut">
              <a:rPr lang="en-MY" smtClean="0"/>
              <a:pPr/>
              <a:t>10/11/2017</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9D246-D348-4B9B-928E-34D3F5FD376A}" type="slidenum">
              <a:rPr lang="en-MY" smtClean="0"/>
              <a:pPr/>
              <a:t>‹#›</a:t>
            </a:fld>
            <a:endParaRPr lang="en-MY"/>
          </a:p>
        </p:txBody>
      </p:sp>
    </p:spTree>
    <p:extLst>
      <p:ext uri="{BB962C8B-B14F-4D97-AF65-F5344CB8AC3E}">
        <p14:creationId xmlns:p14="http://schemas.microsoft.com/office/powerpoint/2010/main" val="102771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a:t>Streptomyces genome size - ~9-12 </a:t>
            </a:r>
            <a:r>
              <a:rPr lang="en-MY" dirty="0" err="1"/>
              <a:t>Mbps</a:t>
            </a:r>
            <a:endParaRPr lang="en-MY" dirty="0"/>
          </a:p>
          <a:p>
            <a:r>
              <a:rPr lang="en-MY" dirty="0"/>
              <a:t>Bacillus - ~5-6 </a:t>
            </a:r>
            <a:r>
              <a:rPr lang="en-MY" dirty="0" err="1"/>
              <a:t>Mbp</a:t>
            </a:r>
            <a:endParaRPr lang="en-MY" dirty="0"/>
          </a:p>
          <a:p>
            <a:endParaRPr lang="en-MY" dirty="0"/>
          </a:p>
        </p:txBody>
      </p:sp>
      <p:sp>
        <p:nvSpPr>
          <p:cNvPr id="4" name="Slide Number Placeholder 3"/>
          <p:cNvSpPr>
            <a:spLocks noGrp="1"/>
          </p:cNvSpPr>
          <p:nvPr>
            <p:ph type="sldNum" sz="quarter" idx="10"/>
          </p:nvPr>
        </p:nvSpPr>
        <p:spPr/>
        <p:txBody>
          <a:bodyPr/>
          <a:lstStyle/>
          <a:p>
            <a:fld id="{4E19D246-D348-4B9B-928E-34D3F5FD376A}" type="slidenum">
              <a:rPr lang="en-MY" smtClean="0"/>
              <a:pPr/>
              <a:t>2</a:t>
            </a:fld>
            <a:endParaRPr lang="en-MY"/>
          </a:p>
        </p:txBody>
      </p:sp>
    </p:spTree>
    <p:extLst>
      <p:ext uri="{BB962C8B-B14F-4D97-AF65-F5344CB8AC3E}">
        <p14:creationId xmlns:p14="http://schemas.microsoft.com/office/powerpoint/2010/main" val="720264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a:t>HCT-116 (normal p53),</a:t>
            </a:r>
            <a:r>
              <a:rPr lang="en-MY" baseline="0" dirty="0"/>
              <a:t> HT-29 (dysfunctional p53)– colon cancer cell lines</a:t>
            </a:r>
          </a:p>
          <a:p>
            <a:r>
              <a:rPr lang="en-MY" baseline="0" dirty="0"/>
              <a:t>Ca Ski – cervical cancer cell lines</a:t>
            </a:r>
          </a:p>
          <a:p>
            <a:r>
              <a:rPr lang="en-MY" baseline="0" dirty="0"/>
              <a:t>A549 – Lung carcinoma</a:t>
            </a:r>
          </a:p>
          <a:p>
            <a:r>
              <a:rPr lang="en-MY" baseline="0" dirty="0"/>
              <a:t>p53 </a:t>
            </a:r>
            <a:r>
              <a:rPr lang="en-MY" baseline="0" dirty="0" err="1"/>
              <a:t>tumor</a:t>
            </a:r>
            <a:r>
              <a:rPr lang="en-MY" baseline="0" dirty="0"/>
              <a:t> suppressor protein – known to be involved in cancer initiation and progression – inducing growth arrest or apoptosis upon activation</a:t>
            </a:r>
          </a:p>
          <a:p>
            <a:endParaRPr lang="en-MY" baseline="0" dirty="0"/>
          </a:p>
          <a:p>
            <a:r>
              <a:rPr lang="en-MY" baseline="0" dirty="0"/>
              <a:t>All cell lines represent top 10 cancer that leads to mortality in 2015. At highest concentration, MUSC 136T extract exhibited cytotoxic activity against all cell lines; Highest activity was observed against HCT-116 cell (colon cancer cell line). In order to understand this phenomena, another colon cancer cell line with p53 mutation was also included to study the involvement of role of this </a:t>
            </a:r>
            <a:r>
              <a:rPr lang="en-MY" baseline="0" dirty="0" err="1"/>
              <a:t>tumor</a:t>
            </a:r>
            <a:r>
              <a:rPr lang="en-MY" baseline="0" dirty="0"/>
              <a:t> suppressor protein (p53). As expected, the difference in cell viability revealed that there might be some involvement of p53 proteins </a:t>
            </a:r>
          </a:p>
        </p:txBody>
      </p:sp>
      <p:sp>
        <p:nvSpPr>
          <p:cNvPr id="4" name="Slide Number Placeholder 3"/>
          <p:cNvSpPr>
            <a:spLocks noGrp="1"/>
          </p:cNvSpPr>
          <p:nvPr>
            <p:ph type="sldNum" sz="quarter" idx="10"/>
          </p:nvPr>
        </p:nvSpPr>
        <p:spPr/>
        <p:txBody>
          <a:bodyPr/>
          <a:lstStyle/>
          <a:p>
            <a:fld id="{4E19D246-D348-4B9B-928E-34D3F5FD376A}" type="slidenum">
              <a:rPr lang="en-MY" smtClean="0"/>
              <a:pPr/>
              <a:t>19</a:t>
            </a:fld>
            <a:endParaRPr lang="en-MY"/>
          </a:p>
        </p:txBody>
      </p:sp>
    </p:spTree>
    <p:extLst>
      <p:ext uri="{BB962C8B-B14F-4D97-AF65-F5344CB8AC3E}">
        <p14:creationId xmlns:p14="http://schemas.microsoft.com/office/powerpoint/2010/main" val="2381899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a:t>When treated</a:t>
            </a:r>
            <a:r>
              <a:rPr lang="en-MY" baseline="0" dirty="0"/>
              <a:t> with MUSC 136T extract, there is an increase in percentage of cancer cells experiencing GSH depletion. GSH is important in maintaining cell survival and decrease of this molecule could, in turn trigger apoptotic signalling cascades, including the activation of p53 signalling pathway.</a:t>
            </a:r>
          </a:p>
          <a:p>
            <a:endParaRPr lang="en-MY" baseline="0" dirty="0"/>
          </a:p>
          <a:p>
            <a:r>
              <a:rPr lang="en-MY" baseline="0" dirty="0"/>
              <a:t>As seen in Figure (b), there was increase in p53 expression after treated with MUSC 136T extract. All these results showed that the cytotoxic activity of MUSC 136T extract could potentially acting via effects on p53 protein. However, further mechanistic studies on p53 associated cell death pathway would be required to fully understand the action target of MUSC 136T extract.</a:t>
            </a:r>
          </a:p>
          <a:p>
            <a:endParaRPr lang="en-MY" baseline="0" dirty="0"/>
          </a:p>
          <a:p>
            <a:endParaRPr lang="en-MY" dirty="0"/>
          </a:p>
        </p:txBody>
      </p:sp>
      <p:sp>
        <p:nvSpPr>
          <p:cNvPr id="4" name="Slide Number Placeholder 3"/>
          <p:cNvSpPr>
            <a:spLocks noGrp="1"/>
          </p:cNvSpPr>
          <p:nvPr>
            <p:ph type="sldNum" sz="quarter" idx="10"/>
          </p:nvPr>
        </p:nvSpPr>
        <p:spPr/>
        <p:txBody>
          <a:bodyPr/>
          <a:lstStyle/>
          <a:p>
            <a:fld id="{4E19D246-D348-4B9B-928E-34D3F5FD376A}" type="slidenum">
              <a:rPr lang="en-MY" smtClean="0"/>
              <a:pPr/>
              <a:t>20</a:t>
            </a:fld>
            <a:endParaRPr lang="en-MY"/>
          </a:p>
        </p:txBody>
      </p:sp>
    </p:spTree>
    <p:extLst>
      <p:ext uri="{BB962C8B-B14F-4D97-AF65-F5344CB8AC3E}">
        <p14:creationId xmlns:p14="http://schemas.microsoft.com/office/powerpoint/2010/main" val="4118104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349293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a:t>Results</a:t>
            </a:r>
            <a:r>
              <a:rPr lang="en-MY" baseline="0" dirty="0"/>
              <a:t> from both antioxidant assays and in vitro cytotoxic screening suggest presence of bioactive compounds thus chemical analysis using GC-MS was performed as an attempt to identify the compounds. A t</a:t>
            </a:r>
            <a:r>
              <a:rPr lang="en-MY" dirty="0"/>
              <a:t>otal of 9 compounds were detected in MUSC 136T extract with most of them</a:t>
            </a:r>
            <a:r>
              <a:rPr lang="en-MY" baseline="0" dirty="0"/>
              <a:t> being heterocyclic compounds including pyrrolizidines which are known to exhibit a wide spectrum of bioactivities (antimicrobial, anticancer and antioxidant activity). Among these compounds, there were three compounds that may potentially contribute to the bioactivities seen in our screening:</a:t>
            </a:r>
            <a:endParaRPr lang="en-MY" dirty="0"/>
          </a:p>
          <a:p>
            <a:endParaRPr lang="en-MY" dirty="0"/>
          </a:p>
          <a:p>
            <a:r>
              <a:rPr lang="en-MY" dirty="0" err="1"/>
              <a:t>Deferoxamine</a:t>
            </a:r>
            <a:r>
              <a:rPr lang="en-MY" baseline="0" dirty="0"/>
              <a:t> – metal chelating drug with antioxidant and anticancer activity. This compound could potentially by altering signalling pathway crucial for cancer cell survival and decrease cell viability as seen in the in vitro cytotoxic screening.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1,4-diaza-2,5-dioxobicyclo[4.3.0]</a:t>
            </a:r>
            <a:r>
              <a:rPr lang="en-US" sz="1200" dirty="0" err="1">
                <a:effectLst/>
              </a:rPr>
              <a:t>nonane</a:t>
            </a:r>
            <a:r>
              <a:rPr lang="en-US" sz="1200" dirty="0">
                <a:effectLst/>
              </a:rPr>
              <a:t> – antioxidant which</a:t>
            </a:r>
            <a:r>
              <a:rPr lang="en-US" sz="1200" baseline="0" dirty="0">
                <a:effectLst/>
              </a:rPr>
              <a:t> has been isolated from other marine microbes and highly capable of reducing amount of free radicals when assessed with reducing power assay (DPPH). </a:t>
            </a:r>
            <a:endParaRPr lang="en-MY"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rPr>
              <a:t>Pyrrolo</a:t>
            </a:r>
            <a:r>
              <a:rPr lang="en-US" sz="1200" dirty="0">
                <a:effectLst/>
              </a:rPr>
              <a:t>[1,2-a]pyrazine-1,4-dione, hexahydro-3-(2-methylpropyl)- cytotoxic</a:t>
            </a:r>
            <a:r>
              <a:rPr lang="en-US" sz="1200" baseline="0" dirty="0">
                <a:effectLst/>
              </a:rPr>
              <a:t> activity against human cervical cancer (in vitro)</a:t>
            </a:r>
            <a:endParaRPr lang="en-MY"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MY" baseline="0" dirty="0"/>
          </a:p>
        </p:txBody>
      </p:sp>
      <p:sp>
        <p:nvSpPr>
          <p:cNvPr id="4" name="Slide Number Placeholder 3"/>
          <p:cNvSpPr>
            <a:spLocks noGrp="1"/>
          </p:cNvSpPr>
          <p:nvPr>
            <p:ph type="sldNum" sz="quarter" idx="10"/>
          </p:nvPr>
        </p:nvSpPr>
        <p:spPr/>
        <p:txBody>
          <a:bodyPr/>
          <a:lstStyle/>
          <a:p>
            <a:fld id="{4E19D246-D348-4B9B-928E-34D3F5FD376A}" type="slidenum">
              <a:rPr lang="en-MY" smtClean="0"/>
              <a:pPr/>
              <a:t>22</a:t>
            </a:fld>
            <a:endParaRPr lang="en-MY"/>
          </a:p>
        </p:txBody>
      </p:sp>
    </p:spTree>
    <p:extLst>
      <p:ext uri="{BB962C8B-B14F-4D97-AF65-F5344CB8AC3E}">
        <p14:creationId xmlns:p14="http://schemas.microsoft.com/office/powerpoint/2010/main" val="3711195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493D4D31-EACD-43A4-A076-36BC6823B22F}" type="slidenum">
              <a:rPr lang="en-US" smtClean="0"/>
              <a:pPr>
                <a:defRPr/>
              </a:pPr>
              <a:t>29</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075067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sz="1200" b="0" i="0" kern="1200" dirty="0">
                <a:solidFill>
                  <a:schemeClr val="tx1"/>
                </a:solidFill>
                <a:effectLst/>
                <a:latin typeface="+mn-lt"/>
                <a:ea typeface="+mn-ea"/>
                <a:cs typeface="+mn-cs"/>
              </a:rPr>
              <a:t>Free radicals are atoms or groups of atoms with an odd (unpaired) number of electrons and these are the main </a:t>
            </a:r>
            <a:r>
              <a:rPr lang="en-MY" sz="1200" b="0" i="0" kern="1200" dirty="0" err="1">
                <a:solidFill>
                  <a:schemeClr val="tx1"/>
                </a:solidFill>
                <a:effectLst/>
                <a:latin typeface="+mn-lt"/>
                <a:ea typeface="+mn-ea"/>
                <a:cs typeface="+mn-cs"/>
              </a:rPr>
              <a:t>byproducts</a:t>
            </a:r>
            <a:r>
              <a:rPr lang="en-MY" sz="1200" b="0" i="0" kern="1200" dirty="0">
                <a:solidFill>
                  <a:schemeClr val="tx1"/>
                </a:solidFill>
                <a:effectLst/>
                <a:latin typeface="+mn-lt"/>
                <a:ea typeface="+mn-ea"/>
                <a:cs typeface="+mn-cs"/>
              </a:rPr>
              <a:t> formed in the cells of aerobic organisms, and can initiate autocatalytic reactions so that molecules to which they react are themselves converted into free radicals to propagate the chain of damage. The harmful effects of ROS are balanced by the action of antioxidants, some of which are enzymes present in the body. When there</a:t>
            </a:r>
            <a:r>
              <a:rPr lang="en-MY" sz="1200" b="0" i="0" kern="1200" baseline="0" dirty="0">
                <a:solidFill>
                  <a:schemeClr val="tx1"/>
                </a:solidFill>
                <a:effectLst/>
                <a:latin typeface="+mn-lt"/>
                <a:ea typeface="+mn-ea"/>
                <a:cs typeface="+mn-cs"/>
              </a:rPr>
              <a:t> is overproduction of free radicals and the antioxidant defence system fails to control these harmful molecules, a pathological condition called oxidative stress occurred.</a:t>
            </a:r>
          </a:p>
          <a:p>
            <a:endParaRPr lang="en-MY" sz="1200" b="0" i="0" kern="1200" baseline="0" dirty="0">
              <a:solidFill>
                <a:schemeClr val="tx1"/>
              </a:solidFill>
              <a:effectLst/>
              <a:latin typeface="+mn-lt"/>
              <a:ea typeface="+mn-ea"/>
              <a:cs typeface="+mn-cs"/>
            </a:endParaRPr>
          </a:p>
          <a:p>
            <a:r>
              <a:rPr lang="en-MY" sz="1200" b="0" i="0" kern="1200" dirty="0">
                <a:solidFill>
                  <a:schemeClr val="tx1"/>
                </a:solidFill>
                <a:effectLst/>
                <a:latin typeface="+mn-lt"/>
                <a:ea typeface="+mn-ea"/>
                <a:cs typeface="+mn-cs"/>
              </a:rPr>
              <a:t>Oxidative</a:t>
            </a:r>
            <a:r>
              <a:rPr lang="en-MY" sz="1200" b="0" i="0" kern="1200" baseline="0" dirty="0">
                <a:solidFill>
                  <a:schemeClr val="tx1"/>
                </a:solidFill>
                <a:effectLst/>
                <a:latin typeface="+mn-lt"/>
                <a:ea typeface="+mn-ea"/>
                <a:cs typeface="+mn-cs"/>
              </a:rPr>
              <a:t> stress </a:t>
            </a:r>
            <a:r>
              <a:rPr lang="en-MY" sz="1200" b="0" i="0" kern="1200" dirty="0">
                <a:solidFill>
                  <a:schemeClr val="tx1"/>
                </a:solidFill>
                <a:effectLst/>
                <a:latin typeface="+mn-lt"/>
                <a:ea typeface="+mn-ea"/>
                <a:cs typeface="+mn-cs"/>
              </a:rPr>
              <a:t>has been implicated in aging and age-dependent diseases such as cardiovascular disease, cancer, </a:t>
            </a:r>
            <a:r>
              <a:rPr lang="en-MY" sz="1200" b="1" i="0" kern="1200" dirty="0">
                <a:solidFill>
                  <a:schemeClr val="tx1"/>
                </a:solidFill>
                <a:effectLst/>
                <a:latin typeface="+mn-lt"/>
                <a:ea typeface="+mn-ea"/>
                <a:cs typeface="+mn-cs"/>
              </a:rPr>
              <a:t>neurodegenerative</a:t>
            </a:r>
            <a:r>
              <a:rPr lang="en-MY" sz="1200" b="0" i="0" kern="1200" dirty="0">
                <a:solidFill>
                  <a:schemeClr val="tx1"/>
                </a:solidFill>
                <a:effectLst/>
                <a:latin typeface="+mn-lt"/>
                <a:ea typeface="+mn-ea"/>
                <a:cs typeface="+mn-cs"/>
              </a:rPr>
              <a:t> disorders and other chronic conditions. </a:t>
            </a:r>
          </a:p>
          <a:p>
            <a:endParaRPr lang="en-MY" sz="1200" b="0" i="0" kern="1200" dirty="0">
              <a:solidFill>
                <a:schemeClr val="tx1"/>
              </a:solidFill>
              <a:effectLst/>
              <a:latin typeface="+mn-lt"/>
              <a:ea typeface="+mn-ea"/>
              <a:cs typeface="+mn-cs"/>
            </a:endParaRPr>
          </a:p>
          <a:p>
            <a:r>
              <a:rPr lang="en-MY" sz="1200" b="0" i="0" kern="1200" dirty="0">
                <a:solidFill>
                  <a:schemeClr val="tx1"/>
                </a:solidFill>
                <a:effectLst/>
                <a:latin typeface="+mn-lt"/>
                <a:ea typeface="+mn-ea"/>
                <a:cs typeface="+mn-cs"/>
              </a:rPr>
              <a:t>https://www.ncbi.nlm.nih.gov/pmc/articles/PMC2684512/</a:t>
            </a:r>
          </a:p>
        </p:txBody>
      </p:sp>
      <p:sp>
        <p:nvSpPr>
          <p:cNvPr id="4" name="Slide Number Placeholder 3"/>
          <p:cNvSpPr>
            <a:spLocks noGrp="1"/>
          </p:cNvSpPr>
          <p:nvPr>
            <p:ph type="sldNum" sz="quarter" idx="10"/>
          </p:nvPr>
        </p:nvSpPr>
        <p:spPr/>
        <p:txBody>
          <a:bodyPr/>
          <a:lstStyle/>
          <a:p>
            <a:fld id="{4E19D246-D348-4B9B-928E-34D3F5FD376A}" type="slidenum">
              <a:rPr lang="en-MY" smtClean="0"/>
              <a:t>4</a:t>
            </a:fld>
            <a:endParaRPr lang="en-MY"/>
          </a:p>
        </p:txBody>
      </p:sp>
    </p:spTree>
    <p:extLst>
      <p:ext uri="{BB962C8B-B14F-4D97-AF65-F5344CB8AC3E}">
        <p14:creationId xmlns:p14="http://schemas.microsoft.com/office/powerpoint/2010/main" val="1073170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Y" sz="1200" b="0" i="0" kern="1200" dirty="0">
                <a:solidFill>
                  <a:schemeClr val="tx1"/>
                </a:solidFill>
                <a:effectLst/>
                <a:latin typeface="+mn-lt"/>
                <a:ea typeface="+mn-ea"/>
                <a:cs typeface="+mn-cs"/>
              </a:rPr>
              <a:t>Oxidative</a:t>
            </a:r>
            <a:r>
              <a:rPr lang="en-MY" sz="1200" b="0" i="0" kern="1200" baseline="0" dirty="0">
                <a:solidFill>
                  <a:schemeClr val="tx1"/>
                </a:solidFill>
                <a:effectLst/>
                <a:latin typeface="+mn-lt"/>
                <a:ea typeface="+mn-ea"/>
                <a:cs typeface="+mn-cs"/>
              </a:rPr>
              <a:t> stress </a:t>
            </a:r>
            <a:r>
              <a:rPr lang="en-MY" sz="1200" b="0" i="0" kern="1200" dirty="0">
                <a:solidFill>
                  <a:schemeClr val="tx1"/>
                </a:solidFill>
                <a:effectLst/>
                <a:latin typeface="+mn-lt"/>
                <a:ea typeface="+mn-ea"/>
                <a:cs typeface="+mn-cs"/>
              </a:rPr>
              <a:t>has been implicated in aging and age-dependent diseases such as cardiovascular disease, cancer, </a:t>
            </a:r>
            <a:r>
              <a:rPr lang="en-MY" sz="1200" b="1" i="0" kern="1200" dirty="0">
                <a:solidFill>
                  <a:schemeClr val="tx1"/>
                </a:solidFill>
                <a:effectLst/>
                <a:latin typeface="+mn-lt"/>
                <a:ea typeface="+mn-ea"/>
                <a:cs typeface="+mn-cs"/>
              </a:rPr>
              <a:t>neurodegenerative</a:t>
            </a:r>
            <a:r>
              <a:rPr lang="en-MY" sz="1200" b="0" i="0" kern="1200" dirty="0">
                <a:solidFill>
                  <a:schemeClr val="tx1"/>
                </a:solidFill>
                <a:effectLst/>
                <a:latin typeface="+mn-lt"/>
                <a:ea typeface="+mn-ea"/>
                <a:cs typeface="+mn-cs"/>
              </a:rPr>
              <a:t> disorders and other chronic conditions.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MY"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MY" baseline="0" dirty="0"/>
              <a:t>To induce oxidative stress in the neuronal cells, hydrogen peroxide was used as a inducer. </a:t>
            </a:r>
            <a:r>
              <a:rPr lang="en-US" sz="1200" kern="1200" dirty="0">
                <a:solidFill>
                  <a:schemeClr val="tx1"/>
                </a:solidFill>
                <a:effectLst/>
                <a:latin typeface="+mn-lt"/>
                <a:ea typeface="+mn-ea"/>
                <a:cs typeface="+mn-cs"/>
              </a:rPr>
              <a:t>Even though with short half-life, H</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a:t>
            </a:r>
            <a:r>
              <a:rPr lang="en-US" sz="1200" kern="1200" baseline="-2500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is highly soluble in water and dissociates to hydroxyl and superoxide ions, which leads to oxidative damage to important macromolecules and ultimately cell death.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MY" sz="1200" b="0" i="0" kern="1200" dirty="0">
              <a:solidFill>
                <a:schemeClr val="tx1"/>
              </a:solidFill>
              <a:effectLst/>
              <a:latin typeface="+mn-lt"/>
              <a:ea typeface="+mn-ea"/>
              <a:cs typeface="+mn-cs"/>
            </a:endParaRPr>
          </a:p>
          <a:p>
            <a:endParaRPr lang="en-MY" dirty="0"/>
          </a:p>
        </p:txBody>
      </p:sp>
      <p:sp>
        <p:nvSpPr>
          <p:cNvPr id="4" name="Slide Number Placeholder 3"/>
          <p:cNvSpPr>
            <a:spLocks noGrp="1"/>
          </p:cNvSpPr>
          <p:nvPr>
            <p:ph type="sldNum" sz="quarter" idx="10"/>
          </p:nvPr>
        </p:nvSpPr>
        <p:spPr/>
        <p:txBody>
          <a:bodyPr/>
          <a:lstStyle/>
          <a:p>
            <a:fld id="{4E19D246-D348-4B9B-928E-34D3F5FD376A}" type="slidenum">
              <a:rPr lang="en-MY" smtClean="0"/>
              <a:pPr/>
              <a:t>5</a:t>
            </a:fld>
            <a:endParaRPr lang="en-MY"/>
          </a:p>
        </p:txBody>
      </p:sp>
    </p:spTree>
    <p:extLst>
      <p:ext uri="{BB962C8B-B14F-4D97-AF65-F5344CB8AC3E}">
        <p14:creationId xmlns:p14="http://schemas.microsoft.com/office/powerpoint/2010/main" val="3857439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err="1"/>
              <a:t>gilvus</a:t>
            </a:r>
            <a:r>
              <a:rPr lang="en-MY" dirty="0"/>
              <a:t>, yellow; L. adj. </a:t>
            </a:r>
            <a:r>
              <a:rPr lang="en-MY" dirty="0" err="1"/>
              <a:t>griseus</a:t>
            </a:r>
            <a:r>
              <a:rPr lang="en-MY" dirty="0"/>
              <a:t>, grey – yellow-grey mycelium</a:t>
            </a:r>
          </a:p>
        </p:txBody>
      </p:sp>
      <p:sp>
        <p:nvSpPr>
          <p:cNvPr id="4" name="Slide Number Placeholder 3"/>
          <p:cNvSpPr>
            <a:spLocks noGrp="1"/>
          </p:cNvSpPr>
          <p:nvPr>
            <p:ph type="sldNum" sz="quarter" idx="10"/>
          </p:nvPr>
        </p:nvSpPr>
        <p:spPr/>
        <p:txBody>
          <a:bodyPr/>
          <a:lstStyle/>
          <a:p>
            <a:fld id="{4E19D246-D348-4B9B-928E-34D3F5FD376A}" type="slidenum">
              <a:rPr lang="en-MY" smtClean="0"/>
              <a:pPr/>
              <a:t>8</a:t>
            </a:fld>
            <a:endParaRPr lang="en-MY"/>
          </a:p>
        </p:txBody>
      </p:sp>
    </p:spTree>
    <p:extLst>
      <p:ext uri="{BB962C8B-B14F-4D97-AF65-F5344CB8AC3E}">
        <p14:creationId xmlns:p14="http://schemas.microsoft.com/office/powerpoint/2010/main" val="2797940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4E19D246-D348-4B9B-928E-34D3F5FD376A}" type="slidenum">
              <a:rPr lang="en-MY" smtClean="0"/>
              <a:pPr/>
              <a:t>10</a:t>
            </a:fld>
            <a:endParaRPr lang="en-MY"/>
          </a:p>
        </p:txBody>
      </p:sp>
    </p:spTree>
    <p:extLst>
      <p:ext uri="{BB962C8B-B14F-4D97-AF65-F5344CB8AC3E}">
        <p14:creationId xmlns:p14="http://schemas.microsoft.com/office/powerpoint/2010/main" val="1580213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4E19D246-D348-4B9B-928E-34D3F5FD376A}" type="slidenum">
              <a:rPr lang="en-MY" smtClean="0"/>
              <a:pPr/>
              <a:t>11</a:t>
            </a:fld>
            <a:endParaRPr lang="en-MY"/>
          </a:p>
        </p:txBody>
      </p:sp>
    </p:spTree>
    <p:extLst>
      <p:ext uri="{BB962C8B-B14F-4D97-AF65-F5344CB8AC3E}">
        <p14:creationId xmlns:p14="http://schemas.microsoft.com/office/powerpoint/2010/main" val="419003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a:t>To date,</a:t>
            </a:r>
            <a:r>
              <a:rPr lang="en-MY" baseline="0" dirty="0"/>
              <a:t> there is no “gold standard” in screening Streptomyces extract for antioxidant activities. Thus, to prevent misidentification of strains with bioactive potential, our study included 3 different antioxidant assays. </a:t>
            </a:r>
          </a:p>
          <a:p>
            <a:endParaRPr lang="en-MY" baseline="0" dirty="0"/>
          </a:p>
          <a:p>
            <a:r>
              <a:rPr lang="en-MY" baseline="0" dirty="0"/>
              <a:t>Most of these tests involving the use of free radicals and the antioxidant potential of the extract of interest is determined by spectrophotometer – the decrease in absorbance value, typically means a reduction in amount of free radicals, thus revealing antioxidant activity of the sample. </a:t>
            </a:r>
          </a:p>
          <a:p>
            <a:r>
              <a:rPr lang="en-MY" baseline="0" dirty="0"/>
              <a:t>DPPH – measures scavenging of DPPH free radicals</a:t>
            </a:r>
          </a:p>
          <a:p>
            <a:r>
              <a:rPr lang="en-MY" baseline="0" dirty="0"/>
              <a:t>ABTS – measures scavenging of ABTS radical cation</a:t>
            </a:r>
          </a:p>
          <a:p>
            <a:r>
              <a:rPr lang="en-MY" baseline="0" dirty="0"/>
              <a:t>SOD – reduce radicals generated by xanthine oxidase thus to preventing formation of WST-1 formazan – dye to allow visualization of antioxidant activity</a:t>
            </a:r>
          </a:p>
          <a:p>
            <a:r>
              <a:rPr lang="en-MY" baseline="0" dirty="0"/>
              <a:t>Metal-chelating assay – measurement of Fe2+-</a:t>
            </a:r>
            <a:r>
              <a:rPr lang="en-MY" baseline="0" dirty="0" err="1"/>
              <a:t>ferrozine</a:t>
            </a:r>
            <a:r>
              <a:rPr lang="en-MY" baseline="0" dirty="0"/>
              <a:t> complex </a:t>
            </a:r>
          </a:p>
          <a:p>
            <a:endParaRPr lang="en-MY" baseline="0" dirty="0"/>
          </a:p>
          <a:p>
            <a:r>
              <a:rPr lang="en-MY" baseline="0" dirty="0"/>
              <a:t>Based on the results, we observed that out of four strains, two strain, MUSC 164T and MUSC 136 showed consistent activities thus was selected for “priority screening” in our experiments. </a:t>
            </a:r>
            <a:endParaRPr lang="en-MY" dirty="0"/>
          </a:p>
        </p:txBody>
      </p:sp>
      <p:sp>
        <p:nvSpPr>
          <p:cNvPr id="4" name="Slide Number Placeholder 3"/>
          <p:cNvSpPr>
            <a:spLocks noGrp="1"/>
          </p:cNvSpPr>
          <p:nvPr>
            <p:ph type="sldNum" sz="quarter" idx="10"/>
          </p:nvPr>
        </p:nvSpPr>
        <p:spPr/>
        <p:txBody>
          <a:bodyPr/>
          <a:lstStyle/>
          <a:p>
            <a:fld id="{4E19D246-D348-4B9B-928E-34D3F5FD376A}" type="slidenum">
              <a:rPr lang="en-MY" smtClean="0"/>
              <a:pPr/>
              <a:t>16</a:t>
            </a:fld>
            <a:endParaRPr lang="en-MY"/>
          </a:p>
        </p:txBody>
      </p:sp>
    </p:spTree>
    <p:extLst>
      <p:ext uri="{BB962C8B-B14F-4D97-AF65-F5344CB8AC3E}">
        <p14:creationId xmlns:p14="http://schemas.microsoft.com/office/powerpoint/2010/main" val="1761911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a:t>To confirm</a:t>
            </a:r>
            <a:r>
              <a:rPr lang="en-MY" baseline="0" dirty="0"/>
              <a:t> the a</a:t>
            </a:r>
            <a:r>
              <a:rPr lang="en-MY" dirty="0"/>
              <a:t>ntioxidant</a:t>
            </a:r>
            <a:r>
              <a:rPr lang="en-MY" baseline="0" dirty="0"/>
              <a:t> activity of MUSC 136T extract, the sample was also measured at different concentrations. </a:t>
            </a:r>
          </a:p>
          <a:p>
            <a:endParaRPr lang="en-MY" baseline="0" dirty="0"/>
          </a:p>
          <a:p>
            <a:r>
              <a:rPr lang="en-MY" baseline="0" dirty="0"/>
              <a:t>As high intake of antioxidants have been associated with decrease risk of cancer,  the observed antioxidant activity of MUSC 136T extract implies that the strain may produce bioactive secondary metabolites that could potentially reduce cancer risk and form the basis for further development as </a:t>
            </a:r>
            <a:r>
              <a:rPr lang="en-MY" baseline="0" dirty="0" err="1"/>
              <a:t>chempreventive</a:t>
            </a:r>
            <a:r>
              <a:rPr lang="en-MY" baseline="0" dirty="0"/>
              <a:t> drugs.</a:t>
            </a:r>
            <a:endParaRPr lang="en-MY" dirty="0"/>
          </a:p>
        </p:txBody>
      </p:sp>
      <p:sp>
        <p:nvSpPr>
          <p:cNvPr id="4" name="Slide Number Placeholder 3"/>
          <p:cNvSpPr>
            <a:spLocks noGrp="1"/>
          </p:cNvSpPr>
          <p:nvPr>
            <p:ph type="sldNum" sz="quarter" idx="10"/>
          </p:nvPr>
        </p:nvSpPr>
        <p:spPr/>
        <p:txBody>
          <a:bodyPr/>
          <a:lstStyle/>
          <a:p>
            <a:fld id="{4E19D246-D348-4B9B-928E-34D3F5FD376A}" type="slidenum">
              <a:rPr lang="en-MY" smtClean="0"/>
              <a:pPr/>
              <a:t>17</a:t>
            </a:fld>
            <a:endParaRPr lang="en-MY"/>
          </a:p>
        </p:txBody>
      </p:sp>
    </p:spTree>
    <p:extLst>
      <p:ext uri="{BB962C8B-B14F-4D97-AF65-F5344CB8AC3E}">
        <p14:creationId xmlns:p14="http://schemas.microsoft.com/office/powerpoint/2010/main" val="770804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recent report by American Cancer Society showed that the most common cancer found in lung and bronchus region in both male and females (52.1 % and 34.8 %), followed by prostate cancer in males (19.1 %) and breast cancer in females (20.5 %) (Siegel et al., 2017). These figures have highlighted the need to search for effective </a:t>
            </a:r>
            <a:r>
              <a:rPr lang="en-US" sz="1200" kern="1200" dirty="0" err="1">
                <a:solidFill>
                  <a:schemeClr val="tx1"/>
                </a:solidFill>
                <a:effectLst/>
                <a:latin typeface="+mn-lt"/>
                <a:ea typeface="+mn-ea"/>
                <a:cs typeface="+mn-cs"/>
              </a:rPr>
              <a:t>chemopreventive</a:t>
            </a:r>
            <a:r>
              <a:rPr lang="en-US" sz="1200" kern="1200" dirty="0">
                <a:solidFill>
                  <a:schemeClr val="tx1"/>
                </a:solidFill>
                <a:effectLst/>
                <a:latin typeface="+mn-lt"/>
                <a:ea typeface="+mn-ea"/>
                <a:cs typeface="+mn-cs"/>
              </a:rPr>
              <a:t> and/or chemotherapeutic agents that could prevent the occurrence of these cancer types. A total of eight cancer cell lines were included in this study, representing four different cancer types including colon, prostate, cervical and lung cancer. </a:t>
            </a:r>
          </a:p>
          <a:p>
            <a:endParaRPr lang="en-MY" dirty="0"/>
          </a:p>
          <a:p>
            <a:r>
              <a:rPr lang="en-MY" dirty="0"/>
              <a:t>Lowest cell viability</a:t>
            </a:r>
            <a:r>
              <a:rPr lang="en-MY" baseline="0" dirty="0"/>
              <a:t> was observed in HCT-116 cells treated with MUSC 136T.</a:t>
            </a:r>
            <a:endParaRPr lang="en-MY" dirty="0"/>
          </a:p>
        </p:txBody>
      </p:sp>
      <p:sp>
        <p:nvSpPr>
          <p:cNvPr id="4" name="Slide Number Placeholder 3"/>
          <p:cNvSpPr>
            <a:spLocks noGrp="1"/>
          </p:cNvSpPr>
          <p:nvPr>
            <p:ph type="sldNum" sz="quarter" idx="10"/>
          </p:nvPr>
        </p:nvSpPr>
        <p:spPr/>
        <p:txBody>
          <a:bodyPr/>
          <a:lstStyle/>
          <a:p>
            <a:fld id="{4E19D246-D348-4B9B-928E-34D3F5FD376A}" type="slidenum">
              <a:rPr lang="en-MY" smtClean="0"/>
              <a:pPr/>
              <a:t>18</a:t>
            </a:fld>
            <a:endParaRPr lang="en-MY"/>
          </a:p>
        </p:txBody>
      </p:sp>
    </p:spTree>
    <p:extLst>
      <p:ext uri="{BB962C8B-B14F-4D97-AF65-F5344CB8AC3E}">
        <p14:creationId xmlns:p14="http://schemas.microsoft.com/office/powerpoint/2010/main" val="115034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24D7381B-9E71-0E48-AD4B-6C8B2D964AA8}" type="slidenum">
              <a:rPr lang="en-US" smtClean="0"/>
              <a:pPr/>
              <a:t>‹#›</a:t>
            </a:fld>
            <a:endParaRPr lang="en-US"/>
          </a:p>
        </p:txBody>
      </p:sp>
      <p:sp>
        <p:nvSpPr>
          <p:cNvPr id="10" name="Text Placeholder 9"/>
          <p:cNvSpPr>
            <a:spLocks noGrp="1"/>
          </p:cNvSpPr>
          <p:nvPr>
            <p:ph type="body" sz="quarter" idx="15" hasCustomPrompt="1"/>
          </p:nvPr>
        </p:nvSpPr>
        <p:spPr>
          <a:xfrm>
            <a:off x="276543" y="1884363"/>
            <a:ext cx="6088696" cy="487362"/>
          </a:xfrm>
          <a:prstGeom prst="rect">
            <a:avLst/>
          </a:prstGeom>
        </p:spPr>
        <p:txBody>
          <a:bodyPr vert="horz"/>
          <a:lstStyle>
            <a:lvl1pPr marL="0" indent="0" algn="l">
              <a:buNone/>
              <a:defRPr sz="3000">
                <a:solidFill>
                  <a:schemeClr val="tx1"/>
                </a:solidFill>
                <a:latin typeface="Arial Narrow"/>
                <a:cs typeface="Arial Narrow"/>
              </a:defRPr>
            </a:lvl1pPr>
          </a:lstStyle>
          <a:p>
            <a:pPr algn="l"/>
            <a:r>
              <a:rPr lang="en-US" sz="3000" dirty="0">
                <a:solidFill>
                  <a:schemeClr val="tx1"/>
                </a:solidFill>
                <a:latin typeface="Arial Narrow"/>
                <a:cs typeface="Arial Narrow"/>
              </a:rPr>
              <a:t>TITLE PAGE (30pt Arial Narrow)</a:t>
            </a:r>
          </a:p>
        </p:txBody>
      </p:sp>
      <p:sp>
        <p:nvSpPr>
          <p:cNvPr id="12" name="Text Placeholder 11"/>
          <p:cNvSpPr>
            <a:spLocks noGrp="1"/>
          </p:cNvSpPr>
          <p:nvPr>
            <p:ph type="body" sz="quarter" idx="16" hasCustomPrompt="1"/>
          </p:nvPr>
        </p:nvSpPr>
        <p:spPr>
          <a:xfrm>
            <a:off x="276542" y="2646680"/>
            <a:ext cx="6088697" cy="487363"/>
          </a:xfrm>
          <a:prstGeom prst="rect">
            <a:avLst/>
          </a:prstGeom>
        </p:spPr>
        <p:txBody>
          <a:bodyPr vert="horz"/>
          <a:lstStyle>
            <a:lvl1pPr marL="0" indent="0" algn="l">
              <a:buNone/>
              <a:defRPr sz="1800" baseline="0">
                <a:solidFill>
                  <a:srgbClr val="000000"/>
                </a:solidFill>
                <a:latin typeface="Arial Narrow"/>
                <a:cs typeface="Arial Narrow"/>
              </a:defRPr>
            </a:lvl1pPr>
          </a:lstStyle>
          <a:p>
            <a:pPr algn="l"/>
            <a:r>
              <a:rPr lang="en-GB" sz="1800" baseline="30000" dirty="0">
                <a:solidFill>
                  <a:srgbClr val="000000"/>
                </a:solidFill>
                <a:latin typeface="Arial Narrow"/>
                <a:cs typeface="Arial Narrow"/>
              </a:rPr>
              <a:t>SUB HEADLINE / PRESENTER (18pt Arial Narrow)</a:t>
            </a:r>
          </a:p>
        </p:txBody>
      </p:sp>
    </p:spTree>
    <p:extLst>
      <p:ext uri="{BB962C8B-B14F-4D97-AF65-F5344CB8AC3E}">
        <p14:creationId xmlns:p14="http://schemas.microsoft.com/office/powerpoint/2010/main" val="3704828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74003" y="1885633"/>
            <a:ext cx="3449637" cy="1066800"/>
          </a:xfrm>
          <a:prstGeom prst="rect">
            <a:avLst/>
          </a:prstGeom>
        </p:spPr>
        <p:txBody>
          <a:bodyPr vert="horz"/>
          <a:lstStyle>
            <a:lvl1pPr marL="0" indent="0">
              <a:buNone/>
              <a:defRPr sz="3000">
                <a:solidFill>
                  <a:srgbClr val="000000"/>
                </a:solidFill>
                <a:latin typeface="Arial Narrow"/>
                <a:cs typeface="Arial Narrow"/>
              </a:defRPr>
            </a:lvl1pPr>
          </a:lstStyle>
          <a:p>
            <a:r>
              <a:rPr lang="en-US" sz="3000" dirty="0">
                <a:solidFill>
                  <a:srgbClr val="000000"/>
                </a:solidFill>
              </a:rPr>
              <a:t>SECTION BREAK 2 </a:t>
            </a:r>
            <a:br>
              <a:rPr lang="en-US" sz="3000" dirty="0">
                <a:solidFill>
                  <a:srgbClr val="000000"/>
                </a:solidFill>
              </a:rPr>
            </a:br>
            <a:r>
              <a:rPr lang="en-US" sz="3000" dirty="0">
                <a:solidFill>
                  <a:srgbClr val="000000"/>
                </a:solidFill>
              </a:rPr>
              <a:t>(30pt Arial Narrow)</a:t>
            </a:r>
          </a:p>
        </p:txBody>
      </p:sp>
    </p:spTree>
    <p:extLst>
      <p:ext uri="{BB962C8B-B14F-4D97-AF65-F5344CB8AC3E}">
        <p14:creationId xmlns:p14="http://schemas.microsoft.com/office/powerpoint/2010/main" val="821611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320" y="1887378"/>
            <a:ext cx="4097338" cy="1028541"/>
          </a:xfrm>
          <a:prstGeom prst="rect">
            <a:avLst/>
          </a:prstGeom>
        </p:spPr>
        <p:txBody>
          <a:bodyPr vert="horz"/>
          <a:lstStyle>
            <a:lvl1pPr marL="0" indent="0">
              <a:buNone/>
              <a:defRPr sz="3000">
                <a:solidFill>
                  <a:srgbClr val="FFFFFF"/>
                </a:solidFill>
                <a:latin typeface="Arial Narrow"/>
                <a:cs typeface="Arial Narrow"/>
              </a:defRPr>
            </a:lvl1pPr>
          </a:lstStyle>
          <a:p>
            <a:r>
              <a:rPr lang="en-US" sz="3000" dirty="0">
                <a:solidFill>
                  <a:srgbClr val="FFFFFF"/>
                </a:solidFill>
              </a:rPr>
              <a:t>SECTION BREAK 1 </a:t>
            </a:r>
            <a:br>
              <a:rPr lang="en-US" sz="3000" dirty="0">
                <a:solidFill>
                  <a:srgbClr val="FFFFFF"/>
                </a:solidFill>
              </a:rPr>
            </a:br>
            <a:r>
              <a:rPr lang="en-US" sz="3000" dirty="0">
                <a:solidFill>
                  <a:srgbClr val="FFFFFF"/>
                </a:solidFill>
              </a:rPr>
              <a:t>(30pt Arial Narrow)</a:t>
            </a:r>
          </a:p>
        </p:txBody>
      </p:sp>
    </p:spTree>
    <p:extLst>
      <p:ext uri="{BB962C8B-B14F-4D97-AF65-F5344CB8AC3E}">
        <p14:creationId xmlns:p14="http://schemas.microsoft.com/office/powerpoint/2010/main" val="3364147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Slide Number Placeholder 6"/>
          <p:cNvSpPr txBox="1">
            <a:spLocks/>
          </p:cNvSpPr>
          <p:nvPr userDrawn="1"/>
        </p:nvSpPr>
        <p:spPr>
          <a:xfrm>
            <a:off x="7596606" y="4608512"/>
            <a:ext cx="1212190"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4B116A7-1BBE-0246-8B18-68B8A757ECD8}" type="slidenum">
              <a:rPr lang="en-US" smtClean="0">
                <a:solidFill>
                  <a:schemeClr val="bg1">
                    <a:lumMod val="50000"/>
                  </a:schemeClr>
                </a:solidFill>
              </a:rPr>
              <a:pPr algn="r"/>
              <a:t>‹#›</a:t>
            </a:fld>
            <a:endParaRPr lang="en-US" dirty="0">
              <a:solidFill>
                <a:schemeClr val="bg1">
                  <a:lumMod val="50000"/>
                </a:schemeClr>
              </a:solidFill>
            </a:endParaRPr>
          </a:p>
        </p:txBody>
      </p:sp>
      <p:sp>
        <p:nvSpPr>
          <p:cNvPr id="4" name="Text Placeholder 2"/>
          <p:cNvSpPr>
            <a:spLocks noGrp="1"/>
          </p:cNvSpPr>
          <p:nvPr>
            <p:ph type="body" sz="quarter" idx="10" hasCustomPrompt="1"/>
          </p:nvPr>
        </p:nvSpPr>
        <p:spPr>
          <a:xfrm>
            <a:off x="269558" y="222409"/>
            <a:ext cx="5308282" cy="737711"/>
          </a:xfrm>
          <a:prstGeom prst="rect">
            <a:avLst/>
          </a:prstGeom>
        </p:spPr>
        <p:txBody>
          <a:bodyPr vert="horz"/>
          <a:lstStyle>
            <a:lvl1pPr marL="0" indent="0" algn="l">
              <a:lnSpc>
                <a:spcPct val="90000"/>
              </a:lnSpc>
              <a:buNone/>
              <a:defRPr sz="2400">
                <a:latin typeface="Arial Narrow"/>
                <a:cs typeface="Arial Narrow"/>
              </a:defRPr>
            </a:lvl1pPr>
          </a:lstStyle>
          <a:p>
            <a:pPr algn="l">
              <a:lnSpc>
                <a:spcPct val="90000"/>
              </a:lnSpc>
            </a:pPr>
            <a:r>
              <a:rPr lang="en-US" sz="2400" dirty="0">
                <a:latin typeface="Arial Narrow"/>
                <a:cs typeface="Arial Narrow"/>
              </a:rPr>
              <a:t>CONTENT PAGE 2</a:t>
            </a:r>
            <a:br>
              <a:rPr lang="en-US" sz="2400" dirty="0">
                <a:latin typeface="Arial Narrow"/>
                <a:cs typeface="Arial Narrow"/>
              </a:rPr>
            </a:br>
            <a:r>
              <a:rPr lang="en-US" sz="2400" dirty="0">
                <a:latin typeface="Arial Narrow"/>
                <a:cs typeface="Arial Narrow"/>
              </a:rPr>
              <a:t>2 LINES (24pt Arial Narrow)</a:t>
            </a:r>
          </a:p>
        </p:txBody>
      </p:sp>
    </p:spTree>
    <p:extLst>
      <p:ext uri="{BB962C8B-B14F-4D97-AF65-F5344CB8AC3E}">
        <p14:creationId xmlns:p14="http://schemas.microsoft.com/office/powerpoint/2010/main" val="900774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Slide Number Placeholder 6"/>
          <p:cNvSpPr txBox="1">
            <a:spLocks/>
          </p:cNvSpPr>
          <p:nvPr userDrawn="1"/>
        </p:nvSpPr>
        <p:spPr>
          <a:xfrm>
            <a:off x="7596606" y="4608512"/>
            <a:ext cx="1212190"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4B116A7-1BBE-0246-8B18-68B8A757ECD8}" type="slidenum">
              <a:rPr lang="en-US" smtClean="0">
                <a:solidFill>
                  <a:schemeClr val="bg1">
                    <a:lumMod val="50000"/>
                  </a:schemeClr>
                </a:solidFill>
              </a:rPr>
              <a:pPr algn="r"/>
              <a:t>‹#›</a:t>
            </a:fld>
            <a:endParaRPr lang="en-US" dirty="0">
              <a:solidFill>
                <a:schemeClr val="bg1">
                  <a:lumMod val="50000"/>
                </a:schemeClr>
              </a:solidFill>
            </a:endParaRPr>
          </a:p>
        </p:txBody>
      </p:sp>
      <p:sp>
        <p:nvSpPr>
          <p:cNvPr id="3" name="Text Placeholder 2"/>
          <p:cNvSpPr>
            <a:spLocks noGrp="1"/>
          </p:cNvSpPr>
          <p:nvPr>
            <p:ph type="body" sz="quarter" idx="10" hasCustomPrompt="1"/>
          </p:nvPr>
        </p:nvSpPr>
        <p:spPr>
          <a:xfrm>
            <a:off x="269558" y="222409"/>
            <a:ext cx="5308282" cy="737711"/>
          </a:xfrm>
          <a:prstGeom prst="rect">
            <a:avLst/>
          </a:prstGeom>
        </p:spPr>
        <p:txBody>
          <a:bodyPr vert="horz"/>
          <a:lstStyle>
            <a:lvl1pPr marL="0" indent="0" algn="l">
              <a:lnSpc>
                <a:spcPct val="90000"/>
              </a:lnSpc>
              <a:buNone/>
              <a:defRPr sz="2400">
                <a:latin typeface="Arial Narrow"/>
                <a:cs typeface="Arial Narrow"/>
              </a:defRPr>
            </a:lvl1pPr>
          </a:lstStyle>
          <a:p>
            <a:pPr algn="l">
              <a:lnSpc>
                <a:spcPct val="90000"/>
              </a:lnSpc>
            </a:pPr>
            <a:r>
              <a:rPr lang="en-US" sz="2400" dirty="0">
                <a:latin typeface="Arial Narrow"/>
                <a:cs typeface="Arial Narrow"/>
              </a:rPr>
              <a:t>CONTENT PAGE 2</a:t>
            </a:r>
            <a:br>
              <a:rPr lang="en-US" sz="2400" dirty="0">
                <a:latin typeface="Arial Narrow"/>
                <a:cs typeface="Arial Narrow"/>
              </a:rPr>
            </a:br>
            <a:r>
              <a:rPr lang="en-US" sz="2400" dirty="0">
                <a:latin typeface="Arial Narrow"/>
                <a:cs typeface="Arial Narrow"/>
              </a:rPr>
              <a:t>2 LINES (24pt Arial Narrow)</a:t>
            </a:r>
          </a:p>
        </p:txBody>
      </p:sp>
      <p:sp>
        <p:nvSpPr>
          <p:cNvPr id="6" name="Content Placeholder 2"/>
          <p:cNvSpPr>
            <a:spLocks noGrp="1"/>
          </p:cNvSpPr>
          <p:nvPr>
            <p:ph sz="half" idx="1"/>
          </p:nvPr>
        </p:nvSpPr>
        <p:spPr>
          <a:xfrm>
            <a:off x="254318" y="1319865"/>
            <a:ext cx="8319621" cy="3225701"/>
          </a:xfrm>
          <a:prstGeom prst="rect">
            <a:avLst/>
          </a:prstGeom>
        </p:spPr>
        <p:txBody>
          <a:bodyPr/>
          <a:lstStyle>
            <a:lvl1pPr marL="342900" indent="-342900">
              <a:buFont typeface="Wingdings" charset="2"/>
              <a:buChar char="§"/>
              <a:defRPr sz="2400">
                <a:latin typeface="Arial"/>
                <a:cs typeface="Arial"/>
              </a:defRPr>
            </a:lvl1pPr>
            <a:lvl2pPr>
              <a:defRPr sz="2000">
                <a:latin typeface="Arial"/>
                <a:cs typeface="Arial"/>
              </a:defRPr>
            </a:lvl2pPr>
            <a:lvl3pPr marL="1143000" indent="-228600">
              <a:buFont typeface="Wingdings" charset="2"/>
              <a:buChar char="§"/>
              <a:defRPr sz="1800">
                <a:latin typeface="Arial"/>
                <a:cs typeface="Arial"/>
              </a:defRPr>
            </a:lvl3pPr>
            <a:lvl4pPr>
              <a:defRPr sz="16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Tree>
    <p:extLst>
      <p:ext uri="{BB962C8B-B14F-4D97-AF65-F5344CB8AC3E}">
        <p14:creationId xmlns:p14="http://schemas.microsoft.com/office/powerpoint/2010/main" val="3812905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Slide Number Placeholder 6"/>
          <p:cNvSpPr txBox="1">
            <a:spLocks/>
          </p:cNvSpPr>
          <p:nvPr userDrawn="1"/>
        </p:nvSpPr>
        <p:spPr>
          <a:xfrm>
            <a:off x="7596606" y="4608512"/>
            <a:ext cx="1212190"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4B116A7-1BBE-0246-8B18-68B8A757ECD8}" type="slidenum">
              <a:rPr lang="en-US" smtClean="0">
                <a:solidFill>
                  <a:schemeClr val="bg1">
                    <a:lumMod val="50000"/>
                  </a:schemeClr>
                </a:solidFill>
              </a:rPr>
              <a:pPr algn="r"/>
              <a:t>‹#›</a:t>
            </a:fld>
            <a:endParaRPr lang="en-US" dirty="0">
              <a:solidFill>
                <a:schemeClr val="bg1">
                  <a:lumMod val="50000"/>
                </a:schemeClr>
              </a:solidFill>
            </a:endParaRPr>
          </a:p>
        </p:txBody>
      </p:sp>
      <p:sp>
        <p:nvSpPr>
          <p:cNvPr id="4" name="Text Placeholder 2"/>
          <p:cNvSpPr>
            <a:spLocks noGrp="1"/>
          </p:cNvSpPr>
          <p:nvPr>
            <p:ph type="body" sz="quarter" idx="10" hasCustomPrompt="1"/>
          </p:nvPr>
        </p:nvSpPr>
        <p:spPr>
          <a:xfrm>
            <a:off x="269558" y="222409"/>
            <a:ext cx="5308282" cy="737711"/>
          </a:xfrm>
          <a:prstGeom prst="rect">
            <a:avLst/>
          </a:prstGeom>
        </p:spPr>
        <p:txBody>
          <a:bodyPr vert="horz"/>
          <a:lstStyle>
            <a:lvl1pPr marL="0" indent="0" algn="l">
              <a:lnSpc>
                <a:spcPct val="90000"/>
              </a:lnSpc>
              <a:buNone/>
              <a:defRPr sz="2400">
                <a:latin typeface="Arial Narrow"/>
                <a:cs typeface="Arial Narrow"/>
              </a:defRPr>
            </a:lvl1pPr>
          </a:lstStyle>
          <a:p>
            <a:pPr algn="l">
              <a:lnSpc>
                <a:spcPct val="90000"/>
              </a:lnSpc>
            </a:pPr>
            <a:r>
              <a:rPr lang="en-US" sz="2400" dirty="0">
                <a:latin typeface="Arial Narrow"/>
                <a:cs typeface="Arial Narrow"/>
              </a:rPr>
              <a:t>CONTENT PAGE 2</a:t>
            </a:r>
            <a:br>
              <a:rPr lang="en-US" sz="2400" dirty="0">
                <a:latin typeface="Arial Narrow"/>
                <a:cs typeface="Arial Narrow"/>
              </a:rPr>
            </a:br>
            <a:r>
              <a:rPr lang="en-US" sz="2400" dirty="0">
                <a:latin typeface="Arial Narrow"/>
                <a:cs typeface="Arial Narrow"/>
              </a:rPr>
              <a:t>2 LINES (24pt Arial Narrow)</a:t>
            </a:r>
          </a:p>
        </p:txBody>
      </p:sp>
      <p:sp>
        <p:nvSpPr>
          <p:cNvPr id="5" name="Content Placeholder 2"/>
          <p:cNvSpPr>
            <a:spLocks noGrp="1"/>
          </p:cNvSpPr>
          <p:nvPr>
            <p:ph sz="half" idx="1"/>
          </p:nvPr>
        </p:nvSpPr>
        <p:spPr>
          <a:xfrm>
            <a:off x="256066" y="1305651"/>
            <a:ext cx="4038600" cy="3089329"/>
          </a:xfrm>
          <a:prstGeom prst="rect">
            <a:avLst/>
          </a:prstGeom>
        </p:spPr>
        <p:txBody>
          <a:bodyPr/>
          <a:lstStyle>
            <a:lvl1pPr marL="342900" indent="-342900">
              <a:buFont typeface="Wingdings" charset="2"/>
              <a:buChar char="§"/>
              <a:defRPr sz="2400">
                <a:latin typeface="Arial"/>
                <a:cs typeface="Arial"/>
              </a:defRPr>
            </a:lvl1pPr>
            <a:lvl2pPr>
              <a:defRPr sz="2000">
                <a:latin typeface="Arial"/>
                <a:cs typeface="Arial"/>
              </a:defRPr>
            </a:lvl2pPr>
            <a:lvl3pPr marL="1143000" indent="-228600">
              <a:buFont typeface="Wingdings" charset="2"/>
              <a:buChar char="§"/>
              <a:defRPr sz="1800">
                <a:latin typeface="Arial"/>
                <a:cs typeface="Arial"/>
              </a:defRPr>
            </a:lvl3pPr>
            <a:lvl4pPr>
              <a:defRPr sz="16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6" name="Content Placeholder 3"/>
          <p:cNvSpPr>
            <a:spLocks noGrp="1"/>
          </p:cNvSpPr>
          <p:nvPr>
            <p:ph sz="half" idx="2"/>
          </p:nvPr>
        </p:nvSpPr>
        <p:spPr>
          <a:xfrm>
            <a:off x="4447066" y="1305651"/>
            <a:ext cx="4038600" cy="3089329"/>
          </a:xfrm>
          <a:prstGeom prst="rect">
            <a:avLst/>
          </a:prstGeom>
        </p:spPr>
        <p:txBody>
          <a:bodyPr/>
          <a:lstStyle>
            <a:lvl1pPr marL="342900" indent="-342900">
              <a:buFont typeface="Wingdings" charset="2"/>
              <a:buChar char="§"/>
              <a:defRPr sz="2400">
                <a:latin typeface="Arial"/>
                <a:cs typeface="Arial"/>
              </a:defRPr>
            </a:lvl1pPr>
            <a:lvl2pPr>
              <a:defRPr sz="2000">
                <a:latin typeface="Arial"/>
                <a:cs typeface="Arial"/>
              </a:defRPr>
            </a:lvl2pPr>
            <a:lvl3pPr marL="1143000" indent="-228600">
              <a:buFont typeface="Wingdings" charset="2"/>
              <a:buChar char="§"/>
              <a:defRPr sz="1800">
                <a:latin typeface="Arial"/>
                <a:cs typeface="Arial"/>
              </a:defRPr>
            </a:lvl3pPr>
            <a:lvl4pPr>
              <a:defRPr sz="16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Tree>
    <p:extLst>
      <p:ext uri="{BB962C8B-B14F-4D97-AF65-F5344CB8AC3E}">
        <p14:creationId xmlns:p14="http://schemas.microsoft.com/office/powerpoint/2010/main" val="2445286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Slide Number Placeholder 6"/>
          <p:cNvSpPr txBox="1">
            <a:spLocks/>
          </p:cNvSpPr>
          <p:nvPr userDrawn="1"/>
        </p:nvSpPr>
        <p:spPr>
          <a:xfrm>
            <a:off x="7596606" y="4608512"/>
            <a:ext cx="1212190"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4B116A7-1BBE-0246-8B18-68B8A757ECD8}" type="slidenum">
              <a:rPr lang="en-US" smtClean="0">
                <a:solidFill>
                  <a:schemeClr val="bg1">
                    <a:lumMod val="50000"/>
                  </a:schemeClr>
                </a:solidFill>
              </a:rPr>
              <a:pPr algn="r"/>
              <a:t>‹#›</a:t>
            </a:fld>
            <a:endParaRPr lang="en-US" dirty="0">
              <a:solidFill>
                <a:schemeClr val="bg1">
                  <a:lumMod val="50000"/>
                </a:schemeClr>
              </a:solidFill>
            </a:endParaRPr>
          </a:p>
        </p:txBody>
      </p:sp>
      <p:sp>
        <p:nvSpPr>
          <p:cNvPr id="4" name="Text Placeholder 2"/>
          <p:cNvSpPr>
            <a:spLocks noGrp="1"/>
          </p:cNvSpPr>
          <p:nvPr>
            <p:ph type="body" sz="quarter" idx="10" hasCustomPrompt="1"/>
          </p:nvPr>
        </p:nvSpPr>
        <p:spPr>
          <a:xfrm>
            <a:off x="269558" y="222409"/>
            <a:ext cx="5308282" cy="737711"/>
          </a:xfrm>
          <a:prstGeom prst="rect">
            <a:avLst/>
          </a:prstGeom>
        </p:spPr>
        <p:txBody>
          <a:bodyPr vert="horz"/>
          <a:lstStyle>
            <a:lvl1pPr marL="0" indent="0" algn="l">
              <a:lnSpc>
                <a:spcPct val="90000"/>
              </a:lnSpc>
              <a:buNone/>
              <a:defRPr sz="2400">
                <a:latin typeface="Arial Narrow"/>
                <a:cs typeface="Arial Narrow"/>
              </a:defRPr>
            </a:lvl1pPr>
          </a:lstStyle>
          <a:p>
            <a:pPr algn="l">
              <a:lnSpc>
                <a:spcPct val="90000"/>
              </a:lnSpc>
            </a:pPr>
            <a:r>
              <a:rPr lang="en-US" sz="2400" dirty="0">
                <a:latin typeface="Arial Narrow"/>
                <a:cs typeface="Arial Narrow"/>
              </a:rPr>
              <a:t>CONTENT PAGE 2</a:t>
            </a:r>
            <a:br>
              <a:rPr lang="en-US" sz="2400" dirty="0">
                <a:latin typeface="Arial Narrow"/>
                <a:cs typeface="Arial Narrow"/>
              </a:rPr>
            </a:br>
            <a:r>
              <a:rPr lang="en-US" sz="2400" dirty="0">
                <a:latin typeface="Arial Narrow"/>
                <a:cs typeface="Arial Narrow"/>
              </a:rPr>
              <a:t>2 LINES (24pt Arial Narrow)</a:t>
            </a:r>
          </a:p>
        </p:txBody>
      </p:sp>
      <p:sp>
        <p:nvSpPr>
          <p:cNvPr id="5" name="Picture Placeholder 2"/>
          <p:cNvSpPr>
            <a:spLocks noGrp="1"/>
          </p:cNvSpPr>
          <p:nvPr>
            <p:ph type="pic" idx="15"/>
          </p:nvPr>
        </p:nvSpPr>
        <p:spPr>
          <a:xfrm>
            <a:off x="3090492" y="1301750"/>
            <a:ext cx="5511828" cy="2998993"/>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Content Placeholder 2"/>
          <p:cNvSpPr>
            <a:spLocks noGrp="1"/>
          </p:cNvSpPr>
          <p:nvPr>
            <p:ph idx="14"/>
          </p:nvPr>
        </p:nvSpPr>
        <p:spPr>
          <a:xfrm>
            <a:off x="261414" y="1301750"/>
            <a:ext cx="2484666" cy="2998993"/>
          </a:xfrm>
          <a:prstGeom prst="rect">
            <a:avLst/>
          </a:prstGeom>
        </p:spPr>
        <p:txBody>
          <a:bodyPr/>
          <a:lstStyle>
            <a:lvl1pPr marL="342900" indent="-342900">
              <a:buFont typeface="Wingdings" charset="2"/>
              <a:buChar char="§"/>
              <a:defRPr sz="2400">
                <a:latin typeface="Arial"/>
                <a:cs typeface="Arial"/>
              </a:defRPr>
            </a:lvl1pPr>
            <a:lvl2pPr>
              <a:defRPr sz="2000"/>
            </a:lvl2pPr>
            <a:lvl3pPr marL="1143000" indent="-228600">
              <a:buFont typeface="Wingdings" charset="2"/>
              <a:buChar char="§"/>
              <a:defRPr sz="1800"/>
            </a:lvl3pPr>
            <a:lvl4pPr>
              <a:defRPr sz="1600"/>
            </a:lvl4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Tree>
    <p:extLst>
      <p:ext uri="{BB962C8B-B14F-4D97-AF65-F5344CB8AC3E}">
        <p14:creationId xmlns:p14="http://schemas.microsoft.com/office/powerpoint/2010/main" val="3238253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Slide Number Placeholder 6"/>
          <p:cNvSpPr txBox="1">
            <a:spLocks/>
          </p:cNvSpPr>
          <p:nvPr userDrawn="1"/>
        </p:nvSpPr>
        <p:spPr>
          <a:xfrm>
            <a:off x="7596606" y="4608512"/>
            <a:ext cx="1212190"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4B116A7-1BBE-0246-8B18-68B8A757ECD8}" type="slidenum">
              <a:rPr lang="en-US" smtClean="0">
                <a:solidFill>
                  <a:schemeClr val="bg1">
                    <a:lumMod val="50000"/>
                  </a:schemeClr>
                </a:solidFill>
              </a:rPr>
              <a:pPr algn="r"/>
              <a:t>‹#›</a:t>
            </a:fld>
            <a:endParaRPr lang="en-US" dirty="0">
              <a:solidFill>
                <a:schemeClr val="bg1">
                  <a:lumMod val="50000"/>
                </a:schemeClr>
              </a:solidFill>
            </a:endParaRPr>
          </a:p>
        </p:txBody>
      </p:sp>
      <p:sp>
        <p:nvSpPr>
          <p:cNvPr id="4" name="Text Placeholder 2"/>
          <p:cNvSpPr>
            <a:spLocks noGrp="1"/>
          </p:cNvSpPr>
          <p:nvPr>
            <p:ph type="body" sz="quarter" idx="10" hasCustomPrompt="1"/>
          </p:nvPr>
        </p:nvSpPr>
        <p:spPr>
          <a:xfrm>
            <a:off x="269558" y="222409"/>
            <a:ext cx="5308282" cy="737711"/>
          </a:xfrm>
          <a:prstGeom prst="rect">
            <a:avLst/>
          </a:prstGeom>
        </p:spPr>
        <p:txBody>
          <a:bodyPr vert="horz"/>
          <a:lstStyle>
            <a:lvl1pPr marL="0" indent="0" algn="l">
              <a:lnSpc>
                <a:spcPct val="90000"/>
              </a:lnSpc>
              <a:buNone/>
              <a:defRPr sz="2400">
                <a:latin typeface="Arial Narrow"/>
                <a:cs typeface="Arial Narrow"/>
              </a:defRPr>
            </a:lvl1pPr>
          </a:lstStyle>
          <a:p>
            <a:pPr algn="l">
              <a:lnSpc>
                <a:spcPct val="90000"/>
              </a:lnSpc>
            </a:pPr>
            <a:r>
              <a:rPr lang="en-US" sz="2400" dirty="0">
                <a:latin typeface="Arial Narrow"/>
                <a:cs typeface="Arial Narrow"/>
              </a:rPr>
              <a:t>CONTENT PAGE 2</a:t>
            </a:r>
            <a:br>
              <a:rPr lang="en-US" sz="2400" dirty="0">
                <a:latin typeface="Arial Narrow"/>
                <a:cs typeface="Arial Narrow"/>
              </a:rPr>
            </a:br>
            <a:r>
              <a:rPr lang="en-US" sz="2400" dirty="0">
                <a:latin typeface="Arial Narrow"/>
                <a:cs typeface="Arial Narrow"/>
              </a:rPr>
              <a:t>2 LINES (24pt Arial Narrow)</a:t>
            </a:r>
          </a:p>
        </p:txBody>
      </p:sp>
      <p:sp>
        <p:nvSpPr>
          <p:cNvPr id="5" name="Picture Placeholder 2"/>
          <p:cNvSpPr>
            <a:spLocks noGrp="1"/>
          </p:cNvSpPr>
          <p:nvPr>
            <p:ph type="pic" idx="1"/>
          </p:nvPr>
        </p:nvSpPr>
        <p:spPr>
          <a:xfrm>
            <a:off x="377508" y="1438312"/>
            <a:ext cx="8288662" cy="3063901"/>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827281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3"/>
          <p:cNvSpPr txBox="1">
            <a:spLocks/>
          </p:cNvSpPr>
          <p:nvPr userDrawn="1"/>
        </p:nvSpPr>
        <p:spPr>
          <a:xfrm>
            <a:off x="357188" y="1921890"/>
            <a:ext cx="7772400" cy="466772"/>
          </a:xfrm>
          <a:prstGeom prst="rect">
            <a:avLst/>
          </a:prstGeom>
        </p:spPr>
        <p:txBody>
          <a:bodyPr lIns="0" tIns="0" rIns="0" bIns="0"/>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000" dirty="0">
              <a:solidFill>
                <a:srgbClr val="FFFFFF"/>
              </a:solidFill>
              <a:latin typeface="Arial Narrow"/>
              <a:cs typeface="Arial Narrow"/>
            </a:endParaRPr>
          </a:p>
        </p:txBody>
      </p:sp>
      <p:sp>
        <p:nvSpPr>
          <p:cNvPr id="11" name="Text Placeholder 10"/>
          <p:cNvSpPr>
            <a:spLocks noGrp="1"/>
          </p:cNvSpPr>
          <p:nvPr>
            <p:ph type="body" sz="quarter" idx="12" hasCustomPrompt="1"/>
          </p:nvPr>
        </p:nvSpPr>
        <p:spPr>
          <a:xfrm>
            <a:off x="275908" y="1876170"/>
            <a:ext cx="6129972" cy="624143"/>
          </a:xfrm>
          <a:prstGeom prst="rect">
            <a:avLst/>
          </a:prstGeom>
        </p:spPr>
        <p:txBody>
          <a:bodyPr vert="horz"/>
          <a:lstStyle>
            <a:lvl1pPr marL="0" indent="0" algn="l">
              <a:buNone/>
              <a:defRPr sz="3000">
                <a:solidFill>
                  <a:srgbClr val="FFFFFF"/>
                </a:solidFill>
                <a:latin typeface="Arial Narrow"/>
                <a:cs typeface="Arial Narrow"/>
              </a:defRPr>
            </a:lvl1pPr>
          </a:lstStyle>
          <a:p>
            <a:pPr algn="l"/>
            <a:r>
              <a:rPr lang="en-US" sz="3000" dirty="0">
                <a:solidFill>
                  <a:srgbClr val="FFFFFF"/>
                </a:solidFill>
                <a:latin typeface="Arial Narrow"/>
                <a:cs typeface="Arial Narrow"/>
              </a:rPr>
              <a:t>TITLE PAGE (30pt Arial Narrow)</a:t>
            </a:r>
          </a:p>
        </p:txBody>
      </p:sp>
      <p:sp>
        <p:nvSpPr>
          <p:cNvPr id="13" name="Text Placeholder 12"/>
          <p:cNvSpPr>
            <a:spLocks noGrp="1"/>
          </p:cNvSpPr>
          <p:nvPr>
            <p:ph type="body" sz="quarter" idx="13" hasCustomPrompt="1"/>
          </p:nvPr>
        </p:nvSpPr>
        <p:spPr>
          <a:xfrm>
            <a:off x="280035" y="2647633"/>
            <a:ext cx="6125845" cy="334327"/>
          </a:xfrm>
          <a:prstGeom prst="rect">
            <a:avLst/>
          </a:prstGeom>
        </p:spPr>
        <p:txBody>
          <a:bodyPr vert="horz"/>
          <a:lstStyle>
            <a:lvl1pPr marL="0" indent="0" algn="l">
              <a:buNone/>
              <a:defRPr sz="1800" baseline="0">
                <a:solidFill>
                  <a:srgbClr val="FFFFFF"/>
                </a:solidFill>
                <a:latin typeface="Arial Narrow"/>
                <a:cs typeface="Arial Narrow"/>
              </a:defRPr>
            </a:lvl1pPr>
          </a:lstStyle>
          <a:p>
            <a:pPr algn="l"/>
            <a:r>
              <a:rPr lang="en-GB" sz="1800" baseline="30000" dirty="0">
                <a:solidFill>
                  <a:srgbClr val="FFFFFF"/>
                </a:solidFill>
                <a:latin typeface="Arial Narrow"/>
                <a:cs typeface="Arial Narrow"/>
              </a:rPr>
              <a:t>SUB HEADLINE / PRESENTER (18pt Arial Narrow)</a:t>
            </a:r>
          </a:p>
        </p:txBody>
      </p:sp>
    </p:spTree>
    <p:extLst>
      <p:ext uri="{BB962C8B-B14F-4D97-AF65-F5344CB8AC3E}">
        <p14:creationId xmlns:p14="http://schemas.microsoft.com/office/powerpoint/2010/main" val="1728351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Slide Number Placeholder 6"/>
          <p:cNvSpPr txBox="1">
            <a:spLocks/>
          </p:cNvSpPr>
          <p:nvPr userDrawn="1"/>
        </p:nvSpPr>
        <p:spPr>
          <a:xfrm>
            <a:off x="4076885" y="4608512"/>
            <a:ext cx="990230"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mtClean="0"/>
              <a:pPr algn="ctr"/>
              <a:t>‹#›</a:t>
            </a:fld>
            <a:endParaRPr lang="en-US" dirty="0"/>
          </a:p>
        </p:txBody>
      </p:sp>
      <p:sp>
        <p:nvSpPr>
          <p:cNvPr id="3" name="Text Placeholder 2"/>
          <p:cNvSpPr>
            <a:spLocks noGrp="1"/>
          </p:cNvSpPr>
          <p:nvPr>
            <p:ph type="body" sz="quarter" idx="10" hasCustomPrompt="1"/>
          </p:nvPr>
        </p:nvSpPr>
        <p:spPr>
          <a:xfrm>
            <a:off x="279082" y="119856"/>
            <a:ext cx="8641398" cy="469424"/>
          </a:xfrm>
          <a:prstGeom prst="rect">
            <a:avLst/>
          </a:prstGeom>
        </p:spPr>
        <p:txBody>
          <a:bodyPr vert="horz"/>
          <a:lstStyle>
            <a:lvl1pPr marL="0" indent="0">
              <a:buNone/>
              <a:defRPr sz="2400">
                <a:solidFill>
                  <a:schemeClr val="tx1"/>
                </a:solidFill>
                <a:latin typeface="Arial Narrow"/>
                <a:cs typeface="Arial Narrow"/>
              </a:defRPr>
            </a:lvl1pPr>
          </a:lstStyle>
          <a:p>
            <a:r>
              <a:rPr lang="en-AU" dirty="0"/>
              <a:t>CLICK TO EDIT MASTER TITLE STYLE</a:t>
            </a:r>
            <a:endParaRPr lang="en-US" dirty="0"/>
          </a:p>
        </p:txBody>
      </p:sp>
    </p:spTree>
    <p:extLst>
      <p:ext uri="{BB962C8B-B14F-4D97-AF65-F5344CB8AC3E}">
        <p14:creationId xmlns:p14="http://schemas.microsoft.com/office/powerpoint/2010/main" val="4047214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262110" y="999825"/>
            <a:ext cx="8319621" cy="3225701"/>
          </a:xfrm>
          <a:prstGeom prst="rect">
            <a:avLst/>
          </a:prstGeom>
        </p:spPr>
        <p:txBody>
          <a:bodyPr/>
          <a:lstStyle>
            <a:lvl1pPr marL="342900" indent="-342900">
              <a:buFont typeface="Wingdings" charset="2"/>
              <a:buChar char="§"/>
              <a:defRPr sz="2400">
                <a:latin typeface="Arial"/>
                <a:cs typeface="Arial"/>
              </a:defRPr>
            </a:lvl1pPr>
            <a:lvl2pPr>
              <a:defRPr sz="2000">
                <a:latin typeface="Arial"/>
                <a:cs typeface="Arial"/>
              </a:defRPr>
            </a:lvl2pPr>
            <a:lvl3pPr marL="1143000" indent="-228600">
              <a:buFont typeface="Wingdings" charset="2"/>
              <a:buChar char="§"/>
              <a:defRPr sz="1800">
                <a:latin typeface="Arial"/>
                <a:cs typeface="Arial"/>
              </a:defRPr>
            </a:lvl3pPr>
            <a:lvl4pPr>
              <a:defRPr sz="16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10" name="Slide Number Placeholder 6"/>
          <p:cNvSpPr txBox="1">
            <a:spLocks/>
          </p:cNvSpPr>
          <p:nvPr userDrawn="1"/>
        </p:nvSpPr>
        <p:spPr>
          <a:xfrm>
            <a:off x="4076885" y="4608512"/>
            <a:ext cx="990230"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mtClean="0"/>
              <a:pPr algn="ctr"/>
              <a:t>‹#›</a:t>
            </a:fld>
            <a:endParaRPr lang="en-US" dirty="0"/>
          </a:p>
        </p:txBody>
      </p:sp>
      <p:sp>
        <p:nvSpPr>
          <p:cNvPr id="5" name="Text Placeholder 2"/>
          <p:cNvSpPr>
            <a:spLocks noGrp="1"/>
          </p:cNvSpPr>
          <p:nvPr>
            <p:ph type="body" sz="quarter" idx="10" hasCustomPrompt="1"/>
          </p:nvPr>
        </p:nvSpPr>
        <p:spPr>
          <a:xfrm>
            <a:off x="279082" y="119856"/>
            <a:ext cx="8641398" cy="469424"/>
          </a:xfrm>
          <a:prstGeom prst="rect">
            <a:avLst/>
          </a:prstGeom>
        </p:spPr>
        <p:txBody>
          <a:bodyPr vert="horz"/>
          <a:lstStyle>
            <a:lvl1pPr marL="0" indent="0">
              <a:buNone/>
              <a:defRPr sz="2400">
                <a:solidFill>
                  <a:schemeClr val="tx1"/>
                </a:solidFill>
                <a:latin typeface="Arial Narrow"/>
                <a:cs typeface="Arial Narrow"/>
              </a:defRPr>
            </a:lvl1pPr>
          </a:lstStyle>
          <a:p>
            <a:r>
              <a:rPr lang="en-AU" dirty="0"/>
              <a:t>CLICK TO EDIT MASTER TITLE STYLE</a:t>
            </a:r>
            <a:endParaRPr lang="en-US" dirty="0"/>
          </a:p>
        </p:txBody>
      </p:sp>
    </p:spTree>
    <p:extLst>
      <p:ext uri="{BB962C8B-B14F-4D97-AF65-F5344CB8AC3E}">
        <p14:creationId xmlns:p14="http://schemas.microsoft.com/office/powerpoint/2010/main" val="1421263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Slide Number Placeholder 6"/>
          <p:cNvSpPr txBox="1">
            <a:spLocks/>
          </p:cNvSpPr>
          <p:nvPr userDrawn="1"/>
        </p:nvSpPr>
        <p:spPr>
          <a:xfrm>
            <a:off x="4076885" y="4608512"/>
            <a:ext cx="990230"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mtClean="0"/>
              <a:pPr algn="ctr"/>
              <a:t>‹#›</a:t>
            </a:fld>
            <a:endParaRPr lang="en-US" dirty="0"/>
          </a:p>
        </p:txBody>
      </p:sp>
      <p:sp>
        <p:nvSpPr>
          <p:cNvPr id="9" name="Content Placeholder 2"/>
          <p:cNvSpPr>
            <a:spLocks noGrp="1"/>
          </p:cNvSpPr>
          <p:nvPr>
            <p:ph sz="half" idx="1"/>
          </p:nvPr>
        </p:nvSpPr>
        <p:spPr>
          <a:xfrm>
            <a:off x="256066" y="1005931"/>
            <a:ext cx="4038600" cy="3089329"/>
          </a:xfrm>
          <a:prstGeom prst="rect">
            <a:avLst/>
          </a:prstGeom>
        </p:spPr>
        <p:txBody>
          <a:bodyPr/>
          <a:lstStyle>
            <a:lvl1pPr marL="342900" indent="-342900">
              <a:buFont typeface="Wingdings" charset="2"/>
              <a:buChar char="§"/>
              <a:defRPr sz="2400">
                <a:latin typeface="Arial"/>
                <a:cs typeface="Arial"/>
              </a:defRPr>
            </a:lvl1pPr>
            <a:lvl2pPr>
              <a:defRPr sz="2000">
                <a:latin typeface="Arial"/>
                <a:cs typeface="Arial"/>
              </a:defRPr>
            </a:lvl2pPr>
            <a:lvl3pPr marL="1143000" indent="-228600">
              <a:buFont typeface="Wingdings" charset="2"/>
              <a:buChar char="§"/>
              <a:defRPr sz="1800">
                <a:latin typeface="Arial"/>
                <a:cs typeface="Arial"/>
              </a:defRPr>
            </a:lvl3pPr>
            <a:lvl4pPr>
              <a:defRPr sz="16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10" name="Content Placeholder 3"/>
          <p:cNvSpPr>
            <a:spLocks noGrp="1"/>
          </p:cNvSpPr>
          <p:nvPr>
            <p:ph sz="half" idx="2"/>
          </p:nvPr>
        </p:nvSpPr>
        <p:spPr>
          <a:xfrm>
            <a:off x="4553746" y="1005931"/>
            <a:ext cx="4038600" cy="3089329"/>
          </a:xfrm>
          <a:prstGeom prst="rect">
            <a:avLst/>
          </a:prstGeom>
        </p:spPr>
        <p:txBody>
          <a:bodyPr/>
          <a:lstStyle>
            <a:lvl1pPr marL="342900" indent="-342900">
              <a:buFont typeface="Wingdings" charset="2"/>
              <a:buChar char="§"/>
              <a:defRPr sz="2400">
                <a:latin typeface="Arial"/>
                <a:cs typeface="Arial"/>
              </a:defRPr>
            </a:lvl1pPr>
            <a:lvl2pPr>
              <a:defRPr sz="2000">
                <a:latin typeface="Arial"/>
                <a:cs typeface="Arial"/>
              </a:defRPr>
            </a:lvl2pPr>
            <a:lvl3pPr marL="1143000" indent="-228600">
              <a:buFont typeface="Wingdings" charset="2"/>
              <a:buChar char="§"/>
              <a:defRPr sz="1800">
                <a:latin typeface="Arial"/>
                <a:cs typeface="Arial"/>
              </a:defRPr>
            </a:lvl3pPr>
            <a:lvl4pPr>
              <a:defRPr sz="16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6" name="Text Placeholder 2"/>
          <p:cNvSpPr>
            <a:spLocks noGrp="1"/>
          </p:cNvSpPr>
          <p:nvPr>
            <p:ph type="body" sz="quarter" idx="10" hasCustomPrompt="1"/>
          </p:nvPr>
        </p:nvSpPr>
        <p:spPr>
          <a:xfrm>
            <a:off x="279082" y="119856"/>
            <a:ext cx="8641398" cy="469424"/>
          </a:xfrm>
          <a:prstGeom prst="rect">
            <a:avLst/>
          </a:prstGeom>
        </p:spPr>
        <p:txBody>
          <a:bodyPr vert="horz"/>
          <a:lstStyle>
            <a:lvl1pPr marL="0" indent="0">
              <a:buNone/>
              <a:defRPr sz="2400">
                <a:solidFill>
                  <a:schemeClr val="tx1"/>
                </a:solidFill>
                <a:latin typeface="Arial Narrow"/>
                <a:cs typeface="Arial Narrow"/>
              </a:defRPr>
            </a:lvl1pPr>
          </a:lstStyle>
          <a:p>
            <a:r>
              <a:rPr lang="en-AU" dirty="0"/>
              <a:t>CLICK TO EDIT MASTER TITLE STYLE</a:t>
            </a:r>
            <a:endParaRPr lang="en-US" dirty="0"/>
          </a:p>
        </p:txBody>
      </p:sp>
    </p:spTree>
    <p:extLst>
      <p:ext uri="{BB962C8B-B14F-4D97-AF65-F5344CB8AC3E}">
        <p14:creationId xmlns:p14="http://schemas.microsoft.com/office/powerpoint/2010/main" val="331547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2"/>
          <p:cNvSpPr>
            <a:spLocks noGrp="1"/>
          </p:cNvSpPr>
          <p:nvPr>
            <p:ph type="pic" idx="15"/>
          </p:nvPr>
        </p:nvSpPr>
        <p:spPr>
          <a:xfrm>
            <a:off x="3197172" y="996950"/>
            <a:ext cx="5511828" cy="2998993"/>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Content Placeholder 2"/>
          <p:cNvSpPr>
            <a:spLocks noGrp="1"/>
          </p:cNvSpPr>
          <p:nvPr>
            <p:ph idx="14"/>
          </p:nvPr>
        </p:nvSpPr>
        <p:spPr>
          <a:xfrm>
            <a:off x="261414" y="996950"/>
            <a:ext cx="2484666" cy="2998993"/>
          </a:xfrm>
          <a:prstGeom prst="rect">
            <a:avLst/>
          </a:prstGeom>
        </p:spPr>
        <p:txBody>
          <a:bodyPr/>
          <a:lstStyle>
            <a:lvl1pPr marL="342900" indent="-342900">
              <a:buFont typeface="Wingdings" charset="2"/>
              <a:buChar char="§"/>
              <a:defRPr sz="2400">
                <a:latin typeface="Arial"/>
                <a:cs typeface="Arial"/>
              </a:defRPr>
            </a:lvl1pPr>
            <a:lvl2pPr>
              <a:defRPr sz="2000"/>
            </a:lvl2pPr>
            <a:lvl3pPr marL="1143000" indent="-228600">
              <a:buFont typeface="Wingdings" charset="2"/>
              <a:buChar char="§"/>
              <a:defRPr sz="1800"/>
            </a:lvl3pPr>
            <a:lvl4pPr>
              <a:defRPr sz="1600"/>
            </a:lvl4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11" name="Slide Number Placeholder 6"/>
          <p:cNvSpPr txBox="1">
            <a:spLocks/>
          </p:cNvSpPr>
          <p:nvPr userDrawn="1"/>
        </p:nvSpPr>
        <p:spPr>
          <a:xfrm>
            <a:off x="4076885" y="4608512"/>
            <a:ext cx="990230"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mtClean="0"/>
              <a:pPr algn="ctr"/>
              <a:t>‹#›</a:t>
            </a:fld>
            <a:endParaRPr lang="en-US" dirty="0"/>
          </a:p>
        </p:txBody>
      </p:sp>
      <p:sp>
        <p:nvSpPr>
          <p:cNvPr id="6" name="Text Placeholder 2"/>
          <p:cNvSpPr>
            <a:spLocks noGrp="1"/>
          </p:cNvSpPr>
          <p:nvPr>
            <p:ph type="body" sz="quarter" idx="10" hasCustomPrompt="1"/>
          </p:nvPr>
        </p:nvSpPr>
        <p:spPr>
          <a:xfrm>
            <a:off x="279082" y="119856"/>
            <a:ext cx="8641398" cy="469424"/>
          </a:xfrm>
          <a:prstGeom prst="rect">
            <a:avLst/>
          </a:prstGeom>
        </p:spPr>
        <p:txBody>
          <a:bodyPr vert="horz"/>
          <a:lstStyle>
            <a:lvl1pPr marL="0" indent="0">
              <a:buNone/>
              <a:defRPr sz="2400">
                <a:solidFill>
                  <a:schemeClr val="tx1"/>
                </a:solidFill>
                <a:latin typeface="Arial Narrow"/>
                <a:cs typeface="Arial Narrow"/>
              </a:defRPr>
            </a:lvl1pPr>
          </a:lstStyle>
          <a:p>
            <a:r>
              <a:rPr lang="en-AU" dirty="0"/>
              <a:t>CLICK TO EDIT MASTER TITLE STYLE</a:t>
            </a:r>
            <a:endParaRPr lang="en-US" dirty="0"/>
          </a:p>
        </p:txBody>
      </p:sp>
    </p:spTree>
    <p:extLst>
      <p:ext uri="{BB962C8B-B14F-4D97-AF65-F5344CB8AC3E}">
        <p14:creationId xmlns:p14="http://schemas.microsoft.com/office/powerpoint/2010/main" val="1349731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Picture Placeholder 2"/>
          <p:cNvSpPr>
            <a:spLocks noGrp="1"/>
          </p:cNvSpPr>
          <p:nvPr>
            <p:ph type="pic" idx="1"/>
          </p:nvPr>
        </p:nvSpPr>
        <p:spPr>
          <a:xfrm>
            <a:off x="377508" y="1001432"/>
            <a:ext cx="8288662" cy="3063901"/>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Slide Number Placeholder 6"/>
          <p:cNvSpPr txBox="1">
            <a:spLocks/>
          </p:cNvSpPr>
          <p:nvPr userDrawn="1"/>
        </p:nvSpPr>
        <p:spPr>
          <a:xfrm>
            <a:off x="4076885" y="4608512"/>
            <a:ext cx="990230"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mtClean="0"/>
              <a:pPr algn="ctr"/>
              <a:t>‹#›</a:t>
            </a:fld>
            <a:endParaRPr lang="en-US" dirty="0"/>
          </a:p>
        </p:txBody>
      </p:sp>
      <p:sp>
        <p:nvSpPr>
          <p:cNvPr id="5" name="Text Placeholder 2"/>
          <p:cNvSpPr>
            <a:spLocks noGrp="1"/>
          </p:cNvSpPr>
          <p:nvPr>
            <p:ph type="body" sz="quarter" idx="10" hasCustomPrompt="1"/>
          </p:nvPr>
        </p:nvSpPr>
        <p:spPr>
          <a:xfrm>
            <a:off x="279082" y="119856"/>
            <a:ext cx="8641398" cy="469424"/>
          </a:xfrm>
          <a:prstGeom prst="rect">
            <a:avLst/>
          </a:prstGeom>
        </p:spPr>
        <p:txBody>
          <a:bodyPr vert="horz"/>
          <a:lstStyle>
            <a:lvl1pPr marL="0" indent="0">
              <a:buNone/>
              <a:defRPr sz="2400">
                <a:solidFill>
                  <a:schemeClr val="tx1"/>
                </a:solidFill>
                <a:latin typeface="Arial Narrow"/>
                <a:cs typeface="Arial Narrow"/>
              </a:defRPr>
            </a:lvl1pPr>
          </a:lstStyle>
          <a:p>
            <a:r>
              <a:rPr lang="en-AU" dirty="0"/>
              <a:t>CLICK TO EDIT MASTER TITLE STYLE</a:t>
            </a:r>
            <a:endParaRPr lang="en-US" dirty="0"/>
          </a:p>
        </p:txBody>
      </p:sp>
    </p:spTree>
    <p:extLst>
      <p:ext uri="{BB962C8B-B14F-4D97-AF65-F5344CB8AC3E}">
        <p14:creationId xmlns:p14="http://schemas.microsoft.com/office/powerpoint/2010/main" val="1777807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C94AACD-6F00-49DD-B7B2-26605BB0A9DE}" type="datetime1">
              <a:rPr lang="en-US" smtClean="0"/>
              <a:pPr/>
              <a:t>11/10/2017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BE349-0ECE-4145-8603-3E9EA69A8821}" type="slidenum">
              <a:rPr lang="en-US" smtClean="0"/>
              <a:pPr/>
              <a:t>‹#›</a:t>
            </a:fld>
            <a:endParaRPr lang="en-US"/>
          </a:p>
        </p:txBody>
      </p:sp>
    </p:spTree>
    <p:extLst>
      <p:ext uri="{BB962C8B-B14F-4D97-AF65-F5344CB8AC3E}">
        <p14:creationId xmlns:p14="http://schemas.microsoft.com/office/powerpoint/2010/main" val="3630424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262112" y="999826"/>
            <a:ext cx="8319621" cy="3225701"/>
          </a:xfrm>
          <a:prstGeom prst="rect">
            <a:avLst/>
          </a:prstGeom>
        </p:spPr>
        <p:txBody>
          <a:bodyPr/>
          <a:lstStyle>
            <a:lvl1pPr marL="257175" indent="-257175">
              <a:buFont typeface="Wingdings" charset="2"/>
              <a:buChar char="§"/>
              <a:defRPr sz="1800">
                <a:latin typeface="Arial"/>
                <a:cs typeface="Arial"/>
              </a:defRPr>
            </a:lvl1pPr>
            <a:lvl2pPr>
              <a:defRPr sz="1500">
                <a:latin typeface="Arial"/>
                <a:cs typeface="Arial"/>
              </a:defRPr>
            </a:lvl2pPr>
            <a:lvl3pPr marL="857250" indent="-171450">
              <a:buFont typeface="Wingdings" charset="2"/>
              <a:buChar char="§"/>
              <a:defRPr sz="1350">
                <a:latin typeface="Arial"/>
                <a:cs typeface="Arial"/>
              </a:defRPr>
            </a:lvl3pPr>
            <a:lvl4pPr>
              <a:defRPr sz="120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10" name="Slide Number Placeholder 6"/>
          <p:cNvSpPr txBox="1">
            <a:spLocks/>
          </p:cNvSpPr>
          <p:nvPr userDrawn="1"/>
        </p:nvSpPr>
        <p:spPr>
          <a:xfrm>
            <a:off x="4076885" y="4608513"/>
            <a:ext cx="990230" cy="365125"/>
          </a:xfrm>
          <a:prstGeom prst="rect">
            <a:avLst/>
          </a:prstGeom>
        </p:spPr>
        <p:txBody>
          <a:bodyPr vert="horz" lIns="68580" tIns="34290" rIns="68580" bIns="3429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1800" smtClean="0"/>
              <a:pPr algn="ctr"/>
              <a:t>‹#›</a:t>
            </a:fld>
            <a:endParaRPr lang="en-US" sz="1800" dirty="0"/>
          </a:p>
        </p:txBody>
      </p:sp>
      <p:sp>
        <p:nvSpPr>
          <p:cNvPr id="5" name="Text Placeholder 2"/>
          <p:cNvSpPr>
            <a:spLocks noGrp="1"/>
          </p:cNvSpPr>
          <p:nvPr>
            <p:ph type="body" sz="quarter" idx="10" hasCustomPrompt="1"/>
          </p:nvPr>
        </p:nvSpPr>
        <p:spPr>
          <a:xfrm>
            <a:off x="279082" y="119857"/>
            <a:ext cx="8641398" cy="469424"/>
          </a:xfrm>
          <a:prstGeom prst="rect">
            <a:avLst/>
          </a:prstGeom>
        </p:spPr>
        <p:txBody>
          <a:bodyPr vert="horz"/>
          <a:lstStyle>
            <a:lvl1pPr marL="0" indent="0">
              <a:buNone/>
              <a:defRPr sz="1800">
                <a:solidFill>
                  <a:schemeClr val="tx1"/>
                </a:solidFill>
                <a:latin typeface="Arial Narrow"/>
                <a:cs typeface="Arial Narrow"/>
              </a:defRPr>
            </a:lvl1pPr>
          </a:lstStyle>
          <a:p>
            <a:r>
              <a:rPr lang="en-AU" dirty="0"/>
              <a:t>CLICK TO EDIT MASTER TITLE STYLE</a:t>
            </a:r>
            <a:endParaRPr lang="en-US" dirty="0"/>
          </a:p>
        </p:txBody>
      </p:sp>
    </p:spTree>
    <p:extLst>
      <p:ext uri="{BB962C8B-B14F-4D97-AF65-F5344CB8AC3E}">
        <p14:creationId xmlns:p14="http://schemas.microsoft.com/office/powerpoint/2010/main" val="421854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7.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6.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PPT templates-1-widescreen-FINAL.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Tree>
    <p:extLst>
      <p:ext uri="{BB962C8B-B14F-4D97-AF65-F5344CB8AC3E}">
        <p14:creationId xmlns:p14="http://schemas.microsoft.com/office/powerpoint/2010/main" val="2572521829"/>
      </p:ext>
    </p:extLst>
  </p:cSld>
  <p:clrMap bg1="lt1" tx1="dk1" bg2="lt2" tx2="dk2" accent1="accent1" accent2="accent2" accent3="accent3" accent4="accent4" accent5="accent5" accent6="accent6" hlink="hlink" folHlink="folHlink"/>
  <p:sldLayoutIdLst>
    <p:sldLayoutId id="214749346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tretch>
            <a:fillRect/>
          </a:stretch>
        </p:blipFill>
        <p:spPr>
          <a:xfrm>
            <a:off x="357188" y="4460875"/>
            <a:ext cx="901700" cy="330200"/>
          </a:xfrm>
          <a:prstGeom prst="rect">
            <a:avLst/>
          </a:prstGeom>
        </p:spPr>
      </p:pic>
      <p:pic>
        <p:nvPicPr>
          <p:cNvPr id="2" name="Picture 1" descr="PPT templates-1-widescreen-FINAL-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PPT templates-1-widescreen-FINAL-4.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Tree>
    <p:extLst>
      <p:ext uri="{BB962C8B-B14F-4D97-AF65-F5344CB8AC3E}">
        <p14:creationId xmlns:p14="http://schemas.microsoft.com/office/powerpoint/2010/main" val="2595501036"/>
      </p:ext>
    </p:extLst>
  </p:cSld>
  <p:clrMap bg1="lt1" tx1="dk1" bg2="lt2" tx2="dk2" accent1="accent1" accent2="accent2" accent3="accent3" accent4="accent4" accent5="accent5" accent6="accent6" hlink="hlink" folHlink="folHlink"/>
  <p:sldLayoutIdLst>
    <p:sldLayoutId id="2147493480" r:id="rId1"/>
    <p:sldLayoutId id="2147493481" r:id="rId2"/>
    <p:sldLayoutId id="2147493482" r:id="rId3"/>
    <p:sldLayoutId id="2147493483" r:id="rId4"/>
    <p:sldLayoutId id="2147493484" r:id="rId5"/>
    <p:sldLayoutId id="2147493521" r:id="rId6"/>
    <p:sldLayoutId id="2147493522"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PPT templates-1-widescreen-FINAL-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Tree>
    <p:extLst>
      <p:ext uri="{BB962C8B-B14F-4D97-AF65-F5344CB8AC3E}">
        <p14:creationId xmlns:p14="http://schemas.microsoft.com/office/powerpoint/2010/main" val="416146376"/>
      </p:ext>
    </p:extLst>
  </p:cSld>
  <p:clrMap bg1="lt1" tx1="dk1" bg2="lt2" tx2="dk2" accent1="accent1" accent2="accent2" accent3="accent3" accent4="accent4" accent5="accent5" accent6="accent6" hlink="hlink" folHlink="folHlink"/>
  <p:sldLayoutIdLst>
    <p:sldLayoutId id="214749349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PPT templates-1-widescreen-FINAL-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Tree>
    <p:extLst>
      <p:ext uri="{BB962C8B-B14F-4D97-AF65-F5344CB8AC3E}">
        <p14:creationId xmlns:p14="http://schemas.microsoft.com/office/powerpoint/2010/main" val="3859364726"/>
      </p:ext>
    </p:extLst>
  </p:cSld>
  <p:clrMap bg1="lt1" tx1="dk1" bg2="lt2" tx2="dk2" accent1="accent1" accent2="accent2" accent3="accent3" accent4="accent4" accent5="accent5" accent6="accent6" hlink="hlink" folHlink="folHlink"/>
  <p:sldLayoutIdLst>
    <p:sldLayoutId id="214749350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PPT templates-1-widescreen-FINAL-6.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Tree>
    <p:extLst>
      <p:ext uri="{BB962C8B-B14F-4D97-AF65-F5344CB8AC3E}">
        <p14:creationId xmlns:p14="http://schemas.microsoft.com/office/powerpoint/2010/main" val="2819581322"/>
      </p:ext>
    </p:extLst>
  </p:cSld>
  <p:clrMap bg1="lt1" tx1="dk1" bg2="lt2" tx2="dk2" accent1="accent1" accent2="accent2" accent3="accent3" accent4="accent4" accent5="accent5" accent6="accent6" hlink="hlink" folHlink="folHlink"/>
  <p:sldLayoutIdLst>
    <p:sldLayoutId id="2147493520" r:id="rId1"/>
    <p:sldLayoutId id="2147493516" r:id="rId2"/>
    <p:sldLayoutId id="2147493517" r:id="rId3"/>
    <p:sldLayoutId id="2147493518" r:id="rId4"/>
    <p:sldLayoutId id="2147493519"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47828" y="1068635"/>
            <a:ext cx="6129972" cy="1615331"/>
          </a:xfrm>
        </p:spPr>
        <p:txBody>
          <a:bodyPr/>
          <a:lstStyle/>
          <a:p>
            <a:r>
              <a:rPr lang="en-US" b="1" dirty="0"/>
              <a:t>The cancer </a:t>
            </a:r>
            <a:r>
              <a:rPr lang="en-US" b="1" dirty="0" err="1"/>
              <a:t>chemopreventive</a:t>
            </a:r>
            <a:r>
              <a:rPr lang="en-US" b="1" dirty="0"/>
              <a:t> potential of novel </a:t>
            </a:r>
            <a:r>
              <a:rPr lang="en-US" b="1" i="1" dirty="0"/>
              <a:t>Streptomyces</a:t>
            </a:r>
            <a:r>
              <a:rPr lang="en-US" b="1" dirty="0"/>
              <a:t> strains derived from mangrove forest </a:t>
            </a:r>
            <a:endParaRPr lang="en-MY" b="1" dirty="0"/>
          </a:p>
          <a:p>
            <a:endParaRPr lang="en-US" dirty="0"/>
          </a:p>
        </p:txBody>
      </p:sp>
      <p:sp>
        <p:nvSpPr>
          <p:cNvPr id="3" name="Text Placeholder 2"/>
          <p:cNvSpPr>
            <a:spLocks noGrp="1"/>
          </p:cNvSpPr>
          <p:nvPr>
            <p:ph type="body" sz="quarter" idx="13"/>
          </p:nvPr>
        </p:nvSpPr>
        <p:spPr>
          <a:xfrm>
            <a:off x="343834" y="2678742"/>
            <a:ext cx="6201892" cy="1328946"/>
          </a:xfrm>
        </p:spPr>
        <p:txBody>
          <a:bodyPr/>
          <a:lstStyle/>
          <a:p>
            <a:pPr algn="r"/>
            <a:r>
              <a:rPr lang="en-US" sz="2000" dirty="0"/>
              <a:t>Presented by: Lee Learn Han </a:t>
            </a:r>
            <a:r>
              <a:rPr lang="en-US" sz="2000" dirty="0" err="1"/>
              <a:t>Cbiol</a:t>
            </a:r>
            <a:r>
              <a:rPr lang="en-US" sz="2000" dirty="0"/>
              <a:t> MRSB</a:t>
            </a:r>
          </a:p>
          <a:p>
            <a:pPr algn="r"/>
            <a:endParaRPr lang="en-US" sz="2000" dirty="0"/>
          </a:p>
          <a:p>
            <a:pPr algn="r"/>
            <a:r>
              <a:rPr lang="en-US" dirty="0"/>
              <a:t>Core Member of Project: Ser </a:t>
            </a:r>
            <a:r>
              <a:rPr lang="en-US" dirty="0" err="1"/>
              <a:t>Hooi-Leng</a:t>
            </a:r>
            <a:r>
              <a:rPr lang="en-US" dirty="0"/>
              <a:t> &amp; Goh Bey-Hing</a:t>
            </a:r>
          </a:p>
          <a:p>
            <a:endParaRPr lang="en-US" dirty="0"/>
          </a:p>
          <a:p>
            <a:endParaRPr lang="en-US" dirty="0"/>
          </a:p>
        </p:txBody>
      </p:sp>
      <p:sp>
        <p:nvSpPr>
          <p:cNvPr id="4" name="Text Placeholder 2">
            <a:extLst>
              <a:ext uri="{FF2B5EF4-FFF2-40B4-BE49-F238E27FC236}">
                <a16:creationId xmlns:a16="http://schemas.microsoft.com/office/drawing/2014/main" xmlns="" id="{0C385D85-B08A-4959-83E4-D1038111A82B}"/>
              </a:ext>
            </a:extLst>
          </p:cNvPr>
          <p:cNvSpPr txBox="1">
            <a:spLocks/>
          </p:cNvSpPr>
          <p:nvPr/>
        </p:nvSpPr>
        <p:spPr>
          <a:xfrm>
            <a:off x="2609617" y="4081445"/>
            <a:ext cx="6201892" cy="878056"/>
          </a:xfrm>
          <a:prstGeom prst="rect">
            <a:avLst/>
          </a:prstGeom>
        </p:spPr>
        <p:txBody>
          <a:bodyPr vert="horz"/>
          <a:lstStyle>
            <a:lvl1pPr marL="0" indent="0" algn="l" defTabSz="457200" rtl="0" eaLnBrk="1" latinLnBrk="0" hangingPunct="1">
              <a:spcBef>
                <a:spcPct val="20000"/>
              </a:spcBef>
              <a:buFont typeface="Arial"/>
              <a:buNone/>
              <a:defRPr sz="1800" kern="1200" baseline="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2000" i="1" dirty="0"/>
              <a:t>2</a:t>
            </a:r>
            <a:r>
              <a:rPr lang="en-US" sz="2000" i="1" baseline="30000" dirty="0"/>
              <a:t>nd</a:t>
            </a:r>
            <a:r>
              <a:rPr lang="en-US" sz="2000" i="1" dirty="0"/>
              <a:t> Applied Microbiology and Beneficial Microbes, </a:t>
            </a:r>
          </a:p>
          <a:p>
            <a:pPr algn="r"/>
            <a:r>
              <a:rPr lang="en-US" sz="2000" i="1" dirty="0"/>
              <a:t>October 23-25, Osaka, Japan</a:t>
            </a:r>
            <a:endParaRPr lang="en-US" i="1" dirty="0"/>
          </a:p>
          <a:p>
            <a:endParaRPr lang="en-US" dirty="0"/>
          </a:p>
          <a:p>
            <a:endParaRPr lang="en-US" dirty="0"/>
          </a:p>
        </p:txBody>
      </p:sp>
    </p:spTree>
    <p:extLst>
      <p:ext uri="{BB962C8B-B14F-4D97-AF65-F5344CB8AC3E}">
        <p14:creationId xmlns:p14="http://schemas.microsoft.com/office/powerpoint/2010/main" val="730516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Results</a:t>
            </a:r>
            <a:r>
              <a:rPr lang="en-MY" dirty="0"/>
              <a:t> –</a:t>
            </a:r>
            <a:r>
              <a:rPr lang="en-US" dirty="0"/>
              <a:t> Phylogenetic analysis of MUSC 136</a:t>
            </a:r>
            <a:r>
              <a:rPr lang="en-US" baseline="30000" dirty="0"/>
              <a:t>T</a:t>
            </a:r>
            <a:endParaRPr lang="en-US" i="1" baseline="30000" dirty="0"/>
          </a:p>
        </p:txBody>
      </p:sp>
      <p:sp>
        <p:nvSpPr>
          <p:cNvPr id="13" name="Rectangle 12"/>
          <p:cNvSpPr/>
          <p:nvPr/>
        </p:nvSpPr>
        <p:spPr>
          <a:xfrm>
            <a:off x="4181678" y="2847388"/>
            <a:ext cx="4890447" cy="1136208"/>
          </a:xfrm>
          <a:prstGeom prst="rect">
            <a:avLst/>
          </a:prstGeom>
        </p:spPr>
        <p:txBody>
          <a:bodyPr wrap="square">
            <a:spAutoFit/>
          </a:bodyPr>
          <a:lstStyle/>
          <a:p>
            <a:pPr>
              <a:spcAft>
                <a:spcPts val="1000"/>
              </a:spcAft>
            </a:pPr>
            <a:r>
              <a:rPr lang="en-US" sz="1400" b="1" dirty="0">
                <a:latin typeface="Times New Roman" panose="02020603050405020304" pitchFamily="18" charset="0"/>
                <a:ea typeface="Calibri" panose="020F0502020204030204" pitchFamily="34" charset="0"/>
                <a:cs typeface="Times New Roman" panose="02020603050405020304" pitchFamily="18" charset="0"/>
              </a:rPr>
              <a:t>Figure 1: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Neighbour</a:t>
            </a:r>
            <a:r>
              <a:rPr lang="en-US" sz="1400" b="1" dirty="0">
                <a:latin typeface="Times New Roman" panose="02020603050405020304" pitchFamily="18" charset="0"/>
                <a:ea typeface="Calibri" panose="020F0502020204030204" pitchFamily="34" charset="0"/>
                <a:cs typeface="Times New Roman" panose="02020603050405020304" pitchFamily="18" charset="0"/>
              </a:rPr>
              <a:t>-joining phylogenetic tree of 16S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rRNA</a:t>
            </a:r>
            <a:r>
              <a:rPr lang="en-US" sz="1400" b="1" dirty="0">
                <a:latin typeface="Times New Roman" panose="02020603050405020304" pitchFamily="18" charset="0"/>
                <a:ea typeface="Calibri" panose="020F0502020204030204" pitchFamily="34" charset="0"/>
                <a:cs typeface="Times New Roman" panose="02020603050405020304" pitchFamily="18" charset="0"/>
              </a:rPr>
              <a:t> sequences. </a:t>
            </a:r>
          </a:p>
          <a:p>
            <a:pPr marL="171450" indent="-171450" algn="just">
              <a:buFont typeface="Arial" panose="020B0604020202020204" pitchFamily="34" charset="0"/>
              <a:buChar char="•"/>
            </a:pPr>
            <a:r>
              <a:rPr lang="en-MY" sz="1050" dirty="0">
                <a:latin typeface="Times New Roman" panose="02020603050405020304" pitchFamily="18" charset="0"/>
                <a:ea typeface="SimSun" panose="02010600030101010101" pitchFamily="2" charset="-122"/>
              </a:rPr>
              <a:t>1000 bootstrap re-samplings, only values above 50% are shown. </a:t>
            </a:r>
          </a:p>
          <a:p>
            <a:pPr marL="171450" indent="-171450" algn="just">
              <a:buFont typeface="Arial" panose="020B0604020202020204" pitchFamily="34" charset="0"/>
              <a:buChar char="•"/>
            </a:pPr>
            <a:r>
              <a:rPr lang="en-MY" sz="1050" dirty="0">
                <a:latin typeface="Times New Roman" panose="02020603050405020304" pitchFamily="18" charset="0"/>
                <a:ea typeface="SimSun" panose="02010600030101010101" pitchFamily="2" charset="-122"/>
              </a:rPr>
              <a:t>Asterisks – corresponding nodes were also observed in neighbour-joining tree </a:t>
            </a:r>
          </a:p>
          <a:p>
            <a:pPr marL="171450" indent="-171450" algn="just">
              <a:buFont typeface="Arial" panose="020B0604020202020204" pitchFamily="34" charset="0"/>
              <a:buChar char="•"/>
            </a:pPr>
            <a:r>
              <a:rPr lang="en-US" sz="1050" i="1" dirty="0" err="1">
                <a:latin typeface="Times New Roman" panose="02020603050405020304" pitchFamily="18" charset="0"/>
                <a:ea typeface="Calibri" panose="020F0502020204030204" pitchFamily="34" charset="0"/>
                <a:cs typeface="Times New Roman" panose="02020603050405020304" pitchFamily="18" charset="0"/>
              </a:rPr>
              <a:t>Streptacidiphilus</a:t>
            </a:r>
            <a:r>
              <a:rPr lang="en-US" sz="1050" i="1" dirty="0">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latin typeface="Times New Roman" panose="02020603050405020304" pitchFamily="18" charset="0"/>
                <a:ea typeface="Calibri" panose="020F0502020204030204" pitchFamily="34" charset="0"/>
                <a:cs typeface="Times New Roman" panose="02020603050405020304" pitchFamily="18" charset="0"/>
              </a:rPr>
              <a:t>albus</a:t>
            </a:r>
            <a:r>
              <a:rPr lang="en-US" sz="1050" dirty="0">
                <a:latin typeface="Times New Roman" panose="02020603050405020304" pitchFamily="18" charset="0"/>
                <a:ea typeface="Calibri" panose="020F0502020204030204" pitchFamily="34" charset="0"/>
                <a:cs typeface="Times New Roman" panose="02020603050405020304" pitchFamily="18" charset="0"/>
              </a:rPr>
              <a:t> NBRC 100918</a:t>
            </a:r>
            <a:r>
              <a:rPr lang="en-US" sz="1050" baseline="30000" dirty="0">
                <a:latin typeface="Times New Roman" panose="02020603050405020304" pitchFamily="18" charset="0"/>
                <a:ea typeface="Calibri" panose="020F0502020204030204" pitchFamily="34" charset="0"/>
                <a:cs typeface="Times New Roman" panose="02020603050405020304" pitchFamily="18" charset="0"/>
              </a:rPr>
              <a:t>T</a:t>
            </a:r>
            <a:r>
              <a:rPr lang="en-US" sz="1050" dirty="0">
                <a:latin typeface="Times New Roman" panose="02020603050405020304" pitchFamily="18" charset="0"/>
                <a:ea typeface="Calibri" panose="020F0502020204030204" pitchFamily="34" charset="0"/>
                <a:cs typeface="Times New Roman" panose="02020603050405020304" pitchFamily="18" charset="0"/>
              </a:rPr>
              <a:t> was used as an outgroup.</a:t>
            </a:r>
            <a:endParaRPr lang="en-MY" sz="105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Fig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118" y="779108"/>
            <a:ext cx="3474896" cy="336607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90118" y="2917861"/>
            <a:ext cx="3578448" cy="1044000"/>
          </a:xfrm>
          <a:prstGeom prst="rect">
            <a:avLst/>
          </a:prstGeom>
          <a:no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pic>
        <p:nvPicPr>
          <p:cNvPr id="16" name="Picture 2" descr="Fig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455" t="63284" b="4592"/>
          <a:stretch/>
        </p:blipFill>
        <p:spPr bwMode="auto">
          <a:xfrm>
            <a:off x="3981999" y="922701"/>
            <a:ext cx="5090126" cy="18515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614827" y="1323788"/>
            <a:ext cx="2883336" cy="162000"/>
          </a:xfrm>
          <a:prstGeom prst="rect">
            <a:avLst/>
          </a:prstGeom>
          <a:noFill/>
          <a:ln w="28575">
            <a:solidFill>
              <a:srgbClr val="EF3B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9" name="Rectangle 8"/>
          <p:cNvSpPr/>
          <p:nvPr/>
        </p:nvSpPr>
        <p:spPr>
          <a:xfrm>
            <a:off x="5669795" y="1534590"/>
            <a:ext cx="3083883" cy="145551"/>
          </a:xfrm>
          <a:prstGeom prst="rect">
            <a:avLst/>
          </a:prstGeom>
          <a:noFill/>
          <a:ln w="28575">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0" name="Rectangle 9"/>
          <p:cNvSpPr/>
          <p:nvPr/>
        </p:nvSpPr>
        <p:spPr>
          <a:xfrm>
            <a:off x="5443979" y="1937864"/>
            <a:ext cx="2593562" cy="145551"/>
          </a:xfrm>
          <a:prstGeom prst="rect">
            <a:avLst/>
          </a:prstGeom>
          <a:noFill/>
          <a:ln w="28575">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1" name="Rectangle 10"/>
          <p:cNvSpPr/>
          <p:nvPr/>
        </p:nvSpPr>
        <p:spPr>
          <a:xfrm>
            <a:off x="5526171" y="1138427"/>
            <a:ext cx="2593562" cy="145551"/>
          </a:xfrm>
          <a:prstGeom prst="rect">
            <a:avLst/>
          </a:prstGeom>
          <a:noFill/>
          <a:ln w="28575">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422762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Results</a:t>
            </a:r>
            <a:r>
              <a:rPr lang="en-MY" dirty="0"/>
              <a:t> –</a:t>
            </a:r>
            <a:r>
              <a:rPr lang="en-US" dirty="0"/>
              <a:t> DNA-DNA hybridization of MUSC 136</a:t>
            </a:r>
            <a:r>
              <a:rPr lang="en-US" baseline="30000" dirty="0"/>
              <a:t>T </a:t>
            </a:r>
            <a:r>
              <a:rPr lang="en-US" dirty="0"/>
              <a:t>and type strains</a:t>
            </a:r>
            <a:endParaRPr lang="en-US" i="1" baseline="30000" dirty="0"/>
          </a:p>
        </p:txBody>
      </p:sp>
      <p:graphicFrame>
        <p:nvGraphicFramePr>
          <p:cNvPr id="13" name="Table 12"/>
          <p:cNvGraphicFramePr>
            <a:graphicFrameLocks noGrp="1"/>
          </p:cNvGraphicFramePr>
          <p:nvPr>
            <p:extLst>
              <p:ext uri="{D42A27DB-BD31-4B8C-83A1-F6EECF244321}">
                <p14:modId xmlns:p14="http://schemas.microsoft.com/office/powerpoint/2010/main" val="2398695289"/>
              </p:ext>
            </p:extLst>
          </p:nvPr>
        </p:nvGraphicFramePr>
        <p:xfrm>
          <a:off x="832207" y="1299643"/>
          <a:ext cx="7769774" cy="1483360"/>
        </p:xfrm>
        <a:graphic>
          <a:graphicData uri="http://schemas.openxmlformats.org/drawingml/2006/table">
            <a:tbl>
              <a:tblPr firstRow="1" bandRow="1">
                <a:tableStyleId>{5940675A-B579-460E-94D1-54222C63F5DA}</a:tableStyleId>
              </a:tblPr>
              <a:tblGrid>
                <a:gridCol w="3852809">
                  <a:extLst>
                    <a:ext uri="{9D8B030D-6E8A-4147-A177-3AD203B41FA5}">
                      <a16:colId xmlns:a16="http://schemas.microsoft.com/office/drawing/2014/main" xmlns="" val="20000"/>
                    </a:ext>
                  </a:extLst>
                </a:gridCol>
                <a:gridCol w="3916965">
                  <a:extLst>
                    <a:ext uri="{9D8B030D-6E8A-4147-A177-3AD203B41FA5}">
                      <a16:colId xmlns:a16="http://schemas.microsoft.com/office/drawing/2014/main" xmlns="" val="20001"/>
                    </a:ext>
                  </a:extLst>
                </a:gridCol>
              </a:tblGrid>
              <a:tr h="370840">
                <a:tc>
                  <a:txBody>
                    <a:bodyPr/>
                    <a:lstStyle/>
                    <a:p>
                      <a:pPr algn="l"/>
                      <a:r>
                        <a:rPr lang="en-MY" sz="1600" b="1" baseline="0" dirty="0">
                          <a:latin typeface="Times New Roman" panose="02020603050405020304" pitchFamily="18" charset="0"/>
                          <a:cs typeface="Times New Roman" panose="02020603050405020304" pitchFamily="18" charset="0"/>
                        </a:rPr>
                        <a:t>Type strains</a:t>
                      </a:r>
                    </a:p>
                  </a:txBody>
                  <a:tcPr>
                    <a:solidFill>
                      <a:srgbClr val="BDD7EE"/>
                    </a:solidFill>
                  </a:tcPr>
                </a:tc>
                <a:tc>
                  <a:txBody>
                    <a:bodyPr/>
                    <a:lstStyle/>
                    <a:p>
                      <a:pPr algn="ctr"/>
                      <a:r>
                        <a:rPr lang="en-US" sz="1600" b="1" baseline="0" dirty="0">
                          <a:latin typeface="Times New Roman" panose="02020603050405020304" pitchFamily="18" charset="0"/>
                          <a:cs typeface="Times New Roman" panose="02020603050405020304" pitchFamily="18" charset="0"/>
                        </a:rPr>
                        <a:t>DNA-DNA relatedness with MUSC 136</a:t>
                      </a:r>
                      <a:r>
                        <a:rPr lang="en-US" sz="1600" b="1" baseline="30000" dirty="0">
                          <a:latin typeface="Times New Roman" panose="02020603050405020304" pitchFamily="18" charset="0"/>
                          <a:cs typeface="Times New Roman" panose="02020603050405020304" pitchFamily="18" charset="0"/>
                        </a:rPr>
                        <a:t>T</a:t>
                      </a:r>
                      <a:endParaRPr lang="en-MY" sz="1600" b="1" baseline="30000" dirty="0">
                        <a:latin typeface="Times New Roman" panose="02020603050405020304" pitchFamily="18" charset="0"/>
                        <a:cs typeface="Times New Roman" panose="02020603050405020304" pitchFamily="18" charset="0"/>
                      </a:endParaRPr>
                    </a:p>
                  </a:txBody>
                  <a:tcPr>
                    <a:solidFill>
                      <a:srgbClr val="BDD7EE"/>
                    </a:solidFill>
                  </a:tcPr>
                </a:tc>
                <a:extLst>
                  <a:ext uri="{0D108BD9-81ED-4DB2-BD59-A6C34878D82A}">
                    <a16:rowId xmlns:a16="http://schemas.microsoft.com/office/drawing/2014/main" xmlns=""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600" i="1" dirty="0">
                          <a:latin typeface="Times New Roman" panose="02020603050405020304" pitchFamily="18" charset="0"/>
                          <a:ea typeface="SimSun" panose="02010600030101010101" pitchFamily="2" charset="-122"/>
                          <a:cs typeface="Times New Roman" panose="02020603050405020304" pitchFamily="18" charset="0"/>
                        </a:rPr>
                        <a:t>S. </a:t>
                      </a:r>
                      <a:r>
                        <a:rPr lang="en-MY" sz="1600" i="1" dirty="0" err="1">
                          <a:latin typeface="Times New Roman" panose="02020603050405020304" pitchFamily="18" charset="0"/>
                          <a:ea typeface="SimSun" panose="02010600030101010101" pitchFamily="2" charset="-122"/>
                          <a:cs typeface="Times New Roman" panose="02020603050405020304" pitchFamily="18" charset="0"/>
                        </a:rPr>
                        <a:t>misionensis</a:t>
                      </a:r>
                      <a:r>
                        <a:rPr lang="en-MY" sz="1600" i="1" dirty="0">
                          <a:latin typeface="Times New Roman" panose="02020603050405020304" pitchFamily="18" charset="0"/>
                          <a:ea typeface="SimSun" panose="02010600030101010101" pitchFamily="2" charset="-122"/>
                          <a:cs typeface="Times New Roman" panose="02020603050405020304" pitchFamily="18" charset="0"/>
                        </a:rPr>
                        <a:t> </a:t>
                      </a:r>
                      <a:r>
                        <a:rPr lang="en-MY" sz="1600" kern="1200" dirty="0">
                          <a:solidFill>
                            <a:schemeClr val="tx1"/>
                          </a:solidFill>
                          <a:effectLst/>
                          <a:latin typeface="Times New Roman" panose="02020603050405020304" pitchFamily="18" charset="0"/>
                          <a:ea typeface="+mn-ea"/>
                          <a:cs typeface="Times New Roman" panose="02020603050405020304" pitchFamily="18" charset="0"/>
                        </a:rPr>
                        <a:t>NBRC 13063</a:t>
                      </a:r>
                      <a:r>
                        <a:rPr lang="en-MY" sz="1600" kern="1200" baseline="30000" dirty="0">
                          <a:solidFill>
                            <a:schemeClr val="tx1"/>
                          </a:solidFill>
                          <a:effectLst/>
                          <a:latin typeface="Times New Roman" panose="02020603050405020304" pitchFamily="18" charset="0"/>
                          <a:ea typeface="+mn-ea"/>
                          <a:cs typeface="Times New Roman" panose="02020603050405020304" pitchFamily="18" charset="0"/>
                        </a:rPr>
                        <a:t>T</a:t>
                      </a:r>
                      <a:endParaRPr lang="en-MY" sz="16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spcAft>
                          <a:spcPts val="0"/>
                        </a:spcAft>
                      </a:pPr>
                      <a:r>
                        <a:rPr lang="en-MY" sz="1600" dirty="0">
                          <a:effectLst/>
                          <a:latin typeface="Times New Roman" panose="02020603050405020304" pitchFamily="18" charset="0"/>
                          <a:ea typeface="SimSun" panose="02010600030101010101" pitchFamily="2" charset="-122"/>
                          <a:cs typeface="Times New Roman" panose="02020603050405020304" pitchFamily="18" charset="0"/>
                        </a:rPr>
                        <a:t>46.5 ± 0.2 %</a:t>
                      </a:r>
                    </a:p>
                  </a:txBody>
                  <a:tcPr marL="68580" marR="68580" marT="0" marB="0">
                    <a:solidFill>
                      <a:schemeClr val="bg1"/>
                    </a:solidFill>
                  </a:tcPr>
                </a:tc>
                <a:extLst>
                  <a:ext uri="{0D108BD9-81ED-4DB2-BD59-A6C34878D82A}">
                    <a16:rowId xmlns:a16="http://schemas.microsoft.com/office/drawing/2014/main" xmlns="" val="10001"/>
                  </a:ext>
                </a:extLst>
              </a:tr>
              <a:tr h="370840">
                <a:tc>
                  <a:txBody>
                    <a:bodyPr/>
                    <a:lstStyle/>
                    <a:p>
                      <a:pPr algn="l"/>
                      <a:r>
                        <a:rPr lang="en-MY" sz="1600" i="1" kern="1200" dirty="0">
                          <a:solidFill>
                            <a:schemeClr val="tx1"/>
                          </a:solidFill>
                          <a:effectLst/>
                          <a:latin typeface="Times New Roman" panose="02020603050405020304" pitchFamily="18" charset="0"/>
                          <a:ea typeface="+mn-ea"/>
                          <a:cs typeface="Times New Roman" panose="02020603050405020304" pitchFamily="18" charset="0"/>
                        </a:rPr>
                        <a:t>S. </a:t>
                      </a:r>
                      <a:r>
                        <a:rPr lang="en-MY" sz="1600" i="1" kern="1200" dirty="0" err="1">
                          <a:solidFill>
                            <a:schemeClr val="tx1"/>
                          </a:solidFill>
                          <a:effectLst/>
                          <a:latin typeface="Times New Roman" panose="02020603050405020304" pitchFamily="18" charset="0"/>
                          <a:ea typeface="+mn-ea"/>
                          <a:cs typeface="Times New Roman" panose="02020603050405020304" pitchFamily="18" charset="0"/>
                        </a:rPr>
                        <a:t>phaeoluteichromatogenes</a:t>
                      </a:r>
                      <a:r>
                        <a:rPr lang="en-MY" sz="160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MY" sz="1600" kern="1200" dirty="0">
                          <a:solidFill>
                            <a:schemeClr val="tx1"/>
                          </a:solidFill>
                          <a:effectLst/>
                          <a:latin typeface="Times New Roman" panose="02020603050405020304" pitchFamily="18" charset="0"/>
                          <a:ea typeface="+mn-ea"/>
                          <a:cs typeface="Times New Roman" panose="02020603050405020304" pitchFamily="18" charset="0"/>
                        </a:rPr>
                        <a:t>NBRC 5799</a:t>
                      </a:r>
                      <a:r>
                        <a:rPr lang="en-MY" sz="1600" kern="1200" baseline="30000" dirty="0">
                          <a:solidFill>
                            <a:schemeClr val="tx1"/>
                          </a:solidFill>
                          <a:effectLst/>
                          <a:latin typeface="Times New Roman" panose="02020603050405020304" pitchFamily="18" charset="0"/>
                          <a:ea typeface="+mn-ea"/>
                          <a:cs typeface="Times New Roman" panose="02020603050405020304" pitchFamily="18" charset="0"/>
                        </a:rPr>
                        <a:t>T</a:t>
                      </a:r>
                      <a:endParaRPr lang="en-MY" sz="16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MY" sz="1600" dirty="0">
                          <a:effectLst/>
                          <a:latin typeface="Times New Roman" panose="02020603050405020304" pitchFamily="18" charset="0"/>
                          <a:ea typeface="SimSun" panose="02010600030101010101" pitchFamily="2" charset="-122"/>
                          <a:cs typeface="Times New Roman" panose="02020603050405020304" pitchFamily="18" charset="0"/>
                        </a:rPr>
                        <a:t>44.5 ± 0.4%</a:t>
                      </a:r>
                    </a:p>
                  </a:txBody>
                  <a:tcPr marL="68580" marR="68580" marT="0" marB="0">
                    <a:solidFill>
                      <a:schemeClr val="bg1"/>
                    </a:solidFill>
                  </a:tcPr>
                </a:tc>
                <a:extLst>
                  <a:ext uri="{0D108BD9-81ED-4DB2-BD59-A6C34878D82A}">
                    <a16:rowId xmlns:a16="http://schemas.microsoft.com/office/drawing/2014/main" xmlns="" val="10002"/>
                  </a:ext>
                </a:extLst>
              </a:tr>
              <a:tr h="370840">
                <a:tc>
                  <a:txBody>
                    <a:bodyPr/>
                    <a:lstStyle/>
                    <a:p>
                      <a:pPr algn="l"/>
                      <a:r>
                        <a:rPr lang="en-MY" sz="1600" i="1" kern="1200" dirty="0">
                          <a:solidFill>
                            <a:schemeClr val="tx1"/>
                          </a:solidFill>
                          <a:effectLst/>
                          <a:latin typeface="Times New Roman" panose="02020603050405020304" pitchFamily="18" charset="0"/>
                          <a:ea typeface="+mn-ea"/>
                          <a:cs typeface="Times New Roman" panose="02020603050405020304" pitchFamily="18" charset="0"/>
                        </a:rPr>
                        <a:t>S. </a:t>
                      </a:r>
                      <a:r>
                        <a:rPr lang="en-MY" sz="1600" i="1" kern="1200" dirty="0" err="1">
                          <a:solidFill>
                            <a:schemeClr val="tx1"/>
                          </a:solidFill>
                          <a:effectLst/>
                          <a:latin typeface="Times New Roman" panose="02020603050405020304" pitchFamily="18" charset="0"/>
                          <a:ea typeface="+mn-ea"/>
                          <a:cs typeface="Times New Roman" panose="02020603050405020304" pitchFamily="18" charset="0"/>
                        </a:rPr>
                        <a:t>rutgersensis</a:t>
                      </a:r>
                      <a:r>
                        <a:rPr lang="en-MY" sz="1600" i="1" kern="1200" dirty="0">
                          <a:solidFill>
                            <a:schemeClr val="tx1"/>
                          </a:solidFill>
                          <a:effectLst/>
                          <a:latin typeface="Times New Roman" panose="02020603050405020304" pitchFamily="18" charset="0"/>
                          <a:ea typeface="+mn-ea"/>
                          <a:cs typeface="Times New Roman" panose="02020603050405020304" pitchFamily="18" charset="0"/>
                        </a:rPr>
                        <a:t> </a:t>
                      </a:r>
                      <a:r>
                        <a:rPr lang="en-MY" sz="1600" kern="1200" dirty="0">
                          <a:solidFill>
                            <a:schemeClr val="tx1"/>
                          </a:solidFill>
                          <a:effectLst/>
                          <a:latin typeface="Times New Roman" panose="02020603050405020304" pitchFamily="18" charset="0"/>
                          <a:ea typeface="+mn-ea"/>
                          <a:cs typeface="Times New Roman" panose="02020603050405020304" pitchFamily="18" charset="0"/>
                        </a:rPr>
                        <a:t>NBRC 12819</a:t>
                      </a:r>
                      <a:r>
                        <a:rPr lang="en-MY" sz="1600" kern="1200" baseline="30000" dirty="0">
                          <a:solidFill>
                            <a:schemeClr val="tx1"/>
                          </a:solidFill>
                          <a:effectLst/>
                          <a:latin typeface="Times New Roman" panose="02020603050405020304" pitchFamily="18" charset="0"/>
                          <a:ea typeface="+mn-ea"/>
                          <a:cs typeface="Times New Roman" panose="02020603050405020304" pitchFamily="18" charset="0"/>
                        </a:rPr>
                        <a:t>T</a:t>
                      </a:r>
                      <a:endParaRPr lang="en-MY" sz="16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MY" sz="1600" dirty="0">
                          <a:effectLst/>
                          <a:latin typeface="Times New Roman" panose="02020603050405020304" pitchFamily="18" charset="0"/>
                          <a:ea typeface="SimSun" panose="02010600030101010101" pitchFamily="2" charset="-122"/>
                          <a:cs typeface="Times New Roman" panose="02020603050405020304" pitchFamily="18" charset="0"/>
                        </a:rPr>
                        <a:t>22.7 ± 0.5%</a:t>
                      </a:r>
                    </a:p>
                  </a:txBody>
                  <a:tcPr marL="68580" marR="68580" marT="0" marB="0">
                    <a:solidFill>
                      <a:schemeClr val="bg1"/>
                    </a:solidFill>
                  </a:tcPr>
                </a:tc>
                <a:extLst>
                  <a:ext uri="{0D108BD9-81ED-4DB2-BD59-A6C34878D82A}">
                    <a16:rowId xmlns:a16="http://schemas.microsoft.com/office/drawing/2014/main" xmlns="" val="10003"/>
                  </a:ext>
                </a:extLst>
              </a:tr>
            </a:tbl>
          </a:graphicData>
        </a:graphic>
      </p:graphicFrame>
      <p:sp>
        <p:nvSpPr>
          <p:cNvPr id="14" name="TextBox 13"/>
          <p:cNvSpPr txBox="1"/>
          <p:nvPr/>
        </p:nvSpPr>
        <p:spPr>
          <a:xfrm>
            <a:off x="1214446" y="3041621"/>
            <a:ext cx="6770670" cy="984885"/>
          </a:xfrm>
          <a:prstGeom prst="rect">
            <a:avLst/>
          </a:prstGeom>
          <a:solidFill>
            <a:schemeClr val="accent3">
              <a:lumMod val="40000"/>
              <a:lumOff val="60000"/>
            </a:schemeClr>
          </a:solidFill>
          <a:ln w="57150">
            <a:solidFill>
              <a:schemeClr val="tx1"/>
            </a:solidFill>
          </a:ln>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DNA-DNA hybridization value of </a:t>
            </a:r>
          </a:p>
          <a:p>
            <a:pPr algn="ctr"/>
            <a:r>
              <a:rPr lang="en-US" sz="2400" b="1" dirty="0">
                <a:solidFill>
                  <a:srgbClr val="FF0000"/>
                </a:solidFill>
                <a:latin typeface="Times New Roman" panose="02020603050405020304" pitchFamily="18" charset="0"/>
                <a:cs typeface="Times New Roman" panose="02020603050405020304" pitchFamily="18" charset="0"/>
              </a:rPr>
              <a:t>70%</a:t>
            </a:r>
            <a:r>
              <a:rPr lang="en-US" sz="1600" dirty="0">
                <a:latin typeface="Times New Roman" panose="02020603050405020304" pitchFamily="18" charset="0"/>
                <a:cs typeface="Times New Roman" panose="02020603050405020304" pitchFamily="18" charset="0"/>
              </a:rPr>
              <a:t> is used for </a:t>
            </a:r>
            <a:r>
              <a:rPr lang="en-US" sz="2400" b="1" dirty="0">
                <a:solidFill>
                  <a:srgbClr val="FF0000"/>
                </a:solidFill>
                <a:latin typeface="Times New Roman" panose="02020603050405020304" pitchFamily="18" charset="0"/>
                <a:cs typeface="Times New Roman" panose="02020603050405020304" pitchFamily="18" charset="0"/>
              </a:rPr>
              <a:t>delineation of bacterial species. </a:t>
            </a:r>
          </a:p>
          <a:p>
            <a:pPr algn="ctr"/>
            <a:r>
              <a:rPr lang="en-US" sz="1600" dirty="0">
                <a:latin typeface="Times New Roman" panose="02020603050405020304" pitchFamily="18" charset="0"/>
                <a:cs typeface="Times New Roman" panose="02020603050405020304" pitchFamily="18" charset="0"/>
              </a:rPr>
              <a:t>(Wayne et al., 1987)</a:t>
            </a:r>
            <a:endParaRPr lang="en-MY" sz="1600" dirty="0">
              <a:latin typeface="Times New Roman" panose="02020603050405020304" pitchFamily="18" charset="0"/>
              <a:cs typeface="Times New Roman" panose="02020603050405020304" pitchFamily="18" charset="0"/>
            </a:endParaRPr>
          </a:p>
        </p:txBody>
      </p:sp>
      <p:sp>
        <p:nvSpPr>
          <p:cNvPr id="16" name="Rectangle 15"/>
          <p:cNvSpPr/>
          <p:nvPr/>
        </p:nvSpPr>
        <p:spPr>
          <a:xfrm>
            <a:off x="4402" y="809326"/>
            <a:ext cx="9190758" cy="507831"/>
          </a:xfrm>
          <a:prstGeom prst="rect">
            <a:avLst/>
          </a:prstGeom>
        </p:spPr>
        <p:txBody>
          <a:bodyPr wrap="square">
            <a:spAutoFit/>
          </a:bodyPr>
          <a:lstStyle/>
          <a:p>
            <a:pPr algn="ctr">
              <a:lnSpc>
                <a:spcPct val="150000"/>
              </a:lnSpc>
              <a:spcAft>
                <a:spcPts val="800"/>
              </a:spcAft>
            </a:pPr>
            <a:r>
              <a:rPr lang="en-US" b="1" dirty="0">
                <a:latin typeface="Times New Roman" panose="02020603050405020304" pitchFamily="18" charset="0"/>
                <a:ea typeface="SimSun" panose="02010600030101010101" pitchFamily="2" charset="-122"/>
                <a:cs typeface="Times New Roman" panose="02020603050405020304" pitchFamily="18" charset="0"/>
              </a:rPr>
              <a:t>Table 3:</a:t>
            </a:r>
            <a:r>
              <a:rPr lang="en-US" dirty="0">
                <a:latin typeface="Times New Roman" panose="02020603050405020304" pitchFamily="18" charset="0"/>
                <a:ea typeface="SimSun" panose="02010600030101010101" pitchFamily="2" charset="-122"/>
                <a:cs typeface="Times New Roman" panose="02020603050405020304" pitchFamily="18" charset="0"/>
              </a:rPr>
              <a:t> DNA-DNA relatedness between MUSC 136</a:t>
            </a:r>
            <a:r>
              <a:rPr lang="en-US" baseline="30000" dirty="0">
                <a:latin typeface="Times New Roman" panose="02020603050405020304" pitchFamily="18" charset="0"/>
                <a:ea typeface="SimSun" panose="02010600030101010101" pitchFamily="2" charset="-122"/>
                <a:cs typeface="Times New Roman" panose="02020603050405020304" pitchFamily="18" charset="0"/>
              </a:rPr>
              <a:t>T</a:t>
            </a:r>
            <a:r>
              <a:rPr lang="en-US" dirty="0">
                <a:latin typeface="Times New Roman" panose="02020603050405020304" pitchFamily="18" charset="0"/>
                <a:ea typeface="SimSun" panose="02010600030101010101" pitchFamily="2" charset="-122"/>
                <a:cs typeface="Times New Roman" panose="02020603050405020304" pitchFamily="18" charset="0"/>
              </a:rPr>
              <a:t> and closely related strains.</a:t>
            </a:r>
            <a:endParaRPr lang="en-MY" sz="16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84835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Results</a:t>
            </a:r>
            <a:r>
              <a:rPr lang="en-MY" dirty="0"/>
              <a:t> –</a:t>
            </a:r>
            <a:r>
              <a:rPr lang="en-US" dirty="0"/>
              <a:t> Chemotaxonomic characterization of MUSC 136</a:t>
            </a:r>
            <a:r>
              <a:rPr lang="en-US" baseline="30000" dirty="0"/>
              <a:t>T</a:t>
            </a:r>
            <a:endParaRPr lang="en-US" i="1" baseline="30000" dirty="0"/>
          </a:p>
        </p:txBody>
      </p:sp>
      <p:graphicFrame>
        <p:nvGraphicFramePr>
          <p:cNvPr id="5" name="Table 4"/>
          <p:cNvGraphicFramePr>
            <a:graphicFrameLocks noGrp="1"/>
          </p:cNvGraphicFramePr>
          <p:nvPr>
            <p:extLst>
              <p:ext uri="{D42A27DB-BD31-4B8C-83A1-F6EECF244321}">
                <p14:modId xmlns:p14="http://schemas.microsoft.com/office/powerpoint/2010/main" val="1488573148"/>
              </p:ext>
            </p:extLst>
          </p:nvPr>
        </p:nvGraphicFramePr>
        <p:xfrm>
          <a:off x="1053941" y="1353876"/>
          <a:ext cx="7036118" cy="1341120"/>
        </p:xfrm>
        <a:graphic>
          <a:graphicData uri="http://schemas.openxmlformats.org/drawingml/2006/table">
            <a:tbl>
              <a:tblPr firstRow="1" bandRow="1">
                <a:tableStyleId>{5940675A-B579-460E-94D1-54222C63F5DA}</a:tableStyleId>
              </a:tblPr>
              <a:tblGrid>
                <a:gridCol w="2401619">
                  <a:extLst>
                    <a:ext uri="{9D8B030D-6E8A-4147-A177-3AD203B41FA5}">
                      <a16:colId xmlns:a16="http://schemas.microsoft.com/office/drawing/2014/main" xmlns="" val="20000"/>
                    </a:ext>
                  </a:extLst>
                </a:gridCol>
                <a:gridCol w="4634499">
                  <a:extLst>
                    <a:ext uri="{9D8B030D-6E8A-4147-A177-3AD203B41FA5}">
                      <a16:colId xmlns:a16="http://schemas.microsoft.com/office/drawing/2014/main" xmlns="" val="20001"/>
                    </a:ext>
                  </a:extLst>
                </a:gridCol>
              </a:tblGrid>
              <a:tr h="262584">
                <a:tc>
                  <a:txBody>
                    <a:bodyPr/>
                    <a:lstStyle/>
                    <a:p>
                      <a:r>
                        <a:rPr lang="en-MY" sz="1400" b="1" dirty="0">
                          <a:latin typeface="Times New Roman" panose="02020603050405020304" pitchFamily="18" charset="0"/>
                          <a:cs typeface="Times New Roman" panose="02020603050405020304" pitchFamily="18" charset="0"/>
                        </a:rPr>
                        <a:t>Properties</a:t>
                      </a:r>
                    </a:p>
                  </a:txBody>
                  <a:tcPr>
                    <a:solidFill>
                      <a:srgbClr val="FF99FF"/>
                    </a:solidFill>
                  </a:tcPr>
                </a:tc>
                <a:tc>
                  <a:txBody>
                    <a:bodyPr/>
                    <a:lstStyle/>
                    <a:p>
                      <a:r>
                        <a:rPr lang="en-MY" sz="1400" b="1" dirty="0">
                          <a:latin typeface="Times New Roman" panose="02020603050405020304" pitchFamily="18" charset="0"/>
                          <a:cs typeface="Times New Roman" panose="02020603050405020304" pitchFamily="18" charset="0"/>
                        </a:rPr>
                        <a:t>Values</a:t>
                      </a:r>
                    </a:p>
                  </a:txBody>
                  <a:tcPr>
                    <a:solidFill>
                      <a:srgbClr val="FF99FF"/>
                    </a:solidFill>
                  </a:tcPr>
                </a:tc>
                <a:extLst>
                  <a:ext uri="{0D108BD9-81ED-4DB2-BD59-A6C34878D82A}">
                    <a16:rowId xmlns:a16="http://schemas.microsoft.com/office/drawing/2014/main" xmlns="" val="10000"/>
                  </a:ext>
                </a:extLst>
              </a:tr>
              <a:tr h="282708">
                <a:tc>
                  <a:txBody>
                    <a:bodyPr/>
                    <a:lstStyle/>
                    <a:p>
                      <a:r>
                        <a:rPr lang="en-MY" sz="1400" dirty="0" err="1">
                          <a:latin typeface="Times New Roman" panose="02020603050405020304" pitchFamily="18" charset="0"/>
                          <a:cs typeface="Times New Roman" panose="02020603050405020304" pitchFamily="18" charset="0"/>
                        </a:rPr>
                        <a:t>Diaminopimelic</a:t>
                      </a:r>
                      <a:r>
                        <a:rPr lang="en-MY" sz="1400" baseline="0" dirty="0">
                          <a:latin typeface="Times New Roman" panose="02020603050405020304" pitchFamily="18" charset="0"/>
                          <a:cs typeface="Times New Roman" panose="02020603050405020304" pitchFamily="18" charset="0"/>
                        </a:rPr>
                        <a:t> acid</a:t>
                      </a:r>
                      <a:endParaRPr lang="en-MY" sz="14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400" dirty="0" err="1">
                          <a:latin typeface="Times New Roman" panose="02020603050405020304" pitchFamily="18" charset="0"/>
                          <a:cs typeface="Times New Roman" panose="02020603050405020304" pitchFamily="18" charset="0"/>
                        </a:rPr>
                        <a:t>ʟʟ-diaminopimelic</a:t>
                      </a:r>
                      <a:r>
                        <a:rPr lang="en-MY" sz="1400" baseline="0" dirty="0">
                          <a:latin typeface="Times New Roman" panose="02020603050405020304" pitchFamily="18" charset="0"/>
                          <a:cs typeface="Times New Roman" panose="02020603050405020304" pitchFamily="18" charset="0"/>
                        </a:rPr>
                        <a:t> acid </a:t>
                      </a:r>
                    </a:p>
                    <a:p>
                      <a:pPr marL="0" marR="0" indent="0" algn="l" defTabSz="914400" rtl="0" eaLnBrk="1" fontAlgn="auto" latinLnBrk="0" hangingPunct="1">
                        <a:lnSpc>
                          <a:spcPct val="100000"/>
                        </a:lnSpc>
                        <a:spcBef>
                          <a:spcPts val="0"/>
                        </a:spcBef>
                        <a:spcAft>
                          <a:spcPts val="0"/>
                        </a:spcAft>
                        <a:buClrTx/>
                        <a:buSzTx/>
                        <a:buFontTx/>
                        <a:buNone/>
                        <a:tabLst/>
                        <a:defRPr/>
                      </a:pPr>
                      <a:r>
                        <a:rPr lang="en-MY" sz="1400" baseline="0" dirty="0">
                          <a:latin typeface="Times New Roman" panose="02020603050405020304" pitchFamily="18" charset="0"/>
                          <a:cs typeface="Times New Roman" panose="02020603050405020304" pitchFamily="18" charset="0"/>
                        </a:rPr>
                        <a:t>(Xu et al., 2009; Lee et al., 2014)</a:t>
                      </a:r>
                      <a:endParaRPr lang="en-MY"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282708">
                <a:tc>
                  <a:txBody>
                    <a:bodyPr/>
                    <a:lstStyle/>
                    <a:p>
                      <a:r>
                        <a:rPr lang="en-MY" sz="1400" dirty="0">
                          <a:latin typeface="Times New Roman" panose="02020603050405020304" pitchFamily="18" charset="0"/>
                          <a:cs typeface="Times New Roman" panose="02020603050405020304" pitchFamily="18" charset="0"/>
                        </a:rPr>
                        <a:t>Predominant</a:t>
                      </a:r>
                      <a:r>
                        <a:rPr lang="en-MY" sz="1400" baseline="0" dirty="0">
                          <a:latin typeface="Times New Roman" panose="02020603050405020304" pitchFamily="18" charset="0"/>
                          <a:cs typeface="Times New Roman" panose="02020603050405020304" pitchFamily="18" charset="0"/>
                        </a:rPr>
                        <a:t> </a:t>
                      </a:r>
                      <a:r>
                        <a:rPr lang="en-MY" sz="1400" baseline="0" dirty="0" err="1">
                          <a:latin typeface="Times New Roman" panose="02020603050405020304" pitchFamily="18" charset="0"/>
                          <a:cs typeface="Times New Roman" panose="02020603050405020304" pitchFamily="18" charset="0"/>
                        </a:rPr>
                        <a:t>m</a:t>
                      </a:r>
                      <a:r>
                        <a:rPr lang="en-MY" sz="1400" dirty="0" err="1">
                          <a:latin typeface="Times New Roman" panose="02020603050405020304" pitchFamily="18" charset="0"/>
                          <a:cs typeface="Times New Roman" panose="02020603050405020304" pitchFamily="18" charset="0"/>
                        </a:rPr>
                        <a:t>enaquinones</a:t>
                      </a:r>
                      <a:endParaRPr lang="en-MY" sz="14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400" dirty="0">
                          <a:latin typeface="Times New Roman" panose="02020603050405020304" pitchFamily="18" charset="0"/>
                          <a:cs typeface="Times New Roman" panose="02020603050405020304" pitchFamily="18" charset="0"/>
                        </a:rPr>
                        <a:t>MK-9(H</a:t>
                      </a:r>
                      <a:r>
                        <a:rPr lang="en-MY" sz="1400" baseline="-25000" dirty="0">
                          <a:latin typeface="Times New Roman" panose="02020603050405020304" pitchFamily="18" charset="0"/>
                          <a:cs typeface="Times New Roman" panose="02020603050405020304" pitchFamily="18" charset="0"/>
                        </a:rPr>
                        <a:t>8</a:t>
                      </a:r>
                      <a:r>
                        <a:rPr lang="en-MY" sz="1400" dirty="0">
                          <a:latin typeface="Times New Roman" panose="02020603050405020304" pitchFamily="18" charset="0"/>
                          <a:cs typeface="Times New Roman" panose="02020603050405020304" pitchFamily="18" charset="0"/>
                        </a:rPr>
                        <a:t>) and MK-9(H</a:t>
                      </a:r>
                      <a:r>
                        <a:rPr lang="en-MY" sz="1400" baseline="-25000" dirty="0">
                          <a:latin typeface="Times New Roman" panose="02020603050405020304" pitchFamily="18" charset="0"/>
                          <a:cs typeface="Times New Roman" panose="02020603050405020304" pitchFamily="18" charset="0"/>
                        </a:rPr>
                        <a:t>6</a:t>
                      </a:r>
                      <a:r>
                        <a:rPr lang="en-MY" sz="1400" dirty="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MY" sz="1400" dirty="0">
                          <a:latin typeface="Times New Roman" panose="02020603050405020304" pitchFamily="18" charset="0"/>
                          <a:cs typeface="Times New Roman" panose="02020603050405020304" pitchFamily="18" charset="0"/>
                        </a:rPr>
                        <a:t>(Kim et al., 2003)</a:t>
                      </a:r>
                    </a:p>
                  </a:txBody>
                  <a:tcPr/>
                </a:tc>
                <a:extLst>
                  <a:ext uri="{0D108BD9-81ED-4DB2-BD59-A6C34878D82A}">
                    <a16:rowId xmlns:a16="http://schemas.microsoft.com/office/drawing/2014/main" xmlns="" val="10002"/>
                  </a:ext>
                </a:extLst>
              </a:tr>
            </a:tbl>
          </a:graphicData>
        </a:graphic>
      </p:graphicFrame>
      <p:sp>
        <p:nvSpPr>
          <p:cNvPr id="7" name="Rectangle 6"/>
          <p:cNvSpPr/>
          <p:nvPr/>
        </p:nvSpPr>
        <p:spPr>
          <a:xfrm>
            <a:off x="944830" y="915472"/>
            <a:ext cx="7254341" cy="461665"/>
          </a:xfrm>
          <a:prstGeom prst="rect">
            <a:avLst/>
          </a:prstGeom>
        </p:spPr>
        <p:txBody>
          <a:bodyPr wrap="square">
            <a:spAutoFit/>
          </a:bodyPr>
          <a:lstStyle/>
          <a:p>
            <a:pPr>
              <a:lnSpc>
                <a:spcPct val="150000"/>
              </a:lnSpc>
              <a:spcAft>
                <a:spcPts val="800"/>
              </a:spcAft>
            </a:pPr>
            <a:r>
              <a:rPr lang="en-US" sz="1600" b="1" dirty="0">
                <a:latin typeface="Times New Roman" panose="02020603050405020304" pitchFamily="18" charset="0"/>
                <a:ea typeface="SimSun" panose="02010600030101010101" pitchFamily="2" charset="-122"/>
                <a:cs typeface="Times New Roman" panose="02020603050405020304" pitchFamily="18" charset="0"/>
              </a:rPr>
              <a:t>Table 4:</a:t>
            </a:r>
            <a:r>
              <a:rPr lang="en-US" sz="1600" dirty="0">
                <a:latin typeface="Times New Roman" panose="02020603050405020304" pitchFamily="18" charset="0"/>
                <a:ea typeface="SimSun" panose="02010600030101010101" pitchFamily="2" charset="-122"/>
                <a:cs typeface="Times New Roman" panose="02020603050405020304" pitchFamily="18" charset="0"/>
              </a:rPr>
              <a:t> Respiratory </a:t>
            </a:r>
            <a:r>
              <a:rPr lang="en-US" sz="1600" dirty="0" err="1">
                <a:latin typeface="Times New Roman" panose="02020603050405020304" pitchFamily="18" charset="0"/>
                <a:ea typeface="SimSun" panose="02010600030101010101" pitchFamily="2" charset="-122"/>
                <a:cs typeface="Times New Roman" panose="02020603050405020304" pitchFamily="18" charset="0"/>
              </a:rPr>
              <a:t>quinones</a:t>
            </a:r>
            <a:r>
              <a:rPr lang="en-US" sz="1600" dirty="0">
                <a:latin typeface="Times New Roman" panose="02020603050405020304" pitchFamily="18" charset="0"/>
                <a:ea typeface="SimSun" panose="02010600030101010101" pitchFamily="2" charset="-122"/>
                <a:cs typeface="Times New Roman" panose="02020603050405020304" pitchFamily="18" charset="0"/>
              </a:rPr>
              <a:t> and cell wall composition of MUSC 136</a:t>
            </a:r>
            <a:r>
              <a:rPr lang="en-US" sz="1600" baseline="30000" dirty="0">
                <a:latin typeface="Times New Roman" panose="02020603050405020304" pitchFamily="18" charset="0"/>
                <a:ea typeface="SimSun" panose="02010600030101010101" pitchFamily="2" charset="-122"/>
                <a:cs typeface="Times New Roman" panose="02020603050405020304" pitchFamily="18" charset="0"/>
              </a:rPr>
              <a:t>T</a:t>
            </a:r>
            <a:r>
              <a:rPr lang="en-US" sz="1600" dirty="0">
                <a:latin typeface="Times New Roman" panose="02020603050405020304" pitchFamily="18" charset="0"/>
                <a:ea typeface="SimSun" panose="02010600030101010101" pitchFamily="2" charset="-122"/>
                <a:cs typeface="Times New Roman" panose="02020603050405020304" pitchFamily="18" charset="0"/>
              </a:rPr>
              <a:t>.</a:t>
            </a:r>
            <a:endParaRPr lang="en-MY" sz="1400" dirty="0">
              <a:effectLst/>
              <a:latin typeface="Calibri" panose="020F0502020204030204" pitchFamily="34" charset="0"/>
              <a:ea typeface="SimSun" panose="02010600030101010101" pitchFamily="2" charset="-122"/>
              <a:cs typeface="Times New Roman" panose="02020603050405020304" pitchFamily="18" charset="0"/>
            </a:endParaRPr>
          </a:p>
        </p:txBody>
      </p:sp>
      <p:grpSp>
        <p:nvGrpSpPr>
          <p:cNvPr id="10" name="Group 9"/>
          <p:cNvGrpSpPr/>
          <p:nvPr/>
        </p:nvGrpSpPr>
        <p:grpSpPr>
          <a:xfrm>
            <a:off x="1007708" y="3039538"/>
            <a:ext cx="7128585" cy="859579"/>
            <a:chOff x="279082" y="3039538"/>
            <a:chExt cx="7128585" cy="859579"/>
          </a:xfrm>
        </p:grpSpPr>
        <p:sp>
          <p:nvSpPr>
            <p:cNvPr id="8" name="TextBox 7"/>
            <p:cNvSpPr txBox="1"/>
            <p:nvPr/>
          </p:nvSpPr>
          <p:spPr>
            <a:xfrm>
              <a:off x="2399855" y="3039538"/>
              <a:ext cx="2887039" cy="369332"/>
            </a:xfrm>
            <a:prstGeom prst="rect">
              <a:avLst/>
            </a:prstGeom>
            <a:solidFill>
              <a:srgbClr val="FFFF00"/>
            </a:solidFill>
          </p:spPr>
          <p:txBody>
            <a:bodyPr wrap="square" rtlCol="0">
              <a:spAutoFit/>
            </a:bodyPr>
            <a:lstStyle/>
            <a:p>
              <a:pPr algn="ctr"/>
              <a:r>
                <a:rPr lang="en-MY" dirty="0"/>
                <a:t>G+C content: 72.3 </a:t>
              </a:r>
              <a:r>
                <a:rPr lang="en-MY" dirty="0" err="1"/>
                <a:t>mol</a:t>
              </a:r>
              <a:r>
                <a:rPr lang="en-MY" dirty="0"/>
                <a:t>%</a:t>
              </a:r>
            </a:p>
          </p:txBody>
        </p:sp>
        <p:sp>
          <p:nvSpPr>
            <p:cNvPr id="9" name="TextBox 8"/>
            <p:cNvSpPr txBox="1"/>
            <p:nvPr/>
          </p:nvSpPr>
          <p:spPr>
            <a:xfrm>
              <a:off x="279082" y="3375897"/>
              <a:ext cx="7128585" cy="523220"/>
            </a:xfrm>
            <a:prstGeom prst="rect">
              <a:avLst/>
            </a:prstGeom>
            <a:noFill/>
          </p:spPr>
          <p:txBody>
            <a:bodyPr wrap="square" rtlCol="0">
              <a:spAutoFit/>
            </a:bodyPr>
            <a:lstStyle/>
            <a:p>
              <a:pPr algn="ctr"/>
              <a:r>
                <a:rPr lang="en-MY" dirty="0">
                  <a:latin typeface="+mj-lt"/>
                </a:rPr>
                <a:t>Within 67.0 – 78.0 </a:t>
              </a:r>
              <a:r>
                <a:rPr lang="en-MY" dirty="0" err="1">
                  <a:latin typeface="+mj-lt"/>
                </a:rPr>
                <a:t>mol</a:t>
              </a:r>
              <a:r>
                <a:rPr lang="en-MY" dirty="0">
                  <a:latin typeface="+mj-lt"/>
                </a:rPr>
                <a:t>% for species of the </a:t>
              </a:r>
              <a:r>
                <a:rPr lang="en-MY" sz="2800" b="1" dirty="0">
                  <a:solidFill>
                    <a:srgbClr val="002060"/>
                  </a:solidFill>
                  <a:latin typeface="+mj-lt"/>
                </a:rPr>
                <a:t>genus </a:t>
              </a:r>
              <a:r>
                <a:rPr lang="en-MY" sz="2800" b="1" i="1" dirty="0">
                  <a:solidFill>
                    <a:srgbClr val="002060"/>
                  </a:solidFill>
                  <a:latin typeface="+mj-lt"/>
                </a:rPr>
                <a:t>Streptomyces </a:t>
              </a:r>
              <a:endParaRPr lang="en-MY" b="1" i="1" dirty="0">
                <a:solidFill>
                  <a:srgbClr val="002060"/>
                </a:solidFill>
                <a:latin typeface="+mj-lt"/>
              </a:endParaRPr>
            </a:p>
          </p:txBody>
        </p:sp>
      </p:grpSp>
    </p:spTree>
    <p:extLst>
      <p:ext uri="{BB962C8B-B14F-4D97-AF65-F5344CB8AC3E}">
        <p14:creationId xmlns:p14="http://schemas.microsoft.com/office/powerpoint/2010/main" val="306227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Results – Chemotaxonomic characterization of MUSC 136</a:t>
            </a:r>
            <a:r>
              <a:rPr lang="en-US" baseline="30000" dirty="0"/>
              <a:t>T</a:t>
            </a:r>
            <a:endParaRPr lang="en-US" i="1" baseline="30000" dirty="0"/>
          </a:p>
        </p:txBody>
      </p:sp>
      <p:graphicFrame>
        <p:nvGraphicFramePr>
          <p:cNvPr id="2" name="Table 1"/>
          <p:cNvGraphicFramePr>
            <a:graphicFrameLocks noGrp="1"/>
          </p:cNvGraphicFramePr>
          <p:nvPr/>
        </p:nvGraphicFramePr>
        <p:xfrm>
          <a:off x="279083" y="1940888"/>
          <a:ext cx="8052684" cy="1664689"/>
        </p:xfrm>
        <a:graphic>
          <a:graphicData uri="http://schemas.openxmlformats.org/drawingml/2006/table">
            <a:tbl>
              <a:tblPr>
                <a:tableStyleId>{5C22544A-7EE6-4342-B048-85BDC9FD1C3A}</a:tableStyleId>
              </a:tblPr>
              <a:tblGrid>
                <a:gridCol w="1271740">
                  <a:extLst>
                    <a:ext uri="{9D8B030D-6E8A-4147-A177-3AD203B41FA5}">
                      <a16:colId xmlns:a16="http://schemas.microsoft.com/office/drawing/2014/main" xmlns="" val="20000"/>
                    </a:ext>
                  </a:extLst>
                </a:gridCol>
                <a:gridCol w="1315093">
                  <a:extLst>
                    <a:ext uri="{9D8B030D-6E8A-4147-A177-3AD203B41FA5}">
                      <a16:colId xmlns:a16="http://schemas.microsoft.com/office/drawing/2014/main" xmlns="" val="20001"/>
                    </a:ext>
                  </a:extLst>
                </a:gridCol>
                <a:gridCol w="1582220">
                  <a:extLst>
                    <a:ext uri="{9D8B030D-6E8A-4147-A177-3AD203B41FA5}">
                      <a16:colId xmlns:a16="http://schemas.microsoft.com/office/drawing/2014/main" xmlns="" val="20002"/>
                    </a:ext>
                  </a:extLst>
                </a:gridCol>
                <a:gridCol w="2332234">
                  <a:extLst>
                    <a:ext uri="{9D8B030D-6E8A-4147-A177-3AD203B41FA5}">
                      <a16:colId xmlns:a16="http://schemas.microsoft.com/office/drawing/2014/main" xmlns="" val="20003"/>
                    </a:ext>
                  </a:extLst>
                </a:gridCol>
                <a:gridCol w="1551397">
                  <a:extLst>
                    <a:ext uri="{9D8B030D-6E8A-4147-A177-3AD203B41FA5}">
                      <a16:colId xmlns:a16="http://schemas.microsoft.com/office/drawing/2014/main" xmlns="" val="20004"/>
                    </a:ext>
                  </a:extLst>
                </a:gridCol>
              </a:tblGrid>
              <a:tr h="683233">
                <a:tc>
                  <a:txBody>
                    <a:bodyPr/>
                    <a:lstStyle/>
                    <a:p>
                      <a:pPr>
                        <a:lnSpc>
                          <a:spcPct val="107000"/>
                        </a:lnSpc>
                        <a:spcAft>
                          <a:spcPts val="800"/>
                        </a:spcAft>
                      </a:pPr>
                      <a:r>
                        <a:rPr lang="en-MY" sz="1400" dirty="0">
                          <a:effectLst/>
                          <a:latin typeface="Times New Roman" panose="02020603050405020304" pitchFamily="18" charset="0"/>
                          <a:cs typeface="Times New Roman" panose="02020603050405020304" pitchFamily="18" charset="0"/>
                        </a:rPr>
                        <a:t>Fatty acid</a:t>
                      </a:r>
                      <a:endParaRPr lang="en-MY"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54958" marR="54958" marT="0" marB="0">
                    <a:solidFill>
                      <a:schemeClr val="accent4">
                        <a:lumMod val="40000"/>
                        <a:lumOff val="60000"/>
                      </a:schemeClr>
                    </a:solidFill>
                  </a:tcPr>
                </a:tc>
                <a:tc>
                  <a:txBody>
                    <a:bodyPr/>
                    <a:lstStyle/>
                    <a:p>
                      <a:pPr algn="ctr">
                        <a:lnSpc>
                          <a:spcPct val="107000"/>
                        </a:lnSpc>
                        <a:spcAft>
                          <a:spcPts val="800"/>
                        </a:spcAft>
                      </a:pPr>
                      <a:r>
                        <a:rPr lang="en-US" sz="1400" dirty="0">
                          <a:effectLst/>
                          <a:latin typeface="Times New Roman" panose="02020603050405020304" pitchFamily="18" charset="0"/>
                          <a:ea typeface="+mn-ea"/>
                          <a:cs typeface="Times New Roman" panose="02020603050405020304" pitchFamily="18" charset="0"/>
                        </a:rPr>
                        <a:t>MUSC 136</a:t>
                      </a:r>
                      <a:r>
                        <a:rPr lang="en-US" sz="1400" baseline="30000" dirty="0">
                          <a:effectLst/>
                          <a:latin typeface="Times New Roman" panose="02020603050405020304" pitchFamily="18" charset="0"/>
                          <a:ea typeface="+mn-ea"/>
                          <a:cs typeface="Times New Roman" panose="02020603050405020304" pitchFamily="18" charset="0"/>
                        </a:rPr>
                        <a:t>T</a:t>
                      </a:r>
                      <a:r>
                        <a:rPr lang="en-US" sz="1400" dirty="0">
                          <a:effectLst/>
                          <a:latin typeface="Times New Roman" panose="02020603050405020304" pitchFamily="18" charset="0"/>
                          <a:ea typeface="+mn-ea"/>
                          <a:cs typeface="Times New Roman" panose="02020603050405020304" pitchFamily="18" charset="0"/>
                        </a:rPr>
                        <a:t> </a:t>
                      </a:r>
                      <a:endParaRPr lang="en-MY" sz="1400" baseline="30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54958" marR="54958" marT="0" marB="0">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MY" sz="1400" i="1" dirty="0">
                          <a:latin typeface="Times New Roman" panose="02020603050405020304" pitchFamily="18" charset="0"/>
                          <a:ea typeface="SimSun" panose="02010600030101010101" pitchFamily="2" charset="-122"/>
                          <a:cs typeface="Times New Roman" panose="02020603050405020304" pitchFamily="18" charset="0"/>
                        </a:rPr>
                        <a:t>S. </a:t>
                      </a:r>
                      <a:r>
                        <a:rPr lang="en-MY" sz="1400" i="1" dirty="0" err="1">
                          <a:latin typeface="Times New Roman" panose="02020603050405020304" pitchFamily="18" charset="0"/>
                          <a:ea typeface="SimSun" panose="02010600030101010101" pitchFamily="2" charset="-122"/>
                          <a:cs typeface="Times New Roman" panose="02020603050405020304" pitchFamily="18" charset="0"/>
                        </a:rPr>
                        <a:t>misionensis</a:t>
                      </a:r>
                      <a:r>
                        <a:rPr lang="en-MY" sz="1400" i="1" dirty="0">
                          <a:latin typeface="Times New Roman" panose="02020603050405020304" pitchFamily="18" charset="0"/>
                          <a:ea typeface="SimSun" panose="02010600030101010101" pitchFamily="2" charset="-122"/>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defRPr/>
                      </a:pPr>
                      <a:r>
                        <a:rPr lang="en-MY" sz="1400" kern="1200" dirty="0">
                          <a:solidFill>
                            <a:schemeClr val="tx1"/>
                          </a:solidFill>
                          <a:effectLst/>
                          <a:latin typeface="Times New Roman" panose="02020603050405020304" pitchFamily="18" charset="0"/>
                          <a:ea typeface="+mn-ea"/>
                          <a:cs typeface="Times New Roman" panose="02020603050405020304" pitchFamily="18" charset="0"/>
                        </a:rPr>
                        <a:t>NBRC 13063</a:t>
                      </a:r>
                      <a:r>
                        <a:rPr lang="en-MY" sz="1400" kern="1200" baseline="30000" dirty="0">
                          <a:solidFill>
                            <a:schemeClr val="tx1"/>
                          </a:solidFill>
                          <a:effectLst/>
                          <a:latin typeface="Times New Roman" panose="02020603050405020304" pitchFamily="18" charset="0"/>
                          <a:ea typeface="+mn-ea"/>
                          <a:cs typeface="Times New Roman" panose="02020603050405020304" pitchFamily="18" charset="0"/>
                        </a:rPr>
                        <a:t>T</a:t>
                      </a:r>
                      <a:endParaRPr lang="en-MY" sz="1400" dirty="0">
                        <a:latin typeface="Times New Roman" panose="02020603050405020304" pitchFamily="18" charset="0"/>
                        <a:cs typeface="Times New Roman" panose="02020603050405020304" pitchFamily="18" charset="0"/>
                      </a:endParaRPr>
                    </a:p>
                  </a:txBody>
                  <a:tcPr marL="54958" marR="54958" marT="0" marB="0">
                    <a:solidFill>
                      <a:schemeClr val="accent4">
                        <a:lumMod val="40000"/>
                        <a:lumOff val="60000"/>
                      </a:schemeClr>
                    </a:solidFill>
                  </a:tcPr>
                </a:tc>
                <a:tc>
                  <a:txBody>
                    <a:bodyPr/>
                    <a:lstStyle/>
                    <a:p>
                      <a:pPr algn="l"/>
                      <a:r>
                        <a:rPr lang="en-MY" sz="1400" i="1" kern="1200" dirty="0">
                          <a:solidFill>
                            <a:schemeClr val="tx1"/>
                          </a:solidFill>
                          <a:effectLst/>
                          <a:latin typeface="Times New Roman" panose="02020603050405020304" pitchFamily="18" charset="0"/>
                          <a:ea typeface="+mn-ea"/>
                          <a:cs typeface="Times New Roman" panose="02020603050405020304" pitchFamily="18" charset="0"/>
                        </a:rPr>
                        <a:t>S. </a:t>
                      </a:r>
                      <a:r>
                        <a:rPr lang="en-MY" sz="1400" i="1" kern="1200" dirty="0" err="1">
                          <a:solidFill>
                            <a:schemeClr val="tx1"/>
                          </a:solidFill>
                          <a:effectLst/>
                          <a:latin typeface="Times New Roman" panose="02020603050405020304" pitchFamily="18" charset="0"/>
                          <a:ea typeface="+mn-ea"/>
                          <a:cs typeface="Times New Roman" panose="02020603050405020304" pitchFamily="18" charset="0"/>
                        </a:rPr>
                        <a:t>phaeoluteichromatogenes</a:t>
                      </a:r>
                      <a:r>
                        <a:rPr lang="en-MY" sz="1400" i="1" kern="1200" baseline="0" dirty="0">
                          <a:solidFill>
                            <a:schemeClr val="tx1"/>
                          </a:solidFill>
                          <a:effectLst/>
                          <a:latin typeface="Times New Roman" panose="02020603050405020304" pitchFamily="18" charset="0"/>
                          <a:ea typeface="+mn-ea"/>
                          <a:cs typeface="Times New Roman" panose="02020603050405020304" pitchFamily="18" charset="0"/>
                        </a:rPr>
                        <a:t> </a:t>
                      </a:r>
                    </a:p>
                    <a:p>
                      <a:pPr algn="l"/>
                      <a:r>
                        <a:rPr lang="en-MY" sz="1400" kern="1200" dirty="0">
                          <a:solidFill>
                            <a:schemeClr val="tx1"/>
                          </a:solidFill>
                          <a:effectLst/>
                          <a:latin typeface="Times New Roman" panose="02020603050405020304" pitchFamily="18" charset="0"/>
                          <a:ea typeface="+mn-ea"/>
                          <a:cs typeface="Times New Roman" panose="02020603050405020304" pitchFamily="18" charset="0"/>
                        </a:rPr>
                        <a:t>NBRC 5799</a:t>
                      </a:r>
                      <a:r>
                        <a:rPr lang="en-MY" sz="1400" kern="1200" baseline="30000" dirty="0">
                          <a:solidFill>
                            <a:schemeClr val="tx1"/>
                          </a:solidFill>
                          <a:effectLst/>
                          <a:latin typeface="Times New Roman" panose="02020603050405020304" pitchFamily="18" charset="0"/>
                          <a:ea typeface="+mn-ea"/>
                          <a:cs typeface="Times New Roman" panose="02020603050405020304" pitchFamily="18" charset="0"/>
                        </a:rPr>
                        <a:t>T</a:t>
                      </a:r>
                      <a:endParaRPr lang="en-MY" sz="1400" dirty="0">
                        <a:latin typeface="Times New Roman" panose="02020603050405020304" pitchFamily="18" charset="0"/>
                        <a:cs typeface="Times New Roman" panose="02020603050405020304" pitchFamily="18" charset="0"/>
                      </a:endParaRPr>
                    </a:p>
                  </a:txBody>
                  <a:tcPr marL="54958" marR="54958" marT="0" marB="0">
                    <a:solidFill>
                      <a:schemeClr val="accent4">
                        <a:lumMod val="40000"/>
                        <a:lumOff val="60000"/>
                      </a:schemeClr>
                    </a:solidFill>
                  </a:tcPr>
                </a:tc>
                <a:tc>
                  <a:txBody>
                    <a:bodyPr/>
                    <a:lstStyle/>
                    <a:p>
                      <a:pPr algn="l"/>
                      <a:r>
                        <a:rPr lang="en-MY" sz="1400" i="1" kern="1200" dirty="0">
                          <a:solidFill>
                            <a:schemeClr val="tx1"/>
                          </a:solidFill>
                          <a:effectLst/>
                          <a:latin typeface="Times New Roman" panose="02020603050405020304" pitchFamily="18" charset="0"/>
                          <a:ea typeface="+mn-ea"/>
                          <a:cs typeface="Times New Roman" panose="02020603050405020304" pitchFamily="18" charset="0"/>
                        </a:rPr>
                        <a:t>S. </a:t>
                      </a:r>
                      <a:r>
                        <a:rPr lang="en-MY" sz="1400" i="1" kern="1200" dirty="0" err="1">
                          <a:solidFill>
                            <a:schemeClr val="tx1"/>
                          </a:solidFill>
                          <a:effectLst/>
                          <a:latin typeface="Times New Roman" panose="02020603050405020304" pitchFamily="18" charset="0"/>
                          <a:ea typeface="+mn-ea"/>
                          <a:cs typeface="Times New Roman" panose="02020603050405020304" pitchFamily="18" charset="0"/>
                        </a:rPr>
                        <a:t>rutgersensis</a:t>
                      </a:r>
                      <a:r>
                        <a:rPr lang="en-MY" sz="1400" i="1" kern="1200" dirty="0">
                          <a:solidFill>
                            <a:schemeClr val="tx1"/>
                          </a:solidFill>
                          <a:effectLst/>
                          <a:latin typeface="Times New Roman" panose="02020603050405020304" pitchFamily="18" charset="0"/>
                          <a:ea typeface="+mn-ea"/>
                          <a:cs typeface="Times New Roman" panose="02020603050405020304" pitchFamily="18" charset="0"/>
                        </a:rPr>
                        <a:t> </a:t>
                      </a:r>
                    </a:p>
                    <a:p>
                      <a:pPr algn="l"/>
                      <a:r>
                        <a:rPr lang="en-MY" sz="1400" kern="1200" dirty="0">
                          <a:solidFill>
                            <a:schemeClr val="tx1"/>
                          </a:solidFill>
                          <a:effectLst/>
                          <a:latin typeface="Times New Roman" panose="02020603050405020304" pitchFamily="18" charset="0"/>
                          <a:ea typeface="+mn-ea"/>
                          <a:cs typeface="Times New Roman" panose="02020603050405020304" pitchFamily="18" charset="0"/>
                        </a:rPr>
                        <a:t>NBRC 12819</a:t>
                      </a:r>
                      <a:r>
                        <a:rPr lang="en-MY" sz="1400" kern="1200" baseline="30000" dirty="0">
                          <a:solidFill>
                            <a:schemeClr val="tx1"/>
                          </a:solidFill>
                          <a:effectLst/>
                          <a:latin typeface="Times New Roman" panose="02020603050405020304" pitchFamily="18" charset="0"/>
                          <a:ea typeface="+mn-ea"/>
                          <a:cs typeface="Times New Roman" panose="02020603050405020304" pitchFamily="18" charset="0"/>
                        </a:rPr>
                        <a:t>T</a:t>
                      </a:r>
                      <a:endParaRPr lang="en-MY" sz="1400" dirty="0">
                        <a:latin typeface="Times New Roman" panose="02020603050405020304" pitchFamily="18" charset="0"/>
                        <a:cs typeface="Times New Roman" panose="02020603050405020304" pitchFamily="18" charset="0"/>
                      </a:endParaRPr>
                    </a:p>
                  </a:txBody>
                  <a:tcPr marL="54958" marR="54958" marT="0" marB="0">
                    <a:solidFill>
                      <a:schemeClr val="accent4">
                        <a:lumMod val="40000"/>
                        <a:lumOff val="60000"/>
                      </a:schemeClr>
                    </a:solidFill>
                  </a:tcPr>
                </a:tc>
                <a:extLst>
                  <a:ext uri="{0D108BD9-81ED-4DB2-BD59-A6C34878D82A}">
                    <a16:rowId xmlns:a16="http://schemas.microsoft.com/office/drawing/2014/main" xmlns="" val="10000"/>
                  </a:ext>
                </a:extLst>
              </a:tr>
              <a:tr h="138491">
                <a:tc>
                  <a:txBody>
                    <a:bodyPr/>
                    <a:lstStyle/>
                    <a:p>
                      <a:pPr fontAlgn="base">
                        <a:lnSpc>
                          <a:spcPct val="115000"/>
                        </a:lnSpc>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iso-C</a:t>
                      </a:r>
                      <a:r>
                        <a:rPr lang="en-US" sz="1400" baseline="-25000" dirty="0">
                          <a:effectLst/>
                          <a:latin typeface="Times New Roman" panose="02020603050405020304" pitchFamily="18" charset="0"/>
                          <a:ea typeface="Times New Roman" panose="02020603050405020304" pitchFamily="18" charset="0"/>
                          <a:cs typeface="Times New Roman" panose="02020603050405020304" pitchFamily="18" charset="0"/>
                        </a:rPr>
                        <a:t>15:0</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lnSpc>
                          <a:spcPct val="115000"/>
                        </a:lnSpc>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12.2</a:t>
                      </a:r>
                    </a:p>
                  </a:txBody>
                  <a:tcPr marL="68580" marR="68580" marT="0" marB="0"/>
                </a:tc>
                <a:tc>
                  <a:txBody>
                    <a:bodyPr/>
                    <a:lstStyle/>
                    <a:p>
                      <a:pPr fontAlgn="base">
                        <a:lnSpc>
                          <a:spcPct val="115000"/>
                        </a:lnSpc>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7.2</a:t>
                      </a:r>
                    </a:p>
                  </a:txBody>
                  <a:tcPr marL="68580" marR="68580" marT="0" marB="0"/>
                </a:tc>
                <a:tc>
                  <a:txBody>
                    <a:bodyPr/>
                    <a:lstStyle/>
                    <a:p>
                      <a:pPr fontAlgn="base">
                        <a:lnSpc>
                          <a:spcPct val="115000"/>
                        </a:lnSpc>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12.3</a:t>
                      </a:r>
                    </a:p>
                  </a:txBody>
                  <a:tcPr marL="68580" marR="68580" marT="0" marB="0"/>
                </a:tc>
                <a:tc>
                  <a:txBody>
                    <a:bodyPr/>
                    <a:lstStyle/>
                    <a:p>
                      <a:pPr fontAlgn="base">
                        <a:lnSpc>
                          <a:spcPct val="115000"/>
                        </a:lnSpc>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5.2</a:t>
                      </a:r>
                    </a:p>
                  </a:txBody>
                  <a:tcPr marL="68580" marR="68580" marT="0" marB="0"/>
                </a:tc>
                <a:extLst>
                  <a:ext uri="{0D108BD9-81ED-4DB2-BD59-A6C34878D82A}">
                    <a16:rowId xmlns:a16="http://schemas.microsoft.com/office/drawing/2014/main" xmlns="" val="10001"/>
                  </a:ext>
                </a:extLst>
              </a:tr>
              <a:tr h="138491">
                <a:tc>
                  <a:txBody>
                    <a:bodyPr/>
                    <a:lstStyle/>
                    <a:p>
                      <a:pPr fontAlgn="base">
                        <a:lnSpc>
                          <a:spcPct val="115000"/>
                        </a:lnSpc>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anteiso-C</a:t>
                      </a:r>
                      <a:r>
                        <a:rPr lang="en-US" sz="1400" baseline="-25000" dirty="0">
                          <a:effectLst/>
                          <a:latin typeface="Times New Roman" panose="02020603050405020304" pitchFamily="18" charset="0"/>
                          <a:ea typeface="Times New Roman" panose="02020603050405020304" pitchFamily="18" charset="0"/>
                          <a:cs typeface="Times New Roman" panose="02020603050405020304" pitchFamily="18" charset="0"/>
                        </a:rPr>
                        <a:t>15:0</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lnSpc>
                          <a:spcPct val="115000"/>
                        </a:lnSpc>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35.3</a:t>
                      </a:r>
                    </a:p>
                  </a:txBody>
                  <a:tcPr marL="68580" marR="68580" marT="0" marB="0"/>
                </a:tc>
                <a:tc>
                  <a:txBody>
                    <a:bodyPr/>
                    <a:lstStyle/>
                    <a:p>
                      <a:pPr fontAlgn="base">
                        <a:lnSpc>
                          <a:spcPct val="115000"/>
                        </a:lnSpc>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40.1</a:t>
                      </a:r>
                    </a:p>
                  </a:txBody>
                  <a:tcPr marL="68580" marR="68580" marT="0" marB="0"/>
                </a:tc>
                <a:tc>
                  <a:txBody>
                    <a:bodyPr/>
                    <a:lstStyle/>
                    <a:p>
                      <a:pPr fontAlgn="base">
                        <a:lnSpc>
                          <a:spcPct val="115000"/>
                        </a:lnSpc>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35.5</a:t>
                      </a:r>
                    </a:p>
                  </a:txBody>
                  <a:tcPr marL="68580" marR="68580" marT="0" marB="0"/>
                </a:tc>
                <a:tc>
                  <a:txBody>
                    <a:bodyPr/>
                    <a:lstStyle/>
                    <a:p>
                      <a:pPr fontAlgn="base">
                        <a:lnSpc>
                          <a:spcPct val="115000"/>
                        </a:lnSpc>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32.2</a:t>
                      </a:r>
                    </a:p>
                  </a:txBody>
                  <a:tcPr marL="68580" marR="68580" marT="0" marB="0"/>
                </a:tc>
                <a:extLst>
                  <a:ext uri="{0D108BD9-81ED-4DB2-BD59-A6C34878D82A}">
                    <a16:rowId xmlns:a16="http://schemas.microsoft.com/office/drawing/2014/main" xmlns="" val="10002"/>
                  </a:ext>
                </a:extLst>
              </a:tr>
              <a:tr h="138491">
                <a:tc>
                  <a:txBody>
                    <a:bodyPr/>
                    <a:lstStyle/>
                    <a:p>
                      <a:pPr fontAlgn="base">
                        <a:lnSpc>
                          <a:spcPct val="115000"/>
                        </a:lnSpc>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iso-C</a:t>
                      </a:r>
                      <a:r>
                        <a:rPr lang="en-US" sz="1400" baseline="-25000" dirty="0">
                          <a:effectLst/>
                          <a:latin typeface="Times New Roman" panose="02020603050405020304" pitchFamily="18" charset="0"/>
                          <a:ea typeface="Times New Roman" panose="02020603050405020304" pitchFamily="18" charset="0"/>
                          <a:cs typeface="Times New Roman" panose="02020603050405020304" pitchFamily="18" charset="0"/>
                        </a:rPr>
                        <a:t>16:0</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lnSpc>
                          <a:spcPct val="115000"/>
                        </a:lnSpc>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12.4</a:t>
                      </a:r>
                    </a:p>
                  </a:txBody>
                  <a:tcPr marL="68580" marR="68580" marT="0" marB="0"/>
                </a:tc>
                <a:tc>
                  <a:txBody>
                    <a:bodyPr/>
                    <a:lstStyle/>
                    <a:p>
                      <a:pPr fontAlgn="base">
                        <a:lnSpc>
                          <a:spcPct val="115000"/>
                        </a:lnSpc>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14.4</a:t>
                      </a:r>
                    </a:p>
                  </a:txBody>
                  <a:tcPr marL="68580" marR="68580" marT="0" marB="0"/>
                </a:tc>
                <a:tc>
                  <a:txBody>
                    <a:bodyPr/>
                    <a:lstStyle/>
                    <a:p>
                      <a:pPr fontAlgn="base">
                        <a:lnSpc>
                          <a:spcPct val="115000"/>
                        </a:lnSpc>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17.7</a:t>
                      </a:r>
                    </a:p>
                  </a:txBody>
                  <a:tcPr marL="68580" marR="68580" marT="0" marB="0"/>
                </a:tc>
                <a:tc>
                  <a:txBody>
                    <a:bodyPr/>
                    <a:lstStyle/>
                    <a:p>
                      <a:pPr fontAlgn="base">
                        <a:lnSpc>
                          <a:spcPct val="115000"/>
                        </a:lnSpc>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10.3</a:t>
                      </a:r>
                    </a:p>
                  </a:txBody>
                  <a:tcPr marL="68580" marR="68580" marT="0" marB="0"/>
                </a:tc>
                <a:extLst>
                  <a:ext uri="{0D108BD9-81ED-4DB2-BD59-A6C34878D82A}">
                    <a16:rowId xmlns:a16="http://schemas.microsoft.com/office/drawing/2014/main" xmlns="" val="10003"/>
                  </a:ext>
                </a:extLst>
              </a:tr>
              <a:tr h="138491">
                <a:tc>
                  <a:txBody>
                    <a:bodyPr/>
                    <a:lstStyle/>
                    <a:p>
                      <a:pPr fontAlgn="base">
                        <a:lnSpc>
                          <a:spcPct val="115000"/>
                        </a:lnSpc>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anteiso-C</a:t>
                      </a:r>
                      <a:r>
                        <a:rPr lang="en-US" sz="1400" baseline="-25000" dirty="0">
                          <a:effectLst/>
                          <a:latin typeface="Times New Roman" panose="02020603050405020304" pitchFamily="18" charset="0"/>
                          <a:ea typeface="Times New Roman" panose="02020603050405020304" pitchFamily="18" charset="0"/>
                          <a:cs typeface="Times New Roman" panose="02020603050405020304" pitchFamily="18" charset="0"/>
                        </a:rPr>
                        <a:t>17:0</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lnSpc>
                          <a:spcPct val="115000"/>
                        </a:lnSpc>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11.8</a:t>
                      </a:r>
                    </a:p>
                  </a:txBody>
                  <a:tcPr marL="68580" marR="68580" marT="0" marB="0"/>
                </a:tc>
                <a:tc>
                  <a:txBody>
                    <a:bodyPr/>
                    <a:lstStyle/>
                    <a:p>
                      <a:pPr fontAlgn="base">
                        <a:lnSpc>
                          <a:spcPct val="115000"/>
                        </a:lnSpc>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19.3</a:t>
                      </a:r>
                    </a:p>
                  </a:txBody>
                  <a:tcPr marL="68580" marR="68580" marT="0" marB="0"/>
                </a:tc>
                <a:tc>
                  <a:txBody>
                    <a:bodyPr/>
                    <a:lstStyle/>
                    <a:p>
                      <a:pPr fontAlgn="base">
                        <a:lnSpc>
                          <a:spcPct val="115000"/>
                        </a:lnSpc>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13.4</a:t>
                      </a:r>
                    </a:p>
                  </a:txBody>
                  <a:tcPr marL="68580" marR="68580" marT="0" marB="0"/>
                </a:tc>
                <a:tc>
                  <a:txBody>
                    <a:bodyPr/>
                    <a:lstStyle/>
                    <a:p>
                      <a:pPr fontAlgn="base">
                        <a:lnSpc>
                          <a:spcPct val="115000"/>
                        </a:lnSpc>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13.9</a:t>
                      </a:r>
                    </a:p>
                  </a:txBody>
                  <a:tcPr marL="68580" marR="68580" marT="0" marB="0"/>
                </a:tc>
                <a:extLst>
                  <a:ext uri="{0D108BD9-81ED-4DB2-BD59-A6C34878D82A}">
                    <a16:rowId xmlns:a16="http://schemas.microsoft.com/office/drawing/2014/main" xmlns="" val="10004"/>
                  </a:ext>
                </a:extLst>
              </a:tr>
            </a:tbl>
          </a:graphicData>
        </a:graphic>
      </p:graphicFrame>
      <p:sp>
        <p:nvSpPr>
          <p:cNvPr id="3" name="Rectangle 2"/>
          <p:cNvSpPr/>
          <p:nvPr/>
        </p:nvSpPr>
        <p:spPr>
          <a:xfrm>
            <a:off x="279082" y="1294488"/>
            <a:ext cx="8536145" cy="584775"/>
          </a:xfrm>
          <a:prstGeom prst="rect">
            <a:avLst/>
          </a:prstGeom>
        </p:spPr>
        <p:txBody>
          <a:bodyPr wrap="square">
            <a:spAutoFit/>
          </a:bodyPr>
          <a:lstStyle/>
          <a:p>
            <a:r>
              <a:rPr lang="en-US" sz="1600" b="1" dirty="0">
                <a:latin typeface="Times New Roman" panose="02020603050405020304" pitchFamily="18" charset="0"/>
                <a:ea typeface="SimSun" panose="02010600030101010101" pitchFamily="2" charset="-122"/>
                <a:cs typeface="Times New Roman" panose="02020603050405020304" pitchFamily="18" charset="0"/>
              </a:rPr>
              <a:t>Table 5:</a:t>
            </a:r>
            <a:r>
              <a:rPr 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MY" sz="1600" dirty="0">
                <a:latin typeface="Times New Roman" panose="02020603050405020304" pitchFamily="18" charset="0"/>
                <a:cs typeface="Times New Roman" panose="02020603050405020304" pitchFamily="18" charset="0"/>
              </a:rPr>
              <a:t>Predominant cellular fatty acid composition (&gt;10%) of strain MUSC 136</a:t>
            </a:r>
            <a:r>
              <a:rPr lang="en-MY" sz="1600" baseline="30000" dirty="0">
                <a:latin typeface="Times New Roman" panose="02020603050405020304" pitchFamily="18" charset="0"/>
                <a:cs typeface="Times New Roman" panose="02020603050405020304" pitchFamily="18" charset="0"/>
              </a:rPr>
              <a:t>T</a:t>
            </a:r>
            <a:r>
              <a:rPr lang="en-MY" sz="1600" dirty="0">
                <a:latin typeface="Times New Roman" panose="02020603050405020304" pitchFamily="18" charset="0"/>
                <a:cs typeface="Times New Roman" panose="02020603050405020304" pitchFamily="18" charset="0"/>
              </a:rPr>
              <a:t> and its closely related </a:t>
            </a:r>
            <a:r>
              <a:rPr lang="en-MY" sz="1600" i="1" dirty="0">
                <a:latin typeface="Times New Roman" panose="02020603050405020304" pitchFamily="18" charset="0"/>
                <a:cs typeface="Times New Roman" panose="02020603050405020304" pitchFamily="18" charset="0"/>
              </a:rPr>
              <a:t>Streptomyces </a:t>
            </a:r>
            <a:r>
              <a:rPr lang="en-MY" sz="1600" dirty="0">
                <a:latin typeface="Times New Roman" panose="02020603050405020304" pitchFamily="18" charset="0"/>
                <a:cs typeface="Times New Roman" panose="02020603050405020304" pitchFamily="18" charset="0"/>
              </a:rPr>
              <a:t>species. </a:t>
            </a:r>
          </a:p>
        </p:txBody>
      </p:sp>
      <p:sp>
        <p:nvSpPr>
          <p:cNvPr id="5" name="Rectangle 4">
            <a:extLst>
              <a:ext uri="{FF2B5EF4-FFF2-40B4-BE49-F238E27FC236}">
                <a16:creationId xmlns:a16="http://schemas.microsoft.com/office/drawing/2014/main" xmlns="" id="{42DE5178-DF39-498B-9A5D-8C29F2A782B7}"/>
              </a:ext>
            </a:extLst>
          </p:cNvPr>
          <p:cNvSpPr/>
          <p:nvPr/>
        </p:nvSpPr>
        <p:spPr>
          <a:xfrm>
            <a:off x="279082" y="2893842"/>
            <a:ext cx="8047231" cy="219456"/>
          </a:xfrm>
          <a:prstGeom prst="rect">
            <a:avLst/>
          </a:prstGeom>
          <a:noFill/>
          <a:ln w="254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525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Results</a:t>
            </a:r>
            <a:r>
              <a:rPr lang="en-MY" dirty="0"/>
              <a:t> –</a:t>
            </a:r>
            <a:r>
              <a:rPr lang="en-US" dirty="0"/>
              <a:t> Chemotaxonomic characterization of MUSC 136</a:t>
            </a:r>
            <a:r>
              <a:rPr lang="en-US" baseline="30000" dirty="0"/>
              <a:t>T</a:t>
            </a:r>
            <a:endParaRPr lang="en-US" i="1" baseline="30000" dirty="0"/>
          </a:p>
        </p:txBody>
      </p:sp>
      <p:pic>
        <p:nvPicPr>
          <p:cNvPr id="31" name="Picture 30"/>
          <p:cNvPicPr>
            <a:picLocks noChangeAspect="1"/>
          </p:cNvPicPr>
          <p:nvPr/>
        </p:nvPicPr>
        <p:blipFill rotWithShape="1">
          <a:blip r:embed="rId2"/>
          <a:srcRect t="2199" b="2122"/>
          <a:stretch/>
        </p:blipFill>
        <p:spPr>
          <a:xfrm>
            <a:off x="1719646" y="793819"/>
            <a:ext cx="5760269" cy="2753249"/>
          </a:xfrm>
          <a:prstGeom prst="rect">
            <a:avLst/>
          </a:prstGeom>
        </p:spPr>
      </p:pic>
      <p:sp>
        <p:nvSpPr>
          <p:cNvPr id="2048" name="Rectangle 2047"/>
          <p:cNvSpPr/>
          <p:nvPr/>
        </p:nvSpPr>
        <p:spPr>
          <a:xfrm>
            <a:off x="401934" y="3587260"/>
            <a:ext cx="8528593" cy="738664"/>
          </a:xfrm>
          <a:prstGeom prst="rect">
            <a:avLst/>
          </a:prstGeom>
        </p:spPr>
        <p:txBody>
          <a:bodyPr wrap="square">
            <a:spAutoFit/>
          </a:bodyPr>
          <a:lstStyle/>
          <a:p>
            <a:r>
              <a:rPr lang="en-US" sz="1400" b="1" dirty="0">
                <a:latin typeface="Times New Roman" panose="02020603050405020304" pitchFamily="18" charset="0"/>
                <a:ea typeface="Calibri" panose="020F0502020204030204" pitchFamily="34" charset="0"/>
              </a:rPr>
              <a:t>Figure 2: Two dimensional total lipid profile of strain MUSC 136</a:t>
            </a:r>
            <a:r>
              <a:rPr lang="en-US" sz="1400" b="1" baseline="30000" dirty="0">
                <a:latin typeface="Times New Roman" panose="02020603050405020304" pitchFamily="18" charset="0"/>
                <a:ea typeface="Calibri" panose="020F0502020204030204" pitchFamily="34" charset="0"/>
              </a:rPr>
              <a:t>T </a:t>
            </a:r>
            <a:r>
              <a:rPr lang="en-US" sz="1400" b="1" dirty="0">
                <a:latin typeface="Times New Roman" panose="02020603050405020304" pitchFamily="18" charset="0"/>
                <a:ea typeface="Calibri" panose="020F0502020204030204" pitchFamily="34" charset="0"/>
              </a:rPr>
              <a:t>and </a:t>
            </a:r>
            <a:r>
              <a:rPr lang="en-US" sz="1400" b="1" i="1" dirty="0">
                <a:latin typeface="Times New Roman" panose="02020603050405020304" pitchFamily="18" charset="0"/>
                <a:ea typeface="Calibri" panose="020F0502020204030204" pitchFamily="34" charset="0"/>
              </a:rPr>
              <a:t>Streptomyces </a:t>
            </a:r>
            <a:r>
              <a:rPr lang="en-US" sz="1400" b="1" i="1" dirty="0" err="1">
                <a:latin typeface="Times New Roman" panose="02020603050405020304" pitchFamily="18" charset="0"/>
                <a:ea typeface="Calibri" panose="020F0502020204030204" pitchFamily="34" charset="0"/>
              </a:rPr>
              <a:t>misionensis</a:t>
            </a:r>
            <a:r>
              <a:rPr lang="en-US" sz="1400" b="1" i="1" dirty="0">
                <a:latin typeface="Times New Roman" panose="02020603050405020304" pitchFamily="18" charset="0"/>
                <a:ea typeface="Calibri" panose="020F0502020204030204" pitchFamily="34" charset="0"/>
              </a:rPr>
              <a:t> </a:t>
            </a:r>
            <a:r>
              <a:rPr lang="en-US" sz="1400" b="1" dirty="0">
                <a:latin typeface="Times New Roman" panose="02020603050405020304" pitchFamily="18" charset="0"/>
                <a:ea typeface="Calibri" panose="020F0502020204030204" pitchFamily="34" charset="0"/>
              </a:rPr>
              <a:t>NBRC 13063</a:t>
            </a:r>
            <a:r>
              <a:rPr lang="en-US" sz="1400" b="1" baseline="30000" dirty="0">
                <a:latin typeface="Times New Roman" panose="02020603050405020304" pitchFamily="18" charset="0"/>
                <a:ea typeface="Calibri" panose="020F0502020204030204" pitchFamily="34" charset="0"/>
              </a:rPr>
              <a:t>T</a:t>
            </a:r>
            <a:r>
              <a:rPr lang="en-US" sz="1400" b="1" dirty="0">
                <a:latin typeface="Times New Roman" panose="02020603050405020304" pitchFamily="18" charset="0"/>
                <a:ea typeface="Calibri" panose="020F0502020204030204" pitchFamily="34" charset="0"/>
              </a:rPr>
              <a:t>.</a:t>
            </a:r>
            <a:r>
              <a:rPr lang="en-US" sz="1400" dirty="0">
                <a:latin typeface="Times New Roman" panose="02020603050405020304" pitchFamily="18" charset="0"/>
                <a:ea typeface="Calibri" panose="020F0502020204030204" pitchFamily="34" charset="0"/>
              </a:rPr>
              <a:t> AL, </a:t>
            </a:r>
            <a:r>
              <a:rPr lang="en-US" sz="1400" dirty="0" err="1">
                <a:latin typeface="Times New Roman" panose="02020603050405020304" pitchFamily="18" charset="0"/>
                <a:ea typeface="Calibri" panose="020F0502020204030204" pitchFamily="34" charset="0"/>
              </a:rPr>
              <a:t>Aminolipid</a:t>
            </a:r>
            <a:r>
              <a:rPr lang="en-US" sz="1400" dirty="0">
                <a:latin typeface="Times New Roman" panose="02020603050405020304" pitchFamily="18" charset="0"/>
                <a:ea typeface="Calibri" panose="020F0502020204030204" pitchFamily="34" charset="0"/>
              </a:rPr>
              <a:t>; DPG, </a:t>
            </a:r>
            <a:r>
              <a:rPr lang="en-US" sz="1400" dirty="0" err="1">
                <a:latin typeface="Times New Roman" panose="02020603050405020304" pitchFamily="18" charset="0"/>
                <a:ea typeface="Calibri" panose="020F0502020204030204" pitchFamily="34" charset="0"/>
              </a:rPr>
              <a:t>Diphosphatidylglycerol</a:t>
            </a:r>
            <a:r>
              <a:rPr lang="en-US" sz="1400" dirty="0">
                <a:latin typeface="Times New Roman" panose="02020603050405020304" pitchFamily="18" charset="0"/>
                <a:ea typeface="Calibri" panose="020F0502020204030204" pitchFamily="34" charset="0"/>
              </a:rPr>
              <a:t>; GL, Glycolipid; PL, Phospholipid; PI, Phosphatidylinositol; PE, Phosphatidylethanolamine; PG, </a:t>
            </a:r>
            <a:r>
              <a:rPr lang="en-US" sz="1400" dirty="0" err="1">
                <a:latin typeface="Times New Roman" panose="02020603050405020304" pitchFamily="18" charset="0"/>
                <a:ea typeface="Calibri" panose="020F0502020204030204" pitchFamily="34" charset="0"/>
              </a:rPr>
              <a:t>Phosphatidylglycerol</a:t>
            </a:r>
            <a:r>
              <a:rPr lang="en-US" sz="1400" dirty="0">
                <a:latin typeface="Times New Roman" panose="02020603050405020304" pitchFamily="18" charset="0"/>
                <a:ea typeface="Calibri" panose="020F0502020204030204" pitchFamily="34" charset="0"/>
              </a:rPr>
              <a:t>; PGL, </a:t>
            </a:r>
            <a:r>
              <a:rPr lang="en-US" sz="1400" dirty="0" err="1">
                <a:latin typeface="Times New Roman" panose="02020603050405020304" pitchFamily="18" charset="0"/>
                <a:ea typeface="Calibri" panose="020F0502020204030204" pitchFamily="34" charset="0"/>
              </a:rPr>
              <a:t>Phosphoglycolipid</a:t>
            </a:r>
            <a:r>
              <a:rPr lang="en-US" sz="1400" dirty="0">
                <a:latin typeface="Times New Roman" panose="02020603050405020304" pitchFamily="18" charset="0"/>
                <a:ea typeface="Calibri" panose="020F0502020204030204" pitchFamily="34" charset="0"/>
              </a:rPr>
              <a:t>; L, Lipid.</a:t>
            </a:r>
            <a:endParaRPr lang="en-US" sz="1400" dirty="0"/>
          </a:p>
        </p:txBody>
      </p:sp>
      <p:sp>
        <p:nvSpPr>
          <p:cNvPr id="5" name="Oval 4"/>
          <p:cNvSpPr/>
          <p:nvPr/>
        </p:nvSpPr>
        <p:spPr>
          <a:xfrm>
            <a:off x="5312477" y="2385202"/>
            <a:ext cx="251209" cy="231112"/>
          </a:xfrm>
          <a:prstGeom prst="ellipse">
            <a:avLst/>
          </a:prstGeom>
          <a:noFill/>
          <a:ln w="25400">
            <a:solidFill>
              <a:srgbClr val="FF0000"/>
            </a:solidFill>
            <a:prstDash val="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4770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0391" y="861175"/>
            <a:ext cx="3994967" cy="2868343"/>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4" name="Text Placeholder 3"/>
          <p:cNvSpPr>
            <a:spLocks noGrp="1"/>
          </p:cNvSpPr>
          <p:nvPr>
            <p:ph type="body" sz="quarter" idx="10"/>
          </p:nvPr>
        </p:nvSpPr>
        <p:spPr/>
        <p:txBody>
          <a:bodyPr/>
          <a:lstStyle/>
          <a:p>
            <a:r>
              <a:rPr lang="en-US" dirty="0"/>
              <a:t>Results</a:t>
            </a:r>
            <a:r>
              <a:rPr lang="en-MY" dirty="0"/>
              <a:t> –</a:t>
            </a:r>
            <a:r>
              <a:rPr lang="en-US" dirty="0"/>
              <a:t> Phenotypic characterization of MUSC 136</a:t>
            </a:r>
            <a:r>
              <a:rPr lang="en-US" baseline="30000" dirty="0"/>
              <a:t>T</a:t>
            </a:r>
            <a:endParaRPr lang="en-US" i="1" baseline="30000" dirty="0"/>
          </a:p>
        </p:txBody>
      </p:sp>
      <p:pic>
        <p:nvPicPr>
          <p:cNvPr id="2" name="Content Placeholder 1"/>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a:stretch/>
        </p:blipFill>
        <p:spPr>
          <a:xfrm rot="5400000">
            <a:off x="-21580" y="1498299"/>
            <a:ext cx="2385551" cy="1770213"/>
          </a:xfrm>
        </p:spPr>
      </p:pic>
      <p:sp>
        <p:nvSpPr>
          <p:cNvPr id="5" name="TextBox 4"/>
          <p:cNvSpPr txBox="1"/>
          <p:nvPr/>
        </p:nvSpPr>
        <p:spPr>
          <a:xfrm>
            <a:off x="284010" y="852076"/>
            <a:ext cx="1751744" cy="307777"/>
          </a:xfrm>
          <a:prstGeom prst="rect">
            <a:avLst/>
          </a:prstGeom>
          <a:noFill/>
        </p:spPr>
        <p:txBody>
          <a:bodyPr wrap="square" rtlCol="0">
            <a:spAutoFit/>
          </a:bodyPr>
          <a:lstStyle/>
          <a:p>
            <a:pPr algn="ctr"/>
            <a:r>
              <a:rPr lang="en-MY" sz="1400" dirty="0"/>
              <a:t>Salinity (</a:t>
            </a:r>
            <a:r>
              <a:rPr lang="en-MY" sz="1400" dirty="0" err="1"/>
              <a:t>NaCl</a:t>
            </a:r>
            <a:r>
              <a:rPr lang="en-MY" sz="1400" dirty="0"/>
              <a:t>)</a:t>
            </a:r>
          </a:p>
        </p:txBody>
      </p:sp>
      <p:grpSp>
        <p:nvGrpSpPr>
          <p:cNvPr id="10" name="Group 9"/>
          <p:cNvGrpSpPr/>
          <p:nvPr/>
        </p:nvGrpSpPr>
        <p:grpSpPr>
          <a:xfrm>
            <a:off x="2175043" y="861175"/>
            <a:ext cx="1751744" cy="2724105"/>
            <a:chOff x="2477298" y="810980"/>
            <a:chExt cx="1751744" cy="2724105"/>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2160394" y="1483262"/>
              <a:ext cx="2385551" cy="1718095"/>
            </a:xfrm>
            <a:prstGeom prst="rect">
              <a:avLst/>
            </a:prstGeom>
          </p:spPr>
        </p:pic>
        <p:sp>
          <p:nvSpPr>
            <p:cNvPr id="7" name="TextBox 6"/>
            <p:cNvSpPr txBox="1"/>
            <p:nvPr/>
          </p:nvSpPr>
          <p:spPr>
            <a:xfrm>
              <a:off x="2477298" y="810980"/>
              <a:ext cx="1751744" cy="307777"/>
            </a:xfrm>
            <a:prstGeom prst="rect">
              <a:avLst/>
            </a:prstGeom>
            <a:noFill/>
          </p:spPr>
          <p:txBody>
            <a:bodyPr wrap="square" rtlCol="0">
              <a:spAutoFit/>
            </a:bodyPr>
            <a:lstStyle/>
            <a:p>
              <a:pPr algn="ctr"/>
              <a:r>
                <a:rPr lang="en-MY" sz="1400" dirty="0"/>
                <a:t>Temperature</a:t>
              </a:r>
            </a:p>
          </p:txBody>
        </p:sp>
      </p:grpSp>
      <p:graphicFrame>
        <p:nvGraphicFramePr>
          <p:cNvPr id="13" name="Table 12"/>
          <p:cNvGraphicFramePr>
            <a:graphicFrameLocks noGrp="1"/>
          </p:cNvGraphicFramePr>
          <p:nvPr>
            <p:extLst>
              <p:ext uri="{D42A27DB-BD31-4B8C-83A1-F6EECF244321}">
                <p14:modId xmlns:p14="http://schemas.microsoft.com/office/powerpoint/2010/main" val="4211707354"/>
              </p:ext>
            </p:extLst>
          </p:nvPr>
        </p:nvGraphicFramePr>
        <p:xfrm>
          <a:off x="4240922" y="1199729"/>
          <a:ext cx="4782934" cy="2860148"/>
        </p:xfrm>
        <a:graphic>
          <a:graphicData uri="http://schemas.openxmlformats.org/drawingml/2006/table">
            <a:tbl>
              <a:tblPr firstRow="1" firstCol="1" bandRow="1">
                <a:tableStyleId>{5940675A-B579-460E-94D1-54222C63F5DA}</a:tableStyleId>
              </a:tblPr>
              <a:tblGrid>
                <a:gridCol w="1901511">
                  <a:extLst>
                    <a:ext uri="{9D8B030D-6E8A-4147-A177-3AD203B41FA5}">
                      <a16:colId xmlns:a16="http://schemas.microsoft.com/office/drawing/2014/main" xmlns="" val="20000"/>
                    </a:ext>
                  </a:extLst>
                </a:gridCol>
                <a:gridCol w="797442">
                  <a:extLst>
                    <a:ext uri="{9D8B030D-6E8A-4147-A177-3AD203B41FA5}">
                      <a16:colId xmlns:a16="http://schemas.microsoft.com/office/drawing/2014/main" xmlns="" val="20001"/>
                    </a:ext>
                  </a:extLst>
                </a:gridCol>
                <a:gridCol w="978195">
                  <a:extLst>
                    <a:ext uri="{9D8B030D-6E8A-4147-A177-3AD203B41FA5}">
                      <a16:colId xmlns:a16="http://schemas.microsoft.com/office/drawing/2014/main" xmlns="" val="20002"/>
                    </a:ext>
                  </a:extLst>
                </a:gridCol>
                <a:gridCol w="1105786">
                  <a:extLst>
                    <a:ext uri="{9D8B030D-6E8A-4147-A177-3AD203B41FA5}">
                      <a16:colId xmlns:a16="http://schemas.microsoft.com/office/drawing/2014/main" xmlns="" val="20003"/>
                    </a:ext>
                  </a:extLst>
                </a:gridCol>
              </a:tblGrid>
              <a:tr h="319754">
                <a:tc rowSpan="2">
                  <a:txBody>
                    <a:bodyPr/>
                    <a:lstStyle/>
                    <a:p>
                      <a:pPr algn="ctr">
                        <a:spcBef>
                          <a:spcPts val="600"/>
                        </a:spcBef>
                        <a:spcAft>
                          <a:spcPts val="0"/>
                        </a:spcAft>
                      </a:pPr>
                      <a:r>
                        <a:rPr lang="en-US" sz="1300" b="1" dirty="0">
                          <a:effectLst/>
                          <a:latin typeface="Times New Roman" panose="02020603050405020304" pitchFamily="18" charset="0"/>
                          <a:cs typeface="Times New Roman" panose="02020603050405020304" pitchFamily="18" charset="0"/>
                        </a:rPr>
                        <a:t>Medium</a:t>
                      </a:r>
                      <a:endParaRPr lang="en-MY" sz="1300" b="1" dirty="0">
                        <a:effectLst/>
                        <a:latin typeface="Times New Roman" panose="02020603050405020304" pitchFamily="18" charset="0"/>
                        <a:ea typeface="SimSun" panose="02010600030101010101" pitchFamily="2" charset="-122"/>
                        <a:cs typeface="Times New Roman" panose="02020603050405020304" pitchFamily="18" charset="0"/>
                      </a:endParaRPr>
                    </a:p>
                    <a:p>
                      <a:pPr algn="ctr">
                        <a:spcBef>
                          <a:spcPts val="600"/>
                        </a:spcBef>
                        <a:spcAft>
                          <a:spcPts val="0"/>
                        </a:spcAft>
                      </a:pPr>
                      <a:r>
                        <a:rPr lang="en-US" sz="1300" b="1" dirty="0">
                          <a:effectLst/>
                          <a:latin typeface="Times New Roman" panose="02020603050405020304" pitchFamily="18" charset="0"/>
                          <a:cs typeface="Times New Roman" panose="02020603050405020304" pitchFamily="18" charset="0"/>
                        </a:rPr>
                        <a:t> </a:t>
                      </a:r>
                      <a:endParaRPr lang="en-MY" sz="1300" b="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chemeClr val="tx2">
                        <a:lumMod val="40000"/>
                        <a:lumOff val="60000"/>
                      </a:schemeClr>
                    </a:solidFill>
                  </a:tcPr>
                </a:tc>
                <a:tc rowSpan="2">
                  <a:txBody>
                    <a:bodyPr/>
                    <a:lstStyle/>
                    <a:p>
                      <a:pPr algn="ctr">
                        <a:spcBef>
                          <a:spcPts val="600"/>
                        </a:spcBef>
                        <a:spcAft>
                          <a:spcPts val="0"/>
                        </a:spcAft>
                      </a:pPr>
                      <a:r>
                        <a:rPr lang="en-US" sz="1300" b="1" dirty="0">
                          <a:effectLst/>
                          <a:latin typeface="Times New Roman" panose="02020603050405020304" pitchFamily="18" charset="0"/>
                          <a:cs typeface="Times New Roman" panose="02020603050405020304" pitchFamily="18" charset="0"/>
                        </a:rPr>
                        <a:t>Growth</a:t>
                      </a:r>
                      <a:endParaRPr lang="en-MY" sz="1300" b="1" dirty="0">
                        <a:effectLst/>
                        <a:latin typeface="Times New Roman" panose="02020603050405020304" pitchFamily="18" charset="0"/>
                        <a:ea typeface="SimSun" panose="02010600030101010101" pitchFamily="2" charset="-122"/>
                        <a:cs typeface="Times New Roman" panose="02020603050405020304" pitchFamily="18" charset="0"/>
                      </a:endParaRPr>
                    </a:p>
                    <a:p>
                      <a:pPr algn="ctr">
                        <a:spcBef>
                          <a:spcPts val="600"/>
                        </a:spcBef>
                        <a:spcAft>
                          <a:spcPts val="0"/>
                        </a:spcAft>
                      </a:pPr>
                      <a:r>
                        <a:rPr lang="en-US" sz="1300" b="1" dirty="0">
                          <a:effectLst/>
                          <a:latin typeface="Times New Roman" panose="02020603050405020304" pitchFamily="18" charset="0"/>
                          <a:cs typeface="Times New Roman" panose="02020603050405020304" pitchFamily="18" charset="0"/>
                        </a:rPr>
                        <a:t> </a:t>
                      </a:r>
                      <a:endParaRPr lang="en-MY" sz="1300" b="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chemeClr val="tx2">
                        <a:lumMod val="40000"/>
                        <a:lumOff val="60000"/>
                      </a:schemeClr>
                    </a:solidFill>
                  </a:tcPr>
                </a:tc>
                <a:tc gridSpan="2">
                  <a:txBody>
                    <a:bodyPr/>
                    <a:lstStyle/>
                    <a:p>
                      <a:pPr algn="ctr">
                        <a:spcBef>
                          <a:spcPts val="600"/>
                        </a:spcBef>
                        <a:spcAft>
                          <a:spcPts val="0"/>
                        </a:spcAft>
                      </a:pPr>
                      <a:r>
                        <a:rPr lang="en-US" sz="1300" b="1" dirty="0">
                          <a:effectLst/>
                          <a:latin typeface="Times New Roman" panose="02020603050405020304" pitchFamily="18" charset="0"/>
                          <a:cs typeface="Times New Roman" panose="02020603050405020304" pitchFamily="18" charset="0"/>
                        </a:rPr>
                        <a:t>Colony color</a:t>
                      </a:r>
                      <a:endParaRPr lang="en-MY" sz="1300" b="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chemeClr val="tx2">
                        <a:lumMod val="40000"/>
                        <a:lumOff val="60000"/>
                      </a:schemeClr>
                    </a:solidFill>
                  </a:tcPr>
                </a:tc>
                <a:tc hMerge="1">
                  <a:txBody>
                    <a:bodyPr/>
                    <a:lstStyle/>
                    <a:p>
                      <a:endParaRPr lang="en-MY"/>
                    </a:p>
                  </a:txBody>
                  <a:tcPr/>
                </a:tc>
                <a:extLst>
                  <a:ext uri="{0D108BD9-81ED-4DB2-BD59-A6C34878D82A}">
                    <a16:rowId xmlns:a16="http://schemas.microsoft.com/office/drawing/2014/main" xmlns="" val="10000"/>
                  </a:ext>
                </a:extLst>
              </a:tr>
              <a:tr h="423399">
                <a:tc vMerge="1">
                  <a:txBody>
                    <a:bodyPr/>
                    <a:lstStyle/>
                    <a:p>
                      <a:pPr algn="ctr">
                        <a:spcBef>
                          <a:spcPts val="600"/>
                        </a:spcBef>
                        <a:spcAft>
                          <a:spcPts val="0"/>
                        </a:spcAft>
                      </a:pPr>
                      <a:endParaRPr lang="en-MY" sz="1800" dirty="0">
                        <a:effectLst/>
                        <a:latin typeface="Times New Roman" panose="02020603050405020304" pitchFamily="18" charset="0"/>
                        <a:ea typeface="SimSun" panose="02010600030101010101" pitchFamily="2" charset="-122"/>
                      </a:endParaRPr>
                    </a:p>
                  </a:txBody>
                  <a:tcPr marL="68580" marR="68580" marT="0" marB="0"/>
                </a:tc>
                <a:tc vMerge="1">
                  <a:txBody>
                    <a:bodyPr/>
                    <a:lstStyle/>
                    <a:p>
                      <a:pPr algn="ctr">
                        <a:spcBef>
                          <a:spcPts val="600"/>
                        </a:spcBef>
                        <a:spcAft>
                          <a:spcPts val="0"/>
                        </a:spcAft>
                      </a:pPr>
                      <a:endParaRPr lang="en-MY"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spcBef>
                          <a:spcPts val="600"/>
                        </a:spcBef>
                        <a:spcAft>
                          <a:spcPts val="0"/>
                        </a:spcAft>
                      </a:pPr>
                      <a:r>
                        <a:rPr lang="en-US" sz="1300" b="1" dirty="0">
                          <a:effectLst/>
                          <a:latin typeface="Times New Roman" panose="02020603050405020304" pitchFamily="18" charset="0"/>
                          <a:cs typeface="Times New Roman" panose="02020603050405020304" pitchFamily="18" charset="0"/>
                        </a:rPr>
                        <a:t>Aerial mycelium</a:t>
                      </a:r>
                      <a:endParaRPr lang="en-MY" sz="1300" b="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chemeClr val="tx2">
                        <a:lumMod val="40000"/>
                        <a:lumOff val="60000"/>
                      </a:schemeClr>
                    </a:solidFill>
                  </a:tcPr>
                </a:tc>
                <a:tc>
                  <a:txBody>
                    <a:bodyPr/>
                    <a:lstStyle/>
                    <a:p>
                      <a:pPr algn="ctr">
                        <a:spcBef>
                          <a:spcPts val="600"/>
                        </a:spcBef>
                        <a:spcAft>
                          <a:spcPts val="0"/>
                        </a:spcAft>
                      </a:pPr>
                      <a:r>
                        <a:rPr lang="en-US" sz="1300" b="1" dirty="0">
                          <a:effectLst/>
                          <a:latin typeface="Times New Roman" panose="02020603050405020304" pitchFamily="18" charset="0"/>
                          <a:cs typeface="Times New Roman" panose="02020603050405020304" pitchFamily="18" charset="0"/>
                        </a:rPr>
                        <a:t>Substrate mycelium</a:t>
                      </a:r>
                      <a:endParaRPr lang="en-MY" sz="1300" b="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chemeClr val="tx2">
                        <a:lumMod val="40000"/>
                        <a:lumOff val="60000"/>
                      </a:schemeClr>
                    </a:solidFill>
                  </a:tcPr>
                </a:tc>
                <a:extLst>
                  <a:ext uri="{0D108BD9-81ED-4DB2-BD59-A6C34878D82A}">
                    <a16:rowId xmlns:a16="http://schemas.microsoft.com/office/drawing/2014/main" xmlns="" val="10001"/>
                  </a:ext>
                </a:extLst>
              </a:tr>
              <a:tr h="423399">
                <a:tc>
                  <a:txBody>
                    <a:bodyPr/>
                    <a:lstStyle/>
                    <a:p>
                      <a:pPr>
                        <a:spcBef>
                          <a:spcPts val="600"/>
                        </a:spcBef>
                        <a:spcAft>
                          <a:spcPts val="0"/>
                        </a:spcAft>
                      </a:pPr>
                      <a:r>
                        <a:rPr lang="en-US" sz="1300" dirty="0">
                          <a:effectLst/>
                          <a:latin typeface="Times New Roman" panose="02020603050405020304" pitchFamily="18" charset="0"/>
                          <a:cs typeface="Times New Roman" panose="02020603050405020304" pitchFamily="18" charset="0"/>
                        </a:rPr>
                        <a:t>Yeast malt agar (ISP 2)</a:t>
                      </a:r>
                      <a:endParaRPr lang="en-MY" sz="13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0"/>
                        </a:spcAft>
                      </a:pPr>
                      <a:r>
                        <a:rPr lang="en-US" sz="1300" dirty="0">
                          <a:effectLst/>
                          <a:latin typeface="Times New Roman" panose="02020603050405020304" pitchFamily="18" charset="0"/>
                          <a:cs typeface="Times New Roman" panose="02020603050405020304" pitchFamily="18" charset="0"/>
                        </a:rPr>
                        <a:t>Good</a:t>
                      </a:r>
                      <a:endParaRPr lang="en-MY" sz="13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0"/>
                        </a:spcAft>
                      </a:pPr>
                      <a:r>
                        <a:rPr lang="en-US" sz="1300" dirty="0">
                          <a:effectLst/>
                          <a:latin typeface="Times New Roman" panose="02020603050405020304" pitchFamily="18" charset="0"/>
                          <a:cs typeface="Times New Roman" panose="02020603050405020304" pitchFamily="18" charset="0"/>
                        </a:rPr>
                        <a:t>Yellowish white</a:t>
                      </a:r>
                      <a:endParaRPr lang="en-MY" sz="13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0"/>
                        </a:spcAft>
                      </a:pPr>
                      <a:r>
                        <a:rPr lang="en-US" sz="1300">
                          <a:effectLst/>
                          <a:latin typeface="Times New Roman" panose="02020603050405020304" pitchFamily="18" charset="0"/>
                          <a:cs typeface="Times New Roman" panose="02020603050405020304" pitchFamily="18" charset="0"/>
                        </a:rPr>
                        <a:t>Grayish yellow</a:t>
                      </a:r>
                      <a:endParaRPr lang="en-MY" sz="13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423399">
                <a:tc>
                  <a:txBody>
                    <a:bodyPr/>
                    <a:lstStyle/>
                    <a:p>
                      <a:pPr>
                        <a:spcBef>
                          <a:spcPts val="600"/>
                        </a:spcBef>
                        <a:spcAft>
                          <a:spcPts val="0"/>
                        </a:spcAft>
                      </a:pPr>
                      <a:r>
                        <a:rPr lang="en-US" sz="1300" dirty="0">
                          <a:effectLst/>
                          <a:latin typeface="Times New Roman" panose="02020603050405020304" pitchFamily="18" charset="0"/>
                          <a:cs typeface="Times New Roman" panose="02020603050405020304" pitchFamily="18" charset="0"/>
                        </a:rPr>
                        <a:t>Oat Meal agar (ISP 3)</a:t>
                      </a:r>
                      <a:endParaRPr lang="en-MY" sz="13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0"/>
                        </a:spcAft>
                      </a:pPr>
                      <a:r>
                        <a:rPr lang="en-US" sz="1300" dirty="0">
                          <a:effectLst/>
                          <a:latin typeface="Times New Roman" panose="02020603050405020304" pitchFamily="18" charset="0"/>
                          <a:cs typeface="Times New Roman" panose="02020603050405020304" pitchFamily="18" charset="0"/>
                        </a:rPr>
                        <a:t>Moderate</a:t>
                      </a:r>
                      <a:endParaRPr lang="en-MY" sz="13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0"/>
                        </a:spcAft>
                      </a:pPr>
                      <a:r>
                        <a:rPr lang="en-US" sz="1300" dirty="0">
                          <a:effectLst/>
                          <a:latin typeface="Times New Roman" panose="02020603050405020304" pitchFamily="18" charset="0"/>
                          <a:cs typeface="Times New Roman" panose="02020603050405020304" pitchFamily="18" charset="0"/>
                        </a:rPr>
                        <a:t>Yellowish white</a:t>
                      </a:r>
                      <a:endParaRPr lang="en-MY" sz="13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0"/>
                        </a:spcAft>
                      </a:pPr>
                      <a:r>
                        <a:rPr lang="en-US" sz="1300" dirty="0">
                          <a:effectLst/>
                          <a:latin typeface="Times New Roman" panose="02020603050405020304" pitchFamily="18" charset="0"/>
                          <a:cs typeface="Times New Roman" panose="02020603050405020304" pitchFamily="18" charset="0"/>
                        </a:rPr>
                        <a:t>Dark grayish yellow</a:t>
                      </a:r>
                      <a:endParaRPr lang="en-MY" sz="13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423399">
                <a:tc>
                  <a:txBody>
                    <a:bodyPr/>
                    <a:lstStyle/>
                    <a:p>
                      <a:pPr>
                        <a:spcBef>
                          <a:spcPts val="600"/>
                        </a:spcBef>
                        <a:spcAft>
                          <a:spcPts val="0"/>
                        </a:spcAft>
                      </a:pPr>
                      <a:r>
                        <a:rPr lang="en-US" sz="1300" dirty="0">
                          <a:effectLst/>
                          <a:latin typeface="Times New Roman" panose="02020603050405020304" pitchFamily="18" charset="0"/>
                          <a:cs typeface="Times New Roman" panose="02020603050405020304" pitchFamily="18" charset="0"/>
                        </a:rPr>
                        <a:t>Glycerol Asparagine Agar Base (ISP 5)</a:t>
                      </a:r>
                      <a:endParaRPr lang="en-MY" sz="13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0"/>
                        </a:spcAft>
                      </a:pPr>
                      <a:r>
                        <a:rPr lang="en-US" sz="1300" dirty="0">
                          <a:effectLst/>
                          <a:latin typeface="Times New Roman" panose="02020603050405020304" pitchFamily="18" charset="0"/>
                          <a:cs typeface="Times New Roman" panose="02020603050405020304" pitchFamily="18" charset="0"/>
                        </a:rPr>
                        <a:t>Good</a:t>
                      </a:r>
                      <a:endParaRPr lang="en-MY" sz="13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0"/>
                        </a:spcAft>
                      </a:pPr>
                      <a:r>
                        <a:rPr lang="en-US" sz="1300" dirty="0">
                          <a:effectLst/>
                          <a:latin typeface="Times New Roman" panose="02020603050405020304" pitchFamily="18" charset="0"/>
                          <a:cs typeface="Times New Roman" panose="02020603050405020304" pitchFamily="18" charset="0"/>
                        </a:rPr>
                        <a:t>Pale yellow</a:t>
                      </a:r>
                      <a:endParaRPr lang="en-MY" sz="13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0"/>
                        </a:spcAft>
                      </a:pPr>
                      <a:r>
                        <a:rPr lang="en-US" sz="1300" dirty="0">
                          <a:effectLst/>
                          <a:latin typeface="Times New Roman" panose="02020603050405020304" pitchFamily="18" charset="0"/>
                          <a:cs typeface="Times New Roman" panose="02020603050405020304" pitchFamily="18" charset="0"/>
                        </a:rPr>
                        <a:t>Yellowish white</a:t>
                      </a:r>
                      <a:endParaRPr lang="en-MY" sz="13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423399">
                <a:tc>
                  <a:txBody>
                    <a:bodyPr/>
                    <a:lstStyle/>
                    <a:p>
                      <a:pPr>
                        <a:spcBef>
                          <a:spcPts val="600"/>
                        </a:spcBef>
                        <a:spcAft>
                          <a:spcPts val="0"/>
                        </a:spcAft>
                      </a:pPr>
                      <a:r>
                        <a:rPr lang="en-US" sz="1300">
                          <a:effectLst/>
                          <a:latin typeface="Times New Roman" panose="02020603050405020304" pitchFamily="18" charset="0"/>
                          <a:cs typeface="Times New Roman" panose="02020603050405020304" pitchFamily="18" charset="0"/>
                        </a:rPr>
                        <a:t>Peptone Yeast Extract Iron agar (ISP 6)</a:t>
                      </a:r>
                      <a:endParaRPr lang="en-MY" sz="13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0"/>
                        </a:spcAft>
                      </a:pPr>
                      <a:r>
                        <a:rPr lang="en-US" sz="1300" dirty="0">
                          <a:effectLst/>
                          <a:latin typeface="Times New Roman" panose="02020603050405020304" pitchFamily="18" charset="0"/>
                          <a:cs typeface="Times New Roman" panose="02020603050405020304" pitchFamily="18" charset="0"/>
                        </a:rPr>
                        <a:t>Good</a:t>
                      </a:r>
                      <a:endParaRPr lang="en-MY" sz="13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0"/>
                        </a:spcAft>
                      </a:pPr>
                      <a:r>
                        <a:rPr lang="en-US" sz="1300">
                          <a:effectLst/>
                          <a:latin typeface="Times New Roman" panose="02020603050405020304" pitchFamily="18" charset="0"/>
                          <a:cs typeface="Times New Roman" panose="02020603050405020304" pitchFamily="18" charset="0"/>
                        </a:rPr>
                        <a:t>Yellowish white</a:t>
                      </a:r>
                      <a:endParaRPr lang="en-MY" sz="13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0"/>
                        </a:spcAft>
                      </a:pPr>
                      <a:r>
                        <a:rPr lang="en-US" sz="1300" dirty="0">
                          <a:effectLst/>
                          <a:latin typeface="Times New Roman" panose="02020603050405020304" pitchFamily="18" charset="0"/>
                          <a:cs typeface="Times New Roman" panose="02020603050405020304" pitchFamily="18" charset="0"/>
                        </a:rPr>
                        <a:t>Pale yellow</a:t>
                      </a:r>
                      <a:endParaRPr lang="en-MY" sz="13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423399">
                <a:tc>
                  <a:txBody>
                    <a:bodyPr/>
                    <a:lstStyle/>
                    <a:p>
                      <a:pPr>
                        <a:spcBef>
                          <a:spcPts val="600"/>
                        </a:spcBef>
                        <a:spcAft>
                          <a:spcPts val="0"/>
                        </a:spcAft>
                      </a:pPr>
                      <a:r>
                        <a:rPr lang="en-US" sz="1300" dirty="0">
                          <a:effectLst/>
                          <a:latin typeface="Times New Roman" panose="02020603050405020304" pitchFamily="18" charset="0"/>
                          <a:cs typeface="Times New Roman" panose="02020603050405020304" pitchFamily="18" charset="0"/>
                        </a:rPr>
                        <a:t>Tyrosine agar base (ISP 7)</a:t>
                      </a:r>
                      <a:endParaRPr lang="en-MY" sz="13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0"/>
                        </a:spcAft>
                      </a:pPr>
                      <a:r>
                        <a:rPr lang="en-US" sz="1300" dirty="0">
                          <a:effectLst/>
                          <a:latin typeface="Times New Roman" panose="02020603050405020304" pitchFamily="18" charset="0"/>
                          <a:cs typeface="Times New Roman" panose="02020603050405020304" pitchFamily="18" charset="0"/>
                        </a:rPr>
                        <a:t>Good</a:t>
                      </a:r>
                      <a:endParaRPr lang="en-MY" sz="13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0"/>
                        </a:spcAft>
                      </a:pPr>
                      <a:r>
                        <a:rPr lang="en-US" sz="1300">
                          <a:effectLst/>
                          <a:latin typeface="Times New Roman" panose="02020603050405020304" pitchFamily="18" charset="0"/>
                          <a:cs typeface="Times New Roman" panose="02020603050405020304" pitchFamily="18" charset="0"/>
                        </a:rPr>
                        <a:t>Pale yellow</a:t>
                      </a:r>
                      <a:endParaRPr lang="en-MY" sz="13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0"/>
                        </a:spcAft>
                      </a:pPr>
                      <a:r>
                        <a:rPr lang="en-US" sz="1300" dirty="0">
                          <a:effectLst/>
                          <a:latin typeface="Times New Roman" panose="02020603050405020304" pitchFamily="18" charset="0"/>
                          <a:cs typeface="Times New Roman" panose="02020603050405020304" pitchFamily="18" charset="0"/>
                        </a:rPr>
                        <a:t>Grayish yellow</a:t>
                      </a:r>
                      <a:endParaRPr lang="en-MY" sz="13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bl>
          </a:graphicData>
        </a:graphic>
      </p:graphicFrame>
      <p:sp>
        <p:nvSpPr>
          <p:cNvPr id="14" name="Rectangle 13"/>
          <p:cNvSpPr/>
          <p:nvPr/>
        </p:nvSpPr>
        <p:spPr>
          <a:xfrm>
            <a:off x="4179710" y="738064"/>
            <a:ext cx="4964289" cy="461665"/>
          </a:xfrm>
          <a:prstGeom prst="rect">
            <a:avLst/>
          </a:prstGeom>
        </p:spPr>
        <p:txBody>
          <a:bodyPr wrap="square">
            <a:spAutoFit/>
          </a:bodyPr>
          <a:lstStyle/>
          <a:p>
            <a:r>
              <a:rPr lang="en-US" sz="1200" b="1" dirty="0">
                <a:latin typeface="Times New Roman" panose="02020603050405020304" pitchFamily="18" charset="0"/>
                <a:ea typeface="SimSun" panose="02010600030101010101" pitchFamily="2" charset="-122"/>
                <a:cs typeface="Times New Roman" panose="02020603050405020304" pitchFamily="18" charset="0"/>
              </a:rPr>
              <a:t>Table 6:</a:t>
            </a:r>
            <a:r>
              <a:rPr lang="en-US" sz="1200" dirty="0">
                <a:latin typeface="Times New Roman" panose="02020603050405020304" pitchFamily="18" charset="0"/>
                <a:ea typeface="SimSun" panose="02010600030101010101" pitchFamily="2" charset="-122"/>
                <a:cs typeface="Times New Roman" panose="02020603050405020304" pitchFamily="18" charset="0"/>
              </a:rPr>
              <a:t> </a:t>
            </a:r>
            <a:r>
              <a:rPr lang="en-MY" sz="1200" dirty="0">
                <a:latin typeface="Times New Roman" panose="02020603050405020304" pitchFamily="18" charset="0"/>
                <a:cs typeface="Times New Roman" panose="02020603050405020304" pitchFamily="18" charset="0"/>
              </a:rPr>
              <a:t>Cultural characteristics of strain MUSC 136</a:t>
            </a:r>
            <a:r>
              <a:rPr lang="en-MY" sz="1200" baseline="30000" dirty="0">
                <a:latin typeface="Times New Roman" panose="02020603050405020304" pitchFamily="18" charset="0"/>
                <a:cs typeface="Times New Roman" panose="02020603050405020304" pitchFamily="18" charset="0"/>
              </a:rPr>
              <a:t>T</a:t>
            </a:r>
            <a:r>
              <a:rPr lang="en-MY" sz="1200" dirty="0">
                <a:latin typeface="Times New Roman" panose="02020603050405020304" pitchFamily="18" charset="0"/>
                <a:cs typeface="Times New Roman" panose="02020603050405020304" pitchFamily="18" charset="0"/>
              </a:rPr>
              <a:t> on different media at 28 °C after 7-14 days of incubation.</a:t>
            </a:r>
          </a:p>
        </p:txBody>
      </p:sp>
      <p:sp>
        <p:nvSpPr>
          <p:cNvPr id="15" name="Rectangle 14"/>
          <p:cNvSpPr/>
          <p:nvPr/>
        </p:nvSpPr>
        <p:spPr>
          <a:xfrm>
            <a:off x="276836" y="3738617"/>
            <a:ext cx="3649951" cy="461665"/>
          </a:xfrm>
          <a:prstGeom prst="rect">
            <a:avLst/>
          </a:prstGeom>
        </p:spPr>
        <p:txBody>
          <a:bodyPr wrap="square">
            <a:spAutoFit/>
          </a:bodyPr>
          <a:lstStyle/>
          <a:p>
            <a:r>
              <a:rPr lang="en-US" sz="1200" b="1" dirty="0">
                <a:latin typeface="Times New Roman" panose="02020603050405020304" pitchFamily="18" charset="0"/>
                <a:ea typeface="SimSun" panose="02010600030101010101" pitchFamily="2" charset="-122"/>
                <a:cs typeface="Times New Roman" panose="02020603050405020304" pitchFamily="18" charset="0"/>
              </a:rPr>
              <a:t>Figure 2: </a:t>
            </a:r>
            <a:r>
              <a:rPr lang="en-MY" sz="1200" dirty="0">
                <a:latin typeface="Times New Roman" panose="02020603050405020304" pitchFamily="18" charset="0"/>
                <a:ea typeface="SimSun" panose="02010600030101010101" pitchFamily="2" charset="-122"/>
                <a:cs typeface="Times New Roman" panose="02020603050405020304" pitchFamily="18" charset="0"/>
              </a:rPr>
              <a:t>Growth of </a:t>
            </a:r>
            <a:r>
              <a:rPr lang="en-MY" sz="1200" dirty="0">
                <a:latin typeface="Times New Roman" panose="02020603050405020304" pitchFamily="18" charset="0"/>
                <a:cs typeface="Times New Roman" panose="02020603050405020304" pitchFamily="18" charset="0"/>
              </a:rPr>
              <a:t>MUSC 136</a:t>
            </a:r>
            <a:r>
              <a:rPr lang="en-MY" sz="1200" baseline="30000" dirty="0">
                <a:latin typeface="Times New Roman" panose="02020603050405020304" pitchFamily="18" charset="0"/>
                <a:cs typeface="Times New Roman" panose="02020603050405020304" pitchFamily="18" charset="0"/>
              </a:rPr>
              <a:t>T</a:t>
            </a:r>
            <a:r>
              <a:rPr lang="en-MY" sz="1200" dirty="0">
                <a:latin typeface="Times New Roman" panose="02020603050405020304" pitchFamily="18" charset="0"/>
                <a:cs typeface="Times New Roman" panose="02020603050405020304" pitchFamily="18" charset="0"/>
              </a:rPr>
              <a:t> at different salinity and temperature.</a:t>
            </a:r>
          </a:p>
        </p:txBody>
      </p:sp>
    </p:spTree>
    <p:extLst>
      <p:ext uri="{BB962C8B-B14F-4D97-AF65-F5344CB8AC3E}">
        <p14:creationId xmlns:p14="http://schemas.microsoft.com/office/powerpoint/2010/main" val="238229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1"/>
            <p:extLst>
              <p:ext uri="{D42A27DB-BD31-4B8C-83A1-F6EECF244321}">
                <p14:modId xmlns:p14="http://schemas.microsoft.com/office/powerpoint/2010/main" val="166138103"/>
              </p:ext>
            </p:extLst>
          </p:nvPr>
        </p:nvGraphicFramePr>
        <p:xfrm>
          <a:off x="686318" y="1600912"/>
          <a:ext cx="6656068" cy="2225040"/>
        </p:xfrm>
        <a:graphic>
          <a:graphicData uri="http://schemas.openxmlformats.org/drawingml/2006/table">
            <a:tbl>
              <a:tblPr firstRow="1" bandRow="1">
                <a:tableStyleId>{5940675A-B579-460E-94D1-54222C63F5DA}</a:tableStyleId>
              </a:tblPr>
              <a:tblGrid>
                <a:gridCol w="1664017">
                  <a:extLst>
                    <a:ext uri="{9D8B030D-6E8A-4147-A177-3AD203B41FA5}">
                      <a16:colId xmlns:a16="http://schemas.microsoft.com/office/drawing/2014/main" xmlns="" val="20000"/>
                    </a:ext>
                  </a:extLst>
                </a:gridCol>
                <a:gridCol w="1664017">
                  <a:extLst>
                    <a:ext uri="{9D8B030D-6E8A-4147-A177-3AD203B41FA5}">
                      <a16:colId xmlns:a16="http://schemas.microsoft.com/office/drawing/2014/main" xmlns="" val="20001"/>
                    </a:ext>
                  </a:extLst>
                </a:gridCol>
                <a:gridCol w="1664017">
                  <a:extLst>
                    <a:ext uri="{9D8B030D-6E8A-4147-A177-3AD203B41FA5}">
                      <a16:colId xmlns:a16="http://schemas.microsoft.com/office/drawing/2014/main" xmlns="" val="20002"/>
                    </a:ext>
                  </a:extLst>
                </a:gridCol>
                <a:gridCol w="1664017">
                  <a:extLst>
                    <a:ext uri="{9D8B030D-6E8A-4147-A177-3AD203B41FA5}">
                      <a16:colId xmlns:a16="http://schemas.microsoft.com/office/drawing/2014/main" xmlns="" val="20003"/>
                    </a:ext>
                  </a:extLst>
                </a:gridCol>
              </a:tblGrid>
              <a:tr h="370840">
                <a:tc rowSpan="2">
                  <a:txBody>
                    <a:bodyPr/>
                    <a:lstStyle/>
                    <a:p>
                      <a:pPr algn="ctr"/>
                      <a:r>
                        <a:rPr lang="en-MY" sz="1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Strain</a:t>
                      </a:r>
                    </a:p>
                  </a:txBody>
                  <a:tcPr anchor="ctr">
                    <a:solidFill>
                      <a:schemeClr val="tx2">
                        <a:lumMod val="75000"/>
                      </a:schemeClr>
                    </a:solidFill>
                  </a:tcPr>
                </a:tc>
                <a:tc gridSpan="3">
                  <a:txBody>
                    <a:bodyPr/>
                    <a:lstStyle/>
                    <a:p>
                      <a:pPr algn="ctr"/>
                      <a:r>
                        <a:rPr lang="en-MY" sz="1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Antioxidant</a:t>
                      </a:r>
                      <a:r>
                        <a:rPr lang="en-MY" sz="1600" baseline="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activity (%)</a:t>
                      </a:r>
                      <a:endParaRPr lang="en-MY" sz="1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txBody>
                  <a:tcPr anchor="ctr">
                    <a:solidFill>
                      <a:schemeClr val="tx2">
                        <a:lumMod val="75000"/>
                      </a:schemeClr>
                    </a:solidFill>
                  </a:tcPr>
                </a:tc>
                <a:tc hMerge="1">
                  <a:txBody>
                    <a:bodyPr/>
                    <a:lstStyle/>
                    <a:p>
                      <a:endParaRPr lang="en-MY" sz="1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txBody>
                  <a:tcPr>
                    <a:solidFill>
                      <a:schemeClr val="tx2">
                        <a:lumMod val="75000"/>
                      </a:schemeClr>
                    </a:solidFill>
                  </a:tcPr>
                </a:tc>
                <a:tc hMerge="1">
                  <a:txBody>
                    <a:bodyPr/>
                    <a:lstStyle/>
                    <a:p>
                      <a:endParaRPr lang="en-MY" sz="1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txBody>
                  <a:tcPr>
                    <a:solidFill>
                      <a:schemeClr val="tx2">
                        <a:lumMod val="75000"/>
                      </a:schemeClr>
                    </a:solidFill>
                  </a:tcPr>
                </a:tc>
                <a:extLst>
                  <a:ext uri="{0D108BD9-81ED-4DB2-BD59-A6C34878D82A}">
                    <a16:rowId xmlns:a16="http://schemas.microsoft.com/office/drawing/2014/main" xmlns="" val="10000"/>
                  </a:ext>
                </a:extLst>
              </a:tr>
              <a:tr h="370840">
                <a:tc vMerge="1">
                  <a:txBody>
                    <a:bodyPr/>
                    <a:lstStyle/>
                    <a:p>
                      <a:endParaRPr lang="en-MY" sz="1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txBody>
                  <a:tcPr>
                    <a:solidFill>
                      <a:schemeClr val="tx2">
                        <a:lumMod val="75000"/>
                      </a:schemeClr>
                    </a:solidFill>
                  </a:tcPr>
                </a:tc>
                <a:tc>
                  <a:txBody>
                    <a:bodyPr/>
                    <a:lstStyle/>
                    <a:p>
                      <a:pPr algn="ctr"/>
                      <a:r>
                        <a:rPr lang="en-MY" sz="1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DPPH</a:t>
                      </a:r>
                    </a:p>
                  </a:txBody>
                  <a:tcPr anchor="ctr">
                    <a:solidFill>
                      <a:schemeClr val="tx2">
                        <a:lumMod val="75000"/>
                      </a:schemeClr>
                    </a:solidFill>
                  </a:tcPr>
                </a:tc>
                <a:tc>
                  <a:txBody>
                    <a:bodyPr/>
                    <a:lstStyle/>
                    <a:p>
                      <a:pPr algn="ctr"/>
                      <a:r>
                        <a:rPr lang="en-MY" sz="1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ABTS</a:t>
                      </a:r>
                    </a:p>
                  </a:txBody>
                  <a:tcPr anchor="ctr">
                    <a:solidFill>
                      <a:schemeClr val="tx2">
                        <a:lumMod val="75000"/>
                      </a:schemeClr>
                    </a:solidFill>
                  </a:tcPr>
                </a:tc>
                <a:tc>
                  <a:txBody>
                    <a:bodyPr/>
                    <a:lstStyle/>
                    <a:p>
                      <a:pPr algn="ctr"/>
                      <a:r>
                        <a:rPr lang="en-MY" sz="1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Metal-chelating</a:t>
                      </a:r>
                    </a:p>
                  </a:txBody>
                  <a:tcPr anchor="ctr">
                    <a:solidFill>
                      <a:schemeClr val="tx2">
                        <a:lumMod val="75000"/>
                      </a:schemeClr>
                    </a:solidFill>
                  </a:tcPr>
                </a:tc>
                <a:extLst>
                  <a:ext uri="{0D108BD9-81ED-4DB2-BD59-A6C34878D82A}">
                    <a16:rowId xmlns:a16="http://schemas.microsoft.com/office/drawing/2014/main" xmlns="" val="10001"/>
                  </a:ext>
                </a:extLst>
              </a:tr>
              <a:tr h="370840">
                <a:tc>
                  <a:txBody>
                    <a:bodyPr/>
                    <a:lstStyle/>
                    <a:p>
                      <a:pPr algn="ctr"/>
                      <a:r>
                        <a:rPr lang="en-MY" sz="1600" dirty="0">
                          <a:latin typeface="Arial" panose="020B0604020202020204" pitchFamily="34" charset="0"/>
                          <a:ea typeface="Tahoma" panose="020B0604030504040204" pitchFamily="34" charset="0"/>
                          <a:cs typeface="Arial" panose="020B0604020202020204" pitchFamily="34" charset="0"/>
                        </a:rPr>
                        <a:t>MUSC 26</a:t>
                      </a:r>
                      <a:r>
                        <a:rPr lang="en-MY" sz="1600" baseline="30000" dirty="0">
                          <a:latin typeface="Arial" panose="020B0604020202020204" pitchFamily="34" charset="0"/>
                          <a:ea typeface="Tahoma" panose="020B0604030504040204" pitchFamily="34" charset="0"/>
                          <a:cs typeface="Arial" panose="020B0604020202020204" pitchFamily="34" charset="0"/>
                        </a:rPr>
                        <a:t>T</a:t>
                      </a:r>
                    </a:p>
                  </a:txBody>
                  <a:tcPr anchor="ctr"/>
                </a:tc>
                <a:tc>
                  <a:txBody>
                    <a:bodyPr/>
                    <a:lstStyle/>
                    <a:p>
                      <a:pPr algn="ctr"/>
                      <a:r>
                        <a:rPr lang="en-MY" sz="1600" dirty="0">
                          <a:latin typeface="Arial" panose="020B0604020202020204" pitchFamily="34" charset="0"/>
                          <a:cs typeface="Arial" panose="020B0604020202020204" pitchFamily="34" charset="0"/>
                        </a:rPr>
                        <a:t>N.D.</a:t>
                      </a:r>
                    </a:p>
                  </a:txBody>
                  <a:tcPr anchor="ctr"/>
                </a:tc>
                <a:tc>
                  <a:txBody>
                    <a:bodyPr/>
                    <a:lstStyle/>
                    <a:p>
                      <a:pPr algn="ctr"/>
                      <a:r>
                        <a:rPr lang="en-MY" sz="1600" dirty="0">
                          <a:latin typeface="Arial" panose="020B0604020202020204" pitchFamily="34" charset="0"/>
                          <a:cs typeface="Arial" panose="020B0604020202020204" pitchFamily="34" charset="0"/>
                        </a:rPr>
                        <a:t>69.15</a:t>
                      </a:r>
                    </a:p>
                  </a:txBody>
                  <a:tcPr anchor="ctr"/>
                </a:tc>
                <a:tc>
                  <a:txBody>
                    <a:bodyPr/>
                    <a:lstStyle/>
                    <a:p>
                      <a:pPr algn="ctr"/>
                      <a:r>
                        <a:rPr lang="en-MY" sz="1600" dirty="0">
                          <a:latin typeface="Arial" panose="020B0604020202020204" pitchFamily="34" charset="0"/>
                          <a:cs typeface="Arial" panose="020B0604020202020204" pitchFamily="34" charset="0"/>
                        </a:rPr>
                        <a:t>78.92</a:t>
                      </a:r>
                    </a:p>
                  </a:txBody>
                  <a:tcPr anchor="ctr"/>
                </a:tc>
                <a:extLst>
                  <a:ext uri="{0D108BD9-81ED-4DB2-BD59-A6C34878D82A}">
                    <a16:rowId xmlns:a16="http://schemas.microsoft.com/office/drawing/2014/main" xmlns="" val="10002"/>
                  </a:ext>
                </a:extLst>
              </a:tr>
              <a:tr h="370840">
                <a:tc>
                  <a:txBody>
                    <a:bodyPr/>
                    <a:lstStyle/>
                    <a:p>
                      <a:pPr algn="ctr"/>
                      <a:r>
                        <a:rPr lang="en-MY" sz="1600" dirty="0">
                          <a:latin typeface="Arial" panose="020B0604020202020204" pitchFamily="34" charset="0"/>
                          <a:ea typeface="Tahoma" panose="020B0604030504040204" pitchFamily="34" charset="0"/>
                          <a:cs typeface="Arial" panose="020B0604020202020204" pitchFamily="34" charset="0"/>
                        </a:rPr>
                        <a:t>MUSC 149</a:t>
                      </a:r>
                      <a:r>
                        <a:rPr lang="en-MY" sz="1600" baseline="30000" dirty="0">
                          <a:latin typeface="Arial" panose="020B0604020202020204" pitchFamily="34" charset="0"/>
                          <a:ea typeface="Tahoma" panose="020B0604030504040204" pitchFamily="34" charset="0"/>
                          <a:cs typeface="Arial" panose="020B0604020202020204" pitchFamily="34" charset="0"/>
                        </a:rPr>
                        <a:t>T</a:t>
                      </a:r>
                    </a:p>
                  </a:txBody>
                  <a:tcPr anchor="ctr"/>
                </a:tc>
                <a:tc>
                  <a:txBody>
                    <a:bodyPr/>
                    <a:lstStyle/>
                    <a:p>
                      <a:pPr algn="ctr"/>
                      <a:r>
                        <a:rPr lang="en-MY" sz="1600" dirty="0">
                          <a:latin typeface="Arial" panose="020B0604020202020204" pitchFamily="34" charset="0"/>
                          <a:ea typeface="Tahoma" panose="020B0604030504040204" pitchFamily="34" charset="0"/>
                          <a:cs typeface="Arial" panose="020B0604020202020204" pitchFamily="34" charset="0"/>
                        </a:rPr>
                        <a:t>36.53</a:t>
                      </a:r>
                    </a:p>
                  </a:txBody>
                  <a:tcPr anchor="ctr"/>
                </a:tc>
                <a:tc>
                  <a:txBody>
                    <a:bodyPr/>
                    <a:lstStyle/>
                    <a:p>
                      <a:pPr algn="ctr"/>
                      <a:r>
                        <a:rPr lang="en-MY" sz="1600" dirty="0">
                          <a:latin typeface="Arial" panose="020B0604020202020204" pitchFamily="34" charset="0"/>
                          <a:ea typeface="Tahoma" panose="020B0604030504040204" pitchFamily="34" charset="0"/>
                          <a:cs typeface="Arial" panose="020B0604020202020204" pitchFamily="34" charset="0"/>
                        </a:rPr>
                        <a:t>17.8</a:t>
                      </a:r>
                    </a:p>
                  </a:txBody>
                  <a:tcPr anchor="ctr"/>
                </a:tc>
                <a:tc>
                  <a:txBody>
                    <a:bodyPr/>
                    <a:lstStyle/>
                    <a:p>
                      <a:pPr algn="ctr"/>
                      <a:r>
                        <a:rPr lang="en-MY" sz="1600" dirty="0">
                          <a:latin typeface="Arial" panose="020B0604020202020204" pitchFamily="34" charset="0"/>
                          <a:ea typeface="Tahoma" panose="020B0604030504040204" pitchFamily="34" charset="0"/>
                          <a:cs typeface="Arial" panose="020B0604020202020204" pitchFamily="34" charset="0"/>
                        </a:rPr>
                        <a:t>4.94</a:t>
                      </a:r>
                    </a:p>
                  </a:txBody>
                  <a:tcPr anchor="ctr"/>
                </a:tc>
                <a:extLst>
                  <a:ext uri="{0D108BD9-81ED-4DB2-BD59-A6C34878D82A}">
                    <a16:rowId xmlns:a16="http://schemas.microsoft.com/office/drawing/2014/main" xmlns="" val="10003"/>
                  </a:ext>
                </a:extLst>
              </a:tr>
              <a:tr h="370840">
                <a:tc>
                  <a:txBody>
                    <a:bodyPr/>
                    <a:lstStyle/>
                    <a:p>
                      <a:pPr algn="ctr"/>
                      <a:r>
                        <a:rPr lang="en-MY" sz="1600" dirty="0">
                          <a:latin typeface="Arial" panose="020B0604020202020204" pitchFamily="34" charset="0"/>
                          <a:ea typeface="Tahoma" panose="020B0604030504040204" pitchFamily="34" charset="0"/>
                          <a:cs typeface="Arial" panose="020B0604020202020204" pitchFamily="34" charset="0"/>
                        </a:rPr>
                        <a:t>MUSC 164</a:t>
                      </a:r>
                      <a:r>
                        <a:rPr lang="en-MY" sz="1600" baseline="30000" dirty="0">
                          <a:latin typeface="Arial" panose="020B0604020202020204" pitchFamily="34" charset="0"/>
                          <a:ea typeface="Tahoma" panose="020B0604030504040204" pitchFamily="34" charset="0"/>
                          <a:cs typeface="Arial" panose="020B0604020202020204" pitchFamily="34" charset="0"/>
                        </a:rPr>
                        <a:t>T</a:t>
                      </a:r>
                    </a:p>
                  </a:txBody>
                  <a:tcPr anchor="ctr"/>
                </a:tc>
                <a:tc>
                  <a:txBody>
                    <a:bodyPr/>
                    <a:lstStyle/>
                    <a:p>
                      <a:pPr algn="ctr"/>
                      <a:r>
                        <a:rPr lang="en-MY" sz="1600" dirty="0">
                          <a:latin typeface="Arial" panose="020B0604020202020204" pitchFamily="34" charset="0"/>
                          <a:ea typeface="Tahoma" panose="020B0604030504040204" pitchFamily="34" charset="0"/>
                          <a:cs typeface="Arial" panose="020B0604020202020204" pitchFamily="34" charset="0"/>
                        </a:rPr>
                        <a:t>18.31</a:t>
                      </a:r>
                    </a:p>
                  </a:txBody>
                  <a:tcPr anchor="ctr"/>
                </a:tc>
                <a:tc>
                  <a:txBody>
                    <a:bodyPr/>
                    <a:lstStyle/>
                    <a:p>
                      <a:pPr algn="ctr"/>
                      <a:r>
                        <a:rPr lang="en-MY" sz="1600" dirty="0">
                          <a:latin typeface="Arial" panose="020B0604020202020204" pitchFamily="34" charset="0"/>
                          <a:ea typeface="Tahoma" panose="020B0604030504040204" pitchFamily="34" charset="0"/>
                          <a:cs typeface="Arial" panose="020B0604020202020204" pitchFamily="34" charset="0"/>
                        </a:rPr>
                        <a:t>30.38</a:t>
                      </a:r>
                    </a:p>
                  </a:txBody>
                  <a:tcPr anchor="ctr"/>
                </a:tc>
                <a:tc>
                  <a:txBody>
                    <a:bodyPr/>
                    <a:lstStyle/>
                    <a:p>
                      <a:pPr algn="ctr"/>
                      <a:r>
                        <a:rPr lang="en-MY" sz="1600" dirty="0">
                          <a:latin typeface="Arial" panose="020B0604020202020204" pitchFamily="34" charset="0"/>
                          <a:ea typeface="Tahoma" panose="020B0604030504040204" pitchFamily="34" charset="0"/>
                          <a:cs typeface="Arial" panose="020B0604020202020204" pitchFamily="34" charset="0"/>
                        </a:rPr>
                        <a:t>43.66</a:t>
                      </a:r>
                    </a:p>
                  </a:txBody>
                  <a:tcPr anchor="ctr"/>
                </a:tc>
                <a:extLst>
                  <a:ext uri="{0D108BD9-81ED-4DB2-BD59-A6C34878D82A}">
                    <a16:rowId xmlns:a16="http://schemas.microsoft.com/office/drawing/2014/main" xmlns="" val="10004"/>
                  </a:ext>
                </a:extLst>
              </a:tr>
              <a:tr h="370840">
                <a:tc>
                  <a:txBody>
                    <a:bodyPr/>
                    <a:lstStyle/>
                    <a:p>
                      <a:pPr algn="ctr"/>
                      <a:r>
                        <a:rPr lang="en-MY" sz="1600" dirty="0">
                          <a:latin typeface="Arial" panose="020B0604020202020204" pitchFamily="34" charset="0"/>
                          <a:ea typeface="Tahoma" panose="020B0604030504040204" pitchFamily="34" charset="0"/>
                          <a:cs typeface="Arial" panose="020B0604020202020204" pitchFamily="34" charset="0"/>
                        </a:rPr>
                        <a:t>MUSC 136</a:t>
                      </a:r>
                      <a:r>
                        <a:rPr lang="en-MY" sz="1600" baseline="30000" dirty="0">
                          <a:latin typeface="Arial" panose="020B0604020202020204" pitchFamily="34" charset="0"/>
                          <a:ea typeface="Tahoma" panose="020B0604030504040204" pitchFamily="34" charset="0"/>
                          <a:cs typeface="Arial" panose="020B0604020202020204" pitchFamily="34" charset="0"/>
                        </a:rPr>
                        <a:t>T</a:t>
                      </a:r>
                    </a:p>
                  </a:txBody>
                  <a:tcPr anchor="ctr"/>
                </a:tc>
                <a:tc>
                  <a:txBody>
                    <a:bodyPr/>
                    <a:lstStyle/>
                    <a:p>
                      <a:pPr algn="ctr"/>
                      <a:r>
                        <a:rPr lang="en-MY" sz="1600" dirty="0">
                          <a:latin typeface="Arial" panose="020B0604020202020204" pitchFamily="34" charset="0"/>
                          <a:ea typeface="Tahoma" panose="020B0604030504040204" pitchFamily="34" charset="0"/>
                          <a:cs typeface="Arial" panose="020B0604020202020204" pitchFamily="34" charset="0"/>
                        </a:rPr>
                        <a:t>26.72</a:t>
                      </a:r>
                    </a:p>
                  </a:txBody>
                  <a:tcPr anchor="ctr"/>
                </a:tc>
                <a:tc>
                  <a:txBody>
                    <a:bodyPr/>
                    <a:lstStyle/>
                    <a:p>
                      <a:pPr algn="ctr"/>
                      <a:r>
                        <a:rPr lang="en-MY" sz="1600" dirty="0">
                          <a:latin typeface="Arial" panose="020B0604020202020204" pitchFamily="34" charset="0"/>
                          <a:ea typeface="Tahoma" panose="020B0604030504040204" pitchFamily="34" charset="0"/>
                          <a:cs typeface="Arial" panose="020B0604020202020204" pitchFamily="34" charset="0"/>
                        </a:rPr>
                        <a:t>27.87</a:t>
                      </a:r>
                    </a:p>
                  </a:txBody>
                  <a:tcPr anchor="ctr"/>
                </a:tc>
                <a:tc>
                  <a:txBody>
                    <a:bodyPr/>
                    <a:lstStyle/>
                    <a:p>
                      <a:pPr algn="ctr"/>
                      <a:r>
                        <a:rPr lang="en-MY" sz="1600" dirty="0">
                          <a:latin typeface="Arial" panose="020B0604020202020204" pitchFamily="34" charset="0"/>
                          <a:ea typeface="Tahoma" panose="020B0604030504040204" pitchFamily="34" charset="0"/>
                          <a:cs typeface="Arial" panose="020B0604020202020204" pitchFamily="34" charset="0"/>
                        </a:rPr>
                        <a:t>37.01</a:t>
                      </a:r>
                    </a:p>
                  </a:txBody>
                  <a:tcPr anchor="ctr"/>
                </a:tc>
                <a:extLst>
                  <a:ext uri="{0D108BD9-81ED-4DB2-BD59-A6C34878D82A}">
                    <a16:rowId xmlns:a16="http://schemas.microsoft.com/office/drawing/2014/main" xmlns="" val="10005"/>
                  </a:ext>
                </a:extLst>
              </a:tr>
            </a:tbl>
          </a:graphicData>
        </a:graphic>
      </p:graphicFrame>
      <p:sp>
        <p:nvSpPr>
          <p:cNvPr id="3" name="Text Placeholder 2"/>
          <p:cNvSpPr>
            <a:spLocks noGrp="1"/>
          </p:cNvSpPr>
          <p:nvPr>
            <p:ph type="body" sz="quarter" idx="10"/>
          </p:nvPr>
        </p:nvSpPr>
        <p:spPr/>
        <p:txBody>
          <a:bodyPr/>
          <a:lstStyle/>
          <a:p>
            <a:r>
              <a:rPr lang="en-MY" dirty="0"/>
              <a:t>Results - Antioxidant activities of </a:t>
            </a:r>
            <a:r>
              <a:rPr lang="en-MY" i="1" dirty="0"/>
              <a:t>Streptomyces</a:t>
            </a:r>
            <a:r>
              <a:rPr lang="en-MY" dirty="0"/>
              <a:t> extract</a:t>
            </a:r>
          </a:p>
        </p:txBody>
      </p:sp>
      <p:sp>
        <p:nvSpPr>
          <p:cNvPr id="5" name="TextBox 4"/>
          <p:cNvSpPr txBox="1"/>
          <p:nvPr/>
        </p:nvSpPr>
        <p:spPr>
          <a:xfrm>
            <a:off x="388367" y="1016092"/>
            <a:ext cx="8015893" cy="338554"/>
          </a:xfrm>
          <a:prstGeom prst="rect">
            <a:avLst/>
          </a:prstGeom>
          <a:noFill/>
        </p:spPr>
        <p:txBody>
          <a:bodyPr wrap="square" rtlCol="0">
            <a:spAutoFit/>
          </a:bodyPr>
          <a:lstStyle/>
          <a:p>
            <a:r>
              <a:rPr lang="en-MY" sz="1600" b="1" dirty="0">
                <a:latin typeface="Times New Roman" pitchFamily="18" charset="0"/>
                <a:ea typeface="Tahoma" pitchFamily="34" charset="0"/>
                <a:cs typeface="Times New Roman" pitchFamily="18" charset="0"/>
              </a:rPr>
              <a:t>Table 7: </a:t>
            </a:r>
            <a:r>
              <a:rPr lang="en-MY" sz="1600" dirty="0">
                <a:latin typeface="Times New Roman" pitchFamily="18" charset="0"/>
                <a:ea typeface="Tahoma" pitchFamily="34" charset="0"/>
                <a:cs typeface="Times New Roman" pitchFamily="18" charset="0"/>
              </a:rPr>
              <a:t>Antioxidant activity of 2mg/mL of extract tested using different assays.</a:t>
            </a:r>
          </a:p>
        </p:txBody>
      </p:sp>
    </p:spTree>
    <p:extLst>
      <p:ext uri="{BB962C8B-B14F-4D97-AF65-F5344CB8AC3E}">
        <p14:creationId xmlns:p14="http://schemas.microsoft.com/office/powerpoint/2010/main" val="1222515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Results</a:t>
            </a:r>
            <a:r>
              <a:rPr lang="en-MY" dirty="0"/>
              <a:t> –</a:t>
            </a:r>
            <a:r>
              <a:rPr lang="en-US" dirty="0"/>
              <a:t> Antioxidant activity of MUSC 136</a:t>
            </a:r>
            <a:r>
              <a:rPr lang="en-US" baseline="30000" dirty="0"/>
              <a:t>T</a:t>
            </a:r>
            <a:r>
              <a:rPr lang="en-US" dirty="0"/>
              <a:t> extract</a:t>
            </a:r>
            <a:endParaRPr lang="en-US" i="1" baseline="30000" dirty="0"/>
          </a:p>
        </p:txBody>
      </p:sp>
      <p:graphicFrame>
        <p:nvGraphicFramePr>
          <p:cNvPr id="2" name="Table 1"/>
          <p:cNvGraphicFramePr>
            <a:graphicFrameLocks noGrp="1"/>
          </p:cNvGraphicFramePr>
          <p:nvPr>
            <p:extLst>
              <p:ext uri="{D42A27DB-BD31-4B8C-83A1-F6EECF244321}">
                <p14:modId xmlns:p14="http://schemas.microsoft.com/office/powerpoint/2010/main" val="2466921863"/>
              </p:ext>
            </p:extLst>
          </p:nvPr>
        </p:nvGraphicFramePr>
        <p:xfrm>
          <a:off x="1044223" y="1326336"/>
          <a:ext cx="7111116" cy="2494915"/>
        </p:xfrm>
        <a:graphic>
          <a:graphicData uri="http://schemas.openxmlformats.org/drawingml/2006/table">
            <a:tbl>
              <a:tblPr firstRow="1" firstCol="1" bandRow="1">
                <a:tableStyleId>{5C22544A-7EE6-4342-B048-85BDC9FD1C3A}</a:tableStyleId>
              </a:tblPr>
              <a:tblGrid>
                <a:gridCol w="1452367">
                  <a:extLst>
                    <a:ext uri="{9D8B030D-6E8A-4147-A177-3AD203B41FA5}">
                      <a16:colId xmlns:a16="http://schemas.microsoft.com/office/drawing/2014/main" xmlns="" val="20000"/>
                    </a:ext>
                  </a:extLst>
                </a:gridCol>
                <a:gridCol w="1310270">
                  <a:extLst>
                    <a:ext uri="{9D8B030D-6E8A-4147-A177-3AD203B41FA5}">
                      <a16:colId xmlns:a16="http://schemas.microsoft.com/office/drawing/2014/main" xmlns="" val="20001"/>
                    </a:ext>
                  </a:extLst>
                </a:gridCol>
                <a:gridCol w="1479479">
                  <a:extLst>
                    <a:ext uri="{9D8B030D-6E8A-4147-A177-3AD203B41FA5}">
                      <a16:colId xmlns:a16="http://schemas.microsoft.com/office/drawing/2014/main" xmlns="" val="20002"/>
                    </a:ext>
                  </a:extLst>
                </a:gridCol>
                <a:gridCol w="1407559">
                  <a:extLst>
                    <a:ext uri="{9D8B030D-6E8A-4147-A177-3AD203B41FA5}">
                      <a16:colId xmlns:a16="http://schemas.microsoft.com/office/drawing/2014/main" xmlns="" val="20003"/>
                    </a:ext>
                  </a:extLst>
                </a:gridCol>
                <a:gridCol w="1461441">
                  <a:extLst>
                    <a:ext uri="{9D8B030D-6E8A-4147-A177-3AD203B41FA5}">
                      <a16:colId xmlns:a16="http://schemas.microsoft.com/office/drawing/2014/main" xmlns="" val="20004"/>
                    </a:ext>
                  </a:extLst>
                </a:gridCol>
              </a:tblGrid>
              <a:tr h="217487">
                <a:tc rowSpan="2">
                  <a:txBody>
                    <a:bodyPr/>
                    <a:lstStyle/>
                    <a:p>
                      <a:pPr algn="ctr">
                        <a:lnSpc>
                          <a:spcPct val="150000"/>
                        </a:lnSpc>
                        <a:spcAft>
                          <a:spcPts val="1000"/>
                        </a:spcAft>
                      </a:pPr>
                      <a:r>
                        <a:rPr lang="en-US" sz="1400" b="1" dirty="0">
                          <a:solidFill>
                            <a:schemeClr val="tx1"/>
                          </a:solidFill>
                          <a:effectLst/>
                        </a:rPr>
                        <a:t>Conc.  (mg/mL)</a:t>
                      </a:r>
                      <a:endParaRPr lang="en-MY"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gridSpan="4">
                  <a:txBody>
                    <a:bodyPr/>
                    <a:lstStyle/>
                    <a:p>
                      <a:pPr marL="196850" indent="-196850" algn="ctr">
                        <a:lnSpc>
                          <a:spcPct val="150000"/>
                        </a:lnSpc>
                        <a:spcAft>
                          <a:spcPts val="1000"/>
                        </a:spcAft>
                      </a:pPr>
                      <a:r>
                        <a:rPr lang="en-US" sz="1400" b="1" dirty="0">
                          <a:solidFill>
                            <a:schemeClr val="tx1"/>
                          </a:solidFill>
                          <a:effectLst/>
                        </a:rPr>
                        <a:t>Mean ± standard error(%)</a:t>
                      </a:r>
                      <a:endParaRPr lang="en-MY"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lnT w="12700" cap="flat" cmpd="sng" algn="ctr">
                      <a:solidFill>
                        <a:schemeClr val="tx1"/>
                      </a:solidFill>
                      <a:prstDash val="solid"/>
                      <a:round/>
                      <a:headEnd type="none" w="med" len="med"/>
                      <a:tailEnd type="none" w="med" len="med"/>
                    </a:lnT>
                    <a:solidFill>
                      <a:schemeClr val="bg2"/>
                    </a:solidFill>
                  </a:tcPr>
                </a:tc>
                <a:tc hMerge="1">
                  <a:txBody>
                    <a:bodyPr/>
                    <a:lstStyle/>
                    <a:p>
                      <a:endParaRPr lang="en-MY"/>
                    </a:p>
                  </a:txBody>
                  <a:tcPr/>
                </a:tc>
                <a:tc hMerge="1">
                  <a:txBody>
                    <a:bodyPr/>
                    <a:lstStyle/>
                    <a:p>
                      <a:endParaRPr lang="en-MY"/>
                    </a:p>
                  </a:txBody>
                  <a:tcPr/>
                </a:tc>
                <a:tc hMerge="1">
                  <a:txBody>
                    <a:bodyPr/>
                    <a:lstStyle/>
                    <a:p>
                      <a:endParaRPr lang="en-MY"/>
                    </a:p>
                  </a:txBody>
                  <a:tcPr/>
                </a:tc>
                <a:extLst>
                  <a:ext uri="{0D108BD9-81ED-4DB2-BD59-A6C34878D82A}">
                    <a16:rowId xmlns:a16="http://schemas.microsoft.com/office/drawing/2014/main" xmlns="" val="10000"/>
                  </a:ext>
                </a:extLst>
              </a:tr>
              <a:tr h="434975">
                <a:tc vMerge="1">
                  <a:txBody>
                    <a:bodyPr/>
                    <a:lstStyle/>
                    <a:p>
                      <a:endParaRPr lang="en-MY"/>
                    </a:p>
                  </a:txBody>
                  <a:tcPr/>
                </a:tc>
                <a:tc>
                  <a:txBody>
                    <a:bodyPr/>
                    <a:lstStyle/>
                    <a:p>
                      <a:pPr marL="196850" indent="-196850" algn="ctr">
                        <a:lnSpc>
                          <a:spcPct val="150000"/>
                        </a:lnSpc>
                        <a:spcAft>
                          <a:spcPts val="1000"/>
                        </a:spcAft>
                      </a:pPr>
                      <a:r>
                        <a:rPr lang="en-US" sz="1400" b="1" dirty="0">
                          <a:solidFill>
                            <a:schemeClr val="tx1"/>
                          </a:solidFill>
                          <a:effectLst/>
                        </a:rPr>
                        <a:t>DPPH</a:t>
                      </a:r>
                      <a:endParaRPr lang="en-MY"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lnB w="12700" cap="flat" cmpd="sng" algn="ctr">
                      <a:solidFill>
                        <a:schemeClr val="tx1"/>
                      </a:solidFill>
                      <a:prstDash val="solid"/>
                      <a:round/>
                      <a:headEnd type="none" w="med" len="med"/>
                      <a:tailEnd type="none" w="med" len="med"/>
                    </a:lnB>
                    <a:solidFill>
                      <a:schemeClr val="bg2"/>
                    </a:solidFill>
                  </a:tcPr>
                </a:tc>
                <a:tc>
                  <a:txBody>
                    <a:bodyPr/>
                    <a:lstStyle/>
                    <a:p>
                      <a:pPr marL="196850" indent="-196850" algn="ctr">
                        <a:lnSpc>
                          <a:spcPct val="150000"/>
                        </a:lnSpc>
                        <a:spcAft>
                          <a:spcPts val="1000"/>
                        </a:spcAft>
                      </a:pPr>
                      <a:r>
                        <a:rPr lang="en-US" sz="1400" b="1" dirty="0">
                          <a:solidFill>
                            <a:schemeClr val="tx1"/>
                          </a:solidFill>
                          <a:effectLst/>
                        </a:rPr>
                        <a:t>ABTS</a:t>
                      </a:r>
                      <a:endParaRPr lang="en-MY"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lnB w="12700" cap="flat" cmpd="sng" algn="ctr">
                      <a:solidFill>
                        <a:schemeClr val="tx1"/>
                      </a:solidFill>
                      <a:prstDash val="solid"/>
                      <a:round/>
                      <a:headEnd type="none" w="med" len="med"/>
                      <a:tailEnd type="none" w="med" len="med"/>
                    </a:lnB>
                    <a:solidFill>
                      <a:schemeClr val="bg2"/>
                    </a:solidFill>
                  </a:tcPr>
                </a:tc>
                <a:tc>
                  <a:txBody>
                    <a:bodyPr/>
                    <a:lstStyle/>
                    <a:p>
                      <a:pPr marL="196850" indent="-196850" algn="ctr">
                        <a:lnSpc>
                          <a:spcPct val="150000"/>
                        </a:lnSpc>
                        <a:spcAft>
                          <a:spcPts val="1000"/>
                        </a:spcAft>
                      </a:pPr>
                      <a:r>
                        <a:rPr lang="en-US" sz="1400" b="1" dirty="0">
                          <a:solidFill>
                            <a:schemeClr val="tx1"/>
                          </a:solidFill>
                          <a:effectLst/>
                        </a:rPr>
                        <a:t>SOD</a:t>
                      </a:r>
                      <a:endParaRPr lang="en-MY"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50000"/>
                        </a:lnSpc>
                        <a:spcAft>
                          <a:spcPts val="1000"/>
                        </a:spcAft>
                      </a:pPr>
                      <a:r>
                        <a:rPr lang="en-US" sz="1400" b="1" dirty="0">
                          <a:solidFill>
                            <a:schemeClr val="tx1"/>
                          </a:solidFill>
                          <a:effectLst/>
                        </a:rPr>
                        <a:t>Metal-chelating</a:t>
                      </a:r>
                      <a:endParaRPr lang="en-MY"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0001"/>
                  </a:ext>
                </a:extLst>
              </a:tr>
              <a:tr h="434975">
                <a:tc>
                  <a:txBody>
                    <a:bodyPr/>
                    <a:lstStyle/>
                    <a:p>
                      <a:pPr algn="ctr">
                        <a:lnSpc>
                          <a:spcPct val="150000"/>
                        </a:lnSpc>
                        <a:spcAft>
                          <a:spcPts val="1000"/>
                        </a:spcAft>
                      </a:pPr>
                      <a:r>
                        <a:rPr lang="en-US" sz="1400" b="0" dirty="0">
                          <a:solidFill>
                            <a:schemeClr val="tx1"/>
                          </a:solidFill>
                          <a:effectLst/>
                        </a:rPr>
                        <a:t>0.25</a:t>
                      </a:r>
                      <a:endParaRPr lang="en-MY"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1000"/>
                        </a:spcAft>
                      </a:pPr>
                      <a:r>
                        <a:rPr lang="en-US" sz="1400" b="0" dirty="0">
                          <a:solidFill>
                            <a:schemeClr val="tx1"/>
                          </a:solidFill>
                          <a:effectLst/>
                        </a:rPr>
                        <a:t>4.87 ± 0.71</a:t>
                      </a:r>
                      <a:endParaRPr lang="en-MY"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1000"/>
                        </a:spcAft>
                      </a:pPr>
                      <a:r>
                        <a:rPr lang="en-US" sz="1400" b="0" dirty="0">
                          <a:solidFill>
                            <a:schemeClr val="tx1"/>
                          </a:solidFill>
                          <a:effectLst/>
                        </a:rPr>
                        <a:t>7.51 ± 2.19*</a:t>
                      </a:r>
                      <a:endParaRPr lang="en-MY"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1000"/>
                        </a:spcAft>
                      </a:pPr>
                      <a:r>
                        <a:rPr lang="en-US" sz="1400" b="0" dirty="0">
                          <a:solidFill>
                            <a:schemeClr val="tx1"/>
                          </a:solidFill>
                          <a:effectLst/>
                        </a:rPr>
                        <a:t>45.98 ± 2.81*</a:t>
                      </a:r>
                      <a:endParaRPr lang="en-MY"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1000"/>
                        </a:spcAft>
                      </a:pPr>
                      <a:r>
                        <a:rPr lang="en-US" sz="1400" b="0" dirty="0">
                          <a:solidFill>
                            <a:schemeClr val="tx1"/>
                          </a:solidFill>
                          <a:effectLst/>
                        </a:rPr>
                        <a:t>10.22 ± 1.58*</a:t>
                      </a:r>
                      <a:endParaRPr lang="en-MY"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xmlns="" val="10002"/>
                  </a:ext>
                </a:extLst>
              </a:tr>
              <a:tr h="434975">
                <a:tc>
                  <a:txBody>
                    <a:bodyPr/>
                    <a:lstStyle/>
                    <a:p>
                      <a:pPr algn="ctr">
                        <a:lnSpc>
                          <a:spcPct val="150000"/>
                        </a:lnSpc>
                        <a:spcAft>
                          <a:spcPts val="1000"/>
                        </a:spcAft>
                      </a:pPr>
                      <a:r>
                        <a:rPr lang="en-US" sz="1400" b="0">
                          <a:solidFill>
                            <a:schemeClr val="tx1"/>
                          </a:solidFill>
                          <a:effectLst/>
                        </a:rPr>
                        <a:t>0.50</a:t>
                      </a:r>
                      <a:endParaRPr lang="en-MY"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noFill/>
                  </a:tcPr>
                </a:tc>
                <a:tc>
                  <a:txBody>
                    <a:bodyPr/>
                    <a:lstStyle/>
                    <a:p>
                      <a:pPr algn="ctr">
                        <a:lnSpc>
                          <a:spcPct val="150000"/>
                        </a:lnSpc>
                        <a:spcAft>
                          <a:spcPts val="1000"/>
                        </a:spcAft>
                      </a:pPr>
                      <a:r>
                        <a:rPr lang="en-US" sz="1400" b="0" dirty="0">
                          <a:solidFill>
                            <a:schemeClr val="tx1"/>
                          </a:solidFill>
                          <a:effectLst/>
                        </a:rPr>
                        <a:t>10.26 ± 2.44</a:t>
                      </a:r>
                      <a:endParaRPr lang="en-MY"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noFill/>
                  </a:tcPr>
                </a:tc>
                <a:tc>
                  <a:txBody>
                    <a:bodyPr/>
                    <a:lstStyle/>
                    <a:p>
                      <a:pPr algn="ctr">
                        <a:lnSpc>
                          <a:spcPct val="150000"/>
                        </a:lnSpc>
                        <a:spcAft>
                          <a:spcPts val="1000"/>
                        </a:spcAft>
                      </a:pPr>
                      <a:r>
                        <a:rPr lang="en-US" sz="1400" b="0" dirty="0">
                          <a:solidFill>
                            <a:schemeClr val="tx1"/>
                          </a:solidFill>
                          <a:effectLst/>
                        </a:rPr>
                        <a:t>11.59 ± 1.50*</a:t>
                      </a:r>
                      <a:endParaRPr lang="en-MY"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noFill/>
                  </a:tcPr>
                </a:tc>
                <a:tc>
                  <a:txBody>
                    <a:bodyPr/>
                    <a:lstStyle/>
                    <a:p>
                      <a:pPr algn="ctr">
                        <a:lnSpc>
                          <a:spcPct val="150000"/>
                        </a:lnSpc>
                        <a:spcAft>
                          <a:spcPts val="1000"/>
                        </a:spcAft>
                      </a:pPr>
                      <a:r>
                        <a:rPr lang="en-US" sz="1400" b="0" dirty="0">
                          <a:solidFill>
                            <a:schemeClr val="tx1"/>
                          </a:solidFill>
                          <a:effectLst/>
                        </a:rPr>
                        <a:t>56.93 ± 3.76*</a:t>
                      </a:r>
                      <a:endParaRPr lang="en-MY"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noFill/>
                  </a:tcPr>
                </a:tc>
                <a:tc>
                  <a:txBody>
                    <a:bodyPr/>
                    <a:lstStyle/>
                    <a:p>
                      <a:pPr algn="ctr">
                        <a:lnSpc>
                          <a:spcPct val="150000"/>
                        </a:lnSpc>
                        <a:spcAft>
                          <a:spcPts val="1000"/>
                        </a:spcAft>
                      </a:pPr>
                      <a:r>
                        <a:rPr lang="en-US" sz="1400" b="0" dirty="0">
                          <a:solidFill>
                            <a:schemeClr val="tx1"/>
                          </a:solidFill>
                          <a:effectLst/>
                        </a:rPr>
                        <a:t>17.00 ± 3.73*</a:t>
                      </a:r>
                      <a:endParaRPr lang="en-MY"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noFill/>
                  </a:tcPr>
                </a:tc>
                <a:extLst>
                  <a:ext uri="{0D108BD9-81ED-4DB2-BD59-A6C34878D82A}">
                    <a16:rowId xmlns:a16="http://schemas.microsoft.com/office/drawing/2014/main" xmlns="" val="10003"/>
                  </a:ext>
                </a:extLst>
              </a:tr>
              <a:tr h="434975">
                <a:tc>
                  <a:txBody>
                    <a:bodyPr/>
                    <a:lstStyle/>
                    <a:p>
                      <a:pPr algn="ctr">
                        <a:lnSpc>
                          <a:spcPct val="150000"/>
                        </a:lnSpc>
                        <a:spcAft>
                          <a:spcPts val="1000"/>
                        </a:spcAft>
                      </a:pPr>
                      <a:r>
                        <a:rPr lang="en-US" sz="1400" b="0">
                          <a:solidFill>
                            <a:schemeClr val="tx1"/>
                          </a:solidFill>
                          <a:effectLst/>
                        </a:rPr>
                        <a:t>1.00</a:t>
                      </a:r>
                      <a:endParaRPr lang="en-MY"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noFill/>
                  </a:tcPr>
                </a:tc>
                <a:tc>
                  <a:txBody>
                    <a:bodyPr/>
                    <a:lstStyle/>
                    <a:p>
                      <a:pPr algn="ctr">
                        <a:lnSpc>
                          <a:spcPct val="150000"/>
                        </a:lnSpc>
                        <a:spcAft>
                          <a:spcPts val="1000"/>
                        </a:spcAft>
                      </a:pPr>
                      <a:r>
                        <a:rPr lang="en-US" sz="1400" b="0">
                          <a:solidFill>
                            <a:schemeClr val="tx1"/>
                          </a:solidFill>
                          <a:effectLst/>
                        </a:rPr>
                        <a:t>11.15 ± 3.26</a:t>
                      </a:r>
                      <a:endParaRPr lang="en-MY"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noFill/>
                  </a:tcPr>
                </a:tc>
                <a:tc>
                  <a:txBody>
                    <a:bodyPr/>
                    <a:lstStyle/>
                    <a:p>
                      <a:pPr algn="ctr">
                        <a:lnSpc>
                          <a:spcPct val="150000"/>
                        </a:lnSpc>
                        <a:spcAft>
                          <a:spcPts val="1000"/>
                        </a:spcAft>
                      </a:pPr>
                      <a:r>
                        <a:rPr lang="en-US" sz="1400" b="0" dirty="0">
                          <a:solidFill>
                            <a:schemeClr val="tx1"/>
                          </a:solidFill>
                          <a:effectLst/>
                        </a:rPr>
                        <a:t>15.95 ± 2.34*</a:t>
                      </a:r>
                      <a:endParaRPr lang="en-MY"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noFill/>
                  </a:tcPr>
                </a:tc>
                <a:tc>
                  <a:txBody>
                    <a:bodyPr/>
                    <a:lstStyle/>
                    <a:p>
                      <a:pPr algn="ctr">
                        <a:lnSpc>
                          <a:spcPct val="150000"/>
                        </a:lnSpc>
                        <a:spcAft>
                          <a:spcPts val="1000"/>
                        </a:spcAft>
                      </a:pPr>
                      <a:r>
                        <a:rPr lang="en-US" sz="1400" b="0" dirty="0">
                          <a:solidFill>
                            <a:schemeClr val="tx1"/>
                          </a:solidFill>
                          <a:effectLst/>
                        </a:rPr>
                        <a:t>59.72 ± 6.19*</a:t>
                      </a:r>
                      <a:endParaRPr lang="en-MY"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noFill/>
                  </a:tcPr>
                </a:tc>
                <a:tc>
                  <a:txBody>
                    <a:bodyPr/>
                    <a:lstStyle/>
                    <a:p>
                      <a:pPr algn="ctr">
                        <a:lnSpc>
                          <a:spcPct val="150000"/>
                        </a:lnSpc>
                        <a:spcAft>
                          <a:spcPts val="1000"/>
                        </a:spcAft>
                      </a:pPr>
                      <a:r>
                        <a:rPr lang="en-US" sz="1400" b="0" dirty="0">
                          <a:solidFill>
                            <a:schemeClr val="tx1"/>
                          </a:solidFill>
                          <a:effectLst/>
                        </a:rPr>
                        <a:t>22.97 ± 1.51*</a:t>
                      </a:r>
                      <a:endParaRPr lang="en-MY"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noFill/>
                  </a:tcPr>
                </a:tc>
                <a:extLst>
                  <a:ext uri="{0D108BD9-81ED-4DB2-BD59-A6C34878D82A}">
                    <a16:rowId xmlns:a16="http://schemas.microsoft.com/office/drawing/2014/main" xmlns="" val="10004"/>
                  </a:ext>
                </a:extLst>
              </a:tr>
              <a:tr h="434975">
                <a:tc>
                  <a:txBody>
                    <a:bodyPr/>
                    <a:lstStyle/>
                    <a:p>
                      <a:pPr algn="ctr">
                        <a:lnSpc>
                          <a:spcPct val="150000"/>
                        </a:lnSpc>
                        <a:spcAft>
                          <a:spcPts val="1000"/>
                        </a:spcAft>
                      </a:pPr>
                      <a:r>
                        <a:rPr lang="en-US" sz="1400" b="0">
                          <a:solidFill>
                            <a:schemeClr val="tx1"/>
                          </a:solidFill>
                          <a:effectLst/>
                        </a:rPr>
                        <a:t>2.00</a:t>
                      </a:r>
                      <a:endParaRPr lang="en-MY"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noFill/>
                  </a:tcPr>
                </a:tc>
                <a:tc>
                  <a:txBody>
                    <a:bodyPr/>
                    <a:lstStyle/>
                    <a:p>
                      <a:pPr algn="ctr">
                        <a:lnSpc>
                          <a:spcPct val="150000"/>
                        </a:lnSpc>
                        <a:spcAft>
                          <a:spcPts val="1000"/>
                        </a:spcAft>
                      </a:pPr>
                      <a:r>
                        <a:rPr lang="en-US" sz="1400" b="0" dirty="0">
                          <a:solidFill>
                            <a:schemeClr val="tx1"/>
                          </a:solidFill>
                          <a:effectLst/>
                        </a:rPr>
                        <a:t>27.24 ± 1.91*</a:t>
                      </a:r>
                      <a:endParaRPr lang="en-MY"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noFill/>
                  </a:tcPr>
                </a:tc>
                <a:tc>
                  <a:txBody>
                    <a:bodyPr/>
                    <a:lstStyle/>
                    <a:p>
                      <a:pPr algn="ctr">
                        <a:lnSpc>
                          <a:spcPct val="150000"/>
                        </a:lnSpc>
                        <a:spcAft>
                          <a:spcPts val="1000"/>
                        </a:spcAft>
                      </a:pPr>
                      <a:r>
                        <a:rPr lang="en-US" sz="1400" b="0" dirty="0">
                          <a:solidFill>
                            <a:schemeClr val="tx1"/>
                          </a:solidFill>
                          <a:effectLst/>
                        </a:rPr>
                        <a:t>27.87 ± 2.19*</a:t>
                      </a:r>
                      <a:endParaRPr lang="en-MY"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noFill/>
                  </a:tcPr>
                </a:tc>
                <a:tc>
                  <a:txBody>
                    <a:bodyPr/>
                    <a:lstStyle/>
                    <a:p>
                      <a:pPr algn="ctr">
                        <a:lnSpc>
                          <a:spcPct val="150000"/>
                        </a:lnSpc>
                        <a:spcAft>
                          <a:spcPts val="1000"/>
                        </a:spcAft>
                      </a:pPr>
                      <a:r>
                        <a:rPr lang="en-US" sz="1400" b="0" dirty="0">
                          <a:solidFill>
                            <a:schemeClr val="tx1"/>
                          </a:solidFill>
                          <a:effectLst/>
                        </a:rPr>
                        <a:t>68.27 ± 3.67*</a:t>
                      </a:r>
                      <a:endParaRPr lang="en-MY"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noFill/>
                  </a:tcPr>
                </a:tc>
                <a:tc>
                  <a:txBody>
                    <a:bodyPr/>
                    <a:lstStyle/>
                    <a:p>
                      <a:pPr algn="ctr">
                        <a:lnSpc>
                          <a:spcPct val="150000"/>
                        </a:lnSpc>
                        <a:spcAft>
                          <a:spcPts val="1000"/>
                        </a:spcAft>
                      </a:pPr>
                      <a:r>
                        <a:rPr lang="en-US" sz="1400" b="0" dirty="0">
                          <a:solidFill>
                            <a:schemeClr val="tx1"/>
                          </a:solidFill>
                          <a:effectLst/>
                        </a:rPr>
                        <a:t>37.01 ± 2.59*</a:t>
                      </a:r>
                      <a:endParaRPr lang="en-MY"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2" marR="54372" marT="0" marB="0">
                    <a:noFill/>
                  </a:tcPr>
                </a:tc>
                <a:extLst>
                  <a:ext uri="{0D108BD9-81ED-4DB2-BD59-A6C34878D82A}">
                    <a16:rowId xmlns:a16="http://schemas.microsoft.com/office/drawing/2014/main" xmlns="" val="10005"/>
                  </a:ext>
                </a:extLst>
              </a:tr>
            </a:tbl>
          </a:graphicData>
        </a:graphic>
      </p:graphicFrame>
      <p:sp>
        <p:nvSpPr>
          <p:cNvPr id="3" name="Rectangle 2"/>
          <p:cNvSpPr/>
          <p:nvPr/>
        </p:nvSpPr>
        <p:spPr>
          <a:xfrm>
            <a:off x="1126982" y="721997"/>
            <a:ext cx="7028357" cy="523220"/>
          </a:xfrm>
          <a:prstGeom prst="rect">
            <a:avLst/>
          </a:prstGeom>
        </p:spPr>
        <p:txBody>
          <a:bodyPr wrap="square">
            <a:spAutoFit/>
          </a:bodyPr>
          <a:lstStyle/>
          <a:p>
            <a:pPr>
              <a:spcAft>
                <a:spcPts val="1000"/>
              </a:spcAft>
            </a:pPr>
            <a:r>
              <a:rPr lang="en-US" sz="1400" b="1" dirty="0">
                <a:solidFill>
                  <a:srgbClr val="000000"/>
                </a:solidFill>
                <a:latin typeface="Times New Roman" panose="02020603050405020304" pitchFamily="18" charset="0"/>
                <a:ea typeface="Calibri" panose="020F0502020204030204" pitchFamily="34" charset="0"/>
              </a:rPr>
              <a:t>Table 8: </a:t>
            </a:r>
            <a:r>
              <a:rPr lang="en-US" sz="1400" dirty="0">
                <a:solidFill>
                  <a:srgbClr val="000000"/>
                </a:solidFill>
                <a:latin typeface="Times New Roman" panose="02020603050405020304" pitchFamily="18" charset="0"/>
                <a:ea typeface="Calibri" panose="020F0502020204030204" pitchFamily="34" charset="0"/>
              </a:rPr>
              <a:t>Radical scavenging activity of MUSC 136</a:t>
            </a:r>
            <a:r>
              <a:rPr lang="en-US" sz="1400" baseline="30000" dirty="0">
                <a:solidFill>
                  <a:srgbClr val="000000"/>
                </a:solidFill>
                <a:latin typeface="Times New Roman" panose="02020603050405020304" pitchFamily="18" charset="0"/>
                <a:ea typeface="Calibri" panose="020F0502020204030204" pitchFamily="34" charset="0"/>
              </a:rPr>
              <a:t>T</a:t>
            </a:r>
            <a:r>
              <a:rPr lang="en-US" sz="1400" dirty="0">
                <a:solidFill>
                  <a:srgbClr val="000000"/>
                </a:solidFill>
                <a:latin typeface="Times New Roman" panose="02020603050405020304" pitchFamily="18" charset="0"/>
                <a:ea typeface="Calibri" panose="020F0502020204030204" pitchFamily="34" charset="0"/>
              </a:rPr>
              <a:t> evaluated using DPPH, ABTS, metal chelating and superoxide dismutase (SOD)-like assays (*, </a:t>
            </a:r>
            <a:r>
              <a:rPr lang="en-US" sz="1400" i="1" dirty="0">
                <a:solidFill>
                  <a:srgbClr val="000000"/>
                </a:solidFill>
                <a:latin typeface="Times New Roman" panose="02020603050405020304" pitchFamily="18" charset="0"/>
                <a:ea typeface="Calibri" panose="020F0502020204030204" pitchFamily="34" charset="0"/>
              </a:rPr>
              <a:t>p</a:t>
            </a:r>
            <a:r>
              <a:rPr lang="en-US" sz="1400" dirty="0">
                <a:solidFill>
                  <a:srgbClr val="000000"/>
                </a:solidFill>
                <a:latin typeface="Times New Roman" panose="02020603050405020304" pitchFamily="18" charset="0"/>
                <a:ea typeface="Calibri" panose="020F0502020204030204" pitchFamily="34" charset="0"/>
              </a:rPr>
              <a:t> &gt;0.05).</a:t>
            </a:r>
            <a:endParaRPr lang="en-MY" sz="1400" dirty="0">
              <a:solidFill>
                <a:srgbClr val="000000"/>
              </a:solidFill>
              <a:effectLst/>
              <a:latin typeface="Times New Roman" panose="02020603050405020304" pitchFamily="18" charset="0"/>
              <a:ea typeface="Calibri" panose="020F0502020204030204" pitchFamily="34" charset="0"/>
            </a:endParaRPr>
          </a:p>
        </p:txBody>
      </p:sp>
      <p:sp>
        <p:nvSpPr>
          <p:cNvPr id="7" name="TextBox 6"/>
          <p:cNvSpPr txBox="1"/>
          <p:nvPr/>
        </p:nvSpPr>
        <p:spPr>
          <a:xfrm>
            <a:off x="1392913" y="3944902"/>
            <a:ext cx="6496493" cy="369332"/>
          </a:xfrm>
          <a:prstGeom prst="rect">
            <a:avLst/>
          </a:prstGeom>
          <a:solidFill>
            <a:srgbClr val="92D050"/>
          </a:solidFill>
        </p:spPr>
        <p:txBody>
          <a:bodyPr wrap="square" rtlCol="0">
            <a:spAutoFit/>
          </a:bodyPr>
          <a:lstStyle/>
          <a:p>
            <a:pPr algn="ctr"/>
            <a:r>
              <a:rPr lang="en-MY" dirty="0"/>
              <a:t>Increase in antioxidant activity with increasing concentration!</a:t>
            </a:r>
          </a:p>
        </p:txBody>
      </p:sp>
    </p:spTree>
    <p:extLst>
      <p:ext uri="{BB962C8B-B14F-4D97-AF65-F5344CB8AC3E}">
        <p14:creationId xmlns:p14="http://schemas.microsoft.com/office/powerpoint/2010/main" val="3972442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MY" dirty="0"/>
              <a:t>Results: </a:t>
            </a:r>
            <a:r>
              <a:rPr lang="en-MY" dirty="0" err="1"/>
              <a:t>Cytotoxic</a:t>
            </a:r>
            <a:r>
              <a:rPr lang="en-MY" dirty="0"/>
              <a:t> activities of </a:t>
            </a:r>
            <a:r>
              <a:rPr lang="en-MY" i="1" dirty="0"/>
              <a:t>Streptomyces</a:t>
            </a:r>
            <a:r>
              <a:rPr lang="en-MY" dirty="0"/>
              <a:t> strains</a:t>
            </a:r>
          </a:p>
        </p:txBody>
      </p:sp>
      <p:graphicFrame>
        <p:nvGraphicFramePr>
          <p:cNvPr id="2" name="Table 1"/>
          <p:cNvGraphicFramePr>
            <a:graphicFrameLocks noGrp="1"/>
          </p:cNvGraphicFramePr>
          <p:nvPr>
            <p:extLst>
              <p:ext uri="{D42A27DB-BD31-4B8C-83A1-F6EECF244321}">
                <p14:modId xmlns:p14="http://schemas.microsoft.com/office/powerpoint/2010/main" val="1909483622"/>
              </p:ext>
            </p:extLst>
          </p:nvPr>
        </p:nvGraphicFramePr>
        <p:xfrm>
          <a:off x="1501058" y="1359241"/>
          <a:ext cx="6839999" cy="2801898"/>
        </p:xfrm>
        <a:graphic>
          <a:graphicData uri="http://schemas.openxmlformats.org/drawingml/2006/table">
            <a:tbl>
              <a:tblPr firstRow="1" bandRow="1">
                <a:tableStyleId>{5940675A-B579-460E-94D1-54222C63F5DA}</a:tableStyleId>
              </a:tblPr>
              <a:tblGrid>
                <a:gridCol w="1056791">
                  <a:extLst>
                    <a:ext uri="{9D8B030D-6E8A-4147-A177-3AD203B41FA5}">
                      <a16:colId xmlns:a16="http://schemas.microsoft.com/office/drawing/2014/main" xmlns="" val="20000"/>
                    </a:ext>
                  </a:extLst>
                </a:gridCol>
                <a:gridCol w="1445802">
                  <a:extLst>
                    <a:ext uri="{9D8B030D-6E8A-4147-A177-3AD203B41FA5}">
                      <a16:colId xmlns:a16="http://schemas.microsoft.com/office/drawing/2014/main" xmlns="" val="20001"/>
                    </a:ext>
                  </a:extLst>
                </a:gridCol>
                <a:gridCol w="1445802">
                  <a:extLst>
                    <a:ext uri="{9D8B030D-6E8A-4147-A177-3AD203B41FA5}">
                      <a16:colId xmlns:a16="http://schemas.microsoft.com/office/drawing/2014/main" xmlns="" val="20002"/>
                    </a:ext>
                  </a:extLst>
                </a:gridCol>
                <a:gridCol w="1445802">
                  <a:extLst>
                    <a:ext uri="{9D8B030D-6E8A-4147-A177-3AD203B41FA5}">
                      <a16:colId xmlns:a16="http://schemas.microsoft.com/office/drawing/2014/main" xmlns="" val="20003"/>
                    </a:ext>
                  </a:extLst>
                </a:gridCol>
                <a:gridCol w="1445802">
                  <a:extLst>
                    <a:ext uri="{9D8B030D-6E8A-4147-A177-3AD203B41FA5}">
                      <a16:colId xmlns:a16="http://schemas.microsoft.com/office/drawing/2014/main" xmlns="" val="20004"/>
                    </a:ext>
                  </a:extLst>
                </a:gridCol>
              </a:tblGrid>
              <a:tr h="311322">
                <a:tc>
                  <a:txBody>
                    <a:bodyPr/>
                    <a:lstStyle/>
                    <a:p>
                      <a:pPr algn="ctr"/>
                      <a:endParaRPr lang="en-MY" sz="1400" dirty="0">
                        <a:latin typeface="Times New Roman" panose="02020603050405020304" pitchFamily="18" charset="0"/>
                        <a:ea typeface="Tahoma" panose="020B060403050404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MUSC 136</a:t>
                      </a:r>
                      <a:r>
                        <a:rPr lang="en-MY" sz="1400" baseline="30000" dirty="0">
                          <a:latin typeface="Times New Roman" panose="02020603050405020304" pitchFamily="18" charset="0"/>
                          <a:ea typeface="Tahoma" panose="020B0604030504040204" pitchFamily="34"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MY" sz="1400" dirty="0">
                          <a:latin typeface="Times New Roman" panose="02020603050405020304" pitchFamily="18" charset="0"/>
                          <a:ea typeface="Tahoma" panose="020B0604030504040204" pitchFamily="34" charset="0"/>
                          <a:cs typeface="Times New Roman" panose="02020603050405020304" pitchFamily="18" charset="0"/>
                        </a:rPr>
                        <a:t>MUSC 164</a:t>
                      </a:r>
                      <a:r>
                        <a:rPr lang="en-MY" sz="1400" baseline="30000" dirty="0">
                          <a:latin typeface="Times New Roman" panose="02020603050405020304" pitchFamily="18" charset="0"/>
                          <a:ea typeface="Tahoma" panose="020B0604030504040204" pitchFamily="34"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MY" sz="1400" dirty="0">
                          <a:latin typeface="Times New Roman" panose="02020603050405020304" pitchFamily="18" charset="0"/>
                          <a:ea typeface="Tahoma" panose="020B0604030504040204" pitchFamily="34" charset="0"/>
                          <a:cs typeface="Times New Roman" panose="02020603050405020304" pitchFamily="18" charset="0"/>
                        </a:rPr>
                        <a:t>MUSC 149</a:t>
                      </a:r>
                      <a:r>
                        <a:rPr lang="en-MY" sz="1400" baseline="30000" dirty="0">
                          <a:latin typeface="Times New Roman" panose="02020603050405020304" pitchFamily="18" charset="0"/>
                          <a:ea typeface="Tahoma" panose="020B0604030504040204" pitchFamily="34"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MY" sz="1400" dirty="0">
                          <a:latin typeface="Times New Roman" panose="02020603050405020304" pitchFamily="18" charset="0"/>
                          <a:ea typeface="Tahoma" panose="020B0604030504040204" pitchFamily="34" charset="0"/>
                          <a:cs typeface="Times New Roman" panose="02020603050405020304" pitchFamily="18" charset="0"/>
                        </a:rPr>
                        <a:t>MUSC 26</a:t>
                      </a:r>
                      <a:r>
                        <a:rPr lang="en-MY" sz="1400" baseline="30000" dirty="0">
                          <a:latin typeface="Times New Roman" panose="02020603050405020304" pitchFamily="18" charset="0"/>
                          <a:ea typeface="Tahoma" panose="020B0604030504040204" pitchFamily="34"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311322">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HCT-116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48.8 ± 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58.2 ± 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69.8</a:t>
                      </a:r>
                      <a:r>
                        <a:rPr lang="en-MY" sz="1400" baseline="0" dirty="0">
                          <a:latin typeface="Times New Roman" panose="02020603050405020304" pitchFamily="18" charset="0"/>
                          <a:ea typeface="Tahoma" panose="020B0604030504040204" pitchFamily="34" charset="0"/>
                          <a:cs typeface="Times New Roman" panose="02020603050405020304" pitchFamily="18" charset="0"/>
                        </a:rPr>
                        <a:t> </a:t>
                      </a:r>
                      <a:r>
                        <a:rPr lang="en-MY" sz="1400" dirty="0">
                          <a:latin typeface="Times New Roman" panose="02020603050405020304" pitchFamily="18" charset="0"/>
                          <a:ea typeface="Tahoma" panose="020B0604030504040204" pitchFamily="34" charset="0"/>
                          <a:cs typeface="Times New Roman" panose="02020603050405020304" pitchFamily="18" charset="0"/>
                        </a:rPr>
                        <a:t>± 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63.6 ± 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311322">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HT-29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61.9 ±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83.1 ± 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85.8 ± 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69.0 ± 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311322">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Caco-2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55.4 ± 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71.7 ± 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95.6 ± 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86.9 ± 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311322">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SW480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68.6 ± 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65.2 ± 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79.9 ± 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67.5 ±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31132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MY" sz="1400" dirty="0">
                          <a:latin typeface="Times New Roman" panose="02020603050405020304" pitchFamily="18" charset="0"/>
                          <a:ea typeface="Tahoma" panose="020B0604030504040204" pitchFamily="34" charset="0"/>
                          <a:cs typeface="Times New Roman" panose="02020603050405020304" pitchFamily="18" charset="0"/>
                        </a:rPr>
                        <a:t>MCF-7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65.2 ± 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66.0 ± 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80.7 ± 10.7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72.7 ± 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311322">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DU145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80.2 ± 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55.5 ± 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57.2</a:t>
                      </a:r>
                      <a:r>
                        <a:rPr lang="en-MY" sz="1400" baseline="0" dirty="0">
                          <a:latin typeface="Times New Roman" panose="02020603050405020304" pitchFamily="18" charset="0"/>
                          <a:ea typeface="Tahoma" panose="020B0604030504040204" pitchFamily="34" charset="0"/>
                          <a:cs typeface="Times New Roman" panose="02020603050405020304" pitchFamily="18" charset="0"/>
                        </a:rPr>
                        <a:t> </a:t>
                      </a:r>
                      <a:r>
                        <a:rPr lang="en-MY" sz="1400" dirty="0">
                          <a:latin typeface="Times New Roman" panose="02020603050405020304" pitchFamily="18" charset="0"/>
                          <a:ea typeface="Tahoma" panose="020B0604030504040204" pitchFamily="34" charset="0"/>
                          <a:cs typeface="Times New Roman" panose="02020603050405020304" pitchFamily="18" charset="0"/>
                        </a:rPr>
                        <a:t>± 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63.7 ± 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311322">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A549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67.1 ± 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78.3 ± 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88.6 ± 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86.7 ± 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311322">
                <a:tc>
                  <a:txBody>
                    <a:bodyPr/>
                    <a:lstStyle/>
                    <a:p>
                      <a:pPr algn="ctr"/>
                      <a:r>
                        <a:rPr lang="en-MY" sz="1400" dirty="0" err="1">
                          <a:latin typeface="Times New Roman" panose="02020603050405020304" pitchFamily="18" charset="0"/>
                          <a:ea typeface="Tahoma" panose="020B0604030504040204" pitchFamily="34" charset="0"/>
                          <a:cs typeface="Times New Roman" panose="02020603050405020304" pitchFamily="18" charset="0"/>
                        </a:rPr>
                        <a:t>CaSki</a:t>
                      </a:r>
                      <a:endParaRPr lang="en-MY" sz="1400" dirty="0">
                        <a:latin typeface="Times New Roman" panose="02020603050405020304" pitchFamily="18" charset="0"/>
                        <a:ea typeface="Tahoma" panose="020B060403050404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MY" sz="1400" dirty="0">
                          <a:latin typeface="Times New Roman" panose="02020603050405020304" pitchFamily="18" charset="0"/>
                          <a:ea typeface="Tahoma" panose="020B0604030504040204" pitchFamily="34" charset="0"/>
                          <a:cs typeface="Times New Roman" panose="02020603050405020304" pitchFamily="18" charset="0"/>
                        </a:rPr>
                        <a:t>55.7 ±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60.9</a:t>
                      </a:r>
                      <a:r>
                        <a:rPr lang="en-MY" sz="1400" baseline="0" dirty="0">
                          <a:latin typeface="Times New Roman" panose="02020603050405020304" pitchFamily="18" charset="0"/>
                          <a:ea typeface="Tahoma" panose="020B0604030504040204" pitchFamily="34" charset="0"/>
                          <a:cs typeface="Times New Roman" panose="02020603050405020304" pitchFamily="18" charset="0"/>
                        </a:rPr>
                        <a:t> </a:t>
                      </a:r>
                      <a:r>
                        <a:rPr lang="en-MY" sz="1400" dirty="0">
                          <a:latin typeface="Times New Roman" panose="02020603050405020304" pitchFamily="18" charset="0"/>
                          <a:ea typeface="Tahoma" panose="020B0604030504040204" pitchFamily="34" charset="0"/>
                          <a:cs typeface="Times New Roman" panose="02020603050405020304" pitchFamily="18" charset="0"/>
                        </a:rPr>
                        <a:t>± 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92.9 ± 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MY" sz="1400" dirty="0">
                          <a:latin typeface="Times New Roman" panose="02020603050405020304" pitchFamily="18" charset="0"/>
                          <a:ea typeface="Tahoma" panose="020B0604030504040204" pitchFamily="34" charset="0"/>
                          <a:cs typeface="Times New Roman" panose="02020603050405020304" pitchFamily="18" charset="0"/>
                        </a:rPr>
                        <a:t>79.1 ± 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bl>
          </a:graphicData>
        </a:graphic>
      </p:graphicFrame>
      <p:sp>
        <p:nvSpPr>
          <p:cNvPr id="10" name="TextBox 9"/>
          <p:cNvSpPr txBox="1"/>
          <p:nvPr/>
        </p:nvSpPr>
        <p:spPr>
          <a:xfrm>
            <a:off x="318261" y="2066034"/>
            <a:ext cx="877329" cy="338554"/>
          </a:xfrm>
          <a:prstGeom prst="rect">
            <a:avLst/>
          </a:prstGeom>
          <a:noFill/>
        </p:spPr>
        <p:txBody>
          <a:bodyPr wrap="square" rtlCol="0">
            <a:spAutoFit/>
          </a:bodyPr>
          <a:lstStyle/>
          <a:p>
            <a:pPr algn="ctr"/>
            <a:r>
              <a:rPr lang="en-MY" sz="1600" dirty="0">
                <a:latin typeface="Times New Roman" panose="02020603050405020304" pitchFamily="18" charset="0"/>
                <a:cs typeface="Times New Roman" panose="02020603050405020304" pitchFamily="18" charset="0"/>
              </a:rPr>
              <a:t>Colon</a:t>
            </a:r>
          </a:p>
        </p:txBody>
      </p:sp>
      <p:sp>
        <p:nvSpPr>
          <p:cNvPr id="18" name="TextBox 17"/>
          <p:cNvSpPr txBox="1"/>
          <p:nvPr/>
        </p:nvSpPr>
        <p:spPr>
          <a:xfrm>
            <a:off x="582208" y="2919178"/>
            <a:ext cx="877329" cy="338554"/>
          </a:xfrm>
          <a:prstGeom prst="rect">
            <a:avLst/>
          </a:prstGeom>
          <a:noFill/>
        </p:spPr>
        <p:txBody>
          <a:bodyPr wrap="square" rtlCol="0">
            <a:spAutoFit/>
          </a:bodyPr>
          <a:lstStyle/>
          <a:p>
            <a:pPr algn="ctr"/>
            <a:r>
              <a:rPr lang="en-MY" sz="1600" dirty="0">
                <a:latin typeface="Times New Roman" panose="02020603050405020304" pitchFamily="18" charset="0"/>
                <a:cs typeface="Times New Roman" panose="02020603050405020304" pitchFamily="18" charset="0"/>
              </a:rPr>
              <a:t>Breast</a:t>
            </a:r>
          </a:p>
        </p:txBody>
      </p:sp>
      <p:sp>
        <p:nvSpPr>
          <p:cNvPr id="19" name="TextBox 18"/>
          <p:cNvSpPr txBox="1"/>
          <p:nvPr/>
        </p:nvSpPr>
        <p:spPr>
          <a:xfrm>
            <a:off x="582208" y="3238177"/>
            <a:ext cx="877329" cy="338554"/>
          </a:xfrm>
          <a:prstGeom prst="rect">
            <a:avLst/>
          </a:prstGeom>
          <a:noFill/>
        </p:spPr>
        <p:txBody>
          <a:bodyPr wrap="square" rtlCol="0">
            <a:spAutoFit/>
          </a:bodyPr>
          <a:lstStyle/>
          <a:p>
            <a:pPr algn="ctr"/>
            <a:r>
              <a:rPr lang="en-MY" sz="1600" dirty="0">
                <a:latin typeface="Times New Roman" panose="02020603050405020304" pitchFamily="18" charset="0"/>
                <a:cs typeface="Times New Roman" panose="02020603050405020304" pitchFamily="18" charset="0"/>
              </a:rPr>
              <a:t>Prostate</a:t>
            </a:r>
          </a:p>
        </p:txBody>
      </p:sp>
      <p:sp>
        <p:nvSpPr>
          <p:cNvPr id="20" name="TextBox 19"/>
          <p:cNvSpPr txBox="1"/>
          <p:nvPr/>
        </p:nvSpPr>
        <p:spPr>
          <a:xfrm>
            <a:off x="582208" y="3544964"/>
            <a:ext cx="877329" cy="338554"/>
          </a:xfrm>
          <a:prstGeom prst="rect">
            <a:avLst/>
          </a:prstGeom>
          <a:noFill/>
        </p:spPr>
        <p:txBody>
          <a:bodyPr wrap="square" rtlCol="0">
            <a:spAutoFit/>
          </a:bodyPr>
          <a:lstStyle/>
          <a:p>
            <a:pPr algn="ctr"/>
            <a:r>
              <a:rPr lang="en-MY" sz="1600" dirty="0">
                <a:latin typeface="Times New Roman" panose="02020603050405020304" pitchFamily="18" charset="0"/>
                <a:cs typeface="Times New Roman" panose="02020603050405020304" pitchFamily="18" charset="0"/>
              </a:rPr>
              <a:t>Lung</a:t>
            </a:r>
          </a:p>
        </p:txBody>
      </p:sp>
      <p:sp>
        <p:nvSpPr>
          <p:cNvPr id="21" name="TextBox 20"/>
          <p:cNvSpPr txBox="1"/>
          <p:nvPr/>
        </p:nvSpPr>
        <p:spPr>
          <a:xfrm>
            <a:off x="582208" y="3863963"/>
            <a:ext cx="877329" cy="338554"/>
          </a:xfrm>
          <a:prstGeom prst="rect">
            <a:avLst/>
          </a:prstGeom>
          <a:noFill/>
        </p:spPr>
        <p:txBody>
          <a:bodyPr wrap="square" rtlCol="0">
            <a:spAutoFit/>
          </a:bodyPr>
          <a:lstStyle/>
          <a:p>
            <a:pPr algn="ctr"/>
            <a:r>
              <a:rPr lang="en-MY" sz="1600" dirty="0">
                <a:latin typeface="Times New Roman" panose="02020603050405020304" pitchFamily="18" charset="0"/>
                <a:cs typeface="Times New Roman" panose="02020603050405020304" pitchFamily="18" charset="0"/>
              </a:rPr>
              <a:t>Cervical</a:t>
            </a:r>
          </a:p>
        </p:txBody>
      </p:sp>
      <p:sp>
        <p:nvSpPr>
          <p:cNvPr id="11" name="Left Brace 10"/>
          <p:cNvSpPr/>
          <p:nvPr/>
        </p:nvSpPr>
        <p:spPr>
          <a:xfrm>
            <a:off x="1149184" y="1748476"/>
            <a:ext cx="268832" cy="1013254"/>
          </a:xfrm>
          <a:prstGeom prst="leftBrace">
            <a:avLst/>
          </a:prstGeom>
          <a:noFill/>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MY"/>
          </a:p>
        </p:txBody>
      </p:sp>
      <p:sp>
        <p:nvSpPr>
          <p:cNvPr id="15" name="TextBox 14"/>
          <p:cNvSpPr txBox="1"/>
          <p:nvPr/>
        </p:nvSpPr>
        <p:spPr>
          <a:xfrm>
            <a:off x="1501058" y="895291"/>
            <a:ext cx="6628345" cy="307777"/>
          </a:xfrm>
          <a:prstGeom prst="rect">
            <a:avLst/>
          </a:prstGeom>
          <a:noFill/>
        </p:spPr>
        <p:txBody>
          <a:bodyPr wrap="square" rtlCol="0">
            <a:spAutoFit/>
          </a:bodyPr>
          <a:lstStyle/>
          <a:p>
            <a:r>
              <a:rPr lang="en-MY" sz="1400" dirty="0">
                <a:latin typeface="Times New Roman" panose="02020603050405020304" pitchFamily="18" charset="0"/>
                <a:cs typeface="Times New Roman" panose="02020603050405020304" pitchFamily="18" charset="0"/>
              </a:rPr>
              <a:t>Table 9: Cytotoxic activities of mangrove-derived </a:t>
            </a:r>
            <a:r>
              <a:rPr lang="en-MY" sz="1400" i="1" dirty="0">
                <a:latin typeface="Times New Roman" panose="02020603050405020304" pitchFamily="18" charset="0"/>
                <a:cs typeface="Times New Roman" panose="02020603050405020304" pitchFamily="18" charset="0"/>
              </a:rPr>
              <a:t>Streptomyces </a:t>
            </a:r>
            <a:r>
              <a:rPr lang="en-MY" sz="1400" dirty="0">
                <a:latin typeface="Times New Roman" panose="02020603050405020304" pitchFamily="18" charset="0"/>
                <a:cs typeface="Times New Roman" panose="02020603050405020304" pitchFamily="18" charset="0"/>
              </a:rPr>
              <a:t>sp. extracts (400 µg/mL).</a:t>
            </a:r>
          </a:p>
        </p:txBody>
      </p:sp>
      <p:sp>
        <p:nvSpPr>
          <p:cNvPr id="16" name="Oval 15"/>
          <p:cNvSpPr/>
          <p:nvPr/>
        </p:nvSpPr>
        <p:spPr>
          <a:xfrm>
            <a:off x="2556387" y="1673876"/>
            <a:ext cx="1474839" cy="29915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29" name="Oval 28"/>
          <p:cNvSpPr/>
          <p:nvPr/>
        </p:nvSpPr>
        <p:spPr>
          <a:xfrm>
            <a:off x="6907739" y="1673875"/>
            <a:ext cx="1474839" cy="299153"/>
          </a:xfrm>
          <a:prstGeom prst="ellipse">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30" name="Oval 29"/>
          <p:cNvSpPr/>
          <p:nvPr/>
        </p:nvSpPr>
        <p:spPr>
          <a:xfrm>
            <a:off x="5498471" y="3238177"/>
            <a:ext cx="1409268" cy="299153"/>
          </a:xfrm>
          <a:prstGeom prst="ellipse">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MY"/>
          </a:p>
        </p:txBody>
      </p:sp>
      <p:sp>
        <p:nvSpPr>
          <p:cNvPr id="31" name="Oval 30"/>
          <p:cNvSpPr/>
          <p:nvPr/>
        </p:nvSpPr>
        <p:spPr>
          <a:xfrm>
            <a:off x="4031226" y="3238176"/>
            <a:ext cx="1384203" cy="299153"/>
          </a:xfrm>
          <a:prstGeom prst="ellipse">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MY"/>
          </a:p>
        </p:txBody>
      </p:sp>
    </p:spTree>
    <p:extLst>
      <p:ext uri="{BB962C8B-B14F-4D97-AF65-F5344CB8AC3E}">
        <p14:creationId xmlns:p14="http://schemas.microsoft.com/office/powerpoint/2010/main" val="171547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9" grpId="0" animBg="1"/>
      <p:bldP spid="30"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 name="Chart 66"/>
          <p:cNvGraphicFramePr>
            <a:graphicFrameLocks/>
          </p:cNvGraphicFramePr>
          <p:nvPr>
            <p:extLst>
              <p:ext uri="{D42A27DB-BD31-4B8C-83A1-F6EECF244321}">
                <p14:modId xmlns:p14="http://schemas.microsoft.com/office/powerpoint/2010/main" val="1803053289"/>
              </p:ext>
            </p:extLst>
          </p:nvPr>
        </p:nvGraphicFramePr>
        <p:xfrm>
          <a:off x="4689647" y="1107012"/>
          <a:ext cx="2300400" cy="1990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4" name="Chart 63"/>
          <p:cNvGraphicFramePr>
            <a:graphicFrameLocks/>
          </p:cNvGraphicFramePr>
          <p:nvPr>
            <p:extLst>
              <p:ext uri="{D42A27DB-BD31-4B8C-83A1-F6EECF244321}">
                <p14:modId xmlns:p14="http://schemas.microsoft.com/office/powerpoint/2010/main" val="2115986484"/>
              </p:ext>
            </p:extLst>
          </p:nvPr>
        </p:nvGraphicFramePr>
        <p:xfrm>
          <a:off x="2484997" y="1107012"/>
          <a:ext cx="2300400" cy="1990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Chart 62"/>
          <p:cNvGraphicFramePr>
            <a:graphicFrameLocks/>
          </p:cNvGraphicFramePr>
          <p:nvPr>
            <p:extLst>
              <p:ext uri="{D42A27DB-BD31-4B8C-83A1-F6EECF244321}">
                <p14:modId xmlns:p14="http://schemas.microsoft.com/office/powerpoint/2010/main" val="480488434"/>
              </p:ext>
            </p:extLst>
          </p:nvPr>
        </p:nvGraphicFramePr>
        <p:xfrm>
          <a:off x="6886227" y="1107012"/>
          <a:ext cx="2300400" cy="1990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2" name="Chart 61"/>
          <p:cNvGraphicFramePr>
            <a:graphicFrameLocks/>
          </p:cNvGraphicFramePr>
          <p:nvPr>
            <p:extLst>
              <p:ext uri="{D42A27DB-BD31-4B8C-83A1-F6EECF244321}">
                <p14:modId xmlns:p14="http://schemas.microsoft.com/office/powerpoint/2010/main" val="3131194939"/>
              </p:ext>
            </p:extLst>
          </p:nvPr>
        </p:nvGraphicFramePr>
        <p:xfrm>
          <a:off x="173621" y="1107012"/>
          <a:ext cx="2300400" cy="1990800"/>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 Placeholder 3"/>
          <p:cNvSpPr>
            <a:spLocks noGrp="1"/>
          </p:cNvSpPr>
          <p:nvPr>
            <p:ph type="body" sz="quarter" idx="10"/>
          </p:nvPr>
        </p:nvSpPr>
        <p:spPr/>
        <p:txBody>
          <a:bodyPr/>
          <a:lstStyle/>
          <a:p>
            <a:r>
              <a:rPr lang="en-US" dirty="0"/>
              <a:t>Results</a:t>
            </a:r>
            <a:r>
              <a:rPr lang="en-MY" dirty="0"/>
              <a:t> –</a:t>
            </a:r>
            <a:r>
              <a:rPr lang="en-US" dirty="0"/>
              <a:t> Cytotoxic activity of MUSC 136</a:t>
            </a:r>
            <a:r>
              <a:rPr lang="en-US" baseline="30000" dirty="0"/>
              <a:t>T</a:t>
            </a:r>
            <a:endParaRPr lang="en-US" i="1" baseline="30000" dirty="0"/>
          </a:p>
        </p:txBody>
      </p:sp>
      <p:sp>
        <p:nvSpPr>
          <p:cNvPr id="31" name="TextBox 30"/>
          <p:cNvSpPr txBox="1"/>
          <p:nvPr/>
        </p:nvSpPr>
        <p:spPr>
          <a:xfrm>
            <a:off x="-37970" y="710591"/>
            <a:ext cx="554896" cy="276999"/>
          </a:xfrm>
          <a:prstGeom prst="rect">
            <a:avLst/>
          </a:prstGeom>
          <a:noFill/>
        </p:spPr>
        <p:txBody>
          <a:bodyPr wrap="square" rtlCol="0">
            <a:spAutoFit/>
          </a:bodyPr>
          <a:lstStyle/>
          <a:p>
            <a:r>
              <a:rPr lang="en-MY" sz="1200" dirty="0"/>
              <a:t>(a)</a:t>
            </a:r>
          </a:p>
        </p:txBody>
      </p:sp>
      <p:sp>
        <p:nvSpPr>
          <p:cNvPr id="32" name="TextBox 31"/>
          <p:cNvSpPr txBox="1"/>
          <p:nvPr/>
        </p:nvSpPr>
        <p:spPr>
          <a:xfrm>
            <a:off x="2124660" y="710591"/>
            <a:ext cx="554896" cy="276999"/>
          </a:xfrm>
          <a:prstGeom prst="rect">
            <a:avLst/>
          </a:prstGeom>
          <a:noFill/>
        </p:spPr>
        <p:txBody>
          <a:bodyPr wrap="square" rtlCol="0">
            <a:spAutoFit/>
          </a:bodyPr>
          <a:lstStyle/>
          <a:p>
            <a:r>
              <a:rPr lang="en-MY" sz="1200" dirty="0"/>
              <a:t>(b)</a:t>
            </a:r>
          </a:p>
        </p:txBody>
      </p:sp>
      <p:sp>
        <p:nvSpPr>
          <p:cNvPr id="37" name="TextBox 36"/>
          <p:cNvSpPr txBox="1"/>
          <p:nvPr/>
        </p:nvSpPr>
        <p:spPr>
          <a:xfrm>
            <a:off x="1494971" y="1468383"/>
            <a:ext cx="164414" cy="276999"/>
          </a:xfrm>
          <a:prstGeom prst="rect">
            <a:avLst/>
          </a:prstGeom>
          <a:noFill/>
        </p:spPr>
        <p:txBody>
          <a:bodyPr wrap="square" rtlCol="0">
            <a:spAutoFit/>
          </a:bodyPr>
          <a:lstStyle/>
          <a:p>
            <a:r>
              <a:rPr lang="en-MY" sz="1200" dirty="0"/>
              <a:t>*</a:t>
            </a:r>
          </a:p>
        </p:txBody>
      </p:sp>
      <p:sp>
        <p:nvSpPr>
          <p:cNvPr id="38" name="TextBox 37"/>
          <p:cNvSpPr txBox="1"/>
          <p:nvPr/>
        </p:nvSpPr>
        <p:spPr>
          <a:xfrm>
            <a:off x="1798069" y="1543587"/>
            <a:ext cx="164414" cy="276999"/>
          </a:xfrm>
          <a:prstGeom prst="rect">
            <a:avLst/>
          </a:prstGeom>
          <a:noFill/>
        </p:spPr>
        <p:txBody>
          <a:bodyPr wrap="square" rtlCol="0">
            <a:spAutoFit/>
          </a:bodyPr>
          <a:lstStyle/>
          <a:p>
            <a:r>
              <a:rPr lang="en-MY" sz="1200" dirty="0"/>
              <a:t>*</a:t>
            </a:r>
          </a:p>
        </p:txBody>
      </p:sp>
      <p:sp>
        <p:nvSpPr>
          <p:cNvPr id="39" name="TextBox 38"/>
          <p:cNvSpPr txBox="1"/>
          <p:nvPr/>
        </p:nvSpPr>
        <p:spPr>
          <a:xfrm>
            <a:off x="2085586" y="1692361"/>
            <a:ext cx="164414" cy="276999"/>
          </a:xfrm>
          <a:prstGeom prst="rect">
            <a:avLst/>
          </a:prstGeom>
          <a:noFill/>
        </p:spPr>
        <p:txBody>
          <a:bodyPr wrap="square" rtlCol="0">
            <a:spAutoFit/>
          </a:bodyPr>
          <a:lstStyle/>
          <a:p>
            <a:r>
              <a:rPr lang="en-MY" sz="1200" dirty="0"/>
              <a:t>*</a:t>
            </a:r>
          </a:p>
        </p:txBody>
      </p:sp>
      <p:sp>
        <p:nvSpPr>
          <p:cNvPr id="33" name="TextBox 32"/>
          <p:cNvSpPr txBox="1"/>
          <p:nvPr/>
        </p:nvSpPr>
        <p:spPr>
          <a:xfrm>
            <a:off x="5727570" y="1362828"/>
            <a:ext cx="164414" cy="276999"/>
          </a:xfrm>
          <a:prstGeom prst="rect">
            <a:avLst/>
          </a:prstGeom>
          <a:noFill/>
        </p:spPr>
        <p:txBody>
          <a:bodyPr wrap="square" rtlCol="0">
            <a:spAutoFit/>
          </a:bodyPr>
          <a:lstStyle/>
          <a:p>
            <a:r>
              <a:rPr lang="en-MY" sz="1200" dirty="0"/>
              <a:t>*</a:t>
            </a:r>
          </a:p>
        </p:txBody>
      </p:sp>
      <p:sp>
        <p:nvSpPr>
          <p:cNvPr id="34" name="TextBox 33"/>
          <p:cNvSpPr txBox="1"/>
          <p:nvPr/>
        </p:nvSpPr>
        <p:spPr>
          <a:xfrm>
            <a:off x="6020598" y="1404867"/>
            <a:ext cx="164414" cy="276999"/>
          </a:xfrm>
          <a:prstGeom prst="rect">
            <a:avLst/>
          </a:prstGeom>
          <a:noFill/>
        </p:spPr>
        <p:txBody>
          <a:bodyPr wrap="square" rtlCol="0">
            <a:spAutoFit/>
          </a:bodyPr>
          <a:lstStyle/>
          <a:p>
            <a:r>
              <a:rPr lang="en-MY" sz="1200" dirty="0"/>
              <a:t>*</a:t>
            </a:r>
          </a:p>
        </p:txBody>
      </p:sp>
      <p:sp>
        <p:nvSpPr>
          <p:cNvPr id="35" name="TextBox 34"/>
          <p:cNvSpPr txBox="1"/>
          <p:nvPr/>
        </p:nvSpPr>
        <p:spPr>
          <a:xfrm>
            <a:off x="6295732" y="1451585"/>
            <a:ext cx="164414" cy="276999"/>
          </a:xfrm>
          <a:prstGeom prst="rect">
            <a:avLst/>
          </a:prstGeom>
          <a:noFill/>
        </p:spPr>
        <p:txBody>
          <a:bodyPr wrap="square" rtlCol="0">
            <a:spAutoFit/>
          </a:bodyPr>
          <a:lstStyle/>
          <a:p>
            <a:r>
              <a:rPr lang="en-MY" sz="1200" dirty="0"/>
              <a:t>*</a:t>
            </a:r>
          </a:p>
        </p:txBody>
      </p:sp>
      <p:sp>
        <p:nvSpPr>
          <p:cNvPr id="36" name="TextBox 35"/>
          <p:cNvSpPr txBox="1"/>
          <p:nvPr/>
        </p:nvSpPr>
        <p:spPr>
          <a:xfrm>
            <a:off x="6578486" y="1548304"/>
            <a:ext cx="164414" cy="276999"/>
          </a:xfrm>
          <a:prstGeom prst="rect">
            <a:avLst/>
          </a:prstGeom>
          <a:noFill/>
        </p:spPr>
        <p:txBody>
          <a:bodyPr wrap="square" rtlCol="0">
            <a:spAutoFit/>
          </a:bodyPr>
          <a:lstStyle/>
          <a:p>
            <a:r>
              <a:rPr lang="en-MY" sz="1200" dirty="0"/>
              <a:t>*</a:t>
            </a:r>
          </a:p>
        </p:txBody>
      </p:sp>
      <p:sp>
        <p:nvSpPr>
          <p:cNvPr id="40" name="TextBox 39"/>
          <p:cNvSpPr txBox="1"/>
          <p:nvPr/>
        </p:nvSpPr>
        <p:spPr>
          <a:xfrm>
            <a:off x="5442162" y="1321110"/>
            <a:ext cx="164414" cy="276999"/>
          </a:xfrm>
          <a:prstGeom prst="rect">
            <a:avLst/>
          </a:prstGeom>
          <a:noFill/>
        </p:spPr>
        <p:txBody>
          <a:bodyPr wrap="square" rtlCol="0">
            <a:spAutoFit/>
          </a:bodyPr>
          <a:lstStyle/>
          <a:p>
            <a:r>
              <a:rPr lang="en-MY" sz="1200" dirty="0"/>
              <a:t>*</a:t>
            </a:r>
          </a:p>
        </p:txBody>
      </p:sp>
      <p:sp>
        <p:nvSpPr>
          <p:cNvPr id="43" name="TextBox 42"/>
          <p:cNvSpPr txBox="1"/>
          <p:nvPr/>
        </p:nvSpPr>
        <p:spPr>
          <a:xfrm>
            <a:off x="4401454" y="710591"/>
            <a:ext cx="509304" cy="276999"/>
          </a:xfrm>
          <a:prstGeom prst="rect">
            <a:avLst/>
          </a:prstGeom>
          <a:noFill/>
        </p:spPr>
        <p:txBody>
          <a:bodyPr wrap="square" rtlCol="0">
            <a:spAutoFit/>
          </a:bodyPr>
          <a:lstStyle/>
          <a:p>
            <a:r>
              <a:rPr lang="en-MY" sz="1200" dirty="0"/>
              <a:t>(c)</a:t>
            </a:r>
          </a:p>
        </p:txBody>
      </p:sp>
      <p:sp>
        <p:nvSpPr>
          <p:cNvPr id="44" name="TextBox 43"/>
          <p:cNvSpPr txBox="1"/>
          <p:nvPr/>
        </p:nvSpPr>
        <p:spPr>
          <a:xfrm>
            <a:off x="6904624" y="710591"/>
            <a:ext cx="509304" cy="276999"/>
          </a:xfrm>
          <a:prstGeom prst="rect">
            <a:avLst/>
          </a:prstGeom>
          <a:noFill/>
        </p:spPr>
        <p:txBody>
          <a:bodyPr wrap="square" rtlCol="0">
            <a:spAutoFit/>
          </a:bodyPr>
          <a:lstStyle/>
          <a:p>
            <a:r>
              <a:rPr lang="en-MY" sz="1200" dirty="0"/>
              <a:t>(d)</a:t>
            </a:r>
          </a:p>
        </p:txBody>
      </p:sp>
      <p:sp>
        <p:nvSpPr>
          <p:cNvPr id="47" name="TextBox 46"/>
          <p:cNvSpPr txBox="1"/>
          <p:nvPr/>
        </p:nvSpPr>
        <p:spPr>
          <a:xfrm>
            <a:off x="8215437" y="1433889"/>
            <a:ext cx="150905" cy="276999"/>
          </a:xfrm>
          <a:prstGeom prst="rect">
            <a:avLst/>
          </a:prstGeom>
          <a:noFill/>
        </p:spPr>
        <p:txBody>
          <a:bodyPr wrap="square" rtlCol="0">
            <a:spAutoFit/>
          </a:bodyPr>
          <a:lstStyle/>
          <a:p>
            <a:r>
              <a:rPr lang="en-MY" sz="1200" dirty="0"/>
              <a:t>*</a:t>
            </a:r>
          </a:p>
        </p:txBody>
      </p:sp>
      <p:sp>
        <p:nvSpPr>
          <p:cNvPr id="48" name="TextBox 47"/>
          <p:cNvSpPr txBox="1"/>
          <p:nvPr/>
        </p:nvSpPr>
        <p:spPr>
          <a:xfrm>
            <a:off x="8500845" y="1339767"/>
            <a:ext cx="150905" cy="276999"/>
          </a:xfrm>
          <a:prstGeom prst="rect">
            <a:avLst/>
          </a:prstGeom>
          <a:noFill/>
        </p:spPr>
        <p:txBody>
          <a:bodyPr wrap="square" rtlCol="0">
            <a:spAutoFit/>
          </a:bodyPr>
          <a:lstStyle/>
          <a:p>
            <a:r>
              <a:rPr lang="en-MY" sz="1200" dirty="0"/>
              <a:t>*</a:t>
            </a:r>
          </a:p>
        </p:txBody>
      </p:sp>
      <p:sp>
        <p:nvSpPr>
          <p:cNvPr id="49" name="TextBox 48"/>
          <p:cNvSpPr txBox="1"/>
          <p:nvPr/>
        </p:nvSpPr>
        <p:spPr>
          <a:xfrm>
            <a:off x="8780945" y="1606862"/>
            <a:ext cx="150905" cy="276999"/>
          </a:xfrm>
          <a:prstGeom prst="rect">
            <a:avLst/>
          </a:prstGeom>
          <a:noFill/>
        </p:spPr>
        <p:txBody>
          <a:bodyPr wrap="square" rtlCol="0">
            <a:spAutoFit/>
          </a:bodyPr>
          <a:lstStyle/>
          <a:p>
            <a:r>
              <a:rPr lang="en-MY" sz="1200" dirty="0"/>
              <a:t>*</a:t>
            </a:r>
          </a:p>
        </p:txBody>
      </p:sp>
      <p:sp>
        <p:nvSpPr>
          <p:cNvPr id="51" name="TextBox 50"/>
          <p:cNvSpPr txBox="1"/>
          <p:nvPr/>
        </p:nvSpPr>
        <p:spPr>
          <a:xfrm>
            <a:off x="4391645" y="1668438"/>
            <a:ext cx="150905" cy="276999"/>
          </a:xfrm>
          <a:prstGeom prst="rect">
            <a:avLst/>
          </a:prstGeom>
          <a:noFill/>
        </p:spPr>
        <p:txBody>
          <a:bodyPr wrap="square" rtlCol="0">
            <a:spAutoFit/>
          </a:bodyPr>
          <a:lstStyle/>
          <a:p>
            <a:r>
              <a:rPr lang="en-MY" sz="1200" dirty="0"/>
              <a:t>*</a:t>
            </a:r>
          </a:p>
        </p:txBody>
      </p:sp>
      <p:sp>
        <p:nvSpPr>
          <p:cNvPr id="54" name="TextBox 53"/>
          <p:cNvSpPr txBox="1"/>
          <p:nvPr/>
        </p:nvSpPr>
        <p:spPr>
          <a:xfrm>
            <a:off x="934574" y="839946"/>
            <a:ext cx="1217690" cy="523220"/>
          </a:xfrm>
          <a:prstGeom prst="rect">
            <a:avLst/>
          </a:prstGeom>
          <a:solidFill>
            <a:srgbClr val="FFFFAB"/>
          </a:solidFill>
        </p:spPr>
        <p:txBody>
          <a:bodyPr wrap="square" rtlCol="0">
            <a:spAutoFit/>
          </a:bodyPr>
          <a:lstStyle/>
          <a:p>
            <a:pPr algn="ctr"/>
            <a:r>
              <a:rPr lang="en-MY" sz="1400" b="1" dirty="0"/>
              <a:t>HCT-116</a:t>
            </a:r>
          </a:p>
          <a:p>
            <a:pPr algn="ctr"/>
            <a:r>
              <a:rPr lang="en-MY" sz="1400" b="1" dirty="0"/>
              <a:t>(Normal p53)</a:t>
            </a:r>
          </a:p>
        </p:txBody>
      </p:sp>
      <p:sp>
        <p:nvSpPr>
          <p:cNvPr id="55" name="TextBox 54"/>
          <p:cNvSpPr txBox="1"/>
          <p:nvPr/>
        </p:nvSpPr>
        <p:spPr>
          <a:xfrm>
            <a:off x="3513561" y="916149"/>
            <a:ext cx="829359" cy="307777"/>
          </a:xfrm>
          <a:prstGeom prst="rect">
            <a:avLst/>
          </a:prstGeom>
          <a:solidFill>
            <a:srgbClr val="FFFFAB"/>
          </a:solidFill>
        </p:spPr>
        <p:txBody>
          <a:bodyPr wrap="square" rtlCol="0">
            <a:spAutoFit/>
          </a:bodyPr>
          <a:lstStyle/>
          <a:p>
            <a:pPr algn="ctr"/>
            <a:r>
              <a:rPr lang="en-MY" sz="1400" b="1" dirty="0"/>
              <a:t>Ca Ski</a:t>
            </a:r>
          </a:p>
        </p:txBody>
      </p:sp>
      <p:sp>
        <p:nvSpPr>
          <p:cNvPr id="56" name="TextBox 55"/>
          <p:cNvSpPr txBox="1"/>
          <p:nvPr/>
        </p:nvSpPr>
        <p:spPr>
          <a:xfrm>
            <a:off x="5742532" y="916149"/>
            <a:ext cx="829359" cy="307777"/>
          </a:xfrm>
          <a:prstGeom prst="rect">
            <a:avLst/>
          </a:prstGeom>
          <a:solidFill>
            <a:srgbClr val="FFFFAB"/>
          </a:solidFill>
        </p:spPr>
        <p:txBody>
          <a:bodyPr wrap="square" rtlCol="0">
            <a:spAutoFit/>
          </a:bodyPr>
          <a:lstStyle/>
          <a:p>
            <a:pPr algn="ctr"/>
            <a:r>
              <a:rPr lang="en-MY" sz="1400" b="1" dirty="0"/>
              <a:t>A549</a:t>
            </a:r>
          </a:p>
        </p:txBody>
      </p:sp>
      <p:sp>
        <p:nvSpPr>
          <p:cNvPr id="57" name="TextBox 56"/>
          <p:cNvSpPr txBox="1"/>
          <p:nvPr/>
        </p:nvSpPr>
        <p:spPr>
          <a:xfrm>
            <a:off x="7474861" y="797080"/>
            <a:ext cx="1651320" cy="523220"/>
          </a:xfrm>
          <a:prstGeom prst="rect">
            <a:avLst/>
          </a:prstGeom>
          <a:solidFill>
            <a:srgbClr val="FFFFAB"/>
          </a:solidFill>
        </p:spPr>
        <p:txBody>
          <a:bodyPr wrap="square" rtlCol="0">
            <a:spAutoFit/>
          </a:bodyPr>
          <a:lstStyle/>
          <a:p>
            <a:pPr algn="ctr"/>
            <a:r>
              <a:rPr lang="en-MY" sz="1400" b="1" dirty="0"/>
              <a:t>HT-29</a:t>
            </a:r>
          </a:p>
          <a:p>
            <a:pPr algn="ctr"/>
            <a:r>
              <a:rPr lang="en-MY" sz="1400" b="1" dirty="0"/>
              <a:t>(Dysfunctional p53)</a:t>
            </a:r>
          </a:p>
        </p:txBody>
      </p:sp>
      <p:sp>
        <p:nvSpPr>
          <p:cNvPr id="68" name="Oval 67"/>
          <p:cNvSpPr/>
          <p:nvPr/>
        </p:nvSpPr>
        <p:spPr>
          <a:xfrm>
            <a:off x="2013319" y="1555701"/>
            <a:ext cx="335564" cy="103378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69" name="Oval 68"/>
          <p:cNvSpPr/>
          <p:nvPr/>
        </p:nvSpPr>
        <p:spPr>
          <a:xfrm>
            <a:off x="8730199" y="1555701"/>
            <a:ext cx="335564" cy="103378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70" name="TextBox 69"/>
          <p:cNvSpPr txBox="1"/>
          <p:nvPr/>
        </p:nvSpPr>
        <p:spPr>
          <a:xfrm>
            <a:off x="279082" y="3698029"/>
            <a:ext cx="8746859" cy="461665"/>
          </a:xfrm>
          <a:prstGeom prst="rect">
            <a:avLst/>
          </a:prstGeom>
          <a:solidFill>
            <a:schemeClr val="accent6">
              <a:lumMod val="60000"/>
              <a:lumOff val="40000"/>
            </a:schemeClr>
          </a:solidFill>
        </p:spPr>
        <p:txBody>
          <a:bodyPr wrap="square" rtlCol="0">
            <a:spAutoFit/>
          </a:bodyPr>
          <a:lstStyle/>
          <a:p>
            <a:r>
              <a:rPr lang="en-MY" sz="2400" b="1" u="sng" dirty="0"/>
              <a:t>Different susceptibility</a:t>
            </a:r>
            <a:r>
              <a:rPr lang="en-MY" sz="2400" b="1" dirty="0"/>
              <a:t> </a:t>
            </a:r>
            <a:r>
              <a:rPr lang="en-MY" sz="2000" dirty="0"/>
              <a:t>between colon cancer cell lines – HCT-116 and HT-29</a:t>
            </a:r>
          </a:p>
        </p:txBody>
      </p:sp>
      <p:sp>
        <p:nvSpPr>
          <p:cNvPr id="71" name="Rectangle 70"/>
          <p:cNvSpPr/>
          <p:nvPr/>
        </p:nvSpPr>
        <p:spPr>
          <a:xfrm>
            <a:off x="421386" y="3097812"/>
            <a:ext cx="7967609" cy="523220"/>
          </a:xfrm>
          <a:prstGeom prst="rect">
            <a:avLst/>
          </a:prstGeom>
        </p:spPr>
        <p:txBody>
          <a:bodyPr wrap="square">
            <a:spAutoFit/>
          </a:bodyPr>
          <a:lstStyle/>
          <a:p>
            <a:r>
              <a:rPr lang="en-US" sz="1400" b="1" dirty="0">
                <a:latin typeface="Times New Roman" panose="02020603050405020304" pitchFamily="18" charset="0"/>
                <a:ea typeface="Calibri" panose="020F0502020204030204" pitchFamily="34" charset="0"/>
              </a:rPr>
              <a:t>Figure 3: </a:t>
            </a:r>
            <a:r>
              <a:rPr lang="en-US" sz="1400" dirty="0">
                <a:latin typeface="Times New Roman" panose="02020603050405020304" pitchFamily="18" charset="0"/>
                <a:ea typeface="Calibri" panose="020F0502020204030204" pitchFamily="34" charset="0"/>
              </a:rPr>
              <a:t>Cytotoxic activity of MUSC 136</a:t>
            </a:r>
            <a:r>
              <a:rPr lang="en-US" sz="1400" baseline="30000" dirty="0">
                <a:latin typeface="Times New Roman" panose="02020603050405020304" pitchFamily="18" charset="0"/>
                <a:ea typeface="Calibri" panose="020F0502020204030204" pitchFamily="34" charset="0"/>
              </a:rPr>
              <a:t>T</a:t>
            </a:r>
            <a:r>
              <a:rPr lang="en-US" sz="1400" dirty="0">
                <a:latin typeface="Times New Roman" panose="02020603050405020304" pitchFamily="18" charset="0"/>
                <a:ea typeface="Calibri" panose="020F0502020204030204" pitchFamily="34" charset="0"/>
              </a:rPr>
              <a:t> extract against human cancer cell lines. The measurement of cell viability was done using MTT assay. </a:t>
            </a:r>
            <a:endParaRPr lang="en-MY" sz="1400" dirty="0"/>
          </a:p>
        </p:txBody>
      </p:sp>
      <p:sp>
        <p:nvSpPr>
          <p:cNvPr id="2" name="TextBox 1"/>
          <p:cNvSpPr txBox="1"/>
          <p:nvPr/>
        </p:nvSpPr>
        <p:spPr>
          <a:xfrm rot="16200000">
            <a:off x="-670452" y="1680344"/>
            <a:ext cx="1664820" cy="200055"/>
          </a:xfrm>
          <a:prstGeom prst="rect">
            <a:avLst/>
          </a:prstGeom>
          <a:noFill/>
        </p:spPr>
        <p:txBody>
          <a:bodyPr wrap="square" rtlCol="0">
            <a:spAutoFit/>
          </a:bodyPr>
          <a:lstStyle/>
          <a:p>
            <a:pPr algn="ctr"/>
            <a:r>
              <a:rPr lang="en-MY" sz="700" dirty="0"/>
              <a:t>Percentage of cell viability (%)</a:t>
            </a:r>
          </a:p>
        </p:txBody>
      </p:sp>
      <p:sp>
        <p:nvSpPr>
          <p:cNvPr id="41" name="TextBox 40"/>
          <p:cNvSpPr txBox="1"/>
          <p:nvPr/>
        </p:nvSpPr>
        <p:spPr>
          <a:xfrm rot="16200000">
            <a:off x="1663490" y="1719973"/>
            <a:ext cx="1664820" cy="200055"/>
          </a:xfrm>
          <a:prstGeom prst="rect">
            <a:avLst/>
          </a:prstGeom>
          <a:noFill/>
        </p:spPr>
        <p:txBody>
          <a:bodyPr wrap="square" rtlCol="0">
            <a:spAutoFit/>
          </a:bodyPr>
          <a:lstStyle/>
          <a:p>
            <a:pPr algn="ctr"/>
            <a:r>
              <a:rPr lang="en-MY" sz="700" dirty="0"/>
              <a:t>Percentage of cell viability (%)</a:t>
            </a:r>
          </a:p>
        </p:txBody>
      </p:sp>
      <p:sp>
        <p:nvSpPr>
          <p:cNvPr id="42" name="TextBox 41"/>
          <p:cNvSpPr txBox="1"/>
          <p:nvPr/>
        </p:nvSpPr>
        <p:spPr>
          <a:xfrm rot="16200000">
            <a:off x="3883397" y="1815630"/>
            <a:ext cx="1664820" cy="200055"/>
          </a:xfrm>
          <a:prstGeom prst="rect">
            <a:avLst/>
          </a:prstGeom>
          <a:noFill/>
        </p:spPr>
        <p:txBody>
          <a:bodyPr wrap="square" rtlCol="0">
            <a:spAutoFit/>
          </a:bodyPr>
          <a:lstStyle/>
          <a:p>
            <a:pPr algn="ctr"/>
            <a:r>
              <a:rPr lang="en-MY" sz="700" dirty="0"/>
              <a:t>Percentage of cell viability (%)</a:t>
            </a:r>
          </a:p>
        </p:txBody>
      </p:sp>
      <p:sp>
        <p:nvSpPr>
          <p:cNvPr id="45" name="TextBox 44"/>
          <p:cNvSpPr txBox="1"/>
          <p:nvPr/>
        </p:nvSpPr>
        <p:spPr>
          <a:xfrm rot="16200000">
            <a:off x="6092913" y="1815630"/>
            <a:ext cx="1664820" cy="200055"/>
          </a:xfrm>
          <a:prstGeom prst="rect">
            <a:avLst/>
          </a:prstGeom>
          <a:noFill/>
        </p:spPr>
        <p:txBody>
          <a:bodyPr wrap="square" rtlCol="0">
            <a:spAutoFit/>
          </a:bodyPr>
          <a:lstStyle/>
          <a:p>
            <a:pPr algn="ctr"/>
            <a:r>
              <a:rPr lang="en-MY" sz="700" dirty="0"/>
              <a:t>Percentage of cell viability (%)</a:t>
            </a:r>
          </a:p>
        </p:txBody>
      </p:sp>
    </p:spTree>
    <p:extLst>
      <p:ext uri="{BB962C8B-B14F-4D97-AF65-F5344CB8AC3E}">
        <p14:creationId xmlns:p14="http://schemas.microsoft.com/office/powerpoint/2010/main" val="273774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Background</a:t>
            </a:r>
            <a:r>
              <a:rPr lang="en-MY" dirty="0"/>
              <a:t> –</a:t>
            </a:r>
            <a:r>
              <a:rPr lang="en-US" dirty="0"/>
              <a:t> Genus </a:t>
            </a:r>
            <a:r>
              <a:rPr lang="en-US" i="1" dirty="0"/>
              <a:t>Streptomyces</a:t>
            </a:r>
          </a:p>
        </p:txBody>
      </p:sp>
      <p:sp>
        <p:nvSpPr>
          <p:cNvPr id="5" name="Title 1"/>
          <p:cNvSpPr txBox="1">
            <a:spLocks/>
          </p:cNvSpPr>
          <p:nvPr/>
        </p:nvSpPr>
        <p:spPr>
          <a:xfrm>
            <a:off x="595491" y="1229691"/>
            <a:ext cx="2451326" cy="507199"/>
          </a:xfrm>
          <a:prstGeom prst="rect">
            <a:avLst/>
          </a:prstGeom>
          <a:solidFill>
            <a:schemeClr val="bg1"/>
          </a:solidFill>
          <a:ln w="38100">
            <a:noFill/>
            <a:prstDash val="sysDot"/>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i="1" dirty="0">
                <a:latin typeface="Calisto MT" panose="02040603050505030304" pitchFamily="18" charset="0"/>
              </a:rPr>
              <a:t>Streptomyces</a:t>
            </a:r>
          </a:p>
        </p:txBody>
      </p:sp>
      <p:sp>
        <p:nvSpPr>
          <p:cNvPr id="26" name="TextBox 25"/>
          <p:cNvSpPr txBox="1"/>
          <p:nvPr/>
        </p:nvSpPr>
        <p:spPr>
          <a:xfrm>
            <a:off x="1444199" y="4250676"/>
            <a:ext cx="7628334" cy="200055"/>
          </a:xfrm>
          <a:prstGeom prst="rect">
            <a:avLst/>
          </a:prstGeom>
          <a:noFill/>
        </p:spPr>
        <p:txBody>
          <a:bodyPr wrap="square" rtlCol="0">
            <a:spAutoFit/>
          </a:bodyPr>
          <a:lstStyle/>
          <a:p>
            <a:pPr algn="r"/>
            <a:r>
              <a:rPr lang="en-US" sz="700" dirty="0">
                <a:latin typeface="Times New Roman" panose="02020603050405020304" pitchFamily="18" charset="0"/>
                <a:cs typeface="Times New Roman" panose="02020603050405020304" pitchFamily="18" charset="0"/>
              </a:rPr>
              <a:t>(</a:t>
            </a:r>
            <a:r>
              <a:rPr lang="en-US" sz="700" dirty="0" err="1">
                <a:latin typeface="Times New Roman" panose="02020603050405020304" pitchFamily="18" charset="0"/>
                <a:cs typeface="Times New Roman" panose="02020603050405020304" pitchFamily="18" charset="0"/>
              </a:rPr>
              <a:t>Subramani</a:t>
            </a:r>
            <a:r>
              <a:rPr lang="en-US" sz="700" dirty="0">
                <a:latin typeface="Times New Roman" panose="02020603050405020304" pitchFamily="18" charset="0"/>
                <a:cs typeface="Times New Roman" panose="02020603050405020304" pitchFamily="18" charset="0"/>
              </a:rPr>
              <a:t> and </a:t>
            </a:r>
            <a:r>
              <a:rPr lang="en-US" sz="700" dirty="0" err="1">
                <a:latin typeface="Times New Roman" panose="02020603050405020304" pitchFamily="18" charset="0"/>
                <a:cs typeface="Times New Roman" panose="02020603050405020304" pitchFamily="18" charset="0"/>
              </a:rPr>
              <a:t>Aalbersberg</a:t>
            </a:r>
            <a:r>
              <a:rPr lang="en-US" sz="700" dirty="0">
                <a:latin typeface="Times New Roman" panose="02020603050405020304" pitchFamily="18" charset="0"/>
                <a:cs typeface="Times New Roman" panose="02020603050405020304" pitchFamily="18" charset="0"/>
              </a:rPr>
              <a:t>, 2012; Kumar et al., 2014; </a:t>
            </a:r>
            <a:r>
              <a:rPr lang="en-US" sz="700" dirty="0" err="1">
                <a:latin typeface="Times New Roman" panose="02020603050405020304" pitchFamily="18" charset="0"/>
                <a:cs typeface="Times New Roman" panose="02020603050405020304" pitchFamily="18" charset="0"/>
              </a:rPr>
              <a:t>Mannivasagan</a:t>
            </a:r>
            <a:r>
              <a:rPr lang="en-US" sz="700" dirty="0">
                <a:latin typeface="Times New Roman" panose="02020603050405020304" pitchFamily="18" charset="0"/>
                <a:cs typeface="Times New Roman" panose="02020603050405020304" pitchFamily="18" charset="0"/>
              </a:rPr>
              <a:t> et al., 2014a; </a:t>
            </a:r>
            <a:r>
              <a:rPr lang="en-US" sz="700" dirty="0" err="1">
                <a:latin typeface="Times New Roman" panose="02020603050405020304" pitchFamily="18" charset="0"/>
                <a:cs typeface="Times New Roman" panose="02020603050405020304" pitchFamily="18" charset="0"/>
              </a:rPr>
              <a:t>Mannivasagan</a:t>
            </a:r>
            <a:r>
              <a:rPr lang="en-US" sz="700" dirty="0">
                <a:latin typeface="Times New Roman" panose="02020603050405020304" pitchFamily="18" charset="0"/>
                <a:cs typeface="Times New Roman" panose="02020603050405020304" pitchFamily="18" charset="0"/>
              </a:rPr>
              <a:t> et al., 2014b; Xu et al., 2014)</a:t>
            </a:r>
            <a:endParaRPr lang="en-MY" sz="700" dirty="0">
              <a:latin typeface="Times New Roman" panose="02020603050405020304" pitchFamily="18" charset="0"/>
              <a:cs typeface="Times New Roman" panose="02020603050405020304" pitchFamily="18" charset="0"/>
            </a:endParaRPr>
          </a:p>
        </p:txBody>
      </p:sp>
      <p:grpSp>
        <p:nvGrpSpPr>
          <p:cNvPr id="39" name="Group 38"/>
          <p:cNvGrpSpPr/>
          <p:nvPr/>
        </p:nvGrpSpPr>
        <p:grpSpPr>
          <a:xfrm>
            <a:off x="797562" y="2106202"/>
            <a:ext cx="2047183" cy="1448656"/>
            <a:chOff x="999634" y="2106202"/>
            <a:chExt cx="2047183" cy="1448656"/>
          </a:xfrm>
        </p:grpSpPr>
        <p:sp>
          <p:nvSpPr>
            <p:cNvPr id="38" name="Rounded Rectangle 37"/>
            <p:cNvSpPr/>
            <p:nvPr/>
          </p:nvSpPr>
          <p:spPr>
            <a:xfrm>
              <a:off x="999634" y="2106202"/>
              <a:ext cx="2047183" cy="14486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7" name="TextBox 36"/>
            <p:cNvSpPr txBox="1"/>
            <p:nvPr/>
          </p:nvSpPr>
          <p:spPr>
            <a:xfrm>
              <a:off x="999634" y="2226733"/>
              <a:ext cx="2047183" cy="1200329"/>
            </a:xfrm>
            <a:prstGeom prst="rect">
              <a:avLst/>
            </a:prstGeom>
            <a:noFill/>
          </p:spPr>
          <p:txBody>
            <a:bodyPr wrap="square" rtlCol="0">
              <a:spAutoFit/>
            </a:bodyPr>
            <a:lstStyle/>
            <a:p>
              <a:pPr algn="ctr"/>
              <a:r>
                <a:rPr lang="en-MY" dirty="0"/>
                <a:t>High GC %</a:t>
              </a:r>
            </a:p>
            <a:p>
              <a:pPr algn="ctr"/>
              <a:r>
                <a:rPr lang="en-MY" dirty="0"/>
                <a:t>Large genome</a:t>
              </a:r>
            </a:p>
            <a:p>
              <a:pPr algn="ctr"/>
              <a:r>
                <a:rPr lang="en-MY" dirty="0"/>
                <a:t>Complex life cycle</a:t>
              </a:r>
            </a:p>
            <a:p>
              <a:pPr algn="ctr"/>
              <a:r>
                <a:rPr lang="en-MY" dirty="0"/>
                <a:t>Prolific producers</a:t>
              </a:r>
            </a:p>
          </p:txBody>
        </p:sp>
      </p:grpSp>
      <p:cxnSp>
        <p:nvCxnSpPr>
          <p:cNvPr id="41" name="Straight Arrow Connector 40"/>
          <p:cNvCxnSpPr>
            <a:stCxn id="5" idx="2"/>
            <a:endCxn id="38" idx="0"/>
          </p:cNvCxnSpPr>
          <p:nvPr/>
        </p:nvCxnSpPr>
        <p:spPr>
          <a:xfrm>
            <a:off x="1821154" y="1736890"/>
            <a:ext cx="0" cy="369312"/>
          </a:xfrm>
          <a:prstGeom prst="straightConnector1">
            <a:avLst/>
          </a:prstGeom>
          <a:ln w="38100">
            <a:solidFill>
              <a:srgbClr val="385D8A"/>
            </a:solidFill>
            <a:tailEnd type="triangle"/>
          </a:ln>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3350283" y="761856"/>
            <a:ext cx="5622476" cy="3380198"/>
            <a:chOff x="2489000" y="568315"/>
            <a:chExt cx="5622476" cy="3380198"/>
          </a:xfrm>
          <a:gradFill flip="none" rotWithShape="1">
            <a:gsLst>
              <a:gs pos="0">
                <a:schemeClr val="accent1">
                  <a:lumMod val="5000"/>
                  <a:lumOff val="95000"/>
                </a:schemeClr>
              </a:gs>
              <a:gs pos="37000">
                <a:srgbClr val="FFFF00"/>
              </a:gs>
              <a:gs pos="100000">
                <a:srgbClr val="F66400"/>
              </a:gs>
            </a:gsLst>
            <a:lin ang="5400000" scaled="1"/>
            <a:tileRect/>
          </a:gradFill>
        </p:grpSpPr>
        <p:sp>
          <p:nvSpPr>
            <p:cNvPr id="58" name="Rectangle 57"/>
            <p:cNvSpPr/>
            <p:nvPr/>
          </p:nvSpPr>
          <p:spPr>
            <a:xfrm>
              <a:off x="2489000" y="568315"/>
              <a:ext cx="5622476" cy="338019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nvGrpSpPr>
            <p:cNvPr id="56" name="Group 55"/>
            <p:cNvGrpSpPr/>
            <p:nvPr/>
          </p:nvGrpSpPr>
          <p:grpSpPr>
            <a:xfrm>
              <a:off x="2625339" y="672599"/>
              <a:ext cx="5349799" cy="3010636"/>
              <a:chOff x="3398960" y="834162"/>
              <a:chExt cx="5349799" cy="3010636"/>
            </a:xfrm>
            <a:grpFill/>
          </p:grpSpPr>
          <p:grpSp>
            <p:nvGrpSpPr>
              <p:cNvPr id="54" name="Group 53"/>
              <p:cNvGrpSpPr/>
              <p:nvPr/>
            </p:nvGrpSpPr>
            <p:grpSpPr>
              <a:xfrm>
                <a:off x="3398960" y="834162"/>
                <a:ext cx="5349799" cy="1992721"/>
                <a:chOff x="3398960" y="834162"/>
                <a:chExt cx="5349799" cy="1992721"/>
              </a:xfrm>
              <a:grpFill/>
            </p:grpSpPr>
            <p:grpSp>
              <p:nvGrpSpPr>
                <p:cNvPr id="47" name="Group 46"/>
                <p:cNvGrpSpPr/>
                <p:nvPr/>
              </p:nvGrpSpPr>
              <p:grpSpPr>
                <a:xfrm>
                  <a:off x="7419997" y="834162"/>
                  <a:ext cx="1328762" cy="1992721"/>
                  <a:chOff x="5267311" y="977110"/>
                  <a:chExt cx="1328762" cy="1992721"/>
                </a:xfrm>
                <a:grpFill/>
              </p:grpSpPr>
              <p:pic>
                <p:nvPicPr>
                  <p:cNvPr id="42" name="Picture 14" descr="http://www.nobelprize.org/nobel_prizes/medicine/laureates/2015/omura_postc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874" y="977110"/>
                    <a:ext cx="1267636" cy="1792800"/>
                  </a:xfrm>
                  <a:prstGeom prst="rect">
                    <a:avLst/>
                  </a:prstGeom>
                  <a:grpFill/>
                  <a:ln w="38100">
                    <a:noFill/>
                  </a:ln>
                  <a:extLst/>
                </p:spPr>
              </p:pic>
              <p:sp>
                <p:nvSpPr>
                  <p:cNvPr id="43" name="TextBox 42"/>
                  <p:cNvSpPr txBox="1"/>
                  <p:nvPr/>
                </p:nvSpPr>
                <p:spPr>
                  <a:xfrm>
                    <a:off x="5267311" y="2723610"/>
                    <a:ext cx="1328762" cy="246221"/>
                  </a:xfrm>
                  <a:prstGeom prst="rect">
                    <a:avLst/>
                  </a:prstGeom>
                  <a:grpFill/>
                </p:spPr>
                <p:txBody>
                  <a:bodyPr wrap="square" rtlCol="0">
                    <a:spAutoFit/>
                  </a:bodyPr>
                  <a:lstStyle/>
                  <a:p>
                    <a:pPr algn="ctr"/>
                    <a:r>
                      <a:rPr lang="en-US" sz="1000" dirty="0"/>
                      <a:t>Prof. Satoshi </a:t>
                    </a:r>
                    <a:r>
                      <a:rPr lang="en-US" sz="1000" dirty="0" err="1"/>
                      <a:t>Ōmura</a:t>
                    </a:r>
                    <a:endParaRPr lang="en-US" sz="1000" dirty="0"/>
                  </a:p>
                </p:txBody>
              </p:sp>
            </p:grpSp>
            <p:grpSp>
              <p:nvGrpSpPr>
                <p:cNvPr id="46" name="Group 45"/>
                <p:cNvGrpSpPr/>
                <p:nvPr/>
              </p:nvGrpSpPr>
              <p:grpSpPr>
                <a:xfrm>
                  <a:off x="3398960" y="834162"/>
                  <a:ext cx="1687685" cy="1992721"/>
                  <a:chOff x="3716672" y="966780"/>
                  <a:chExt cx="1687685" cy="1992721"/>
                </a:xfrm>
                <a:grpFill/>
              </p:grpSpPr>
              <p:pic>
                <p:nvPicPr>
                  <p:cNvPr id="44" name="Picture 10" descr="http://www.nobelprize.org/nobel_prizes/medicine/laureates/2015/campbell_postcar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6719" y="966780"/>
                    <a:ext cx="1267590" cy="1792735"/>
                  </a:xfrm>
                  <a:prstGeom prst="rect">
                    <a:avLst/>
                  </a:prstGeom>
                  <a:grpFill/>
                  <a:ln w="38100">
                    <a:noFill/>
                  </a:ln>
                  <a:extLst/>
                </p:spPr>
              </p:pic>
              <p:sp>
                <p:nvSpPr>
                  <p:cNvPr id="45" name="TextBox 44"/>
                  <p:cNvSpPr txBox="1"/>
                  <p:nvPr/>
                </p:nvSpPr>
                <p:spPr>
                  <a:xfrm>
                    <a:off x="3716672" y="2713280"/>
                    <a:ext cx="1687685" cy="246221"/>
                  </a:xfrm>
                  <a:prstGeom prst="rect">
                    <a:avLst/>
                  </a:prstGeom>
                  <a:grpFill/>
                </p:spPr>
                <p:txBody>
                  <a:bodyPr wrap="square" rtlCol="0">
                    <a:spAutoFit/>
                  </a:bodyPr>
                  <a:lstStyle/>
                  <a:p>
                    <a:pPr algn="ctr"/>
                    <a:r>
                      <a:rPr lang="en-US" sz="1000" dirty="0"/>
                      <a:t>Prof. William C. Campbell</a:t>
                    </a:r>
                  </a:p>
                </p:txBody>
              </p:sp>
            </p:grpSp>
            <p:grpSp>
              <p:nvGrpSpPr>
                <p:cNvPr id="48" name="Group 47"/>
                <p:cNvGrpSpPr/>
                <p:nvPr/>
              </p:nvGrpSpPr>
              <p:grpSpPr>
                <a:xfrm>
                  <a:off x="4876597" y="955501"/>
                  <a:ext cx="2516330" cy="1629201"/>
                  <a:chOff x="4292855" y="276167"/>
                  <a:chExt cx="3927900" cy="2543123"/>
                </a:xfrm>
                <a:grpFill/>
              </p:grpSpPr>
              <p:pic>
                <p:nvPicPr>
                  <p:cNvPr id="49" name="Picture 2" descr="http://www.actino.jp/DigitalAtlas/data/8/8-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4018" y="877041"/>
                    <a:ext cx="2766051" cy="1942249"/>
                  </a:xfrm>
                  <a:prstGeom prst="rect">
                    <a:avLst/>
                  </a:prstGeom>
                  <a:grpFill/>
                  <a:extLst/>
                </p:spPr>
              </p:pic>
              <p:sp>
                <p:nvSpPr>
                  <p:cNvPr id="50" name="TextBox 49"/>
                  <p:cNvSpPr txBox="1"/>
                  <p:nvPr/>
                </p:nvSpPr>
                <p:spPr>
                  <a:xfrm>
                    <a:off x="4292855" y="276167"/>
                    <a:ext cx="3927900" cy="528470"/>
                  </a:xfrm>
                  <a:prstGeom prst="rect">
                    <a:avLst/>
                  </a:prstGeom>
                  <a:grpFill/>
                </p:spPr>
                <p:txBody>
                  <a:bodyPr wrap="square" rtlCol="0">
                    <a:spAutoFit/>
                  </a:bodyPr>
                  <a:lstStyle/>
                  <a:p>
                    <a:pPr algn="ctr"/>
                    <a:r>
                      <a:rPr lang="en-MY" sz="1600" i="1" dirty="0">
                        <a:latin typeface="Microsoft Sans Serif" panose="020B0604020202020204" pitchFamily="34" charset="0"/>
                        <a:ea typeface="Microsoft Sans Serif" panose="020B0604020202020204" pitchFamily="34" charset="0"/>
                        <a:cs typeface="Microsoft Sans Serif" panose="020B0604020202020204" pitchFamily="34" charset="0"/>
                      </a:rPr>
                      <a:t>Streptomyces </a:t>
                    </a:r>
                    <a:r>
                      <a:rPr lang="en-MY" sz="1600" i="1" dirty="0" err="1">
                        <a:latin typeface="Microsoft Sans Serif" panose="020B0604020202020204" pitchFamily="34" charset="0"/>
                        <a:ea typeface="Microsoft Sans Serif" panose="020B0604020202020204" pitchFamily="34" charset="0"/>
                        <a:cs typeface="Microsoft Sans Serif" panose="020B0604020202020204" pitchFamily="34" charset="0"/>
                      </a:rPr>
                      <a:t>avermitilis</a:t>
                    </a:r>
                    <a:endParaRPr lang="en-MY" sz="1600" i="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grpSp>
          <p:grpSp>
            <p:nvGrpSpPr>
              <p:cNvPr id="55" name="Group 54"/>
              <p:cNvGrpSpPr/>
              <p:nvPr/>
            </p:nvGrpSpPr>
            <p:grpSpPr>
              <a:xfrm>
                <a:off x="3738496" y="2914768"/>
                <a:ext cx="4792532" cy="930030"/>
                <a:chOff x="3949808" y="2914768"/>
                <a:chExt cx="4792532" cy="930030"/>
              </a:xfrm>
              <a:grpFill/>
            </p:grpSpPr>
            <p:sp>
              <p:nvSpPr>
                <p:cNvPr id="51" name="Rectangle 50"/>
                <p:cNvSpPr/>
                <p:nvPr/>
              </p:nvSpPr>
              <p:spPr>
                <a:xfrm>
                  <a:off x="3949808" y="2914768"/>
                  <a:ext cx="4792532" cy="338554"/>
                </a:xfrm>
                <a:prstGeom prst="rect">
                  <a:avLst/>
                </a:prstGeom>
                <a:grpFill/>
              </p:spPr>
              <p:txBody>
                <a:bodyPr wrap="square">
                  <a:spAutoFit/>
                </a:bodyPr>
                <a:lstStyle/>
                <a:p>
                  <a:pPr algn="ctr"/>
                  <a:r>
                    <a:rPr lang="en-US" sz="1600" b="1" dirty="0">
                      <a:solidFill>
                        <a:sysClr val="windowText" lastClr="000000"/>
                      </a:solidFill>
                      <a:latin typeface="Microsoft Sans Serif" panose="020B0604020202020204" pitchFamily="34" charset="0"/>
                      <a:cs typeface="Microsoft Sans Serif" panose="020B0604020202020204" pitchFamily="34" charset="0"/>
                    </a:rPr>
                    <a:t>The Nobel Prize in Physiology or Medicine 2015</a:t>
                  </a:r>
                </a:p>
              </p:txBody>
            </p:sp>
            <p:sp>
              <p:nvSpPr>
                <p:cNvPr id="52" name="TextBox 51"/>
                <p:cNvSpPr txBox="1"/>
                <p:nvPr/>
              </p:nvSpPr>
              <p:spPr>
                <a:xfrm>
                  <a:off x="4405051" y="3321578"/>
                  <a:ext cx="3946414" cy="523220"/>
                </a:xfrm>
                <a:prstGeom prst="rect">
                  <a:avLst/>
                </a:prstGeom>
                <a:grpFill/>
              </p:spPr>
              <p:txBody>
                <a:bodyPr wrap="square" rtlCol="0">
                  <a:spAutoFit/>
                </a:bodyPr>
                <a:lstStyle/>
                <a:p>
                  <a:pPr algn="ctr"/>
                  <a:r>
                    <a:rPr lang="en-US" sz="1400" b="1" u="sng" dirty="0" err="1">
                      <a:solidFill>
                        <a:sysClr val="windowText" lastClr="000000"/>
                      </a:solidFill>
                    </a:rPr>
                    <a:t>Avermectin</a:t>
                  </a:r>
                  <a:r>
                    <a:rPr lang="en-US" sz="1400" b="1" u="sng" dirty="0">
                      <a:solidFill>
                        <a:sysClr val="windowText" lastClr="000000"/>
                      </a:solidFill>
                    </a:rPr>
                    <a:t> &amp; </a:t>
                  </a:r>
                  <a:r>
                    <a:rPr lang="en-US" sz="1400" b="1" u="sng" dirty="0" err="1">
                      <a:solidFill>
                        <a:sysClr val="windowText" lastClr="000000"/>
                      </a:solidFill>
                    </a:rPr>
                    <a:t>Ivermectin</a:t>
                  </a:r>
                  <a:r>
                    <a:rPr lang="en-US" sz="1400" b="1" u="sng" dirty="0">
                      <a:solidFill>
                        <a:sysClr val="windowText" lastClr="000000"/>
                      </a:solidFill>
                    </a:rPr>
                    <a:t> (synthetic)</a:t>
                  </a:r>
                </a:p>
                <a:p>
                  <a:pPr algn="ctr"/>
                  <a:r>
                    <a:rPr lang="en-US" sz="1400" b="1" dirty="0">
                      <a:solidFill>
                        <a:sysClr val="windowText" lastClr="000000"/>
                      </a:solidFill>
                    </a:rPr>
                    <a:t> </a:t>
                  </a:r>
                  <a:r>
                    <a:rPr lang="en-US" sz="1400" dirty="0">
                      <a:solidFill>
                        <a:sysClr val="windowText" lastClr="000000"/>
                      </a:solidFill>
                    </a:rPr>
                    <a:t>Effective against river blindness and elephantiasis</a:t>
                  </a:r>
                </a:p>
              </p:txBody>
            </p:sp>
          </p:grpSp>
        </p:grpSp>
      </p:grpSp>
    </p:spTree>
    <p:extLst>
      <p:ext uri="{BB962C8B-B14F-4D97-AF65-F5344CB8AC3E}">
        <p14:creationId xmlns:p14="http://schemas.microsoft.com/office/powerpoint/2010/main" val="342842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Chart 27"/>
          <p:cNvGraphicFramePr>
            <a:graphicFrameLocks/>
          </p:cNvGraphicFramePr>
          <p:nvPr>
            <p:extLst>
              <p:ext uri="{D42A27DB-BD31-4B8C-83A1-F6EECF244321}">
                <p14:modId xmlns:p14="http://schemas.microsoft.com/office/powerpoint/2010/main" val="3981014643"/>
              </p:ext>
            </p:extLst>
          </p:nvPr>
        </p:nvGraphicFramePr>
        <p:xfrm>
          <a:off x="5005724" y="800167"/>
          <a:ext cx="4048998" cy="295443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0"/>
          </p:nvPr>
        </p:nvSpPr>
        <p:spPr/>
        <p:txBody>
          <a:bodyPr/>
          <a:lstStyle/>
          <a:p>
            <a:r>
              <a:rPr lang="en-US" dirty="0"/>
              <a:t>Results</a:t>
            </a:r>
            <a:r>
              <a:rPr lang="en-MY" dirty="0"/>
              <a:t> –</a:t>
            </a:r>
            <a:r>
              <a:rPr lang="en-US" dirty="0"/>
              <a:t> Apoptosis induction by MUSC 136</a:t>
            </a:r>
            <a:r>
              <a:rPr lang="en-US" baseline="30000" dirty="0"/>
              <a:t>T</a:t>
            </a:r>
            <a:r>
              <a:rPr lang="en-US" dirty="0"/>
              <a:t> extract</a:t>
            </a:r>
            <a:endParaRPr lang="en-US" i="1" baseline="30000" dirty="0"/>
          </a:p>
        </p:txBody>
      </p:sp>
      <p:graphicFrame>
        <p:nvGraphicFramePr>
          <p:cNvPr id="5" name="Chart 4"/>
          <p:cNvGraphicFramePr>
            <a:graphicFrameLocks/>
          </p:cNvGraphicFramePr>
          <p:nvPr>
            <p:extLst>
              <p:ext uri="{D42A27DB-BD31-4B8C-83A1-F6EECF244321}">
                <p14:modId xmlns:p14="http://schemas.microsoft.com/office/powerpoint/2010/main" val="1655986505"/>
              </p:ext>
            </p:extLst>
          </p:nvPr>
        </p:nvGraphicFramePr>
        <p:xfrm>
          <a:off x="746471" y="946449"/>
          <a:ext cx="4048998" cy="2727166"/>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1499261" y="3585498"/>
            <a:ext cx="2065965" cy="246221"/>
          </a:xfrm>
          <a:prstGeom prst="rect">
            <a:avLst/>
          </a:prstGeom>
          <a:noFill/>
        </p:spPr>
        <p:txBody>
          <a:bodyPr wrap="square" rtlCol="0">
            <a:spAutoFit/>
          </a:bodyPr>
          <a:lstStyle/>
          <a:p>
            <a:pPr algn="ctr"/>
            <a:r>
              <a:rPr lang="en-US" sz="1000" dirty="0"/>
              <a:t>Concentration (µg/mL)</a:t>
            </a:r>
            <a:endParaRPr lang="en-MY" sz="1000" dirty="0"/>
          </a:p>
        </p:txBody>
      </p:sp>
      <p:sp>
        <p:nvSpPr>
          <p:cNvPr id="8" name="TextBox 7"/>
          <p:cNvSpPr txBox="1"/>
          <p:nvPr/>
        </p:nvSpPr>
        <p:spPr>
          <a:xfrm rot="16200000">
            <a:off x="-792790" y="2098985"/>
            <a:ext cx="2873457" cy="246221"/>
          </a:xfrm>
          <a:prstGeom prst="rect">
            <a:avLst/>
          </a:prstGeom>
          <a:noFill/>
        </p:spPr>
        <p:txBody>
          <a:bodyPr wrap="square" rtlCol="0">
            <a:spAutoFit/>
          </a:bodyPr>
          <a:lstStyle/>
          <a:p>
            <a:pPr algn="ctr"/>
            <a:r>
              <a:rPr lang="en-US" sz="1000" dirty="0"/>
              <a:t>Percentage of cell undergoing GSH depletion (%)</a:t>
            </a:r>
            <a:endParaRPr lang="en-MY" sz="1000" dirty="0"/>
          </a:p>
        </p:txBody>
      </p:sp>
      <p:sp>
        <p:nvSpPr>
          <p:cNvPr id="9" name="TextBox 8"/>
          <p:cNvSpPr txBox="1"/>
          <p:nvPr/>
        </p:nvSpPr>
        <p:spPr>
          <a:xfrm>
            <a:off x="407923" y="623453"/>
            <a:ext cx="543346" cy="369332"/>
          </a:xfrm>
          <a:prstGeom prst="rect">
            <a:avLst/>
          </a:prstGeom>
          <a:noFill/>
        </p:spPr>
        <p:txBody>
          <a:bodyPr wrap="square" rtlCol="0">
            <a:spAutoFit/>
          </a:bodyPr>
          <a:lstStyle/>
          <a:p>
            <a:r>
              <a:rPr lang="en-US" dirty="0"/>
              <a:t>(a)</a:t>
            </a:r>
          </a:p>
        </p:txBody>
      </p:sp>
      <p:sp>
        <p:nvSpPr>
          <p:cNvPr id="10" name="TextBox 9"/>
          <p:cNvSpPr txBox="1"/>
          <p:nvPr/>
        </p:nvSpPr>
        <p:spPr>
          <a:xfrm>
            <a:off x="5830693" y="3630183"/>
            <a:ext cx="2065965" cy="246221"/>
          </a:xfrm>
          <a:prstGeom prst="rect">
            <a:avLst/>
          </a:prstGeom>
          <a:noFill/>
        </p:spPr>
        <p:txBody>
          <a:bodyPr wrap="square" rtlCol="0">
            <a:spAutoFit/>
          </a:bodyPr>
          <a:lstStyle/>
          <a:p>
            <a:pPr algn="ctr"/>
            <a:r>
              <a:rPr lang="en-US" sz="1000" dirty="0"/>
              <a:t>Concentration (µg/mL)</a:t>
            </a:r>
            <a:endParaRPr lang="en-MY" sz="1000" dirty="0"/>
          </a:p>
        </p:txBody>
      </p:sp>
      <p:sp>
        <p:nvSpPr>
          <p:cNvPr id="11" name="TextBox 10"/>
          <p:cNvSpPr txBox="1"/>
          <p:nvPr/>
        </p:nvSpPr>
        <p:spPr>
          <a:xfrm rot="16200000">
            <a:off x="3736956" y="2127859"/>
            <a:ext cx="2417310" cy="246221"/>
          </a:xfrm>
          <a:prstGeom prst="rect">
            <a:avLst/>
          </a:prstGeom>
          <a:noFill/>
        </p:spPr>
        <p:txBody>
          <a:bodyPr wrap="square" rtlCol="0">
            <a:spAutoFit/>
          </a:bodyPr>
          <a:lstStyle/>
          <a:p>
            <a:pPr algn="ctr"/>
            <a:r>
              <a:rPr lang="en-US" sz="1000" dirty="0"/>
              <a:t>Relative p53 expression</a:t>
            </a:r>
            <a:endParaRPr lang="en-MY" sz="1000" dirty="0"/>
          </a:p>
        </p:txBody>
      </p:sp>
      <p:sp>
        <p:nvSpPr>
          <p:cNvPr id="12" name="TextBox 11"/>
          <p:cNvSpPr txBox="1"/>
          <p:nvPr/>
        </p:nvSpPr>
        <p:spPr>
          <a:xfrm>
            <a:off x="4709594" y="638254"/>
            <a:ext cx="543346" cy="369332"/>
          </a:xfrm>
          <a:prstGeom prst="rect">
            <a:avLst/>
          </a:prstGeom>
          <a:noFill/>
        </p:spPr>
        <p:txBody>
          <a:bodyPr wrap="square" rtlCol="0">
            <a:spAutoFit/>
          </a:bodyPr>
          <a:lstStyle/>
          <a:p>
            <a:r>
              <a:rPr lang="en-US" dirty="0"/>
              <a:t>(b)</a:t>
            </a:r>
          </a:p>
        </p:txBody>
      </p:sp>
      <p:sp>
        <p:nvSpPr>
          <p:cNvPr id="13" name="TextBox 12"/>
          <p:cNvSpPr txBox="1"/>
          <p:nvPr/>
        </p:nvSpPr>
        <p:spPr>
          <a:xfrm>
            <a:off x="3579222" y="1514129"/>
            <a:ext cx="263704" cy="253916"/>
          </a:xfrm>
          <a:prstGeom prst="rect">
            <a:avLst/>
          </a:prstGeom>
          <a:noFill/>
        </p:spPr>
        <p:txBody>
          <a:bodyPr wrap="square" rtlCol="0">
            <a:spAutoFit/>
          </a:bodyPr>
          <a:lstStyle/>
          <a:p>
            <a:pPr algn="ctr"/>
            <a:r>
              <a:rPr lang="en-MY" sz="1050" dirty="0"/>
              <a:t>*</a:t>
            </a:r>
          </a:p>
        </p:txBody>
      </p:sp>
      <p:sp>
        <p:nvSpPr>
          <p:cNvPr id="14" name="TextBox 13"/>
          <p:cNvSpPr txBox="1"/>
          <p:nvPr/>
        </p:nvSpPr>
        <p:spPr>
          <a:xfrm>
            <a:off x="2891964" y="1947902"/>
            <a:ext cx="263704" cy="253916"/>
          </a:xfrm>
          <a:prstGeom prst="rect">
            <a:avLst/>
          </a:prstGeom>
          <a:noFill/>
        </p:spPr>
        <p:txBody>
          <a:bodyPr wrap="square" rtlCol="0">
            <a:spAutoFit/>
          </a:bodyPr>
          <a:lstStyle/>
          <a:p>
            <a:pPr algn="ctr"/>
            <a:r>
              <a:rPr lang="en-MY" sz="1050" dirty="0"/>
              <a:t>*</a:t>
            </a:r>
          </a:p>
        </p:txBody>
      </p:sp>
      <p:sp>
        <p:nvSpPr>
          <p:cNvPr id="15" name="TextBox 14"/>
          <p:cNvSpPr txBox="1"/>
          <p:nvPr/>
        </p:nvSpPr>
        <p:spPr>
          <a:xfrm>
            <a:off x="2194577" y="1978254"/>
            <a:ext cx="263704" cy="253916"/>
          </a:xfrm>
          <a:prstGeom prst="rect">
            <a:avLst/>
          </a:prstGeom>
          <a:noFill/>
        </p:spPr>
        <p:txBody>
          <a:bodyPr wrap="square" rtlCol="0">
            <a:spAutoFit/>
          </a:bodyPr>
          <a:lstStyle/>
          <a:p>
            <a:pPr algn="ctr"/>
            <a:r>
              <a:rPr lang="en-MY" sz="1050" dirty="0"/>
              <a:t>*</a:t>
            </a:r>
          </a:p>
        </p:txBody>
      </p:sp>
      <p:sp>
        <p:nvSpPr>
          <p:cNvPr id="16" name="TextBox 15"/>
          <p:cNvSpPr txBox="1"/>
          <p:nvPr/>
        </p:nvSpPr>
        <p:spPr>
          <a:xfrm>
            <a:off x="2641888" y="2858517"/>
            <a:ext cx="263704" cy="253916"/>
          </a:xfrm>
          <a:prstGeom prst="rect">
            <a:avLst/>
          </a:prstGeom>
          <a:noFill/>
        </p:spPr>
        <p:txBody>
          <a:bodyPr wrap="square" rtlCol="0">
            <a:spAutoFit/>
          </a:bodyPr>
          <a:lstStyle/>
          <a:p>
            <a:pPr algn="ctr"/>
            <a:r>
              <a:rPr lang="en-MY" sz="1050" dirty="0"/>
              <a:t>*</a:t>
            </a:r>
          </a:p>
        </p:txBody>
      </p:sp>
      <p:sp>
        <p:nvSpPr>
          <p:cNvPr id="17" name="TextBox 16"/>
          <p:cNvSpPr txBox="1"/>
          <p:nvPr/>
        </p:nvSpPr>
        <p:spPr>
          <a:xfrm>
            <a:off x="3336397" y="2216820"/>
            <a:ext cx="263704" cy="253916"/>
          </a:xfrm>
          <a:prstGeom prst="rect">
            <a:avLst/>
          </a:prstGeom>
          <a:noFill/>
        </p:spPr>
        <p:txBody>
          <a:bodyPr wrap="square" rtlCol="0">
            <a:spAutoFit/>
          </a:bodyPr>
          <a:lstStyle/>
          <a:p>
            <a:pPr algn="ctr"/>
            <a:r>
              <a:rPr lang="en-MY" sz="1050" dirty="0"/>
              <a:t>*</a:t>
            </a:r>
          </a:p>
        </p:txBody>
      </p:sp>
      <p:sp>
        <p:nvSpPr>
          <p:cNvPr id="18" name="TextBox 17"/>
          <p:cNvSpPr txBox="1"/>
          <p:nvPr/>
        </p:nvSpPr>
        <p:spPr>
          <a:xfrm>
            <a:off x="1936680" y="2880180"/>
            <a:ext cx="263704" cy="253916"/>
          </a:xfrm>
          <a:prstGeom prst="rect">
            <a:avLst/>
          </a:prstGeom>
          <a:noFill/>
        </p:spPr>
        <p:txBody>
          <a:bodyPr wrap="square" rtlCol="0">
            <a:spAutoFit/>
          </a:bodyPr>
          <a:lstStyle/>
          <a:p>
            <a:pPr algn="ctr"/>
            <a:r>
              <a:rPr lang="en-MY" sz="1050" dirty="0"/>
              <a:t>*</a:t>
            </a:r>
          </a:p>
        </p:txBody>
      </p:sp>
      <p:sp>
        <p:nvSpPr>
          <p:cNvPr id="19" name="TextBox 18"/>
          <p:cNvSpPr txBox="1"/>
          <p:nvPr/>
        </p:nvSpPr>
        <p:spPr>
          <a:xfrm>
            <a:off x="3461758" y="1997305"/>
            <a:ext cx="263704" cy="253916"/>
          </a:xfrm>
          <a:prstGeom prst="rect">
            <a:avLst/>
          </a:prstGeom>
          <a:noFill/>
        </p:spPr>
        <p:txBody>
          <a:bodyPr wrap="square" rtlCol="0">
            <a:spAutoFit/>
          </a:bodyPr>
          <a:lstStyle/>
          <a:p>
            <a:pPr algn="ctr"/>
            <a:r>
              <a:rPr lang="en-MY" sz="1050" dirty="0"/>
              <a:t>*</a:t>
            </a:r>
          </a:p>
        </p:txBody>
      </p:sp>
      <p:sp>
        <p:nvSpPr>
          <p:cNvPr id="20" name="TextBox 19"/>
          <p:cNvSpPr txBox="1"/>
          <p:nvPr/>
        </p:nvSpPr>
        <p:spPr>
          <a:xfrm>
            <a:off x="2766603" y="2120442"/>
            <a:ext cx="263704" cy="253916"/>
          </a:xfrm>
          <a:prstGeom prst="rect">
            <a:avLst/>
          </a:prstGeom>
          <a:noFill/>
        </p:spPr>
        <p:txBody>
          <a:bodyPr wrap="square" rtlCol="0">
            <a:spAutoFit/>
          </a:bodyPr>
          <a:lstStyle/>
          <a:p>
            <a:pPr algn="ctr"/>
            <a:r>
              <a:rPr lang="en-MY" sz="1050" dirty="0"/>
              <a:t>*</a:t>
            </a:r>
          </a:p>
        </p:txBody>
      </p:sp>
      <p:sp>
        <p:nvSpPr>
          <p:cNvPr id="21" name="TextBox 20"/>
          <p:cNvSpPr txBox="1"/>
          <p:nvPr/>
        </p:nvSpPr>
        <p:spPr>
          <a:xfrm>
            <a:off x="2078047" y="2229860"/>
            <a:ext cx="263704" cy="253916"/>
          </a:xfrm>
          <a:prstGeom prst="rect">
            <a:avLst/>
          </a:prstGeom>
          <a:noFill/>
        </p:spPr>
        <p:txBody>
          <a:bodyPr wrap="square" rtlCol="0">
            <a:spAutoFit/>
          </a:bodyPr>
          <a:lstStyle/>
          <a:p>
            <a:pPr algn="ctr"/>
            <a:r>
              <a:rPr lang="en-MY" sz="1050" dirty="0"/>
              <a:t>*</a:t>
            </a:r>
          </a:p>
        </p:txBody>
      </p:sp>
      <p:sp>
        <p:nvSpPr>
          <p:cNvPr id="22" name="TextBox 21"/>
          <p:cNvSpPr txBox="1"/>
          <p:nvPr/>
        </p:nvSpPr>
        <p:spPr>
          <a:xfrm>
            <a:off x="6913629" y="1698237"/>
            <a:ext cx="263704" cy="253916"/>
          </a:xfrm>
          <a:prstGeom prst="rect">
            <a:avLst/>
          </a:prstGeom>
          <a:noFill/>
        </p:spPr>
        <p:txBody>
          <a:bodyPr wrap="square" rtlCol="0">
            <a:spAutoFit/>
          </a:bodyPr>
          <a:lstStyle/>
          <a:p>
            <a:pPr algn="ctr"/>
            <a:r>
              <a:rPr lang="en-MY" sz="1050" dirty="0"/>
              <a:t>*</a:t>
            </a:r>
          </a:p>
        </p:txBody>
      </p:sp>
      <p:sp>
        <p:nvSpPr>
          <p:cNvPr id="23" name="TextBox 22"/>
          <p:cNvSpPr txBox="1"/>
          <p:nvPr/>
        </p:nvSpPr>
        <p:spPr>
          <a:xfrm>
            <a:off x="7595972" y="1494129"/>
            <a:ext cx="263704" cy="253916"/>
          </a:xfrm>
          <a:prstGeom prst="rect">
            <a:avLst/>
          </a:prstGeom>
          <a:noFill/>
        </p:spPr>
        <p:txBody>
          <a:bodyPr wrap="square" rtlCol="0">
            <a:spAutoFit/>
          </a:bodyPr>
          <a:lstStyle/>
          <a:p>
            <a:pPr algn="ctr"/>
            <a:r>
              <a:rPr lang="en-MY" sz="1050" dirty="0"/>
              <a:t>*</a:t>
            </a:r>
          </a:p>
        </p:txBody>
      </p:sp>
      <p:sp>
        <p:nvSpPr>
          <p:cNvPr id="24" name="TextBox 23"/>
          <p:cNvSpPr txBox="1"/>
          <p:nvPr/>
        </p:nvSpPr>
        <p:spPr>
          <a:xfrm>
            <a:off x="6230486" y="1638318"/>
            <a:ext cx="263704" cy="253916"/>
          </a:xfrm>
          <a:prstGeom prst="rect">
            <a:avLst/>
          </a:prstGeom>
          <a:noFill/>
        </p:spPr>
        <p:txBody>
          <a:bodyPr wrap="square" rtlCol="0">
            <a:spAutoFit/>
          </a:bodyPr>
          <a:lstStyle/>
          <a:p>
            <a:pPr algn="ctr"/>
            <a:r>
              <a:rPr lang="en-MY" sz="1050" dirty="0"/>
              <a:t>*</a:t>
            </a:r>
          </a:p>
        </p:txBody>
      </p:sp>
      <p:sp>
        <p:nvSpPr>
          <p:cNvPr id="25" name="TextBox 24"/>
          <p:cNvSpPr txBox="1"/>
          <p:nvPr/>
        </p:nvSpPr>
        <p:spPr>
          <a:xfrm>
            <a:off x="7031093" y="1296282"/>
            <a:ext cx="263704" cy="253916"/>
          </a:xfrm>
          <a:prstGeom prst="rect">
            <a:avLst/>
          </a:prstGeom>
          <a:noFill/>
        </p:spPr>
        <p:txBody>
          <a:bodyPr wrap="square" rtlCol="0">
            <a:spAutoFit/>
          </a:bodyPr>
          <a:lstStyle/>
          <a:p>
            <a:pPr algn="ctr"/>
            <a:r>
              <a:rPr lang="en-MY" sz="1050" dirty="0"/>
              <a:t>*</a:t>
            </a:r>
          </a:p>
        </p:txBody>
      </p:sp>
      <p:sp>
        <p:nvSpPr>
          <p:cNvPr id="26" name="TextBox 25"/>
          <p:cNvSpPr txBox="1"/>
          <p:nvPr/>
        </p:nvSpPr>
        <p:spPr>
          <a:xfrm>
            <a:off x="7713436" y="1319164"/>
            <a:ext cx="263704" cy="253916"/>
          </a:xfrm>
          <a:prstGeom prst="rect">
            <a:avLst/>
          </a:prstGeom>
          <a:noFill/>
        </p:spPr>
        <p:txBody>
          <a:bodyPr wrap="square" rtlCol="0">
            <a:spAutoFit/>
          </a:bodyPr>
          <a:lstStyle/>
          <a:p>
            <a:pPr algn="ctr"/>
            <a:r>
              <a:rPr lang="en-MY" sz="1050" dirty="0"/>
              <a:t>*</a:t>
            </a:r>
          </a:p>
        </p:txBody>
      </p:sp>
      <p:sp>
        <p:nvSpPr>
          <p:cNvPr id="27" name="TextBox 26"/>
          <p:cNvSpPr txBox="1"/>
          <p:nvPr/>
        </p:nvSpPr>
        <p:spPr>
          <a:xfrm>
            <a:off x="6342926" y="1458103"/>
            <a:ext cx="263704" cy="253916"/>
          </a:xfrm>
          <a:prstGeom prst="rect">
            <a:avLst/>
          </a:prstGeom>
          <a:noFill/>
        </p:spPr>
        <p:txBody>
          <a:bodyPr wrap="square" rtlCol="0">
            <a:spAutoFit/>
          </a:bodyPr>
          <a:lstStyle/>
          <a:p>
            <a:pPr algn="ctr"/>
            <a:r>
              <a:rPr lang="en-MY" sz="1050" dirty="0"/>
              <a:t>*</a:t>
            </a:r>
          </a:p>
        </p:txBody>
      </p:sp>
      <p:sp>
        <p:nvSpPr>
          <p:cNvPr id="2" name="TextBox 1"/>
          <p:cNvSpPr txBox="1"/>
          <p:nvPr/>
        </p:nvSpPr>
        <p:spPr>
          <a:xfrm>
            <a:off x="1849348" y="683293"/>
            <a:ext cx="1612410" cy="369332"/>
          </a:xfrm>
          <a:prstGeom prst="rect">
            <a:avLst/>
          </a:prstGeom>
          <a:solidFill>
            <a:schemeClr val="accent6">
              <a:lumMod val="60000"/>
              <a:lumOff val="40000"/>
            </a:schemeClr>
          </a:solidFill>
        </p:spPr>
        <p:txBody>
          <a:bodyPr wrap="square" rtlCol="0">
            <a:spAutoFit/>
          </a:bodyPr>
          <a:lstStyle/>
          <a:p>
            <a:r>
              <a:rPr lang="en-MY" b="1" dirty="0"/>
              <a:t>GSH depletion</a:t>
            </a:r>
          </a:p>
        </p:txBody>
      </p:sp>
      <p:sp>
        <p:nvSpPr>
          <p:cNvPr id="29" name="TextBox 28"/>
          <p:cNvSpPr txBox="1"/>
          <p:nvPr/>
        </p:nvSpPr>
        <p:spPr>
          <a:xfrm>
            <a:off x="6224018" y="691147"/>
            <a:ext cx="1612410" cy="369332"/>
          </a:xfrm>
          <a:prstGeom prst="rect">
            <a:avLst/>
          </a:prstGeom>
          <a:solidFill>
            <a:schemeClr val="accent6">
              <a:lumMod val="60000"/>
              <a:lumOff val="40000"/>
            </a:schemeClr>
          </a:solidFill>
        </p:spPr>
        <p:txBody>
          <a:bodyPr wrap="square" rtlCol="0">
            <a:spAutoFit/>
          </a:bodyPr>
          <a:lstStyle/>
          <a:p>
            <a:r>
              <a:rPr lang="en-MY" b="1" dirty="0"/>
              <a:t>p53 expression</a:t>
            </a:r>
          </a:p>
        </p:txBody>
      </p:sp>
      <p:sp>
        <p:nvSpPr>
          <p:cNvPr id="3" name="Rectangle 2"/>
          <p:cNvSpPr/>
          <p:nvPr/>
        </p:nvSpPr>
        <p:spPr>
          <a:xfrm>
            <a:off x="1025128" y="3868116"/>
            <a:ext cx="7128757" cy="523220"/>
          </a:xfrm>
          <a:prstGeom prst="rect">
            <a:avLst/>
          </a:prstGeom>
        </p:spPr>
        <p:txBody>
          <a:bodyPr wrap="square">
            <a:spAutoFit/>
          </a:bodyPr>
          <a:lstStyle/>
          <a:p>
            <a:r>
              <a:rPr lang="en-US" sz="1400" b="1" dirty="0">
                <a:latin typeface="Times New Roman" panose="02020603050405020304" pitchFamily="18" charset="0"/>
                <a:ea typeface="Calibri" panose="020F0502020204030204" pitchFamily="34" charset="0"/>
              </a:rPr>
              <a:t>Figure 4: </a:t>
            </a:r>
            <a:r>
              <a:rPr lang="en-US" sz="1400" dirty="0">
                <a:latin typeface="Times New Roman" panose="02020603050405020304" pitchFamily="18" charset="0"/>
                <a:ea typeface="Calibri" panose="020F0502020204030204" pitchFamily="34" charset="0"/>
              </a:rPr>
              <a:t>Effects of MUSC 136</a:t>
            </a:r>
            <a:r>
              <a:rPr lang="en-US" sz="1400" baseline="30000" dirty="0">
                <a:latin typeface="Times New Roman" panose="02020603050405020304" pitchFamily="18" charset="0"/>
                <a:ea typeface="Calibri" panose="020F0502020204030204" pitchFamily="34" charset="0"/>
              </a:rPr>
              <a:t>T</a:t>
            </a:r>
            <a:r>
              <a:rPr lang="en-US" sz="1400" dirty="0">
                <a:latin typeface="Times New Roman" panose="02020603050405020304" pitchFamily="18" charset="0"/>
                <a:ea typeface="Calibri" panose="020F0502020204030204" pitchFamily="34" charset="0"/>
              </a:rPr>
              <a:t> extract on (a) intracellular glutathione (GSH) content and (b) p53 protein in HCT-116 cells.</a:t>
            </a:r>
            <a:r>
              <a:rPr lang="en-US" sz="1400" b="1" dirty="0">
                <a:latin typeface="Times New Roman" panose="02020603050405020304" pitchFamily="18" charset="0"/>
                <a:ea typeface="Calibri" panose="020F0502020204030204" pitchFamily="34" charset="0"/>
              </a:rPr>
              <a:t> </a:t>
            </a:r>
            <a:endParaRPr lang="en-MY" sz="1400" dirty="0"/>
          </a:p>
        </p:txBody>
      </p:sp>
    </p:spTree>
    <p:extLst>
      <p:ext uri="{BB962C8B-B14F-4D97-AF65-F5344CB8AC3E}">
        <p14:creationId xmlns:p14="http://schemas.microsoft.com/office/powerpoint/2010/main" val="1170461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sym typeface="+mn-ea"/>
              </a:rPr>
              <a:t>Results</a:t>
            </a:r>
            <a:r>
              <a:rPr lang="en-MY" dirty="0">
                <a:sym typeface="+mn-ea"/>
              </a:rPr>
              <a:t> –</a:t>
            </a:r>
            <a:r>
              <a:rPr lang="en-US" dirty="0">
                <a:sym typeface="+mn-ea"/>
              </a:rPr>
              <a:t> Apoptosis induction by MUSC 136</a:t>
            </a:r>
            <a:r>
              <a:rPr lang="en-US" baseline="30000" dirty="0">
                <a:sym typeface="+mn-ea"/>
              </a:rPr>
              <a:t>T</a:t>
            </a:r>
            <a:r>
              <a:rPr lang="en-US" dirty="0">
                <a:sym typeface="+mn-ea"/>
              </a:rPr>
              <a:t> extract</a:t>
            </a:r>
            <a:endParaRPr lang="en-US"/>
          </a:p>
        </p:txBody>
      </p:sp>
      <p:sp>
        <p:nvSpPr>
          <p:cNvPr id="3" name="Text Box 2"/>
          <p:cNvSpPr txBox="1"/>
          <p:nvPr/>
        </p:nvSpPr>
        <p:spPr>
          <a:xfrm>
            <a:off x="465455" y="1153160"/>
            <a:ext cx="8337550" cy="2837180"/>
          </a:xfrm>
          <a:prstGeom prst="rect">
            <a:avLst/>
          </a:prstGeom>
          <a:noFill/>
        </p:spPr>
        <p:txBody>
          <a:bodyPr wrap="square" rtlCol="0" anchor="t">
            <a:spAutoFit/>
          </a:bodyPr>
          <a:lstStyle/>
          <a:p>
            <a:pPr marL="285750" indent="-285750">
              <a:buFont typeface="Arial" panose="020B0604020202020204" pitchFamily="34" charset="0"/>
              <a:buChar char="•"/>
            </a:pPr>
            <a:r>
              <a:rPr lang="en-MY" dirty="0">
                <a:sym typeface="+mn-ea"/>
              </a:rPr>
              <a:t>When treated with MUSC 136</a:t>
            </a:r>
            <a:r>
              <a:rPr lang="en-MY" baseline="30000" dirty="0">
                <a:sym typeface="+mn-ea"/>
              </a:rPr>
              <a:t>T</a:t>
            </a:r>
            <a:r>
              <a:rPr lang="en-MY" dirty="0">
                <a:sym typeface="+mn-ea"/>
              </a:rPr>
              <a:t> extract, there is an increase in percentage of cancer cells experiencing GSH depletion. GSH is important in maintaining cell survival and decrease of this molecule could, in turn trigger apoptotic signalling cascades, including the activation of p53 signalling pathway.</a:t>
            </a:r>
            <a:endParaRPr lang="en-MY" baseline="0" dirty="0"/>
          </a:p>
          <a:p>
            <a:pPr marL="285750" indent="-285750">
              <a:buFont typeface="Arial" panose="020B0604020202020204" pitchFamily="34" charset="0"/>
              <a:buChar char="•"/>
            </a:pPr>
            <a:endParaRPr lang="en-MY" baseline="0" dirty="0"/>
          </a:p>
          <a:p>
            <a:pPr marL="285750" indent="-285750">
              <a:buFont typeface="Arial" panose="020B0604020202020204" pitchFamily="34" charset="0"/>
              <a:buChar char="•"/>
            </a:pPr>
            <a:r>
              <a:rPr lang="en-MY" dirty="0">
                <a:sym typeface="+mn-ea"/>
              </a:rPr>
              <a:t>As seen in Figure (b), there was increase in p53 expression after treated with MUSC 136</a:t>
            </a:r>
            <a:r>
              <a:rPr lang="en-MY" baseline="30000" dirty="0">
                <a:sym typeface="+mn-ea"/>
              </a:rPr>
              <a:t>T</a:t>
            </a:r>
            <a:r>
              <a:rPr lang="en-MY" dirty="0">
                <a:sym typeface="+mn-ea"/>
              </a:rPr>
              <a:t> extract. All these results showed that the cytotoxic activity of MUSC 136</a:t>
            </a:r>
            <a:r>
              <a:rPr lang="en-MY" baseline="30000" dirty="0">
                <a:sym typeface="+mn-ea"/>
              </a:rPr>
              <a:t>T</a:t>
            </a:r>
            <a:r>
              <a:rPr lang="en-MY" dirty="0">
                <a:sym typeface="+mn-ea"/>
              </a:rPr>
              <a:t> extract could potentially acting via effects on p53 protein. However, further mechanistic studies on p53 associated cell death pathway would be required to fully understand the action target of MUSC 136</a:t>
            </a:r>
            <a:r>
              <a:rPr lang="en-MY" baseline="30000" dirty="0">
                <a:sym typeface="+mn-ea"/>
              </a:rPr>
              <a:t>T</a:t>
            </a:r>
            <a:r>
              <a:rPr lang="en-MY" dirty="0">
                <a:sym typeface="+mn-ea"/>
              </a:rPr>
              <a:t> extract.</a:t>
            </a:r>
            <a:endParaRPr lang="en-US" dirty="0"/>
          </a:p>
        </p:txBody>
      </p:sp>
    </p:spTree>
    <p:extLst>
      <p:ext uri="{BB962C8B-B14F-4D97-AF65-F5344CB8AC3E}">
        <p14:creationId xmlns:p14="http://schemas.microsoft.com/office/powerpoint/2010/main" val="3071552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MY" dirty="0"/>
              <a:t>Results – Chemical profiling of MUSC 136</a:t>
            </a:r>
            <a:r>
              <a:rPr lang="en-MY" baseline="30000" dirty="0"/>
              <a:t>T</a:t>
            </a:r>
            <a:r>
              <a:rPr lang="en-MY" dirty="0"/>
              <a:t> extract</a:t>
            </a:r>
          </a:p>
        </p:txBody>
      </p:sp>
      <p:graphicFrame>
        <p:nvGraphicFramePr>
          <p:cNvPr id="4" name="Table 3"/>
          <p:cNvGraphicFramePr>
            <a:graphicFrameLocks noGrp="1"/>
          </p:cNvGraphicFramePr>
          <p:nvPr>
            <p:extLst>
              <p:ext uri="{D42A27DB-BD31-4B8C-83A1-F6EECF244321}">
                <p14:modId xmlns:p14="http://schemas.microsoft.com/office/powerpoint/2010/main" val="856904192"/>
              </p:ext>
            </p:extLst>
          </p:nvPr>
        </p:nvGraphicFramePr>
        <p:xfrm>
          <a:off x="272566" y="997075"/>
          <a:ext cx="5042931" cy="3429000"/>
        </p:xfrm>
        <a:graphic>
          <a:graphicData uri="http://schemas.openxmlformats.org/drawingml/2006/table">
            <a:tbl>
              <a:tblPr firstRow="1" firstCol="1" bandRow="1">
                <a:tableStyleId>{5940675A-B579-460E-94D1-54222C63F5DA}</a:tableStyleId>
              </a:tblPr>
              <a:tblGrid>
                <a:gridCol w="457417">
                  <a:extLst>
                    <a:ext uri="{9D8B030D-6E8A-4147-A177-3AD203B41FA5}">
                      <a16:colId xmlns:a16="http://schemas.microsoft.com/office/drawing/2014/main" xmlns="" val="20000"/>
                    </a:ext>
                  </a:extLst>
                </a:gridCol>
                <a:gridCol w="1026236">
                  <a:extLst>
                    <a:ext uri="{9D8B030D-6E8A-4147-A177-3AD203B41FA5}">
                      <a16:colId xmlns:a16="http://schemas.microsoft.com/office/drawing/2014/main" xmlns="" val="20001"/>
                    </a:ext>
                  </a:extLst>
                </a:gridCol>
                <a:gridCol w="2243827">
                  <a:extLst>
                    <a:ext uri="{9D8B030D-6E8A-4147-A177-3AD203B41FA5}">
                      <a16:colId xmlns:a16="http://schemas.microsoft.com/office/drawing/2014/main" xmlns="" val="20002"/>
                    </a:ext>
                  </a:extLst>
                </a:gridCol>
                <a:gridCol w="801744">
                  <a:extLst>
                    <a:ext uri="{9D8B030D-6E8A-4147-A177-3AD203B41FA5}">
                      <a16:colId xmlns:a16="http://schemas.microsoft.com/office/drawing/2014/main" xmlns="" val="20003"/>
                    </a:ext>
                  </a:extLst>
                </a:gridCol>
                <a:gridCol w="513707">
                  <a:extLst>
                    <a:ext uri="{9D8B030D-6E8A-4147-A177-3AD203B41FA5}">
                      <a16:colId xmlns:a16="http://schemas.microsoft.com/office/drawing/2014/main" xmlns="" val="20004"/>
                    </a:ext>
                  </a:extLst>
                </a:gridCol>
              </a:tblGrid>
              <a:tr h="225770">
                <a:tc>
                  <a:txBody>
                    <a:bodyPr/>
                    <a:lstStyle/>
                    <a:p>
                      <a:pPr>
                        <a:lnSpc>
                          <a:spcPct val="150000"/>
                        </a:lnSpc>
                        <a:spcAft>
                          <a:spcPts val="1000"/>
                        </a:spcAft>
                      </a:pPr>
                      <a:r>
                        <a:rPr lang="en-US" sz="1000" dirty="0">
                          <a:effectLst/>
                        </a:rPr>
                        <a:t>No</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dirty="0">
                          <a:effectLst/>
                        </a:rPr>
                        <a:t>R.T</a:t>
                      </a:r>
                      <a:r>
                        <a:rPr lang="en-US" sz="1000" baseline="0" dirty="0">
                          <a:effectLst/>
                        </a:rPr>
                        <a:t>. </a:t>
                      </a:r>
                      <a:r>
                        <a:rPr lang="en-US" sz="1000" dirty="0">
                          <a:effectLst/>
                        </a:rPr>
                        <a:t>(min)</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marL="196850" indent="-196850">
                        <a:lnSpc>
                          <a:spcPct val="150000"/>
                        </a:lnSpc>
                        <a:spcAft>
                          <a:spcPts val="1000"/>
                        </a:spcAft>
                      </a:pPr>
                      <a:r>
                        <a:rPr lang="en-US" sz="1000" dirty="0">
                          <a:effectLst/>
                        </a:rPr>
                        <a:t>Compound</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dirty="0">
                          <a:effectLst/>
                        </a:rPr>
                        <a:t>Formula</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dirty="0">
                          <a:effectLst/>
                        </a:rPr>
                        <a:t>M.W.</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extLst>
                  <a:ext uri="{0D108BD9-81ED-4DB2-BD59-A6C34878D82A}">
                    <a16:rowId xmlns:a16="http://schemas.microsoft.com/office/drawing/2014/main" xmlns="" val="10000"/>
                  </a:ext>
                </a:extLst>
              </a:tr>
              <a:tr h="199217">
                <a:tc>
                  <a:txBody>
                    <a:bodyPr/>
                    <a:lstStyle/>
                    <a:p>
                      <a:pPr>
                        <a:lnSpc>
                          <a:spcPct val="150000"/>
                        </a:lnSpc>
                        <a:spcAft>
                          <a:spcPts val="1000"/>
                        </a:spcAft>
                      </a:pPr>
                      <a:r>
                        <a:rPr lang="en-US" sz="1000" dirty="0">
                          <a:effectLst/>
                        </a:rPr>
                        <a:t>1</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a:effectLst/>
                        </a:rPr>
                        <a:t>14.370</a:t>
                      </a:r>
                      <a:endParaRPr lang="en-MY" sz="90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marL="196850" indent="-196850">
                        <a:lnSpc>
                          <a:spcPct val="150000"/>
                        </a:lnSpc>
                        <a:spcAft>
                          <a:spcPts val="1000"/>
                        </a:spcAft>
                      </a:pPr>
                      <a:r>
                        <a:rPr lang="en-US" sz="1000" dirty="0">
                          <a:effectLst/>
                        </a:rPr>
                        <a:t>Isomeric </a:t>
                      </a:r>
                      <a:r>
                        <a:rPr lang="en-US" sz="1000" dirty="0" err="1">
                          <a:effectLst/>
                        </a:rPr>
                        <a:t>dihydro</a:t>
                      </a:r>
                      <a:r>
                        <a:rPr lang="en-US" sz="1000" dirty="0">
                          <a:effectLst/>
                        </a:rPr>
                        <a:t>-methyl-</a:t>
                      </a:r>
                      <a:r>
                        <a:rPr lang="en-US" sz="1000" dirty="0" err="1">
                          <a:effectLst/>
                        </a:rPr>
                        <a:t>furanone</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a:effectLst/>
                        </a:rPr>
                        <a:t>C</a:t>
                      </a:r>
                      <a:r>
                        <a:rPr lang="en-US" sz="1000" baseline="-25000">
                          <a:effectLst/>
                        </a:rPr>
                        <a:t>5</a:t>
                      </a:r>
                      <a:r>
                        <a:rPr lang="en-US" sz="1000">
                          <a:effectLst/>
                        </a:rPr>
                        <a:t>H</a:t>
                      </a:r>
                      <a:r>
                        <a:rPr lang="en-US" sz="1000" baseline="-25000">
                          <a:effectLst/>
                        </a:rPr>
                        <a:t>6</a:t>
                      </a:r>
                      <a:r>
                        <a:rPr lang="en-US" sz="1000">
                          <a:effectLst/>
                        </a:rPr>
                        <a:t>O</a:t>
                      </a:r>
                      <a:r>
                        <a:rPr lang="en-US" sz="1000" baseline="-25000">
                          <a:effectLst/>
                        </a:rPr>
                        <a:t>2</a:t>
                      </a:r>
                      <a:endParaRPr lang="en-MY" sz="90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a:effectLst/>
                        </a:rPr>
                        <a:t>98</a:t>
                      </a:r>
                      <a:endParaRPr lang="en-MY" sz="90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extLst>
                  <a:ext uri="{0D108BD9-81ED-4DB2-BD59-A6C34878D82A}">
                    <a16:rowId xmlns:a16="http://schemas.microsoft.com/office/drawing/2014/main" xmlns="" val="10001"/>
                  </a:ext>
                </a:extLst>
              </a:tr>
              <a:tr h="199217">
                <a:tc>
                  <a:txBody>
                    <a:bodyPr/>
                    <a:lstStyle/>
                    <a:p>
                      <a:pPr>
                        <a:lnSpc>
                          <a:spcPct val="150000"/>
                        </a:lnSpc>
                        <a:spcAft>
                          <a:spcPts val="1000"/>
                        </a:spcAft>
                      </a:pPr>
                      <a:r>
                        <a:rPr lang="en-US" sz="1000" dirty="0">
                          <a:effectLst/>
                        </a:rPr>
                        <a:t>2</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a:effectLst/>
                        </a:rPr>
                        <a:t>39.484</a:t>
                      </a:r>
                      <a:endParaRPr lang="en-MY" sz="90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marL="196850" indent="-196850">
                        <a:lnSpc>
                          <a:spcPct val="150000"/>
                        </a:lnSpc>
                        <a:spcAft>
                          <a:spcPts val="1000"/>
                        </a:spcAft>
                      </a:pPr>
                      <a:r>
                        <a:rPr lang="en-US" sz="1000" dirty="0">
                          <a:effectLst/>
                        </a:rPr>
                        <a:t>1-Pentadecene</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a:effectLst/>
                        </a:rPr>
                        <a:t>C</a:t>
                      </a:r>
                      <a:r>
                        <a:rPr lang="en-US" sz="1000" baseline="-25000">
                          <a:effectLst/>
                        </a:rPr>
                        <a:t>15</a:t>
                      </a:r>
                      <a:r>
                        <a:rPr lang="en-US" sz="1000">
                          <a:effectLst/>
                        </a:rPr>
                        <a:t>H</a:t>
                      </a:r>
                      <a:r>
                        <a:rPr lang="en-US" sz="1000" baseline="-25000">
                          <a:effectLst/>
                        </a:rPr>
                        <a:t>30</a:t>
                      </a:r>
                      <a:endParaRPr lang="en-MY" sz="90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a:effectLst/>
                        </a:rPr>
                        <a:t>210</a:t>
                      </a:r>
                      <a:endParaRPr lang="en-MY" sz="90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extLst>
                  <a:ext uri="{0D108BD9-81ED-4DB2-BD59-A6C34878D82A}">
                    <a16:rowId xmlns:a16="http://schemas.microsoft.com/office/drawing/2014/main" xmlns="" val="10002"/>
                  </a:ext>
                </a:extLst>
              </a:tr>
              <a:tr h="199217">
                <a:tc>
                  <a:txBody>
                    <a:bodyPr/>
                    <a:lstStyle/>
                    <a:p>
                      <a:pPr>
                        <a:lnSpc>
                          <a:spcPct val="150000"/>
                        </a:lnSpc>
                        <a:spcAft>
                          <a:spcPts val="1000"/>
                        </a:spcAft>
                      </a:pPr>
                      <a:r>
                        <a:rPr lang="en-US" sz="1000">
                          <a:effectLst/>
                        </a:rPr>
                        <a:t>3</a:t>
                      </a:r>
                      <a:endParaRPr lang="en-MY" sz="90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a:effectLst/>
                        </a:rPr>
                        <a:t>44.502</a:t>
                      </a:r>
                      <a:endParaRPr lang="en-MY" sz="90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marL="196850" indent="-196850">
                        <a:lnSpc>
                          <a:spcPct val="150000"/>
                        </a:lnSpc>
                        <a:spcAft>
                          <a:spcPts val="1000"/>
                        </a:spcAft>
                      </a:pPr>
                      <a:r>
                        <a:rPr lang="en-US" sz="1000">
                          <a:effectLst/>
                        </a:rPr>
                        <a:t>Phenol, 2,5-bis(1,1-dimethylethyl)-</a:t>
                      </a:r>
                      <a:endParaRPr lang="en-MY" sz="90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a:effectLst/>
                        </a:rPr>
                        <a:t>C</a:t>
                      </a:r>
                      <a:r>
                        <a:rPr lang="en-US" sz="1000" baseline="-25000">
                          <a:effectLst/>
                        </a:rPr>
                        <a:t>14</a:t>
                      </a:r>
                      <a:r>
                        <a:rPr lang="en-US" sz="1000">
                          <a:effectLst/>
                        </a:rPr>
                        <a:t>H</a:t>
                      </a:r>
                      <a:r>
                        <a:rPr lang="en-US" sz="1000" baseline="-25000">
                          <a:effectLst/>
                        </a:rPr>
                        <a:t>22</a:t>
                      </a:r>
                      <a:r>
                        <a:rPr lang="en-US" sz="1000">
                          <a:effectLst/>
                        </a:rPr>
                        <a:t>O</a:t>
                      </a:r>
                      <a:endParaRPr lang="en-MY" sz="90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a:effectLst/>
                        </a:rPr>
                        <a:t>206</a:t>
                      </a:r>
                      <a:endParaRPr lang="en-MY" sz="90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extLst>
                  <a:ext uri="{0D108BD9-81ED-4DB2-BD59-A6C34878D82A}">
                    <a16:rowId xmlns:a16="http://schemas.microsoft.com/office/drawing/2014/main" xmlns="" val="10003"/>
                  </a:ext>
                </a:extLst>
              </a:tr>
              <a:tr h="630392">
                <a:tc>
                  <a:txBody>
                    <a:bodyPr/>
                    <a:lstStyle/>
                    <a:p>
                      <a:pPr>
                        <a:lnSpc>
                          <a:spcPct val="150000"/>
                        </a:lnSpc>
                        <a:spcAft>
                          <a:spcPts val="1000"/>
                        </a:spcAft>
                      </a:pPr>
                      <a:r>
                        <a:rPr lang="en-US" sz="1000" dirty="0">
                          <a:effectLst/>
                        </a:rPr>
                        <a:t>4</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a:effectLst/>
                        </a:rPr>
                        <a:t>51.569</a:t>
                      </a:r>
                      <a:endParaRPr lang="en-MY" sz="90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marL="196850" indent="-196850">
                        <a:lnSpc>
                          <a:spcPct val="150000"/>
                        </a:lnSpc>
                        <a:spcAft>
                          <a:spcPts val="1000"/>
                        </a:spcAft>
                      </a:pPr>
                      <a:r>
                        <a:rPr lang="en-US" sz="1000" dirty="0">
                          <a:effectLst/>
                        </a:rPr>
                        <a:t>(3R,8aS)-3-methyl-1,2,3,4,6,7,8,8a-octahydropyrrolo[1,2-a]pyrazine-1,4-dione</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dirty="0">
                          <a:effectLst/>
                        </a:rPr>
                        <a:t>C</a:t>
                      </a:r>
                      <a:r>
                        <a:rPr lang="en-US" sz="1000" baseline="-25000" dirty="0">
                          <a:effectLst/>
                        </a:rPr>
                        <a:t>8</a:t>
                      </a:r>
                      <a:r>
                        <a:rPr lang="en-US" sz="1000" dirty="0">
                          <a:effectLst/>
                        </a:rPr>
                        <a:t>H</a:t>
                      </a:r>
                      <a:r>
                        <a:rPr lang="en-US" sz="1000" baseline="-25000" dirty="0">
                          <a:effectLst/>
                        </a:rPr>
                        <a:t>12</a:t>
                      </a:r>
                      <a:r>
                        <a:rPr lang="en-US" sz="1000" dirty="0">
                          <a:effectLst/>
                        </a:rPr>
                        <a:t>N</a:t>
                      </a:r>
                      <a:r>
                        <a:rPr lang="en-US" sz="1000" baseline="-25000" dirty="0">
                          <a:effectLst/>
                        </a:rPr>
                        <a:t>2</a:t>
                      </a:r>
                      <a:r>
                        <a:rPr lang="en-US" sz="1000" dirty="0">
                          <a:effectLst/>
                        </a:rPr>
                        <a:t>O</a:t>
                      </a:r>
                      <a:r>
                        <a:rPr lang="en-US" sz="1000" baseline="-25000" dirty="0">
                          <a:effectLst/>
                        </a:rPr>
                        <a:t>2</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dirty="0">
                          <a:effectLst/>
                        </a:rPr>
                        <a:t>168</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extLst>
                  <a:ext uri="{0D108BD9-81ED-4DB2-BD59-A6C34878D82A}">
                    <a16:rowId xmlns:a16="http://schemas.microsoft.com/office/drawing/2014/main" xmlns="" val="10004"/>
                  </a:ext>
                </a:extLst>
              </a:tr>
              <a:tr h="199217">
                <a:tc>
                  <a:txBody>
                    <a:bodyPr/>
                    <a:lstStyle/>
                    <a:p>
                      <a:pPr>
                        <a:lnSpc>
                          <a:spcPct val="150000"/>
                        </a:lnSpc>
                        <a:spcAft>
                          <a:spcPts val="1000"/>
                        </a:spcAft>
                      </a:pPr>
                      <a:r>
                        <a:rPr lang="en-US" sz="1000" dirty="0">
                          <a:effectLst/>
                        </a:rPr>
                        <a:t>5</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a:effectLst/>
                        </a:rPr>
                        <a:t>53.074</a:t>
                      </a:r>
                      <a:endParaRPr lang="en-MY" sz="90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marL="196850" indent="-196850">
                        <a:lnSpc>
                          <a:spcPct val="150000"/>
                        </a:lnSpc>
                        <a:spcAft>
                          <a:spcPts val="1000"/>
                        </a:spcAft>
                      </a:pPr>
                      <a:r>
                        <a:rPr lang="en-US" sz="1000" dirty="0">
                          <a:effectLst/>
                        </a:rPr>
                        <a:t>1,4-diaza-2,5-dioxobicyclo[4.3.0]</a:t>
                      </a:r>
                      <a:r>
                        <a:rPr lang="en-US" sz="1000" dirty="0" err="1">
                          <a:effectLst/>
                        </a:rPr>
                        <a:t>nonane</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a:effectLst/>
                        </a:rPr>
                        <a:t>C</a:t>
                      </a:r>
                      <a:r>
                        <a:rPr lang="en-US" sz="1000" baseline="-25000">
                          <a:effectLst/>
                        </a:rPr>
                        <a:t>7</a:t>
                      </a:r>
                      <a:r>
                        <a:rPr lang="en-US" sz="1000">
                          <a:effectLst/>
                        </a:rPr>
                        <a:t>H</a:t>
                      </a:r>
                      <a:r>
                        <a:rPr lang="en-US" sz="1000" baseline="-25000">
                          <a:effectLst/>
                        </a:rPr>
                        <a:t>10</a:t>
                      </a:r>
                      <a:r>
                        <a:rPr lang="en-US" sz="1000">
                          <a:effectLst/>
                        </a:rPr>
                        <a:t>N</a:t>
                      </a:r>
                      <a:r>
                        <a:rPr lang="en-US" sz="1000" baseline="-25000">
                          <a:effectLst/>
                        </a:rPr>
                        <a:t>2</a:t>
                      </a:r>
                      <a:r>
                        <a:rPr lang="en-US" sz="1000">
                          <a:effectLst/>
                        </a:rPr>
                        <a:t>O</a:t>
                      </a:r>
                      <a:r>
                        <a:rPr lang="en-US" sz="1000" baseline="-25000">
                          <a:effectLst/>
                        </a:rPr>
                        <a:t>2</a:t>
                      </a:r>
                      <a:endParaRPr lang="en-MY" sz="90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dirty="0">
                          <a:effectLst/>
                        </a:rPr>
                        <a:t>154</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extLst>
                  <a:ext uri="{0D108BD9-81ED-4DB2-BD59-A6C34878D82A}">
                    <a16:rowId xmlns:a16="http://schemas.microsoft.com/office/drawing/2014/main" xmlns="" val="10005"/>
                  </a:ext>
                </a:extLst>
              </a:tr>
              <a:tr h="412765">
                <a:tc>
                  <a:txBody>
                    <a:bodyPr/>
                    <a:lstStyle/>
                    <a:p>
                      <a:pPr>
                        <a:lnSpc>
                          <a:spcPct val="150000"/>
                        </a:lnSpc>
                        <a:spcAft>
                          <a:spcPts val="1000"/>
                        </a:spcAft>
                      </a:pPr>
                      <a:r>
                        <a:rPr lang="en-US" sz="1000" dirty="0">
                          <a:effectLst/>
                        </a:rPr>
                        <a:t>6</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a:effectLst/>
                        </a:rPr>
                        <a:t>54.956</a:t>
                      </a:r>
                      <a:endParaRPr lang="en-MY" sz="90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marL="196850" indent="-196850">
                        <a:lnSpc>
                          <a:spcPct val="150000"/>
                        </a:lnSpc>
                        <a:spcAft>
                          <a:spcPts val="1000"/>
                        </a:spcAft>
                      </a:pPr>
                      <a:r>
                        <a:rPr lang="en-US" sz="1000">
                          <a:effectLst/>
                        </a:rPr>
                        <a:t>Tetradecanoic acid, 12-methyl-,  methyl ester</a:t>
                      </a:r>
                      <a:endParaRPr lang="en-MY" sz="90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a:effectLst/>
                        </a:rPr>
                        <a:t>C</a:t>
                      </a:r>
                      <a:r>
                        <a:rPr lang="en-US" sz="1000" baseline="-25000">
                          <a:effectLst/>
                        </a:rPr>
                        <a:t>16</a:t>
                      </a:r>
                      <a:r>
                        <a:rPr lang="en-US" sz="1000">
                          <a:effectLst/>
                        </a:rPr>
                        <a:t>H</a:t>
                      </a:r>
                      <a:r>
                        <a:rPr lang="en-US" sz="1000" baseline="-25000">
                          <a:effectLst/>
                        </a:rPr>
                        <a:t>32</a:t>
                      </a:r>
                      <a:r>
                        <a:rPr lang="en-US" sz="1000">
                          <a:effectLst/>
                        </a:rPr>
                        <a:t>O</a:t>
                      </a:r>
                      <a:r>
                        <a:rPr lang="en-US" sz="1000" baseline="-25000">
                          <a:effectLst/>
                        </a:rPr>
                        <a:t>2</a:t>
                      </a:r>
                      <a:endParaRPr lang="en-MY" sz="90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dirty="0">
                          <a:effectLst/>
                        </a:rPr>
                        <a:t>256</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extLst>
                  <a:ext uri="{0D108BD9-81ED-4DB2-BD59-A6C34878D82A}">
                    <a16:rowId xmlns:a16="http://schemas.microsoft.com/office/drawing/2014/main" xmlns="" val="10006"/>
                  </a:ext>
                </a:extLst>
              </a:tr>
              <a:tr h="412765">
                <a:tc>
                  <a:txBody>
                    <a:bodyPr/>
                    <a:lstStyle/>
                    <a:p>
                      <a:pPr>
                        <a:lnSpc>
                          <a:spcPct val="150000"/>
                        </a:lnSpc>
                        <a:spcAft>
                          <a:spcPts val="1000"/>
                        </a:spcAft>
                      </a:pPr>
                      <a:r>
                        <a:rPr lang="en-US" sz="1000" dirty="0">
                          <a:effectLst/>
                        </a:rPr>
                        <a:t>7</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a:effectLst/>
                        </a:rPr>
                        <a:t>55.220</a:t>
                      </a:r>
                      <a:endParaRPr lang="en-MY" sz="90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marL="196850" indent="-196850">
                        <a:lnSpc>
                          <a:spcPct val="150000"/>
                        </a:lnSpc>
                        <a:spcAft>
                          <a:spcPts val="1000"/>
                        </a:spcAft>
                      </a:pPr>
                      <a:r>
                        <a:rPr lang="en-US" sz="1000" dirty="0" err="1">
                          <a:effectLst/>
                        </a:rPr>
                        <a:t>Pyrrolo</a:t>
                      </a:r>
                      <a:r>
                        <a:rPr lang="en-US" sz="1000" dirty="0">
                          <a:effectLst/>
                        </a:rPr>
                        <a:t>[1,2-a]pyrazine-1,4-dione, hexahydro-3-(2-methylpropyl)-</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a:effectLst/>
                        </a:rPr>
                        <a:t>C</a:t>
                      </a:r>
                      <a:r>
                        <a:rPr lang="en-US" sz="1000" baseline="-25000">
                          <a:effectLst/>
                        </a:rPr>
                        <a:t>11</a:t>
                      </a:r>
                      <a:r>
                        <a:rPr lang="en-US" sz="1000">
                          <a:effectLst/>
                        </a:rPr>
                        <a:t>H</a:t>
                      </a:r>
                      <a:r>
                        <a:rPr lang="en-US" sz="1000" baseline="-25000">
                          <a:effectLst/>
                        </a:rPr>
                        <a:t>18</a:t>
                      </a:r>
                      <a:r>
                        <a:rPr lang="en-US" sz="1000">
                          <a:effectLst/>
                        </a:rPr>
                        <a:t>N</a:t>
                      </a:r>
                      <a:r>
                        <a:rPr lang="en-US" sz="1000" baseline="-25000">
                          <a:effectLst/>
                        </a:rPr>
                        <a:t>2</a:t>
                      </a:r>
                      <a:r>
                        <a:rPr lang="en-US" sz="1000">
                          <a:effectLst/>
                        </a:rPr>
                        <a:t>O</a:t>
                      </a:r>
                      <a:r>
                        <a:rPr lang="en-US" sz="1000" baseline="-25000">
                          <a:effectLst/>
                        </a:rPr>
                        <a:t>2</a:t>
                      </a:r>
                      <a:endParaRPr lang="en-MY" sz="90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dirty="0">
                          <a:effectLst/>
                        </a:rPr>
                        <a:t>210</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extLst>
                  <a:ext uri="{0D108BD9-81ED-4DB2-BD59-A6C34878D82A}">
                    <a16:rowId xmlns:a16="http://schemas.microsoft.com/office/drawing/2014/main" xmlns="" val="10007"/>
                  </a:ext>
                </a:extLst>
              </a:tr>
              <a:tr h="412765">
                <a:tc>
                  <a:txBody>
                    <a:bodyPr/>
                    <a:lstStyle/>
                    <a:p>
                      <a:pPr>
                        <a:lnSpc>
                          <a:spcPct val="150000"/>
                        </a:lnSpc>
                        <a:spcAft>
                          <a:spcPts val="1000"/>
                        </a:spcAft>
                      </a:pPr>
                      <a:r>
                        <a:rPr lang="en-US" sz="1000" dirty="0">
                          <a:effectLst/>
                        </a:rPr>
                        <a:t>8</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dirty="0">
                          <a:effectLst/>
                        </a:rPr>
                        <a:t>58.063</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marL="196850" indent="-196850">
                        <a:lnSpc>
                          <a:spcPct val="150000"/>
                        </a:lnSpc>
                        <a:spcAft>
                          <a:spcPts val="1000"/>
                        </a:spcAft>
                      </a:pPr>
                      <a:r>
                        <a:rPr lang="en-US" sz="1000" dirty="0" err="1">
                          <a:effectLst/>
                        </a:rPr>
                        <a:t>Pentadecanoic</a:t>
                      </a:r>
                      <a:r>
                        <a:rPr lang="en-US" sz="1000" dirty="0">
                          <a:effectLst/>
                        </a:rPr>
                        <a:t> acid, 14-methyl-,  methyl ester</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a:effectLst/>
                        </a:rPr>
                        <a:t>C</a:t>
                      </a:r>
                      <a:r>
                        <a:rPr lang="en-US" sz="1000" baseline="-25000">
                          <a:effectLst/>
                        </a:rPr>
                        <a:t>17</a:t>
                      </a:r>
                      <a:r>
                        <a:rPr lang="en-US" sz="1000">
                          <a:effectLst/>
                        </a:rPr>
                        <a:t>H</a:t>
                      </a:r>
                      <a:r>
                        <a:rPr lang="en-US" sz="1000" baseline="-25000">
                          <a:effectLst/>
                        </a:rPr>
                        <a:t>34</a:t>
                      </a:r>
                      <a:r>
                        <a:rPr lang="en-US" sz="1000">
                          <a:effectLst/>
                        </a:rPr>
                        <a:t>O</a:t>
                      </a:r>
                      <a:r>
                        <a:rPr lang="en-US" sz="1000" baseline="-25000">
                          <a:effectLst/>
                        </a:rPr>
                        <a:t>2</a:t>
                      </a:r>
                      <a:endParaRPr lang="en-MY" sz="90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dirty="0">
                          <a:effectLst/>
                        </a:rPr>
                        <a:t>270</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extLst>
                  <a:ext uri="{0D108BD9-81ED-4DB2-BD59-A6C34878D82A}">
                    <a16:rowId xmlns:a16="http://schemas.microsoft.com/office/drawing/2014/main" xmlns="" val="10008"/>
                  </a:ext>
                </a:extLst>
              </a:tr>
              <a:tr h="199217">
                <a:tc>
                  <a:txBody>
                    <a:bodyPr/>
                    <a:lstStyle/>
                    <a:p>
                      <a:pPr>
                        <a:lnSpc>
                          <a:spcPct val="150000"/>
                        </a:lnSpc>
                        <a:spcAft>
                          <a:spcPts val="1000"/>
                        </a:spcAft>
                      </a:pPr>
                      <a:r>
                        <a:rPr lang="en-US" sz="1000">
                          <a:effectLst/>
                        </a:rPr>
                        <a:t>9</a:t>
                      </a:r>
                      <a:endParaRPr lang="en-MY" sz="90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a:effectLst/>
                        </a:rPr>
                        <a:t>71.544</a:t>
                      </a:r>
                      <a:endParaRPr lang="en-MY" sz="90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marL="196850" indent="-196850">
                        <a:lnSpc>
                          <a:spcPct val="150000"/>
                        </a:lnSpc>
                        <a:spcAft>
                          <a:spcPts val="1000"/>
                        </a:spcAft>
                      </a:pPr>
                      <a:r>
                        <a:rPr lang="en-US" sz="1000" dirty="0">
                          <a:effectLst/>
                        </a:rPr>
                        <a:t>Deferoxamine (metal chelating drug)</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dirty="0">
                          <a:effectLst/>
                        </a:rPr>
                        <a:t>C</a:t>
                      </a:r>
                      <a:r>
                        <a:rPr lang="en-US" sz="1000" baseline="-25000" dirty="0">
                          <a:effectLst/>
                        </a:rPr>
                        <a:t>25</a:t>
                      </a:r>
                      <a:r>
                        <a:rPr lang="en-US" sz="1000" dirty="0">
                          <a:effectLst/>
                        </a:rPr>
                        <a:t>H</a:t>
                      </a:r>
                      <a:r>
                        <a:rPr lang="en-US" sz="1000" baseline="-25000" dirty="0">
                          <a:effectLst/>
                        </a:rPr>
                        <a:t>48</a:t>
                      </a:r>
                      <a:r>
                        <a:rPr lang="en-US" sz="1000" dirty="0">
                          <a:effectLst/>
                        </a:rPr>
                        <a:t>N</a:t>
                      </a:r>
                      <a:r>
                        <a:rPr lang="en-US" sz="1000" baseline="-25000" dirty="0">
                          <a:effectLst/>
                        </a:rPr>
                        <a:t>6</a:t>
                      </a:r>
                      <a:r>
                        <a:rPr lang="en-US" sz="1000" dirty="0">
                          <a:effectLst/>
                        </a:rPr>
                        <a:t>O</a:t>
                      </a:r>
                      <a:r>
                        <a:rPr lang="en-US" sz="1000" baseline="-25000" dirty="0">
                          <a:effectLst/>
                        </a:rPr>
                        <a:t>8</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tc>
                  <a:txBody>
                    <a:bodyPr/>
                    <a:lstStyle/>
                    <a:p>
                      <a:pPr>
                        <a:lnSpc>
                          <a:spcPct val="150000"/>
                        </a:lnSpc>
                        <a:spcAft>
                          <a:spcPts val="1000"/>
                        </a:spcAft>
                      </a:pPr>
                      <a:r>
                        <a:rPr lang="en-US" sz="1000" dirty="0">
                          <a:effectLst/>
                        </a:rPr>
                        <a:t>560</a:t>
                      </a:r>
                      <a:endParaRPr lang="en-M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974" marR="50974" marT="0" marB="0"/>
                </a:tc>
                <a:extLst>
                  <a:ext uri="{0D108BD9-81ED-4DB2-BD59-A6C34878D82A}">
                    <a16:rowId xmlns:a16="http://schemas.microsoft.com/office/drawing/2014/main" xmlns="" val="10009"/>
                  </a:ext>
                </a:extLst>
              </a:tr>
            </a:tbl>
          </a:graphicData>
        </a:graphic>
      </p:graphicFrame>
      <p:sp>
        <p:nvSpPr>
          <p:cNvPr id="5" name="Rectangle 4"/>
          <p:cNvSpPr/>
          <p:nvPr/>
        </p:nvSpPr>
        <p:spPr>
          <a:xfrm>
            <a:off x="1746605" y="4214259"/>
            <a:ext cx="2250042" cy="21174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6" name="Rectangle 5"/>
          <p:cNvSpPr/>
          <p:nvPr/>
        </p:nvSpPr>
        <p:spPr>
          <a:xfrm>
            <a:off x="1746605" y="2620428"/>
            <a:ext cx="2250042" cy="21174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7" name="Rectangle 6"/>
          <p:cNvSpPr/>
          <p:nvPr/>
        </p:nvSpPr>
        <p:spPr>
          <a:xfrm>
            <a:off x="1746605" y="3291008"/>
            <a:ext cx="2250042" cy="42874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8" name="Rectangle 17"/>
          <p:cNvSpPr/>
          <p:nvPr/>
        </p:nvSpPr>
        <p:spPr>
          <a:xfrm>
            <a:off x="272566" y="671461"/>
            <a:ext cx="5039474" cy="307777"/>
          </a:xfrm>
          <a:prstGeom prst="rect">
            <a:avLst/>
          </a:prstGeom>
        </p:spPr>
        <p:txBody>
          <a:bodyPr wrap="square">
            <a:spAutoFit/>
          </a:bodyPr>
          <a:lstStyle/>
          <a:p>
            <a:pPr>
              <a:spcAft>
                <a:spcPts val="1000"/>
              </a:spcAft>
            </a:pPr>
            <a:r>
              <a:rPr lang="en-US" sz="1400" b="1" dirty="0">
                <a:solidFill>
                  <a:srgbClr val="000000"/>
                </a:solidFill>
                <a:latin typeface="Times New Roman" panose="02020603050405020304" pitchFamily="18" charset="0"/>
                <a:ea typeface="Calibri" panose="020F0502020204030204" pitchFamily="34" charset="0"/>
              </a:rPr>
              <a:t>Table 10: </a:t>
            </a:r>
            <a:r>
              <a:rPr lang="en-US" sz="1400" dirty="0">
                <a:solidFill>
                  <a:srgbClr val="000000"/>
                </a:solidFill>
                <a:latin typeface="Times New Roman" panose="02020603050405020304" pitchFamily="18" charset="0"/>
                <a:ea typeface="Calibri" panose="020F0502020204030204" pitchFamily="34" charset="0"/>
              </a:rPr>
              <a:t>GC-MS analysis of MUSC 136</a:t>
            </a:r>
            <a:r>
              <a:rPr lang="en-US" sz="1400" baseline="30000" dirty="0">
                <a:solidFill>
                  <a:srgbClr val="000000"/>
                </a:solidFill>
                <a:latin typeface="Times New Roman" panose="02020603050405020304" pitchFamily="18" charset="0"/>
                <a:ea typeface="Calibri" panose="020F0502020204030204" pitchFamily="34" charset="0"/>
              </a:rPr>
              <a:t>T</a:t>
            </a:r>
            <a:r>
              <a:rPr lang="en-US" sz="1400" dirty="0">
                <a:solidFill>
                  <a:srgbClr val="000000"/>
                </a:solidFill>
                <a:latin typeface="Times New Roman" panose="02020603050405020304" pitchFamily="18" charset="0"/>
                <a:ea typeface="Calibri" panose="020F0502020204030204" pitchFamily="34" charset="0"/>
              </a:rPr>
              <a:t> extract.</a:t>
            </a:r>
            <a:endParaRPr lang="en-MY" sz="1400" dirty="0">
              <a:solidFill>
                <a:srgbClr val="000000"/>
              </a:solidFill>
              <a:latin typeface="Times New Roman" panose="02020603050405020304" pitchFamily="18" charset="0"/>
              <a:ea typeface="Calibri" panose="020F0502020204030204" pitchFamily="34" charset="0"/>
            </a:endParaRPr>
          </a:p>
        </p:txBody>
      </p:sp>
      <p:grpSp>
        <p:nvGrpSpPr>
          <p:cNvPr id="20" name="Group 19"/>
          <p:cNvGrpSpPr/>
          <p:nvPr/>
        </p:nvGrpSpPr>
        <p:grpSpPr>
          <a:xfrm>
            <a:off x="5464170" y="906041"/>
            <a:ext cx="3579338" cy="3061931"/>
            <a:chOff x="5464170" y="906041"/>
            <a:chExt cx="3579338" cy="3061931"/>
          </a:xfrm>
        </p:grpSpPr>
        <p:grpSp>
          <p:nvGrpSpPr>
            <p:cNvPr id="17" name="Group 16"/>
            <p:cNvGrpSpPr/>
            <p:nvPr/>
          </p:nvGrpSpPr>
          <p:grpSpPr>
            <a:xfrm>
              <a:off x="5464170" y="906041"/>
              <a:ext cx="3579338" cy="2725729"/>
              <a:chOff x="5464170" y="994588"/>
              <a:chExt cx="3579338" cy="2725729"/>
            </a:xfrm>
          </p:grpSpPr>
          <p:grpSp>
            <p:nvGrpSpPr>
              <p:cNvPr id="15" name="Group 14"/>
              <p:cNvGrpSpPr/>
              <p:nvPr/>
            </p:nvGrpSpPr>
            <p:grpSpPr>
              <a:xfrm>
                <a:off x="5585449" y="994588"/>
                <a:ext cx="1367797" cy="1801099"/>
                <a:chOff x="5585449" y="994588"/>
                <a:chExt cx="1367797" cy="1801099"/>
              </a:xfrm>
            </p:grpSpPr>
            <p:pic>
              <p:nvPicPr>
                <p:cNvPr id="8" name="Picture 7"/>
                <p:cNvPicPr>
                  <a:picLocks noChangeAspect="1"/>
                </p:cNvPicPr>
                <p:nvPr/>
              </p:nvPicPr>
              <p:blipFill>
                <a:blip r:embed="rId3"/>
                <a:stretch>
                  <a:fillRect/>
                </a:stretch>
              </p:blipFill>
              <p:spPr>
                <a:xfrm>
                  <a:off x="5585449" y="994588"/>
                  <a:ext cx="1351213" cy="1326306"/>
                </a:xfrm>
                <a:prstGeom prst="rect">
                  <a:avLst/>
                </a:prstGeom>
              </p:spPr>
            </p:pic>
            <p:sp>
              <p:nvSpPr>
                <p:cNvPr id="11" name="TextBox 10"/>
                <p:cNvSpPr txBox="1"/>
                <p:nvPr/>
              </p:nvSpPr>
              <p:spPr>
                <a:xfrm>
                  <a:off x="5738072" y="2272467"/>
                  <a:ext cx="1215174" cy="523220"/>
                </a:xfrm>
                <a:prstGeom prst="rect">
                  <a:avLst/>
                </a:prstGeom>
                <a:noFill/>
              </p:spPr>
              <p:txBody>
                <a:bodyPr wrap="square" rtlCol="0">
                  <a:spAutoFit/>
                </a:bodyPr>
                <a:lstStyle/>
                <a:p>
                  <a:pPr algn="ctr"/>
                  <a:r>
                    <a:rPr lang="en-MY" sz="1400" dirty="0"/>
                    <a:t>(5) Antioxidant</a:t>
                  </a:r>
                </a:p>
              </p:txBody>
            </p:sp>
          </p:grpSp>
          <p:grpSp>
            <p:nvGrpSpPr>
              <p:cNvPr id="16" name="Group 15"/>
              <p:cNvGrpSpPr/>
              <p:nvPr/>
            </p:nvGrpSpPr>
            <p:grpSpPr>
              <a:xfrm>
                <a:off x="7156896" y="994588"/>
                <a:ext cx="1886612" cy="1804562"/>
                <a:chOff x="7156896" y="994588"/>
                <a:chExt cx="1886612" cy="1804562"/>
              </a:xfrm>
            </p:grpSpPr>
            <p:pic>
              <p:nvPicPr>
                <p:cNvPr id="9" name="Picture 8"/>
                <p:cNvPicPr>
                  <a:picLocks noChangeAspect="1"/>
                </p:cNvPicPr>
                <p:nvPr/>
              </p:nvPicPr>
              <p:blipFill rotWithShape="1">
                <a:blip r:embed="rId4"/>
                <a:srcRect l="9882"/>
                <a:stretch/>
              </p:blipFill>
              <p:spPr>
                <a:xfrm>
                  <a:off x="7156896" y="994588"/>
                  <a:ext cx="1886612" cy="1307510"/>
                </a:xfrm>
                <a:prstGeom prst="rect">
                  <a:avLst/>
                </a:prstGeom>
              </p:spPr>
            </p:pic>
            <p:sp>
              <p:nvSpPr>
                <p:cNvPr id="12" name="TextBox 11"/>
                <p:cNvSpPr txBox="1"/>
                <p:nvPr/>
              </p:nvSpPr>
              <p:spPr>
                <a:xfrm>
                  <a:off x="7748669" y="2275930"/>
                  <a:ext cx="1109577" cy="523220"/>
                </a:xfrm>
                <a:prstGeom prst="rect">
                  <a:avLst/>
                </a:prstGeom>
                <a:noFill/>
              </p:spPr>
              <p:txBody>
                <a:bodyPr wrap="square" rtlCol="0">
                  <a:spAutoFit/>
                </a:bodyPr>
                <a:lstStyle/>
                <a:p>
                  <a:pPr algn="ctr"/>
                  <a:r>
                    <a:rPr lang="en-MY" sz="1400" dirty="0"/>
                    <a:t>(7)</a:t>
                  </a:r>
                </a:p>
                <a:p>
                  <a:pPr algn="ctr"/>
                  <a:r>
                    <a:rPr lang="en-MY" sz="1400" dirty="0"/>
                    <a:t>Anticancer</a:t>
                  </a:r>
                </a:p>
              </p:txBody>
            </p:sp>
          </p:grpSp>
          <p:grpSp>
            <p:nvGrpSpPr>
              <p:cNvPr id="14" name="Group 13"/>
              <p:cNvGrpSpPr/>
              <p:nvPr/>
            </p:nvGrpSpPr>
            <p:grpSpPr>
              <a:xfrm>
                <a:off x="5464170" y="2726202"/>
                <a:ext cx="3579338" cy="994115"/>
                <a:chOff x="5464170" y="2726202"/>
                <a:chExt cx="3579338" cy="994115"/>
              </a:xfrm>
            </p:grpSpPr>
            <p:pic>
              <p:nvPicPr>
                <p:cNvPr id="10" name="Picture 9"/>
                <p:cNvPicPr>
                  <a:picLocks noChangeAspect="1"/>
                </p:cNvPicPr>
                <p:nvPr/>
              </p:nvPicPr>
              <p:blipFill>
                <a:blip r:embed="rId5"/>
                <a:stretch>
                  <a:fillRect/>
                </a:stretch>
              </p:blipFill>
              <p:spPr>
                <a:xfrm>
                  <a:off x="5464170" y="2726202"/>
                  <a:ext cx="3579338" cy="707258"/>
                </a:xfrm>
                <a:prstGeom prst="rect">
                  <a:avLst/>
                </a:prstGeom>
              </p:spPr>
            </p:pic>
            <p:sp>
              <p:nvSpPr>
                <p:cNvPr id="13" name="TextBox 12"/>
                <p:cNvSpPr txBox="1"/>
                <p:nvPr/>
              </p:nvSpPr>
              <p:spPr>
                <a:xfrm>
                  <a:off x="7030898" y="3412540"/>
                  <a:ext cx="445882" cy="307777"/>
                </a:xfrm>
                <a:prstGeom prst="rect">
                  <a:avLst/>
                </a:prstGeom>
                <a:noFill/>
              </p:spPr>
              <p:txBody>
                <a:bodyPr wrap="square" rtlCol="0">
                  <a:spAutoFit/>
                </a:bodyPr>
                <a:lstStyle/>
                <a:p>
                  <a:pPr algn="ctr"/>
                  <a:r>
                    <a:rPr lang="en-MY" sz="1400" dirty="0"/>
                    <a:t>(9)</a:t>
                  </a:r>
                </a:p>
              </p:txBody>
            </p:sp>
          </p:grpSp>
        </p:grpSp>
        <p:sp>
          <p:nvSpPr>
            <p:cNvPr id="19" name="TextBox 18"/>
            <p:cNvSpPr txBox="1"/>
            <p:nvPr/>
          </p:nvSpPr>
          <p:spPr>
            <a:xfrm>
              <a:off x="5959295" y="3598640"/>
              <a:ext cx="2589088" cy="369332"/>
            </a:xfrm>
            <a:prstGeom prst="rect">
              <a:avLst/>
            </a:prstGeom>
            <a:solidFill>
              <a:srgbClr val="FFFF00"/>
            </a:solidFill>
          </p:spPr>
          <p:txBody>
            <a:bodyPr wrap="square" rtlCol="0">
              <a:spAutoFit/>
            </a:bodyPr>
            <a:lstStyle/>
            <a:p>
              <a:pPr algn="ctr"/>
              <a:r>
                <a:rPr lang="en-MY" b="1" dirty="0"/>
                <a:t>Bioactive compounds</a:t>
              </a:r>
            </a:p>
          </p:txBody>
        </p:sp>
      </p:grpSp>
    </p:spTree>
    <p:extLst>
      <p:ext uri="{BB962C8B-B14F-4D97-AF65-F5344CB8AC3E}">
        <p14:creationId xmlns:p14="http://schemas.microsoft.com/office/powerpoint/2010/main" val="2110356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Publication</a:t>
            </a:r>
          </a:p>
        </p:txBody>
      </p:sp>
      <p:pic>
        <p:nvPicPr>
          <p:cNvPr id="5" name="Picture 4"/>
          <p:cNvPicPr>
            <a:picLocks noChangeAspect="1"/>
          </p:cNvPicPr>
          <p:nvPr/>
        </p:nvPicPr>
        <p:blipFill>
          <a:blip r:embed="rId2"/>
          <a:stretch>
            <a:fillRect/>
          </a:stretch>
        </p:blipFill>
        <p:spPr>
          <a:xfrm>
            <a:off x="2260880" y="715500"/>
            <a:ext cx="5443057" cy="4428000"/>
          </a:xfrm>
          <a:prstGeom prst="rect">
            <a:avLst/>
          </a:prstGeom>
        </p:spPr>
      </p:pic>
    </p:spTree>
    <p:extLst>
      <p:ext uri="{BB962C8B-B14F-4D97-AF65-F5344CB8AC3E}">
        <p14:creationId xmlns:p14="http://schemas.microsoft.com/office/powerpoint/2010/main" val="2234842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dirty="0"/>
              <a:t>Strain MUSC 136</a:t>
            </a:r>
            <a:r>
              <a:rPr lang="en-MY" baseline="30000" dirty="0"/>
              <a:t>T</a:t>
            </a:r>
            <a:r>
              <a:rPr lang="en-US" dirty="0"/>
              <a:t> is novel, hence named as </a:t>
            </a:r>
            <a:r>
              <a:rPr lang="en-US" i="1" dirty="0">
                <a:solidFill>
                  <a:srgbClr val="FF0000"/>
                </a:solidFill>
              </a:rPr>
              <a:t>Streptomyces </a:t>
            </a:r>
            <a:r>
              <a:rPr lang="en-US" i="1" dirty="0" err="1">
                <a:solidFill>
                  <a:srgbClr val="FF0000"/>
                </a:solidFill>
              </a:rPr>
              <a:t>malaysiense</a:t>
            </a:r>
            <a:r>
              <a:rPr lang="en-US" i="1" dirty="0"/>
              <a:t> </a:t>
            </a:r>
            <a:r>
              <a:rPr lang="en-US" dirty="0"/>
              <a:t>sp. </a:t>
            </a:r>
            <a:r>
              <a:rPr lang="en-US" dirty="0" err="1"/>
              <a:t>nov.</a:t>
            </a:r>
            <a:r>
              <a:rPr lang="en-US" dirty="0"/>
              <a:t> (referring to country of isolation for this strain)</a:t>
            </a:r>
          </a:p>
          <a:p>
            <a:endParaRPr lang="en-US" dirty="0"/>
          </a:p>
          <a:p>
            <a:r>
              <a:rPr lang="en-US" dirty="0"/>
              <a:t>Extracts of strain MUSC136</a:t>
            </a:r>
            <a:r>
              <a:rPr lang="en-MY" baseline="30000" dirty="0"/>
              <a:t>T</a:t>
            </a:r>
            <a:r>
              <a:rPr lang="en-US" dirty="0"/>
              <a:t> exhibited </a:t>
            </a:r>
            <a:r>
              <a:rPr lang="en-US" dirty="0" err="1"/>
              <a:t>antioxidative</a:t>
            </a:r>
            <a:r>
              <a:rPr lang="en-US" dirty="0"/>
              <a:t> and cytotoxic activity in various cancer cells</a:t>
            </a:r>
          </a:p>
          <a:p>
            <a:endParaRPr lang="en-US" dirty="0"/>
          </a:p>
        </p:txBody>
      </p:sp>
      <p:sp>
        <p:nvSpPr>
          <p:cNvPr id="3" name="Text Placeholder 2"/>
          <p:cNvSpPr>
            <a:spLocks noGrp="1"/>
          </p:cNvSpPr>
          <p:nvPr>
            <p:ph type="body" sz="quarter" idx="10"/>
          </p:nvPr>
        </p:nvSpPr>
        <p:spPr/>
        <p:txBody>
          <a:bodyPr/>
          <a:lstStyle/>
          <a:p>
            <a:r>
              <a:rPr lang="en-US" dirty="0"/>
              <a:t>Conclusion</a:t>
            </a:r>
          </a:p>
        </p:txBody>
      </p:sp>
    </p:spTree>
    <p:extLst>
      <p:ext uri="{BB962C8B-B14F-4D97-AF65-F5344CB8AC3E}">
        <p14:creationId xmlns:p14="http://schemas.microsoft.com/office/powerpoint/2010/main" val="4134538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MY" dirty="0"/>
              <a:t>Chemical constituents of </a:t>
            </a:r>
            <a:r>
              <a:rPr lang="en-MY" i="1" dirty="0"/>
              <a:t>Streptomyces</a:t>
            </a:r>
            <a:r>
              <a:rPr lang="en-MY" dirty="0"/>
              <a:t> extracts</a:t>
            </a:r>
          </a:p>
        </p:txBody>
      </p:sp>
      <p:grpSp>
        <p:nvGrpSpPr>
          <p:cNvPr id="22" name="Group 21"/>
          <p:cNvGrpSpPr/>
          <p:nvPr/>
        </p:nvGrpSpPr>
        <p:grpSpPr>
          <a:xfrm>
            <a:off x="279082" y="927265"/>
            <a:ext cx="3459208" cy="3056944"/>
            <a:chOff x="508000" y="915616"/>
            <a:chExt cx="3459208" cy="3056944"/>
          </a:xfrm>
        </p:grpSpPr>
        <p:sp>
          <p:nvSpPr>
            <p:cNvPr id="20" name="Rectangle 19"/>
            <p:cNvSpPr/>
            <p:nvPr/>
          </p:nvSpPr>
          <p:spPr>
            <a:xfrm>
              <a:off x="508000" y="915616"/>
              <a:ext cx="3459208" cy="3056944"/>
            </a:xfrm>
            <a:prstGeom prst="rect">
              <a:avLst/>
            </a:prstGeom>
            <a:noFill/>
            <a:ln w="28575">
              <a:solidFill>
                <a:schemeClr val="bg1">
                  <a:lumMod val="50000"/>
                </a:schemeClr>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nvGrpSpPr>
            <p:cNvPr id="21" name="Group 20"/>
            <p:cNvGrpSpPr/>
            <p:nvPr/>
          </p:nvGrpSpPr>
          <p:grpSpPr>
            <a:xfrm>
              <a:off x="942585" y="1175229"/>
              <a:ext cx="2583589" cy="2581303"/>
              <a:chOff x="768064" y="1175228"/>
              <a:chExt cx="2583589" cy="2581303"/>
            </a:xfrm>
          </p:grpSpPr>
          <p:pic>
            <p:nvPicPr>
              <p:cNvPr id="16" name="Picture 15"/>
              <p:cNvPicPr>
                <a:picLocks noChangeAspect="1"/>
              </p:cNvPicPr>
              <p:nvPr/>
            </p:nvPicPr>
            <p:blipFill>
              <a:blip r:embed="rId2"/>
              <a:stretch>
                <a:fillRect/>
              </a:stretch>
            </p:blipFill>
            <p:spPr>
              <a:xfrm>
                <a:off x="768064" y="1175228"/>
                <a:ext cx="2583589" cy="885071"/>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9776" t="7915" r="9663" b="8588"/>
              <a:stretch/>
            </p:blipFill>
            <p:spPr>
              <a:xfrm rot="10800000">
                <a:off x="1284235" y="2852177"/>
                <a:ext cx="1551246" cy="904354"/>
              </a:xfrm>
              <a:prstGeom prst="rect">
                <a:avLst/>
              </a:prstGeom>
            </p:spPr>
          </p:pic>
          <p:sp>
            <p:nvSpPr>
              <p:cNvPr id="18" name="Down Arrow 17"/>
              <p:cNvSpPr/>
              <p:nvPr/>
            </p:nvSpPr>
            <p:spPr>
              <a:xfrm>
                <a:off x="1885336" y="2162507"/>
                <a:ext cx="349044" cy="576188"/>
              </a:xfrm>
              <a:prstGeom prst="downArrow">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sp>
        <p:nvSpPr>
          <p:cNvPr id="19" name="Arc 18"/>
          <p:cNvSpPr/>
          <p:nvPr/>
        </p:nvSpPr>
        <p:spPr>
          <a:xfrm rot="16200000" flipH="1">
            <a:off x="3608308" y="1687067"/>
            <a:ext cx="1449270" cy="2302960"/>
          </a:xfrm>
          <a:custGeom>
            <a:avLst/>
            <a:gdLst>
              <a:gd name="connsiteX0" fmla="*/ 2916293 w 3342968"/>
              <a:gd name="connsiteY0" fmla="*/ 230576 h 1386348"/>
              <a:gd name="connsiteX1" fmla="*/ 2381687 w 3342968"/>
              <a:gd name="connsiteY1" fmla="*/ 1320665 h 1386348"/>
              <a:gd name="connsiteX2" fmla="*/ 1671484 w 3342968"/>
              <a:gd name="connsiteY2" fmla="*/ 693174 h 1386348"/>
              <a:gd name="connsiteX3" fmla="*/ 2916293 w 3342968"/>
              <a:gd name="connsiteY3" fmla="*/ 230576 h 1386348"/>
              <a:gd name="connsiteX0" fmla="*/ 2916293 w 3342968"/>
              <a:gd name="connsiteY0" fmla="*/ 230576 h 1386348"/>
              <a:gd name="connsiteX1" fmla="*/ 2381687 w 3342968"/>
              <a:gd name="connsiteY1" fmla="*/ 1320665 h 1386348"/>
              <a:gd name="connsiteX0" fmla="*/ 1244809 w 1671868"/>
              <a:gd name="connsiteY0" fmla="*/ 0 h 1591535"/>
              <a:gd name="connsiteX1" fmla="*/ 710203 w 1671868"/>
              <a:gd name="connsiteY1" fmla="*/ 1090089 h 1591535"/>
              <a:gd name="connsiteX2" fmla="*/ 0 w 1671868"/>
              <a:gd name="connsiteY2" fmla="*/ 462598 h 1591535"/>
              <a:gd name="connsiteX3" fmla="*/ 1244809 w 1671868"/>
              <a:gd name="connsiteY3" fmla="*/ 0 h 1591535"/>
              <a:gd name="connsiteX0" fmla="*/ 1244809 w 1671868"/>
              <a:gd name="connsiteY0" fmla="*/ 0 h 1591535"/>
              <a:gd name="connsiteX1" fmla="*/ 307080 w 1671868"/>
              <a:gd name="connsiteY1" fmla="*/ 1591535 h 1591535"/>
              <a:gd name="connsiteX0" fmla="*/ 1244809 w 1735479"/>
              <a:gd name="connsiteY0" fmla="*/ 261979 h 1853514"/>
              <a:gd name="connsiteX1" fmla="*/ 710203 w 1735479"/>
              <a:gd name="connsiteY1" fmla="*/ 1352068 h 1853514"/>
              <a:gd name="connsiteX2" fmla="*/ 0 w 1735479"/>
              <a:gd name="connsiteY2" fmla="*/ 724577 h 1853514"/>
              <a:gd name="connsiteX3" fmla="*/ 1244809 w 1735479"/>
              <a:gd name="connsiteY3" fmla="*/ 261979 h 1853514"/>
              <a:gd name="connsiteX0" fmla="*/ 1456864 w 1735479"/>
              <a:gd name="connsiteY0" fmla="*/ 0 h 1853514"/>
              <a:gd name="connsiteX1" fmla="*/ 307080 w 1735479"/>
              <a:gd name="connsiteY1" fmla="*/ 1853514 h 1853514"/>
              <a:gd name="connsiteX0" fmla="*/ 1244809 w 1735479"/>
              <a:gd name="connsiteY0" fmla="*/ 261979 h 1853514"/>
              <a:gd name="connsiteX1" fmla="*/ 105849 w 1735479"/>
              <a:gd name="connsiteY1" fmla="*/ 1713422 h 1853514"/>
              <a:gd name="connsiteX2" fmla="*/ 0 w 1735479"/>
              <a:gd name="connsiteY2" fmla="*/ 724577 h 1853514"/>
              <a:gd name="connsiteX3" fmla="*/ 1244809 w 1735479"/>
              <a:gd name="connsiteY3" fmla="*/ 261979 h 1853514"/>
              <a:gd name="connsiteX0" fmla="*/ 1456864 w 1735479"/>
              <a:gd name="connsiteY0" fmla="*/ 0 h 1853514"/>
              <a:gd name="connsiteX1" fmla="*/ 307080 w 1735479"/>
              <a:gd name="connsiteY1" fmla="*/ 1853514 h 1853514"/>
              <a:gd name="connsiteX0" fmla="*/ 1425058 w 1735479"/>
              <a:gd name="connsiteY0" fmla="*/ 90340 h 1853514"/>
              <a:gd name="connsiteX1" fmla="*/ 105849 w 1735479"/>
              <a:gd name="connsiteY1" fmla="*/ 1713422 h 1853514"/>
              <a:gd name="connsiteX2" fmla="*/ 0 w 1735479"/>
              <a:gd name="connsiteY2" fmla="*/ 724577 h 1853514"/>
              <a:gd name="connsiteX3" fmla="*/ 1425058 w 1735479"/>
              <a:gd name="connsiteY3" fmla="*/ 90340 h 1853514"/>
              <a:gd name="connsiteX0" fmla="*/ 1456864 w 1735479"/>
              <a:gd name="connsiteY0" fmla="*/ 0 h 1853514"/>
              <a:gd name="connsiteX1" fmla="*/ 307080 w 1735479"/>
              <a:gd name="connsiteY1" fmla="*/ 1853514 h 1853514"/>
              <a:gd name="connsiteX0" fmla="*/ 1425058 w 1735479"/>
              <a:gd name="connsiteY0" fmla="*/ 90340 h 1853514"/>
              <a:gd name="connsiteX1" fmla="*/ 1328363 w 1735479"/>
              <a:gd name="connsiteY1" fmla="*/ 987516 h 1853514"/>
              <a:gd name="connsiteX2" fmla="*/ 105849 w 1735479"/>
              <a:gd name="connsiteY2" fmla="*/ 1713422 h 1853514"/>
              <a:gd name="connsiteX3" fmla="*/ 0 w 1735479"/>
              <a:gd name="connsiteY3" fmla="*/ 724577 h 1853514"/>
              <a:gd name="connsiteX4" fmla="*/ 1425058 w 1735479"/>
              <a:gd name="connsiteY4" fmla="*/ 90340 h 1853514"/>
              <a:gd name="connsiteX0" fmla="*/ 1456864 w 1735479"/>
              <a:gd name="connsiteY0" fmla="*/ 0 h 1853514"/>
              <a:gd name="connsiteX1" fmla="*/ 307080 w 1735479"/>
              <a:gd name="connsiteY1" fmla="*/ 1853514 h 1853514"/>
              <a:gd name="connsiteX0" fmla="*/ 1425237 w 1735658"/>
              <a:gd name="connsiteY0" fmla="*/ 90340 h 2047674"/>
              <a:gd name="connsiteX1" fmla="*/ 1328542 w 1735658"/>
              <a:gd name="connsiteY1" fmla="*/ 987516 h 2047674"/>
              <a:gd name="connsiteX2" fmla="*/ 0 w 1735658"/>
              <a:gd name="connsiteY2" fmla="*/ 2047674 h 2047674"/>
              <a:gd name="connsiteX3" fmla="*/ 179 w 1735658"/>
              <a:gd name="connsiteY3" fmla="*/ 724577 h 2047674"/>
              <a:gd name="connsiteX4" fmla="*/ 1425237 w 1735658"/>
              <a:gd name="connsiteY4" fmla="*/ 90340 h 2047674"/>
              <a:gd name="connsiteX0" fmla="*/ 1457043 w 1735658"/>
              <a:gd name="connsiteY0" fmla="*/ 0 h 2047674"/>
              <a:gd name="connsiteX1" fmla="*/ 307259 w 1735658"/>
              <a:gd name="connsiteY1" fmla="*/ 1853514 h 2047674"/>
              <a:gd name="connsiteX0" fmla="*/ 1425237 w 1705140"/>
              <a:gd name="connsiteY0" fmla="*/ 90340 h 2047674"/>
              <a:gd name="connsiteX1" fmla="*/ 1328542 w 1705140"/>
              <a:gd name="connsiteY1" fmla="*/ 987516 h 2047674"/>
              <a:gd name="connsiteX2" fmla="*/ 0 w 1705140"/>
              <a:gd name="connsiteY2" fmla="*/ 2047674 h 2047674"/>
              <a:gd name="connsiteX3" fmla="*/ 179 w 1705140"/>
              <a:gd name="connsiteY3" fmla="*/ 724577 h 2047674"/>
              <a:gd name="connsiteX4" fmla="*/ 1425237 w 1705140"/>
              <a:gd name="connsiteY4" fmla="*/ 90340 h 2047674"/>
              <a:gd name="connsiteX0" fmla="*/ 1457043 w 1705140"/>
              <a:gd name="connsiteY0" fmla="*/ 0 h 2047674"/>
              <a:gd name="connsiteX1" fmla="*/ 105810 w 1705140"/>
              <a:gd name="connsiteY1" fmla="*/ 1645740 h 2047674"/>
            </a:gdLst>
            <a:ahLst/>
            <a:cxnLst>
              <a:cxn ang="0">
                <a:pos x="connsiteX0" y="connsiteY0"/>
              </a:cxn>
              <a:cxn ang="0">
                <a:pos x="connsiteX1" y="connsiteY1"/>
              </a:cxn>
            </a:cxnLst>
            <a:rect l="l" t="t" r="r" b="b"/>
            <a:pathLst>
              <a:path w="1705140" h="2047674" stroke="0" extrusionOk="0">
                <a:moveTo>
                  <a:pt x="1425237" y="90340"/>
                </a:moveTo>
                <a:cubicBezTo>
                  <a:pt x="1703178" y="54365"/>
                  <a:pt x="1548410" y="717002"/>
                  <a:pt x="1328542" y="987516"/>
                </a:cubicBezTo>
                <a:cubicBezTo>
                  <a:pt x="1108674" y="1258030"/>
                  <a:pt x="277941" y="2011699"/>
                  <a:pt x="0" y="2047674"/>
                </a:cubicBezTo>
                <a:cubicBezTo>
                  <a:pt x="60" y="1606642"/>
                  <a:pt x="119" y="1165609"/>
                  <a:pt x="179" y="724577"/>
                </a:cubicBezTo>
                <a:lnTo>
                  <a:pt x="1425237" y="90340"/>
                </a:lnTo>
                <a:close/>
              </a:path>
              <a:path w="1705140" h="2047674" fill="none">
                <a:moveTo>
                  <a:pt x="1457043" y="0"/>
                </a:moveTo>
                <a:cubicBezTo>
                  <a:pt x="2204433" y="345881"/>
                  <a:pt x="1119606" y="1448405"/>
                  <a:pt x="105810" y="1645740"/>
                </a:cubicBezTo>
              </a:path>
            </a:pathLst>
          </a:custGeom>
          <a:ln w="133350">
            <a:solidFill>
              <a:srgbClr val="FF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MY"/>
          </a:p>
        </p:txBody>
      </p:sp>
      <p:sp>
        <p:nvSpPr>
          <p:cNvPr id="23" name="TextBox 22"/>
          <p:cNvSpPr txBox="1"/>
          <p:nvPr/>
        </p:nvSpPr>
        <p:spPr>
          <a:xfrm>
            <a:off x="4379680" y="667359"/>
            <a:ext cx="4225840" cy="1508105"/>
          </a:xfrm>
          <a:prstGeom prst="rect">
            <a:avLst/>
          </a:prstGeom>
          <a:noFill/>
        </p:spPr>
        <p:txBody>
          <a:bodyPr wrap="square" rtlCol="0">
            <a:spAutoFit/>
          </a:bodyPr>
          <a:lstStyle/>
          <a:p>
            <a:r>
              <a:rPr lang="en-MY" dirty="0"/>
              <a:t>A total of </a:t>
            </a:r>
            <a:r>
              <a:rPr lang="en-MY" sz="4000" b="1" dirty="0">
                <a:solidFill>
                  <a:srgbClr val="00B050"/>
                </a:solidFill>
              </a:rPr>
              <a:t>42</a:t>
            </a:r>
            <a:r>
              <a:rPr lang="en-MY" dirty="0"/>
              <a:t> compounds were isolated from these </a:t>
            </a:r>
            <a:r>
              <a:rPr lang="en-MY" sz="2800" b="1" dirty="0">
                <a:solidFill>
                  <a:schemeClr val="accent6">
                    <a:lumMod val="75000"/>
                  </a:schemeClr>
                </a:solidFill>
              </a:rPr>
              <a:t>mangrove</a:t>
            </a:r>
            <a:r>
              <a:rPr lang="en-MY" dirty="0"/>
              <a:t>-derived </a:t>
            </a:r>
            <a:r>
              <a:rPr lang="en-MY" sz="2400" b="1" dirty="0">
                <a:solidFill>
                  <a:srgbClr val="0000FF"/>
                </a:solidFill>
              </a:rPr>
              <a:t>novel</a:t>
            </a:r>
            <a:r>
              <a:rPr lang="en-MY" sz="2400" dirty="0">
                <a:solidFill>
                  <a:srgbClr val="0000FF"/>
                </a:solidFill>
              </a:rPr>
              <a:t> </a:t>
            </a:r>
            <a:r>
              <a:rPr lang="en-MY" sz="2400" b="1" dirty="0" err="1">
                <a:solidFill>
                  <a:srgbClr val="0000FF"/>
                </a:solidFill>
              </a:rPr>
              <a:t>streptomycetes</a:t>
            </a:r>
            <a:endParaRPr lang="en-MY" sz="2400" b="1" dirty="0">
              <a:solidFill>
                <a:srgbClr val="0000FF"/>
              </a:solidFill>
            </a:endParaRPr>
          </a:p>
        </p:txBody>
      </p:sp>
      <p:grpSp>
        <p:nvGrpSpPr>
          <p:cNvPr id="26" name="Group 25"/>
          <p:cNvGrpSpPr/>
          <p:nvPr/>
        </p:nvGrpSpPr>
        <p:grpSpPr>
          <a:xfrm>
            <a:off x="5082364" y="2601717"/>
            <a:ext cx="3579338" cy="1123505"/>
            <a:chOff x="5248879" y="2396716"/>
            <a:chExt cx="3579338" cy="1123505"/>
          </a:xfrm>
        </p:grpSpPr>
        <p:pic>
          <p:nvPicPr>
            <p:cNvPr id="24" name="Picture 23"/>
            <p:cNvPicPr>
              <a:picLocks noChangeAspect="1"/>
            </p:cNvPicPr>
            <p:nvPr/>
          </p:nvPicPr>
          <p:blipFill>
            <a:blip r:embed="rId4"/>
            <a:stretch>
              <a:fillRect/>
            </a:stretch>
          </p:blipFill>
          <p:spPr>
            <a:xfrm>
              <a:off x="5248879" y="2396716"/>
              <a:ext cx="3579338" cy="707258"/>
            </a:xfrm>
            <a:prstGeom prst="rect">
              <a:avLst/>
            </a:prstGeom>
          </p:spPr>
        </p:pic>
        <p:sp>
          <p:nvSpPr>
            <p:cNvPr id="25" name="Rectangle 24"/>
            <p:cNvSpPr/>
            <p:nvPr/>
          </p:nvSpPr>
          <p:spPr>
            <a:xfrm>
              <a:off x="6288319" y="3055350"/>
              <a:ext cx="1525674" cy="464871"/>
            </a:xfrm>
            <a:prstGeom prst="rect">
              <a:avLst/>
            </a:prstGeom>
          </p:spPr>
          <p:txBody>
            <a:bodyPr wrap="none">
              <a:spAutoFit/>
            </a:bodyPr>
            <a:lstStyle/>
            <a:p>
              <a:pPr marL="196850" indent="-196850">
                <a:lnSpc>
                  <a:spcPct val="150000"/>
                </a:lnSpc>
                <a:spcAft>
                  <a:spcPts val="1000"/>
                </a:spcAft>
              </a:pPr>
              <a:r>
                <a:rPr lang="en-US" b="1" dirty="0" err="1"/>
                <a:t>Deferoxamine</a:t>
              </a:r>
              <a:endParaRPr lang="en-MY" sz="1600" b="1"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27" name="TextBox 26"/>
          <p:cNvSpPr txBox="1"/>
          <p:nvPr/>
        </p:nvSpPr>
        <p:spPr>
          <a:xfrm>
            <a:off x="4780858" y="3798332"/>
            <a:ext cx="4182351" cy="338554"/>
          </a:xfrm>
          <a:prstGeom prst="rect">
            <a:avLst/>
          </a:prstGeom>
          <a:solidFill>
            <a:srgbClr val="FFFF00"/>
          </a:solidFill>
        </p:spPr>
        <p:txBody>
          <a:bodyPr wrap="square" rtlCol="0">
            <a:spAutoFit/>
          </a:bodyPr>
          <a:lstStyle/>
          <a:p>
            <a:pPr algn="ctr"/>
            <a:r>
              <a:rPr lang="en-MY" sz="1600" dirty="0">
                <a:latin typeface="Times New Roman" panose="02020603050405020304" pitchFamily="18" charset="0"/>
                <a:cs typeface="Times New Roman" panose="02020603050405020304" pitchFamily="18" charset="0"/>
              </a:rPr>
              <a:t>Expensive drug, costly to synthesis (</a:t>
            </a:r>
            <a:r>
              <a:rPr lang="en-MY" sz="1600" i="1" dirty="0">
                <a:latin typeface="Times New Roman" panose="02020603050405020304" pitchFamily="18" charset="0"/>
                <a:cs typeface="Times New Roman" panose="02020603050405020304" pitchFamily="18" charset="0"/>
              </a:rPr>
              <a:t>de novo</a:t>
            </a:r>
            <a:r>
              <a:rPr lang="en-MY" sz="1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68011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MY" dirty="0"/>
              <a:t>Summary of the study</a:t>
            </a:r>
          </a:p>
        </p:txBody>
      </p:sp>
      <p:pic>
        <p:nvPicPr>
          <p:cNvPr id="5" name="Picture 4"/>
          <p:cNvPicPr>
            <a:picLocks noChangeAspect="1"/>
          </p:cNvPicPr>
          <p:nvPr/>
        </p:nvPicPr>
        <p:blipFill>
          <a:blip r:embed="rId2"/>
          <a:stretch>
            <a:fillRect/>
          </a:stretch>
        </p:blipFill>
        <p:spPr>
          <a:xfrm>
            <a:off x="1877266" y="797552"/>
            <a:ext cx="4206397" cy="1441003"/>
          </a:xfrm>
          <a:prstGeom prst="rect">
            <a:avLst/>
          </a:prstGeom>
        </p:spPr>
      </p:pic>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82704" y="793355"/>
            <a:ext cx="1072447" cy="1168111"/>
          </a:xfrm>
          <a:prstGeom prst="rect">
            <a:avLst/>
          </a:prstGeom>
        </p:spPr>
      </p:pic>
      <p:sp>
        <p:nvSpPr>
          <p:cNvPr id="12" name="TextBox 11"/>
          <p:cNvSpPr txBox="1"/>
          <p:nvPr/>
        </p:nvSpPr>
        <p:spPr>
          <a:xfrm>
            <a:off x="82704" y="1899346"/>
            <a:ext cx="1180223" cy="253916"/>
          </a:xfrm>
          <a:prstGeom prst="rect">
            <a:avLst/>
          </a:prstGeom>
          <a:noFill/>
        </p:spPr>
        <p:txBody>
          <a:bodyPr wrap="square" rtlCol="0">
            <a:spAutoFit/>
          </a:bodyPr>
          <a:lstStyle/>
          <a:p>
            <a:pPr algn="ctr"/>
            <a:r>
              <a:rPr lang="en-MY" sz="1050" b="1" dirty="0"/>
              <a:t>Mangrove forest</a:t>
            </a:r>
          </a:p>
        </p:txBody>
      </p:sp>
      <p:cxnSp>
        <p:nvCxnSpPr>
          <p:cNvPr id="13" name="Curved Connector 12"/>
          <p:cNvCxnSpPr/>
          <p:nvPr/>
        </p:nvCxnSpPr>
        <p:spPr>
          <a:xfrm>
            <a:off x="1305206" y="1381607"/>
            <a:ext cx="475894" cy="10271"/>
          </a:xfrm>
          <a:prstGeom prst="curvedConnector3">
            <a:avLst>
              <a:gd name="adj1" fmla="val 5000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129179" y="2156861"/>
            <a:ext cx="3812918" cy="1961226"/>
            <a:chOff x="129179" y="2156861"/>
            <a:chExt cx="3812918" cy="1961226"/>
          </a:xfrm>
        </p:grpSpPr>
        <p:grpSp>
          <p:nvGrpSpPr>
            <p:cNvPr id="17" name="Group 16"/>
            <p:cNvGrpSpPr/>
            <p:nvPr/>
          </p:nvGrpSpPr>
          <p:grpSpPr>
            <a:xfrm>
              <a:off x="129179" y="2156861"/>
              <a:ext cx="3812918" cy="1821191"/>
              <a:chOff x="-180776" y="2068936"/>
              <a:chExt cx="3812918" cy="1821191"/>
            </a:xfrm>
          </p:grpSpPr>
          <p:sp>
            <p:nvSpPr>
              <p:cNvPr id="16" name="Explosion 2 15"/>
              <p:cNvSpPr/>
              <p:nvPr/>
            </p:nvSpPr>
            <p:spPr>
              <a:xfrm rot="20940000" flipV="1">
                <a:off x="-180776" y="2068936"/>
                <a:ext cx="3812918" cy="1821191"/>
              </a:xfrm>
              <a:prstGeom prst="irregularSeal2">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5" name="TextBox 14"/>
              <p:cNvSpPr txBox="1"/>
              <p:nvPr/>
            </p:nvSpPr>
            <p:spPr>
              <a:xfrm>
                <a:off x="373889" y="2596556"/>
                <a:ext cx="2303196" cy="800219"/>
              </a:xfrm>
              <a:prstGeom prst="rect">
                <a:avLst/>
              </a:prstGeom>
              <a:noFill/>
              <a:ln>
                <a:noFill/>
              </a:ln>
            </p:spPr>
            <p:txBody>
              <a:bodyPr wrap="square" rtlCol="0">
                <a:spAutoFit/>
              </a:bodyPr>
              <a:lstStyle/>
              <a:p>
                <a:pPr algn="ctr"/>
                <a:r>
                  <a:rPr lang="en-MY" b="1" dirty="0"/>
                  <a:t>Antioxidant potential </a:t>
                </a:r>
                <a:r>
                  <a:rPr lang="en-MY" sz="1400" dirty="0"/>
                  <a:t>of mangrove derived </a:t>
                </a:r>
                <a:r>
                  <a:rPr lang="en-MY" sz="1400" i="1" dirty="0"/>
                  <a:t>Streptomyces</a:t>
                </a:r>
                <a:r>
                  <a:rPr lang="en-MY" sz="1400" dirty="0"/>
                  <a:t> sp.</a:t>
                </a:r>
              </a:p>
            </p:txBody>
          </p:sp>
        </p:grpSp>
        <p:sp>
          <p:nvSpPr>
            <p:cNvPr id="18" name="TextBox 17"/>
            <p:cNvSpPr txBox="1"/>
            <p:nvPr/>
          </p:nvSpPr>
          <p:spPr>
            <a:xfrm>
              <a:off x="500964" y="3841088"/>
              <a:ext cx="2668956" cy="276999"/>
            </a:xfrm>
            <a:prstGeom prst="rect">
              <a:avLst/>
            </a:prstGeom>
            <a:noFill/>
          </p:spPr>
          <p:txBody>
            <a:bodyPr wrap="square" rtlCol="0">
              <a:spAutoFit/>
            </a:bodyPr>
            <a:lstStyle/>
            <a:p>
              <a:pPr algn="ctr"/>
              <a:r>
                <a:rPr lang="en-MY" sz="1200" i="1" dirty="0"/>
                <a:t>Activities ranged from 4.94 - 78.92%^</a:t>
              </a:r>
            </a:p>
          </p:txBody>
        </p:sp>
      </p:grpSp>
      <p:cxnSp>
        <p:nvCxnSpPr>
          <p:cNvPr id="20" name="Straight Arrow Connector 19"/>
          <p:cNvCxnSpPr/>
          <p:nvPr/>
        </p:nvCxnSpPr>
        <p:spPr>
          <a:xfrm flipH="1">
            <a:off x="3627120" y="1809821"/>
            <a:ext cx="772160" cy="1167059"/>
          </a:xfrm>
          <a:prstGeom prst="straightConnector1">
            <a:avLst/>
          </a:prstGeom>
          <a:ln>
            <a:solidFill>
              <a:schemeClr val="tx1"/>
            </a:solidFill>
            <a:prstDash val="lgDash"/>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080820" y="2361949"/>
            <a:ext cx="1567332" cy="461665"/>
          </a:xfrm>
          <a:prstGeom prst="rect">
            <a:avLst/>
          </a:prstGeom>
          <a:noFill/>
        </p:spPr>
        <p:txBody>
          <a:bodyPr wrap="square" rtlCol="0">
            <a:spAutoFit/>
          </a:bodyPr>
          <a:lstStyle/>
          <a:p>
            <a:r>
              <a:rPr lang="en-MY" sz="1200" dirty="0"/>
              <a:t>Neuroprotection against H</a:t>
            </a:r>
            <a:r>
              <a:rPr lang="en-MY" sz="1200" baseline="-25000" dirty="0"/>
              <a:t>2</a:t>
            </a:r>
            <a:r>
              <a:rPr lang="en-MY" sz="1200" dirty="0"/>
              <a:t>O</a:t>
            </a:r>
            <a:r>
              <a:rPr lang="en-MY" sz="1200" baseline="-25000" dirty="0"/>
              <a:t>2</a:t>
            </a:r>
            <a:r>
              <a:rPr lang="en-MY" sz="1200" dirty="0"/>
              <a:t> insults</a:t>
            </a:r>
          </a:p>
        </p:txBody>
      </p:sp>
      <p:grpSp>
        <p:nvGrpSpPr>
          <p:cNvPr id="24" name="Group 23"/>
          <p:cNvGrpSpPr/>
          <p:nvPr/>
        </p:nvGrpSpPr>
        <p:grpSpPr>
          <a:xfrm>
            <a:off x="4103474" y="2962434"/>
            <a:ext cx="1727200" cy="731520"/>
            <a:chOff x="6431280" y="934720"/>
            <a:chExt cx="1727200" cy="731520"/>
          </a:xfrm>
        </p:grpSpPr>
        <p:sp>
          <p:nvSpPr>
            <p:cNvPr id="23" name="Rounded Rectangle 22"/>
            <p:cNvSpPr/>
            <p:nvPr/>
          </p:nvSpPr>
          <p:spPr>
            <a:xfrm>
              <a:off x="6431280" y="934720"/>
              <a:ext cx="1727200" cy="731520"/>
            </a:xfrm>
            <a:prstGeom prst="round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solidFill>
                  <a:schemeClr val="bg1"/>
                </a:solidFill>
              </a:endParaRPr>
            </a:p>
          </p:txBody>
        </p:sp>
        <p:sp>
          <p:nvSpPr>
            <p:cNvPr id="22" name="TextBox 21"/>
            <p:cNvSpPr txBox="1"/>
            <p:nvPr/>
          </p:nvSpPr>
          <p:spPr>
            <a:xfrm>
              <a:off x="6541951" y="946537"/>
              <a:ext cx="1505857" cy="707886"/>
            </a:xfrm>
            <a:prstGeom prst="rect">
              <a:avLst/>
            </a:prstGeom>
            <a:noFill/>
          </p:spPr>
          <p:txBody>
            <a:bodyPr wrap="square" rtlCol="0">
              <a:spAutoFit/>
            </a:bodyPr>
            <a:lstStyle/>
            <a:p>
              <a:pPr algn="ctr"/>
              <a:r>
                <a:rPr lang="en-MY" sz="2000" b="1" dirty="0">
                  <a:solidFill>
                    <a:schemeClr val="bg1"/>
                  </a:solidFill>
                  <a:latin typeface="Tahoma" panose="020B0604030504040204" pitchFamily="34" charset="0"/>
                  <a:ea typeface="Tahoma" panose="020B0604030504040204" pitchFamily="34" charset="0"/>
                  <a:cs typeface="Tahoma" panose="020B0604030504040204" pitchFamily="34" charset="0"/>
                </a:rPr>
                <a:t>Cytotoxic potential </a:t>
              </a:r>
            </a:p>
          </p:txBody>
        </p:sp>
      </p:grpSp>
      <p:sp>
        <p:nvSpPr>
          <p:cNvPr id="25" name="TextBox 24"/>
          <p:cNvSpPr txBox="1"/>
          <p:nvPr/>
        </p:nvSpPr>
        <p:spPr>
          <a:xfrm>
            <a:off x="3656996" y="3782097"/>
            <a:ext cx="2668956" cy="276999"/>
          </a:xfrm>
          <a:prstGeom prst="rect">
            <a:avLst/>
          </a:prstGeom>
          <a:noFill/>
        </p:spPr>
        <p:txBody>
          <a:bodyPr wrap="square" rtlCol="0">
            <a:spAutoFit/>
          </a:bodyPr>
          <a:lstStyle/>
          <a:p>
            <a:pPr algn="ctr"/>
            <a:r>
              <a:rPr lang="en-MY" sz="1200" i="1" dirty="0"/>
              <a:t>Activities ranged from 4.4 – 51.2%*</a:t>
            </a:r>
          </a:p>
        </p:txBody>
      </p:sp>
      <p:sp>
        <p:nvSpPr>
          <p:cNvPr id="27" name="TextBox 26"/>
          <p:cNvSpPr txBox="1"/>
          <p:nvPr/>
        </p:nvSpPr>
        <p:spPr>
          <a:xfrm>
            <a:off x="6363284" y="4217370"/>
            <a:ext cx="2668956" cy="200055"/>
          </a:xfrm>
          <a:prstGeom prst="rect">
            <a:avLst/>
          </a:prstGeom>
          <a:noFill/>
        </p:spPr>
        <p:txBody>
          <a:bodyPr wrap="square" rtlCol="0">
            <a:spAutoFit/>
          </a:bodyPr>
          <a:lstStyle/>
          <a:p>
            <a:pPr algn="r"/>
            <a:r>
              <a:rPr lang="en-MY" sz="700" i="1" dirty="0"/>
              <a:t>^tested with 2 mg/mL; *tested with 400 µg/mL</a:t>
            </a:r>
          </a:p>
        </p:txBody>
      </p:sp>
      <p:grpSp>
        <p:nvGrpSpPr>
          <p:cNvPr id="35" name="Group 34"/>
          <p:cNvGrpSpPr/>
          <p:nvPr/>
        </p:nvGrpSpPr>
        <p:grpSpPr>
          <a:xfrm>
            <a:off x="4788520" y="959535"/>
            <a:ext cx="2110120" cy="1293808"/>
            <a:chOff x="4788520" y="959535"/>
            <a:chExt cx="2110120" cy="1293808"/>
          </a:xfrm>
        </p:grpSpPr>
        <p:sp>
          <p:nvSpPr>
            <p:cNvPr id="28" name="Oval 27"/>
            <p:cNvSpPr/>
            <p:nvPr/>
          </p:nvSpPr>
          <p:spPr>
            <a:xfrm>
              <a:off x="4788520" y="959535"/>
              <a:ext cx="1498798" cy="1293808"/>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cxnSp>
          <p:nvCxnSpPr>
            <p:cNvPr id="32" name="Straight Arrow Connector 31"/>
            <p:cNvCxnSpPr/>
            <p:nvPr/>
          </p:nvCxnSpPr>
          <p:spPr>
            <a:xfrm flipV="1">
              <a:off x="6301043" y="1606440"/>
              <a:ext cx="597597" cy="1"/>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37" name="TextBox 36"/>
          <p:cNvSpPr txBox="1"/>
          <p:nvPr/>
        </p:nvSpPr>
        <p:spPr>
          <a:xfrm>
            <a:off x="6898640" y="1148721"/>
            <a:ext cx="1828800" cy="1169551"/>
          </a:xfrm>
          <a:prstGeom prst="rect">
            <a:avLst/>
          </a:prstGeom>
          <a:noFill/>
        </p:spPr>
        <p:txBody>
          <a:bodyPr wrap="square" rtlCol="0">
            <a:spAutoFit/>
          </a:bodyPr>
          <a:lstStyle/>
          <a:p>
            <a:r>
              <a:rPr lang="en-MY" sz="1400" dirty="0"/>
              <a:t>Significant antioxidant activities across all four assays (DPPH, ABTS, SOD, metal-chelating)</a:t>
            </a:r>
          </a:p>
        </p:txBody>
      </p:sp>
      <p:cxnSp>
        <p:nvCxnSpPr>
          <p:cNvPr id="39" name="Straight Arrow Connector 38"/>
          <p:cNvCxnSpPr/>
          <p:nvPr/>
        </p:nvCxnSpPr>
        <p:spPr>
          <a:xfrm>
            <a:off x="7813040" y="2253344"/>
            <a:ext cx="0" cy="487089"/>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6898640" y="2740433"/>
            <a:ext cx="1828800" cy="738664"/>
          </a:xfrm>
          <a:prstGeom prst="rect">
            <a:avLst/>
          </a:prstGeom>
          <a:noFill/>
        </p:spPr>
        <p:txBody>
          <a:bodyPr wrap="square" rtlCol="0">
            <a:spAutoFit/>
          </a:bodyPr>
          <a:lstStyle/>
          <a:p>
            <a:r>
              <a:rPr lang="en-MY" sz="1400" dirty="0"/>
              <a:t>Reduced cell viability of HCT-116 human colon cells to 48.8 %</a:t>
            </a:r>
          </a:p>
        </p:txBody>
      </p:sp>
      <p:sp>
        <p:nvSpPr>
          <p:cNvPr id="45" name="TextBox 44"/>
          <p:cNvSpPr txBox="1"/>
          <p:nvPr/>
        </p:nvSpPr>
        <p:spPr>
          <a:xfrm>
            <a:off x="6436623" y="3535876"/>
            <a:ext cx="2523285" cy="523220"/>
          </a:xfrm>
          <a:prstGeom prst="rect">
            <a:avLst/>
          </a:prstGeom>
          <a:solidFill>
            <a:schemeClr val="tx1"/>
          </a:solidFill>
          <a:ln>
            <a:solidFill>
              <a:schemeClr val="tx1"/>
            </a:solidFill>
          </a:ln>
        </p:spPr>
        <p:txBody>
          <a:bodyPr wrap="square" rtlCol="0">
            <a:spAutoFit/>
          </a:bodyPr>
          <a:lstStyle/>
          <a:p>
            <a:pPr algn="ctr"/>
            <a:r>
              <a:rPr lang="en-MY" sz="1400" b="1" dirty="0">
                <a:solidFill>
                  <a:schemeClr val="bg1"/>
                </a:solidFill>
                <a:latin typeface="Times New Roman" panose="02020603050405020304" pitchFamily="18" charset="0"/>
                <a:cs typeface="Times New Roman" panose="02020603050405020304" pitchFamily="18" charset="0"/>
              </a:rPr>
              <a:t>Involvement of p53 signalling pathways → apoptosis</a:t>
            </a:r>
          </a:p>
        </p:txBody>
      </p:sp>
    </p:spTree>
    <p:extLst>
      <p:ext uri="{BB962C8B-B14F-4D97-AF65-F5344CB8AC3E}">
        <p14:creationId xmlns:p14="http://schemas.microsoft.com/office/powerpoint/2010/main" val="374455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right)">
                                      <p:cBhvr>
                                        <p:cTn id="11" dur="500"/>
                                        <p:tgtEl>
                                          <p:spTgt spid="20"/>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20"/>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2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5" grpId="0"/>
      <p:bldP spid="37" grpId="0"/>
      <p:bldP spid="42" grpId="0"/>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title"/>
          </p:nvPr>
        </p:nvSpPr>
        <p:spPr bwMode="auto">
          <a:xfrm>
            <a:off x="1543050" y="285750"/>
            <a:ext cx="6172200" cy="536972"/>
          </a:xfrm>
          <a:noFill/>
          <a:ln>
            <a:miter lim="800000"/>
            <a:headEnd/>
            <a:tailEnd/>
          </a:ln>
        </p:spPr>
        <p:txBody>
          <a:bodyPr vert="horz" wrap="square" lIns="68580" tIns="34290" rIns="68580" bIns="34290" numCol="1" anchor="t" anchorCtr="0" compatLnSpc="1">
            <a:prstTxWarp prst="textNoShape">
              <a:avLst/>
            </a:prstTxWarp>
            <a:normAutofit fontScale="90000"/>
          </a:bodyPr>
          <a:lstStyle/>
          <a:p>
            <a:pPr algn="ctr" eaLnBrk="1" hangingPunct="1"/>
            <a:r>
              <a:rPr lang="en-US" sz="3300" b="1" i="1" dirty="0"/>
              <a:t>Publications</a:t>
            </a:r>
            <a:r>
              <a:rPr lang="en-US" sz="2700" dirty="0">
                <a:latin typeface="Times New Roman" pitchFamily="18" charset="0"/>
              </a:rPr>
              <a:t/>
            </a:r>
            <a:br>
              <a:rPr lang="en-US" sz="2700" dirty="0">
                <a:latin typeface="Times New Roman" pitchFamily="18" charset="0"/>
              </a:rPr>
            </a:br>
            <a:r>
              <a:rPr lang="en-US" sz="2700" dirty="0">
                <a:latin typeface="Times New Roman" pitchFamily="18" charset="0"/>
              </a:rPr>
              <a:t>				</a:t>
            </a:r>
            <a:endParaRPr lang="en-US" sz="2400" dirty="0">
              <a:solidFill>
                <a:schemeClr val="accent2"/>
              </a:solidFill>
              <a:latin typeface="Times New Roman" pitchFamily="18" charset="0"/>
            </a:endParaRPr>
          </a:p>
        </p:txBody>
      </p:sp>
      <p:sp>
        <p:nvSpPr>
          <p:cNvPr id="12" name="Rectangle 11"/>
          <p:cNvSpPr/>
          <p:nvPr/>
        </p:nvSpPr>
        <p:spPr>
          <a:xfrm>
            <a:off x="1516025" y="4499372"/>
            <a:ext cx="1641796" cy="300082"/>
          </a:xfrm>
          <a:prstGeom prst="rect">
            <a:avLst/>
          </a:prstGeom>
        </p:spPr>
        <p:txBody>
          <a:bodyPr wrap="none">
            <a:spAutoFit/>
          </a:bodyPr>
          <a:lstStyle/>
          <a:p>
            <a:pPr algn="just">
              <a:spcBef>
                <a:spcPct val="50000"/>
              </a:spcBef>
            </a:pPr>
            <a:r>
              <a:rPr lang="en-US" sz="1350" b="1" i="1" dirty="0">
                <a:solidFill>
                  <a:schemeClr val="tx2"/>
                </a:solidFill>
                <a:latin typeface="Times New Roman" pitchFamily="18" charset="0"/>
              </a:rPr>
              <a:t>Impact factor: 4.165</a:t>
            </a:r>
          </a:p>
        </p:txBody>
      </p:sp>
      <p:grpSp>
        <p:nvGrpSpPr>
          <p:cNvPr id="4" name="Group 3"/>
          <p:cNvGrpSpPr/>
          <p:nvPr/>
        </p:nvGrpSpPr>
        <p:grpSpPr>
          <a:xfrm>
            <a:off x="1314859" y="788346"/>
            <a:ext cx="4857750" cy="1943100"/>
            <a:chOff x="1890712" y="1219200"/>
            <a:chExt cx="5362575" cy="1905000"/>
          </a:xfrm>
        </p:grpSpPr>
        <p:pic>
          <p:nvPicPr>
            <p:cNvPr id="2" name="Picture 1"/>
            <p:cNvPicPr>
              <a:picLocks noChangeAspect="1"/>
            </p:cNvPicPr>
            <p:nvPr/>
          </p:nvPicPr>
          <p:blipFill>
            <a:blip r:embed="rId2"/>
            <a:stretch>
              <a:fillRect/>
            </a:stretch>
          </p:blipFill>
          <p:spPr>
            <a:xfrm>
              <a:off x="1890712" y="1219200"/>
              <a:ext cx="5362575" cy="561975"/>
            </a:xfrm>
            <a:prstGeom prst="rect">
              <a:avLst/>
            </a:prstGeom>
          </p:spPr>
        </p:pic>
        <p:pic>
          <p:nvPicPr>
            <p:cNvPr id="3" name="Picture 2"/>
            <p:cNvPicPr>
              <a:picLocks noChangeAspect="1"/>
            </p:cNvPicPr>
            <p:nvPr/>
          </p:nvPicPr>
          <p:blipFill>
            <a:blip r:embed="rId3"/>
            <a:stretch>
              <a:fillRect/>
            </a:stretch>
          </p:blipFill>
          <p:spPr>
            <a:xfrm>
              <a:off x="1981200" y="1733550"/>
              <a:ext cx="5181600" cy="1390650"/>
            </a:xfrm>
            <a:prstGeom prst="rect">
              <a:avLst/>
            </a:prstGeom>
          </p:spPr>
        </p:pic>
      </p:grpSp>
      <p:grpSp>
        <p:nvGrpSpPr>
          <p:cNvPr id="10" name="Group 9">
            <a:extLst>
              <a:ext uri="{FF2B5EF4-FFF2-40B4-BE49-F238E27FC236}">
                <a16:creationId xmlns:a16="http://schemas.microsoft.com/office/drawing/2014/main" xmlns="" id="{6C732F87-8EB1-4B10-9B35-20654BCA6313}"/>
              </a:ext>
            </a:extLst>
          </p:cNvPr>
          <p:cNvGrpSpPr/>
          <p:nvPr/>
        </p:nvGrpSpPr>
        <p:grpSpPr>
          <a:xfrm>
            <a:off x="3631254" y="2802779"/>
            <a:ext cx="4972050" cy="2057400"/>
            <a:chOff x="1905000" y="1377124"/>
            <a:chExt cx="4876800" cy="1752600"/>
          </a:xfrm>
        </p:grpSpPr>
        <p:pic>
          <p:nvPicPr>
            <p:cNvPr id="13" name="Picture 12">
              <a:extLst>
                <a:ext uri="{FF2B5EF4-FFF2-40B4-BE49-F238E27FC236}">
                  <a16:creationId xmlns:a16="http://schemas.microsoft.com/office/drawing/2014/main" xmlns="" id="{3B992465-8B8F-4487-AB35-7B760A2605BD}"/>
                </a:ext>
              </a:extLst>
            </p:cNvPr>
            <p:cNvPicPr>
              <a:picLocks noChangeAspect="1"/>
            </p:cNvPicPr>
            <p:nvPr/>
          </p:nvPicPr>
          <p:blipFill>
            <a:blip r:embed="rId4"/>
            <a:stretch>
              <a:fillRect/>
            </a:stretch>
          </p:blipFill>
          <p:spPr>
            <a:xfrm>
              <a:off x="1905000" y="1377124"/>
              <a:ext cx="4876800" cy="466725"/>
            </a:xfrm>
            <a:prstGeom prst="rect">
              <a:avLst/>
            </a:prstGeom>
          </p:spPr>
        </p:pic>
        <p:pic>
          <p:nvPicPr>
            <p:cNvPr id="14" name="Picture 13">
              <a:extLst>
                <a:ext uri="{FF2B5EF4-FFF2-40B4-BE49-F238E27FC236}">
                  <a16:creationId xmlns:a16="http://schemas.microsoft.com/office/drawing/2014/main" xmlns="" id="{A79024B7-0B24-424F-A700-B61CED713D84}"/>
                </a:ext>
              </a:extLst>
            </p:cNvPr>
            <p:cNvPicPr>
              <a:picLocks noChangeAspect="1"/>
            </p:cNvPicPr>
            <p:nvPr/>
          </p:nvPicPr>
          <p:blipFill>
            <a:blip r:embed="rId5"/>
            <a:stretch>
              <a:fillRect/>
            </a:stretch>
          </p:blipFill>
          <p:spPr>
            <a:xfrm>
              <a:off x="2019300" y="1881949"/>
              <a:ext cx="4686300" cy="1247775"/>
            </a:xfrm>
            <a:prstGeom prst="rect">
              <a:avLst/>
            </a:prstGeom>
          </p:spPr>
        </p:pic>
      </p:grpSp>
    </p:spTree>
    <p:extLst>
      <p:ext uri="{BB962C8B-B14F-4D97-AF65-F5344CB8AC3E}">
        <p14:creationId xmlns:p14="http://schemas.microsoft.com/office/powerpoint/2010/main" val="188508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635500" y="973431"/>
            <a:ext cx="3911600" cy="921610"/>
          </a:xfrm>
        </p:spPr>
        <p:txBody>
          <a:bodyPr/>
          <a:lstStyle/>
          <a:p>
            <a:pPr marL="0" indent="0" algn="ctr">
              <a:buNone/>
            </a:pPr>
            <a:r>
              <a:rPr lang="en-MY" sz="1800" dirty="0"/>
              <a:t>Production of bioactive compounds</a:t>
            </a:r>
          </a:p>
          <a:p>
            <a:pPr marL="0" indent="0" algn="ctr">
              <a:buNone/>
            </a:pPr>
            <a:r>
              <a:rPr lang="en-MY" sz="1400" i="1" dirty="0"/>
              <a:t>(e.g. </a:t>
            </a:r>
            <a:r>
              <a:rPr lang="en-MY" sz="1400" i="1" dirty="0" err="1"/>
              <a:t>Deferoxamine</a:t>
            </a:r>
            <a:r>
              <a:rPr lang="en-MY" sz="1400" i="1" dirty="0"/>
              <a:t> – drug listed on WHO List of Essential Medicines)</a:t>
            </a:r>
          </a:p>
        </p:txBody>
      </p:sp>
      <p:sp>
        <p:nvSpPr>
          <p:cNvPr id="3" name="Text Placeholder 2"/>
          <p:cNvSpPr>
            <a:spLocks noGrp="1"/>
          </p:cNvSpPr>
          <p:nvPr>
            <p:ph type="body" sz="quarter" idx="10"/>
          </p:nvPr>
        </p:nvSpPr>
        <p:spPr/>
        <p:txBody>
          <a:bodyPr/>
          <a:lstStyle/>
          <a:p>
            <a:r>
              <a:rPr lang="en-MY" dirty="0"/>
              <a:t>Future work</a:t>
            </a:r>
          </a:p>
        </p:txBody>
      </p:sp>
      <p:sp>
        <p:nvSpPr>
          <p:cNvPr id="4" name="Content Placeholder 1"/>
          <p:cNvSpPr txBox="1">
            <a:spLocks/>
          </p:cNvSpPr>
          <p:nvPr/>
        </p:nvSpPr>
        <p:spPr>
          <a:xfrm>
            <a:off x="279082" y="1089599"/>
            <a:ext cx="3467100" cy="689275"/>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Wingdings" charset="2"/>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Wingdings" charset="2"/>
              <a:buNone/>
            </a:pPr>
            <a:r>
              <a:rPr lang="en-MY" sz="1800" dirty="0"/>
              <a:t>Novel </a:t>
            </a:r>
            <a:r>
              <a:rPr lang="en-MY" sz="1800" i="1" dirty="0"/>
              <a:t>Streptomyces</a:t>
            </a:r>
          </a:p>
          <a:p>
            <a:pPr marL="0" indent="0" algn="ctr">
              <a:buNone/>
            </a:pPr>
            <a:r>
              <a:rPr lang="en-MY" sz="1800" dirty="0"/>
              <a:t>MUSC 26</a:t>
            </a:r>
            <a:r>
              <a:rPr lang="en-MY" sz="1800" baseline="30000" dirty="0"/>
              <a:t>T</a:t>
            </a:r>
            <a:r>
              <a:rPr lang="en-MY" sz="1800" dirty="0"/>
              <a:t>, 136</a:t>
            </a:r>
            <a:r>
              <a:rPr lang="en-MY" sz="1800" baseline="30000" dirty="0"/>
              <a:t>T</a:t>
            </a:r>
            <a:r>
              <a:rPr lang="en-MY" sz="1800" i="1" dirty="0"/>
              <a:t>, </a:t>
            </a:r>
            <a:r>
              <a:rPr lang="en-MY" sz="1800" dirty="0"/>
              <a:t>149</a:t>
            </a:r>
            <a:r>
              <a:rPr lang="en-MY" sz="1800" baseline="30000" dirty="0"/>
              <a:t>T</a:t>
            </a:r>
            <a:r>
              <a:rPr lang="en-MY" sz="1800" dirty="0"/>
              <a:t>,</a:t>
            </a:r>
            <a:r>
              <a:rPr lang="en-MY" sz="1800" i="1" dirty="0"/>
              <a:t> </a:t>
            </a:r>
            <a:r>
              <a:rPr lang="en-MY" sz="1800" dirty="0"/>
              <a:t>164</a:t>
            </a:r>
            <a:r>
              <a:rPr lang="en-MY" sz="1800" baseline="30000" dirty="0"/>
              <a:t>T</a:t>
            </a:r>
          </a:p>
        </p:txBody>
      </p:sp>
      <p:cxnSp>
        <p:nvCxnSpPr>
          <p:cNvPr id="6" name="Straight Arrow Connector 5"/>
          <p:cNvCxnSpPr/>
          <p:nvPr/>
        </p:nvCxnSpPr>
        <p:spPr>
          <a:xfrm flipV="1">
            <a:off x="3746182" y="1434236"/>
            <a:ext cx="889318" cy="1"/>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grpSp>
        <p:nvGrpSpPr>
          <p:cNvPr id="159" name="Group 158"/>
          <p:cNvGrpSpPr/>
          <p:nvPr/>
        </p:nvGrpSpPr>
        <p:grpSpPr>
          <a:xfrm>
            <a:off x="328942" y="2027260"/>
            <a:ext cx="2693033" cy="2041224"/>
            <a:chOff x="328942" y="2027260"/>
            <a:chExt cx="2693033" cy="2041224"/>
          </a:xfrm>
        </p:grpSpPr>
        <p:sp>
          <p:nvSpPr>
            <p:cNvPr id="154" name="Rectangle 153"/>
            <p:cNvSpPr/>
            <p:nvPr/>
          </p:nvSpPr>
          <p:spPr>
            <a:xfrm>
              <a:off x="328942" y="2027260"/>
              <a:ext cx="2693033" cy="2041224"/>
            </a:xfrm>
            <a:prstGeom prst="rect">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2" name="TextBox 11"/>
            <p:cNvSpPr txBox="1"/>
            <p:nvPr/>
          </p:nvSpPr>
          <p:spPr>
            <a:xfrm>
              <a:off x="418782" y="3158411"/>
              <a:ext cx="2578418" cy="830997"/>
            </a:xfrm>
            <a:prstGeom prst="rect">
              <a:avLst/>
            </a:prstGeom>
            <a:noFill/>
          </p:spPr>
          <p:txBody>
            <a:bodyPr wrap="square" rtlCol="0">
              <a:spAutoFit/>
            </a:bodyPr>
            <a:lstStyle/>
            <a:p>
              <a:pPr algn="ctr"/>
              <a:r>
                <a:rPr lang="en-MY" sz="1600" u="sng" dirty="0"/>
                <a:t>Next generation sequencing </a:t>
              </a:r>
            </a:p>
            <a:p>
              <a:pPr algn="ctr"/>
              <a:r>
                <a:rPr lang="en-MY" sz="1600" dirty="0"/>
                <a:t>Identification of biosynthetic gene clusters</a:t>
              </a:r>
            </a:p>
          </p:txBody>
        </p:sp>
        <p:grpSp>
          <p:nvGrpSpPr>
            <p:cNvPr id="86" name="Group 85"/>
            <p:cNvGrpSpPr/>
            <p:nvPr/>
          </p:nvGrpSpPr>
          <p:grpSpPr>
            <a:xfrm>
              <a:off x="827581" y="2382856"/>
              <a:ext cx="1701924" cy="593641"/>
              <a:chOff x="722909" y="2620364"/>
              <a:chExt cx="1933374" cy="674372"/>
            </a:xfrm>
          </p:grpSpPr>
          <p:grpSp>
            <p:nvGrpSpPr>
              <p:cNvPr id="53" name="Group 52"/>
              <p:cNvGrpSpPr/>
              <p:nvPr/>
            </p:nvGrpSpPr>
            <p:grpSpPr>
              <a:xfrm rot="20141061">
                <a:off x="722909" y="2620364"/>
                <a:ext cx="1113030" cy="232775"/>
                <a:chOff x="596900" y="2260600"/>
                <a:chExt cx="3728566" cy="779780"/>
              </a:xfrm>
            </p:grpSpPr>
            <p:grpSp>
              <p:nvGrpSpPr>
                <p:cNvPr id="23" name="Group 22"/>
                <p:cNvGrpSpPr/>
                <p:nvPr/>
              </p:nvGrpSpPr>
              <p:grpSpPr>
                <a:xfrm>
                  <a:off x="596900" y="2260600"/>
                  <a:ext cx="3728566" cy="779780"/>
                  <a:chOff x="596900" y="2260600"/>
                  <a:chExt cx="1397000" cy="292164"/>
                </a:xfrm>
              </p:grpSpPr>
              <p:sp>
                <p:nvSpPr>
                  <p:cNvPr id="18" name="Freeform 17"/>
                  <p:cNvSpPr/>
                  <p:nvPr/>
                </p:nvSpPr>
                <p:spPr>
                  <a:xfrm>
                    <a:off x="596900" y="2260600"/>
                    <a:ext cx="1397000" cy="279529"/>
                  </a:xfrm>
                  <a:custGeom>
                    <a:avLst/>
                    <a:gdLst>
                      <a:gd name="connsiteX0" fmla="*/ 0 w 1397000"/>
                      <a:gd name="connsiteY0" fmla="*/ 177800 h 279529"/>
                      <a:gd name="connsiteX1" fmla="*/ 177800 w 1397000"/>
                      <a:gd name="connsiteY1" fmla="*/ 12700 h 279529"/>
                      <a:gd name="connsiteX2" fmla="*/ 520700 w 1397000"/>
                      <a:gd name="connsiteY2" fmla="*/ 279400 h 279529"/>
                      <a:gd name="connsiteX3" fmla="*/ 825500 w 1397000"/>
                      <a:gd name="connsiteY3" fmla="*/ 50800 h 279529"/>
                      <a:gd name="connsiteX4" fmla="*/ 1104900 w 1397000"/>
                      <a:gd name="connsiteY4" fmla="*/ 241300 h 279529"/>
                      <a:gd name="connsiteX5" fmla="*/ 1397000 w 1397000"/>
                      <a:gd name="connsiteY5" fmla="*/ 0 h 2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7000" h="279529">
                        <a:moveTo>
                          <a:pt x="0" y="177800"/>
                        </a:moveTo>
                        <a:cubicBezTo>
                          <a:pt x="45508" y="86783"/>
                          <a:pt x="91017" y="-4233"/>
                          <a:pt x="177800" y="12700"/>
                        </a:cubicBezTo>
                        <a:cubicBezTo>
                          <a:pt x="264583" y="29633"/>
                          <a:pt x="412750" y="273050"/>
                          <a:pt x="520700" y="279400"/>
                        </a:cubicBezTo>
                        <a:cubicBezTo>
                          <a:pt x="628650" y="285750"/>
                          <a:pt x="728133" y="57150"/>
                          <a:pt x="825500" y="50800"/>
                        </a:cubicBezTo>
                        <a:cubicBezTo>
                          <a:pt x="922867" y="44450"/>
                          <a:pt x="1009650" y="249767"/>
                          <a:pt x="1104900" y="241300"/>
                        </a:cubicBezTo>
                        <a:cubicBezTo>
                          <a:pt x="1200150" y="232833"/>
                          <a:pt x="1298575" y="116416"/>
                          <a:pt x="1397000" y="0"/>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9" name="Freeform 18"/>
                  <p:cNvSpPr/>
                  <p:nvPr/>
                </p:nvSpPr>
                <p:spPr>
                  <a:xfrm flipV="1">
                    <a:off x="596900" y="2273235"/>
                    <a:ext cx="1397000" cy="279529"/>
                  </a:xfrm>
                  <a:custGeom>
                    <a:avLst/>
                    <a:gdLst>
                      <a:gd name="connsiteX0" fmla="*/ 0 w 1397000"/>
                      <a:gd name="connsiteY0" fmla="*/ 177800 h 279529"/>
                      <a:gd name="connsiteX1" fmla="*/ 177800 w 1397000"/>
                      <a:gd name="connsiteY1" fmla="*/ 12700 h 279529"/>
                      <a:gd name="connsiteX2" fmla="*/ 520700 w 1397000"/>
                      <a:gd name="connsiteY2" fmla="*/ 279400 h 279529"/>
                      <a:gd name="connsiteX3" fmla="*/ 825500 w 1397000"/>
                      <a:gd name="connsiteY3" fmla="*/ 50800 h 279529"/>
                      <a:gd name="connsiteX4" fmla="*/ 1104900 w 1397000"/>
                      <a:gd name="connsiteY4" fmla="*/ 241300 h 279529"/>
                      <a:gd name="connsiteX5" fmla="*/ 1397000 w 1397000"/>
                      <a:gd name="connsiteY5" fmla="*/ 0 h 2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7000" h="279529">
                        <a:moveTo>
                          <a:pt x="0" y="177800"/>
                        </a:moveTo>
                        <a:cubicBezTo>
                          <a:pt x="45508" y="86783"/>
                          <a:pt x="91017" y="-4233"/>
                          <a:pt x="177800" y="12700"/>
                        </a:cubicBezTo>
                        <a:cubicBezTo>
                          <a:pt x="264583" y="29633"/>
                          <a:pt x="412750" y="273050"/>
                          <a:pt x="520700" y="279400"/>
                        </a:cubicBezTo>
                        <a:cubicBezTo>
                          <a:pt x="628650" y="285750"/>
                          <a:pt x="728133" y="57150"/>
                          <a:pt x="825500" y="50800"/>
                        </a:cubicBezTo>
                        <a:cubicBezTo>
                          <a:pt x="922867" y="44450"/>
                          <a:pt x="1009650" y="249767"/>
                          <a:pt x="1104900" y="241300"/>
                        </a:cubicBezTo>
                        <a:cubicBezTo>
                          <a:pt x="1200150" y="232833"/>
                          <a:pt x="1298575" y="116416"/>
                          <a:pt x="1397000" y="0"/>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cxnSp>
              <p:nvCxnSpPr>
                <p:cNvPr id="28" name="Straight Connector 27"/>
                <p:cNvCxnSpPr/>
                <p:nvPr/>
              </p:nvCxnSpPr>
              <p:spPr>
                <a:xfrm>
                  <a:off x="1013460" y="2294323"/>
                  <a:ext cx="0" cy="712334"/>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181102" y="2385060"/>
                  <a:ext cx="0" cy="54864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845820" y="2369820"/>
                  <a:ext cx="7620" cy="54864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767840" y="2385060"/>
                  <a:ext cx="0" cy="522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963778" y="2294667"/>
                  <a:ext cx="0" cy="711646"/>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156460" y="2369820"/>
                  <a:ext cx="0" cy="56388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651760" y="2476500"/>
                  <a:ext cx="0" cy="35814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18" idx="3"/>
                  <a:endCxn id="19" idx="3"/>
                </p:cNvCxnSpPr>
                <p:nvPr/>
              </p:nvCxnSpPr>
              <p:spPr>
                <a:xfrm>
                  <a:off x="2800144" y="2396184"/>
                  <a:ext cx="0" cy="508612"/>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2981960" y="2476500"/>
                  <a:ext cx="0" cy="35814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19" idx="4"/>
                  <a:endCxn id="18" idx="4"/>
                </p:cNvCxnSpPr>
                <p:nvPr/>
              </p:nvCxnSpPr>
              <p:spPr>
                <a:xfrm>
                  <a:off x="3545857" y="2396355"/>
                  <a:ext cx="0" cy="50827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383280" y="2443128"/>
                  <a:ext cx="0" cy="39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3746182" y="2443128"/>
                  <a:ext cx="0" cy="3915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rot="516847">
                <a:off x="972323" y="3061961"/>
                <a:ext cx="1113030" cy="232775"/>
                <a:chOff x="596900" y="2260600"/>
                <a:chExt cx="3728566" cy="779780"/>
              </a:xfrm>
            </p:grpSpPr>
            <p:grpSp>
              <p:nvGrpSpPr>
                <p:cNvPr id="55" name="Group 54"/>
                <p:cNvGrpSpPr/>
                <p:nvPr/>
              </p:nvGrpSpPr>
              <p:grpSpPr>
                <a:xfrm>
                  <a:off x="596900" y="2260600"/>
                  <a:ext cx="3728566" cy="779780"/>
                  <a:chOff x="596900" y="2260600"/>
                  <a:chExt cx="1397000" cy="292164"/>
                </a:xfrm>
              </p:grpSpPr>
              <p:sp>
                <p:nvSpPr>
                  <p:cNvPr id="68" name="Freeform 67"/>
                  <p:cNvSpPr/>
                  <p:nvPr/>
                </p:nvSpPr>
                <p:spPr>
                  <a:xfrm>
                    <a:off x="596900" y="2260600"/>
                    <a:ext cx="1397000" cy="279529"/>
                  </a:xfrm>
                  <a:custGeom>
                    <a:avLst/>
                    <a:gdLst>
                      <a:gd name="connsiteX0" fmla="*/ 0 w 1397000"/>
                      <a:gd name="connsiteY0" fmla="*/ 177800 h 279529"/>
                      <a:gd name="connsiteX1" fmla="*/ 177800 w 1397000"/>
                      <a:gd name="connsiteY1" fmla="*/ 12700 h 279529"/>
                      <a:gd name="connsiteX2" fmla="*/ 520700 w 1397000"/>
                      <a:gd name="connsiteY2" fmla="*/ 279400 h 279529"/>
                      <a:gd name="connsiteX3" fmla="*/ 825500 w 1397000"/>
                      <a:gd name="connsiteY3" fmla="*/ 50800 h 279529"/>
                      <a:gd name="connsiteX4" fmla="*/ 1104900 w 1397000"/>
                      <a:gd name="connsiteY4" fmla="*/ 241300 h 279529"/>
                      <a:gd name="connsiteX5" fmla="*/ 1397000 w 1397000"/>
                      <a:gd name="connsiteY5" fmla="*/ 0 h 2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7000" h="279529">
                        <a:moveTo>
                          <a:pt x="0" y="177800"/>
                        </a:moveTo>
                        <a:cubicBezTo>
                          <a:pt x="45508" y="86783"/>
                          <a:pt x="91017" y="-4233"/>
                          <a:pt x="177800" y="12700"/>
                        </a:cubicBezTo>
                        <a:cubicBezTo>
                          <a:pt x="264583" y="29633"/>
                          <a:pt x="412750" y="273050"/>
                          <a:pt x="520700" y="279400"/>
                        </a:cubicBezTo>
                        <a:cubicBezTo>
                          <a:pt x="628650" y="285750"/>
                          <a:pt x="728133" y="57150"/>
                          <a:pt x="825500" y="50800"/>
                        </a:cubicBezTo>
                        <a:cubicBezTo>
                          <a:pt x="922867" y="44450"/>
                          <a:pt x="1009650" y="249767"/>
                          <a:pt x="1104900" y="241300"/>
                        </a:cubicBezTo>
                        <a:cubicBezTo>
                          <a:pt x="1200150" y="232833"/>
                          <a:pt x="1298575" y="116416"/>
                          <a:pt x="1397000" y="0"/>
                        </a:cubicBezTo>
                      </a:path>
                    </a:pathLst>
                  </a:custGeom>
                  <a:noFill/>
                  <a:ln w="28575">
                    <a:solidFill>
                      <a:srgbClr val="F664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69" name="Freeform 68"/>
                  <p:cNvSpPr/>
                  <p:nvPr/>
                </p:nvSpPr>
                <p:spPr>
                  <a:xfrm flipV="1">
                    <a:off x="596900" y="2273235"/>
                    <a:ext cx="1397000" cy="279529"/>
                  </a:xfrm>
                  <a:custGeom>
                    <a:avLst/>
                    <a:gdLst>
                      <a:gd name="connsiteX0" fmla="*/ 0 w 1397000"/>
                      <a:gd name="connsiteY0" fmla="*/ 177800 h 279529"/>
                      <a:gd name="connsiteX1" fmla="*/ 177800 w 1397000"/>
                      <a:gd name="connsiteY1" fmla="*/ 12700 h 279529"/>
                      <a:gd name="connsiteX2" fmla="*/ 520700 w 1397000"/>
                      <a:gd name="connsiteY2" fmla="*/ 279400 h 279529"/>
                      <a:gd name="connsiteX3" fmla="*/ 825500 w 1397000"/>
                      <a:gd name="connsiteY3" fmla="*/ 50800 h 279529"/>
                      <a:gd name="connsiteX4" fmla="*/ 1104900 w 1397000"/>
                      <a:gd name="connsiteY4" fmla="*/ 241300 h 279529"/>
                      <a:gd name="connsiteX5" fmla="*/ 1397000 w 1397000"/>
                      <a:gd name="connsiteY5" fmla="*/ 0 h 2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7000" h="279529">
                        <a:moveTo>
                          <a:pt x="0" y="177800"/>
                        </a:moveTo>
                        <a:cubicBezTo>
                          <a:pt x="45508" y="86783"/>
                          <a:pt x="91017" y="-4233"/>
                          <a:pt x="177800" y="12700"/>
                        </a:cubicBezTo>
                        <a:cubicBezTo>
                          <a:pt x="264583" y="29633"/>
                          <a:pt x="412750" y="273050"/>
                          <a:pt x="520700" y="279400"/>
                        </a:cubicBezTo>
                        <a:cubicBezTo>
                          <a:pt x="628650" y="285750"/>
                          <a:pt x="728133" y="57150"/>
                          <a:pt x="825500" y="50800"/>
                        </a:cubicBezTo>
                        <a:cubicBezTo>
                          <a:pt x="922867" y="44450"/>
                          <a:pt x="1009650" y="249767"/>
                          <a:pt x="1104900" y="241300"/>
                        </a:cubicBezTo>
                        <a:cubicBezTo>
                          <a:pt x="1200150" y="232833"/>
                          <a:pt x="1298575" y="116416"/>
                          <a:pt x="1397000" y="0"/>
                        </a:cubicBezTo>
                      </a:path>
                    </a:pathLst>
                  </a:custGeom>
                  <a:noFill/>
                  <a:ln w="28575">
                    <a:solidFill>
                      <a:srgbClr val="F664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cxnSp>
              <p:nvCxnSpPr>
                <p:cNvPr id="56" name="Straight Connector 55"/>
                <p:cNvCxnSpPr/>
                <p:nvPr/>
              </p:nvCxnSpPr>
              <p:spPr>
                <a:xfrm>
                  <a:off x="1013460" y="2294323"/>
                  <a:ext cx="0" cy="712334"/>
                </a:xfrm>
                <a:prstGeom prst="line">
                  <a:avLst/>
                </a:prstGeom>
                <a:ln>
                  <a:solidFill>
                    <a:srgbClr val="F664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1181102" y="2385060"/>
                  <a:ext cx="0" cy="548640"/>
                </a:xfrm>
                <a:prstGeom prst="line">
                  <a:avLst/>
                </a:prstGeom>
                <a:ln>
                  <a:solidFill>
                    <a:srgbClr val="F664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a:off x="845820" y="2369820"/>
                  <a:ext cx="7620" cy="548640"/>
                </a:xfrm>
                <a:prstGeom prst="line">
                  <a:avLst/>
                </a:prstGeom>
                <a:ln>
                  <a:solidFill>
                    <a:srgbClr val="F664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1767840" y="2385060"/>
                  <a:ext cx="0" cy="522000"/>
                </a:xfrm>
                <a:prstGeom prst="line">
                  <a:avLst/>
                </a:prstGeom>
                <a:ln>
                  <a:solidFill>
                    <a:srgbClr val="F664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1963778" y="2294667"/>
                  <a:ext cx="0" cy="711646"/>
                </a:xfrm>
                <a:prstGeom prst="line">
                  <a:avLst/>
                </a:prstGeom>
                <a:ln>
                  <a:solidFill>
                    <a:srgbClr val="F664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2156460" y="2369820"/>
                  <a:ext cx="0" cy="563880"/>
                </a:xfrm>
                <a:prstGeom prst="line">
                  <a:avLst/>
                </a:prstGeom>
                <a:ln>
                  <a:solidFill>
                    <a:srgbClr val="F664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2651760" y="2476500"/>
                  <a:ext cx="0" cy="358140"/>
                </a:xfrm>
                <a:prstGeom prst="line">
                  <a:avLst/>
                </a:prstGeom>
                <a:ln>
                  <a:solidFill>
                    <a:srgbClr val="F6640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68" idx="3"/>
                  <a:endCxn id="69" idx="3"/>
                </p:cNvCxnSpPr>
                <p:nvPr/>
              </p:nvCxnSpPr>
              <p:spPr>
                <a:xfrm>
                  <a:off x="2800144" y="2396184"/>
                  <a:ext cx="0" cy="508612"/>
                </a:xfrm>
                <a:prstGeom prst="line">
                  <a:avLst/>
                </a:prstGeom>
                <a:ln>
                  <a:solidFill>
                    <a:srgbClr val="F6640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2981960" y="2476500"/>
                  <a:ext cx="0" cy="358140"/>
                </a:xfrm>
                <a:prstGeom prst="line">
                  <a:avLst/>
                </a:prstGeom>
                <a:ln>
                  <a:solidFill>
                    <a:srgbClr val="F664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a:stCxn id="69" idx="4"/>
                  <a:endCxn id="68" idx="4"/>
                </p:cNvCxnSpPr>
                <p:nvPr/>
              </p:nvCxnSpPr>
              <p:spPr>
                <a:xfrm>
                  <a:off x="3545857" y="2396355"/>
                  <a:ext cx="0" cy="508270"/>
                </a:xfrm>
                <a:prstGeom prst="line">
                  <a:avLst/>
                </a:prstGeom>
                <a:ln>
                  <a:solidFill>
                    <a:srgbClr val="F664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3383280" y="2443128"/>
                  <a:ext cx="0" cy="391512"/>
                </a:xfrm>
                <a:prstGeom prst="line">
                  <a:avLst/>
                </a:prstGeom>
                <a:ln>
                  <a:solidFill>
                    <a:srgbClr val="F664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746182" y="2443128"/>
                  <a:ext cx="0" cy="391512"/>
                </a:xfrm>
                <a:prstGeom prst="line">
                  <a:avLst/>
                </a:prstGeom>
                <a:ln>
                  <a:solidFill>
                    <a:srgbClr val="F66400"/>
                  </a:solidFill>
                </a:ln>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1543253" y="2769021"/>
                <a:ext cx="1113030" cy="232775"/>
                <a:chOff x="596900" y="2260600"/>
                <a:chExt cx="3728566" cy="779780"/>
              </a:xfrm>
            </p:grpSpPr>
            <p:grpSp>
              <p:nvGrpSpPr>
                <p:cNvPr id="71" name="Group 70"/>
                <p:cNvGrpSpPr/>
                <p:nvPr/>
              </p:nvGrpSpPr>
              <p:grpSpPr>
                <a:xfrm>
                  <a:off x="596900" y="2260600"/>
                  <a:ext cx="3728566" cy="779780"/>
                  <a:chOff x="596900" y="2260600"/>
                  <a:chExt cx="1397000" cy="292164"/>
                </a:xfrm>
              </p:grpSpPr>
              <p:sp>
                <p:nvSpPr>
                  <p:cNvPr id="84" name="Freeform 83"/>
                  <p:cNvSpPr/>
                  <p:nvPr/>
                </p:nvSpPr>
                <p:spPr>
                  <a:xfrm>
                    <a:off x="596900" y="2260600"/>
                    <a:ext cx="1397000" cy="279529"/>
                  </a:xfrm>
                  <a:custGeom>
                    <a:avLst/>
                    <a:gdLst>
                      <a:gd name="connsiteX0" fmla="*/ 0 w 1397000"/>
                      <a:gd name="connsiteY0" fmla="*/ 177800 h 279529"/>
                      <a:gd name="connsiteX1" fmla="*/ 177800 w 1397000"/>
                      <a:gd name="connsiteY1" fmla="*/ 12700 h 279529"/>
                      <a:gd name="connsiteX2" fmla="*/ 520700 w 1397000"/>
                      <a:gd name="connsiteY2" fmla="*/ 279400 h 279529"/>
                      <a:gd name="connsiteX3" fmla="*/ 825500 w 1397000"/>
                      <a:gd name="connsiteY3" fmla="*/ 50800 h 279529"/>
                      <a:gd name="connsiteX4" fmla="*/ 1104900 w 1397000"/>
                      <a:gd name="connsiteY4" fmla="*/ 241300 h 279529"/>
                      <a:gd name="connsiteX5" fmla="*/ 1397000 w 1397000"/>
                      <a:gd name="connsiteY5" fmla="*/ 0 h 2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7000" h="279529">
                        <a:moveTo>
                          <a:pt x="0" y="177800"/>
                        </a:moveTo>
                        <a:cubicBezTo>
                          <a:pt x="45508" y="86783"/>
                          <a:pt x="91017" y="-4233"/>
                          <a:pt x="177800" y="12700"/>
                        </a:cubicBezTo>
                        <a:cubicBezTo>
                          <a:pt x="264583" y="29633"/>
                          <a:pt x="412750" y="273050"/>
                          <a:pt x="520700" y="279400"/>
                        </a:cubicBezTo>
                        <a:cubicBezTo>
                          <a:pt x="628650" y="285750"/>
                          <a:pt x="728133" y="57150"/>
                          <a:pt x="825500" y="50800"/>
                        </a:cubicBezTo>
                        <a:cubicBezTo>
                          <a:pt x="922867" y="44450"/>
                          <a:pt x="1009650" y="249767"/>
                          <a:pt x="1104900" y="241300"/>
                        </a:cubicBezTo>
                        <a:cubicBezTo>
                          <a:pt x="1200150" y="232833"/>
                          <a:pt x="1298575" y="116416"/>
                          <a:pt x="1397000" y="0"/>
                        </a:cubicBez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85" name="Freeform 84"/>
                  <p:cNvSpPr/>
                  <p:nvPr/>
                </p:nvSpPr>
                <p:spPr>
                  <a:xfrm flipV="1">
                    <a:off x="596900" y="2273235"/>
                    <a:ext cx="1397000" cy="279529"/>
                  </a:xfrm>
                  <a:custGeom>
                    <a:avLst/>
                    <a:gdLst>
                      <a:gd name="connsiteX0" fmla="*/ 0 w 1397000"/>
                      <a:gd name="connsiteY0" fmla="*/ 177800 h 279529"/>
                      <a:gd name="connsiteX1" fmla="*/ 177800 w 1397000"/>
                      <a:gd name="connsiteY1" fmla="*/ 12700 h 279529"/>
                      <a:gd name="connsiteX2" fmla="*/ 520700 w 1397000"/>
                      <a:gd name="connsiteY2" fmla="*/ 279400 h 279529"/>
                      <a:gd name="connsiteX3" fmla="*/ 825500 w 1397000"/>
                      <a:gd name="connsiteY3" fmla="*/ 50800 h 279529"/>
                      <a:gd name="connsiteX4" fmla="*/ 1104900 w 1397000"/>
                      <a:gd name="connsiteY4" fmla="*/ 241300 h 279529"/>
                      <a:gd name="connsiteX5" fmla="*/ 1397000 w 1397000"/>
                      <a:gd name="connsiteY5" fmla="*/ 0 h 2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7000" h="279529">
                        <a:moveTo>
                          <a:pt x="0" y="177800"/>
                        </a:moveTo>
                        <a:cubicBezTo>
                          <a:pt x="45508" y="86783"/>
                          <a:pt x="91017" y="-4233"/>
                          <a:pt x="177800" y="12700"/>
                        </a:cubicBezTo>
                        <a:cubicBezTo>
                          <a:pt x="264583" y="29633"/>
                          <a:pt x="412750" y="273050"/>
                          <a:pt x="520700" y="279400"/>
                        </a:cubicBezTo>
                        <a:cubicBezTo>
                          <a:pt x="628650" y="285750"/>
                          <a:pt x="728133" y="57150"/>
                          <a:pt x="825500" y="50800"/>
                        </a:cubicBezTo>
                        <a:cubicBezTo>
                          <a:pt x="922867" y="44450"/>
                          <a:pt x="1009650" y="249767"/>
                          <a:pt x="1104900" y="241300"/>
                        </a:cubicBezTo>
                        <a:cubicBezTo>
                          <a:pt x="1200150" y="232833"/>
                          <a:pt x="1298575" y="116416"/>
                          <a:pt x="1397000" y="0"/>
                        </a:cubicBez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cxnSp>
              <p:nvCxnSpPr>
                <p:cNvPr id="72" name="Straight Connector 71"/>
                <p:cNvCxnSpPr/>
                <p:nvPr/>
              </p:nvCxnSpPr>
              <p:spPr>
                <a:xfrm>
                  <a:off x="1013460" y="2294323"/>
                  <a:ext cx="0" cy="7123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1181102" y="2385060"/>
                  <a:ext cx="0" cy="5486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845820" y="2369820"/>
                  <a:ext cx="7620" cy="5486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1767840" y="2385060"/>
                  <a:ext cx="0" cy="522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1963778" y="2294667"/>
                  <a:ext cx="0" cy="71164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2156460" y="2369820"/>
                  <a:ext cx="0" cy="5638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2651760" y="2476500"/>
                  <a:ext cx="0" cy="3581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a:stCxn id="84" idx="3"/>
                  <a:endCxn id="85" idx="3"/>
                </p:cNvCxnSpPr>
                <p:nvPr/>
              </p:nvCxnSpPr>
              <p:spPr>
                <a:xfrm>
                  <a:off x="2800144" y="2396184"/>
                  <a:ext cx="0" cy="50861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2981960" y="2476500"/>
                  <a:ext cx="0" cy="3581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85" idx="4"/>
                  <a:endCxn id="84" idx="4"/>
                </p:cNvCxnSpPr>
                <p:nvPr/>
              </p:nvCxnSpPr>
              <p:spPr>
                <a:xfrm>
                  <a:off x="3545857" y="2396355"/>
                  <a:ext cx="0" cy="5082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3383280" y="2443128"/>
                  <a:ext cx="0" cy="39151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3746182" y="2443128"/>
                  <a:ext cx="0" cy="39151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grpSp>
      <p:grpSp>
        <p:nvGrpSpPr>
          <p:cNvPr id="158" name="Group 157"/>
          <p:cNvGrpSpPr/>
          <p:nvPr/>
        </p:nvGrpSpPr>
        <p:grpSpPr>
          <a:xfrm>
            <a:off x="3130867" y="2019343"/>
            <a:ext cx="3115628" cy="2041224"/>
            <a:chOff x="3130867" y="2019343"/>
            <a:chExt cx="3115628" cy="2041224"/>
          </a:xfrm>
        </p:grpSpPr>
        <p:sp>
          <p:nvSpPr>
            <p:cNvPr id="13" name="TextBox 12"/>
            <p:cNvSpPr txBox="1"/>
            <p:nvPr/>
          </p:nvSpPr>
          <p:spPr>
            <a:xfrm>
              <a:off x="3130867" y="3404633"/>
              <a:ext cx="3115628" cy="584775"/>
            </a:xfrm>
            <a:prstGeom prst="rect">
              <a:avLst/>
            </a:prstGeom>
            <a:noFill/>
          </p:spPr>
          <p:txBody>
            <a:bodyPr wrap="square" rtlCol="0">
              <a:spAutoFit/>
            </a:bodyPr>
            <a:lstStyle/>
            <a:p>
              <a:pPr algn="ctr"/>
              <a:r>
                <a:rPr lang="en-MY" sz="1600" u="sng" dirty="0"/>
                <a:t>Isolation of bioactive compound(s)</a:t>
              </a:r>
            </a:p>
            <a:p>
              <a:pPr algn="ctr"/>
              <a:r>
                <a:rPr lang="en-MY" sz="1600" dirty="0"/>
                <a:t>Bioassay-guided fractionation</a:t>
              </a:r>
            </a:p>
          </p:txBody>
        </p:sp>
        <p:grpSp>
          <p:nvGrpSpPr>
            <p:cNvPr id="87" name="Group 86"/>
            <p:cNvGrpSpPr/>
            <p:nvPr/>
          </p:nvGrpSpPr>
          <p:grpSpPr>
            <a:xfrm>
              <a:off x="4108047" y="2383661"/>
              <a:ext cx="1051144" cy="905353"/>
              <a:chOff x="6027454" y="3582454"/>
              <a:chExt cx="1211546" cy="1555333"/>
            </a:xfrm>
          </p:grpSpPr>
          <p:grpSp>
            <p:nvGrpSpPr>
              <p:cNvPr id="88" name="Group 87"/>
              <p:cNvGrpSpPr/>
              <p:nvPr/>
            </p:nvGrpSpPr>
            <p:grpSpPr>
              <a:xfrm>
                <a:off x="6027454" y="3706588"/>
                <a:ext cx="367769" cy="719128"/>
                <a:chOff x="4827093" y="275938"/>
                <a:chExt cx="246782" cy="434132"/>
              </a:xfrm>
              <a:effectLst>
                <a:outerShdw blurRad="76200" dir="5160000" sy="23000" kx="-1200000" algn="bl" rotWithShape="0">
                  <a:prstClr val="black">
                    <a:alpha val="65000"/>
                  </a:prstClr>
                </a:outerShdw>
              </a:effectLst>
            </p:grpSpPr>
            <p:sp>
              <p:nvSpPr>
                <p:cNvPr id="99" name="Can 98"/>
                <p:cNvSpPr/>
                <p:nvPr/>
              </p:nvSpPr>
              <p:spPr>
                <a:xfrm>
                  <a:off x="4827093" y="275938"/>
                  <a:ext cx="246782" cy="434132"/>
                </a:xfrm>
                <a:prstGeom prst="can">
                  <a:avLst/>
                </a:prstGeom>
                <a:solidFill>
                  <a:schemeClr val="bg1">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0" name="Rectangle 111"/>
                <p:cNvSpPr/>
                <p:nvPr/>
              </p:nvSpPr>
              <p:spPr>
                <a:xfrm>
                  <a:off x="4847174" y="476899"/>
                  <a:ext cx="209349" cy="214956"/>
                </a:xfrm>
                <a:custGeom>
                  <a:avLst/>
                  <a:gdLst>
                    <a:gd name="connsiteX0" fmla="*/ 0 w 251654"/>
                    <a:gd name="connsiteY0" fmla="*/ 0 h 228554"/>
                    <a:gd name="connsiteX1" fmla="*/ 251654 w 251654"/>
                    <a:gd name="connsiteY1" fmla="*/ 0 h 228554"/>
                    <a:gd name="connsiteX2" fmla="*/ 251654 w 251654"/>
                    <a:gd name="connsiteY2" fmla="*/ 228554 h 228554"/>
                    <a:gd name="connsiteX3" fmla="*/ 0 w 251654"/>
                    <a:gd name="connsiteY3" fmla="*/ 228554 h 228554"/>
                    <a:gd name="connsiteX4" fmla="*/ 0 w 251654"/>
                    <a:gd name="connsiteY4" fmla="*/ 0 h 228554"/>
                    <a:gd name="connsiteX0" fmla="*/ 2381 w 254035"/>
                    <a:gd name="connsiteY0" fmla="*/ 0 h 228554"/>
                    <a:gd name="connsiteX1" fmla="*/ 254035 w 254035"/>
                    <a:gd name="connsiteY1" fmla="*/ 0 h 228554"/>
                    <a:gd name="connsiteX2" fmla="*/ 254035 w 254035"/>
                    <a:gd name="connsiteY2" fmla="*/ 228554 h 228554"/>
                    <a:gd name="connsiteX3" fmla="*/ 0 w 254035"/>
                    <a:gd name="connsiteY3" fmla="*/ 226173 h 228554"/>
                    <a:gd name="connsiteX4" fmla="*/ 2381 w 254035"/>
                    <a:gd name="connsiteY4" fmla="*/ 0 h 228554"/>
                    <a:gd name="connsiteX0" fmla="*/ 2381 w 261179"/>
                    <a:gd name="connsiteY0" fmla="*/ 0 h 226173"/>
                    <a:gd name="connsiteX1" fmla="*/ 254035 w 261179"/>
                    <a:gd name="connsiteY1" fmla="*/ 0 h 226173"/>
                    <a:gd name="connsiteX2" fmla="*/ 261179 w 261179"/>
                    <a:gd name="connsiteY2" fmla="*/ 211886 h 226173"/>
                    <a:gd name="connsiteX3" fmla="*/ 0 w 261179"/>
                    <a:gd name="connsiteY3" fmla="*/ 226173 h 226173"/>
                    <a:gd name="connsiteX4" fmla="*/ 2381 w 261179"/>
                    <a:gd name="connsiteY4" fmla="*/ 0 h 226173"/>
                    <a:gd name="connsiteX0" fmla="*/ 2381 w 261179"/>
                    <a:gd name="connsiteY0" fmla="*/ 0 h 214267"/>
                    <a:gd name="connsiteX1" fmla="*/ 254035 w 261179"/>
                    <a:gd name="connsiteY1" fmla="*/ 0 h 214267"/>
                    <a:gd name="connsiteX2" fmla="*/ 261179 w 261179"/>
                    <a:gd name="connsiteY2" fmla="*/ 211886 h 214267"/>
                    <a:gd name="connsiteX3" fmla="*/ 0 w 261179"/>
                    <a:gd name="connsiteY3" fmla="*/ 214267 h 214267"/>
                    <a:gd name="connsiteX4" fmla="*/ 2381 w 261179"/>
                    <a:gd name="connsiteY4" fmla="*/ 0 h 214267"/>
                    <a:gd name="connsiteX0" fmla="*/ 2381 w 261179"/>
                    <a:gd name="connsiteY0" fmla="*/ 0 h 236381"/>
                    <a:gd name="connsiteX1" fmla="*/ 254035 w 261179"/>
                    <a:gd name="connsiteY1" fmla="*/ 0 h 236381"/>
                    <a:gd name="connsiteX2" fmla="*/ 261179 w 261179"/>
                    <a:gd name="connsiteY2" fmla="*/ 211886 h 236381"/>
                    <a:gd name="connsiteX3" fmla="*/ 103038 w 261179"/>
                    <a:gd name="connsiteY3" fmla="*/ 236381 h 236381"/>
                    <a:gd name="connsiteX4" fmla="*/ 0 w 261179"/>
                    <a:gd name="connsiteY4" fmla="*/ 214267 h 236381"/>
                    <a:gd name="connsiteX5" fmla="*/ 2381 w 261179"/>
                    <a:gd name="connsiteY5" fmla="*/ 0 h 236381"/>
                    <a:gd name="connsiteX0" fmla="*/ 2381 w 261179"/>
                    <a:gd name="connsiteY0" fmla="*/ 0 h 236628"/>
                    <a:gd name="connsiteX1" fmla="*/ 254035 w 261179"/>
                    <a:gd name="connsiteY1" fmla="*/ 0 h 236628"/>
                    <a:gd name="connsiteX2" fmla="*/ 261179 w 261179"/>
                    <a:gd name="connsiteY2" fmla="*/ 211886 h 236628"/>
                    <a:gd name="connsiteX3" fmla="*/ 191144 w 261179"/>
                    <a:gd name="connsiteY3" fmla="*/ 231618 h 236628"/>
                    <a:gd name="connsiteX4" fmla="*/ 103038 w 261179"/>
                    <a:gd name="connsiteY4" fmla="*/ 236381 h 236628"/>
                    <a:gd name="connsiteX5" fmla="*/ 0 w 261179"/>
                    <a:gd name="connsiteY5" fmla="*/ 214267 h 236628"/>
                    <a:gd name="connsiteX6" fmla="*/ 2381 w 261179"/>
                    <a:gd name="connsiteY6" fmla="*/ 0 h 236628"/>
                    <a:gd name="connsiteX0" fmla="*/ 2381 w 254035"/>
                    <a:gd name="connsiteY0" fmla="*/ 0 h 236628"/>
                    <a:gd name="connsiteX1" fmla="*/ 254035 w 254035"/>
                    <a:gd name="connsiteY1" fmla="*/ 0 h 236628"/>
                    <a:gd name="connsiteX2" fmla="*/ 251654 w 254035"/>
                    <a:gd name="connsiteY2" fmla="*/ 195218 h 236628"/>
                    <a:gd name="connsiteX3" fmla="*/ 191144 w 254035"/>
                    <a:gd name="connsiteY3" fmla="*/ 231618 h 236628"/>
                    <a:gd name="connsiteX4" fmla="*/ 103038 w 254035"/>
                    <a:gd name="connsiteY4" fmla="*/ 236381 h 236628"/>
                    <a:gd name="connsiteX5" fmla="*/ 0 w 254035"/>
                    <a:gd name="connsiteY5" fmla="*/ 214267 h 236628"/>
                    <a:gd name="connsiteX6" fmla="*/ 2381 w 254035"/>
                    <a:gd name="connsiteY6" fmla="*/ 0 h 236628"/>
                    <a:gd name="connsiteX0" fmla="*/ 2381 w 254035"/>
                    <a:gd name="connsiteY0" fmla="*/ 0 h 236628"/>
                    <a:gd name="connsiteX1" fmla="*/ 254035 w 254035"/>
                    <a:gd name="connsiteY1" fmla="*/ 0 h 236628"/>
                    <a:gd name="connsiteX2" fmla="*/ 251654 w 254035"/>
                    <a:gd name="connsiteY2" fmla="*/ 195218 h 236628"/>
                    <a:gd name="connsiteX3" fmla="*/ 191144 w 254035"/>
                    <a:gd name="connsiteY3" fmla="*/ 231618 h 236628"/>
                    <a:gd name="connsiteX4" fmla="*/ 103038 w 254035"/>
                    <a:gd name="connsiteY4" fmla="*/ 236381 h 236628"/>
                    <a:gd name="connsiteX5" fmla="*/ 0 w 254035"/>
                    <a:gd name="connsiteY5" fmla="*/ 204742 h 236628"/>
                    <a:gd name="connsiteX6" fmla="*/ 2381 w 254035"/>
                    <a:gd name="connsiteY6" fmla="*/ 0 h 236628"/>
                    <a:gd name="connsiteX0" fmla="*/ 230 w 251884"/>
                    <a:gd name="connsiteY0" fmla="*/ 0 h 236628"/>
                    <a:gd name="connsiteX1" fmla="*/ 251884 w 251884"/>
                    <a:gd name="connsiteY1" fmla="*/ 0 h 236628"/>
                    <a:gd name="connsiteX2" fmla="*/ 249503 w 251884"/>
                    <a:gd name="connsiteY2" fmla="*/ 195218 h 236628"/>
                    <a:gd name="connsiteX3" fmla="*/ 188993 w 251884"/>
                    <a:gd name="connsiteY3" fmla="*/ 231618 h 236628"/>
                    <a:gd name="connsiteX4" fmla="*/ 100887 w 251884"/>
                    <a:gd name="connsiteY4" fmla="*/ 236381 h 236628"/>
                    <a:gd name="connsiteX5" fmla="*/ 230 w 251884"/>
                    <a:gd name="connsiteY5" fmla="*/ 204742 h 236628"/>
                    <a:gd name="connsiteX6" fmla="*/ 230 w 251884"/>
                    <a:gd name="connsiteY6" fmla="*/ 0 h 236628"/>
                    <a:gd name="connsiteX0" fmla="*/ 230 w 251884"/>
                    <a:gd name="connsiteY0" fmla="*/ 0 h 236628"/>
                    <a:gd name="connsiteX1" fmla="*/ 251884 w 251884"/>
                    <a:gd name="connsiteY1" fmla="*/ 0 h 236628"/>
                    <a:gd name="connsiteX2" fmla="*/ 249503 w 251884"/>
                    <a:gd name="connsiteY2" fmla="*/ 173787 h 236628"/>
                    <a:gd name="connsiteX3" fmla="*/ 188993 w 251884"/>
                    <a:gd name="connsiteY3" fmla="*/ 231618 h 236628"/>
                    <a:gd name="connsiteX4" fmla="*/ 100887 w 251884"/>
                    <a:gd name="connsiteY4" fmla="*/ 236381 h 236628"/>
                    <a:gd name="connsiteX5" fmla="*/ 230 w 251884"/>
                    <a:gd name="connsiteY5" fmla="*/ 204742 h 236628"/>
                    <a:gd name="connsiteX6" fmla="*/ 230 w 251884"/>
                    <a:gd name="connsiteY6" fmla="*/ 0 h 236628"/>
                    <a:gd name="connsiteX0" fmla="*/ 106 w 251760"/>
                    <a:gd name="connsiteY0" fmla="*/ 0 h 236628"/>
                    <a:gd name="connsiteX1" fmla="*/ 251760 w 251760"/>
                    <a:gd name="connsiteY1" fmla="*/ 0 h 236628"/>
                    <a:gd name="connsiteX2" fmla="*/ 249379 w 251760"/>
                    <a:gd name="connsiteY2" fmla="*/ 173787 h 236628"/>
                    <a:gd name="connsiteX3" fmla="*/ 188869 w 251760"/>
                    <a:gd name="connsiteY3" fmla="*/ 231618 h 236628"/>
                    <a:gd name="connsiteX4" fmla="*/ 100763 w 251760"/>
                    <a:gd name="connsiteY4" fmla="*/ 236381 h 236628"/>
                    <a:gd name="connsiteX5" fmla="*/ 2487 w 251760"/>
                    <a:gd name="connsiteY5" fmla="*/ 180929 h 236628"/>
                    <a:gd name="connsiteX6" fmla="*/ 106 w 251760"/>
                    <a:gd name="connsiteY6" fmla="*/ 0 h 236628"/>
                    <a:gd name="connsiteX0" fmla="*/ 106 w 251760"/>
                    <a:gd name="connsiteY0" fmla="*/ 0 h 236628"/>
                    <a:gd name="connsiteX1" fmla="*/ 251760 w 251760"/>
                    <a:gd name="connsiteY1" fmla="*/ 0 h 236628"/>
                    <a:gd name="connsiteX2" fmla="*/ 249379 w 251760"/>
                    <a:gd name="connsiteY2" fmla="*/ 173787 h 236628"/>
                    <a:gd name="connsiteX3" fmla="*/ 188869 w 251760"/>
                    <a:gd name="connsiteY3" fmla="*/ 231618 h 236628"/>
                    <a:gd name="connsiteX4" fmla="*/ 100763 w 251760"/>
                    <a:gd name="connsiteY4" fmla="*/ 236381 h 236628"/>
                    <a:gd name="connsiteX5" fmla="*/ 2487 w 251760"/>
                    <a:gd name="connsiteY5" fmla="*/ 180929 h 236628"/>
                    <a:gd name="connsiteX6" fmla="*/ 106 w 251760"/>
                    <a:gd name="connsiteY6" fmla="*/ 0 h 236628"/>
                    <a:gd name="connsiteX0" fmla="*/ 106 w 251989"/>
                    <a:gd name="connsiteY0" fmla="*/ 0 h 236628"/>
                    <a:gd name="connsiteX1" fmla="*/ 251760 w 251989"/>
                    <a:gd name="connsiteY1" fmla="*/ 0 h 236628"/>
                    <a:gd name="connsiteX2" fmla="*/ 251760 w 251989"/>
                    <a:gd name="connsiteY2" fmla="*/ 190456 h 236628"/>
                    <a:gd name="connsiteX3" fmla="*/ 188869 w 251989"/>
                    <a:gd name="connsiteY3" fmla="*/ 231618 h 236628"/>
                    <a:gd name="connsiteX4" fmla="*/ 100763 w 251989"/>
                    <a:gd name="connsiteY4" fmla="*/ 236381 h 236628"/>
                    <a:gd name="connsiteX5" fmla="*/ 2487 w 251989"/>
                    <a:gd name="connsiteY5" fmla="*/ 180929 h 236628"/>
                    <a:gd name="connsiteX6" fmla="*/ 106 w 251989"/>
                    <a:gd name="connsiteY6" fmla="*/ 0 h 236628"/>
                    <a:gd name="connsiteX0" fmla="*/ 106 w 251989"/>
                    <a:gd name="connsiteY0" fmla="*/ 0 h 237721"/>
                    <a:gd name="connsiteX1" fmla="*/ 251760 w 251989"/>
                    <a:gd name="connsiteY1" fmla="*/ 0 h 237721"/>
                    <a:gd name="connsiteX2" fmla="*/ 251760 w 251989"/>
                    <a:gd name="connsiteY2" fmla="*/ 190456 h 237721"/>
                    <a:gd name="connsiteX3" fmla="*/ 188869 w 251989"/>
                    <a:gd name="connsiteY3" fmla="*/ 231618 h 237721"/>
                    <a:gd name="connsiteX4" fmla="*/ 100763 w 251989"/>
                    <a:gd name="connsiteY4" fmla="*/ 236381 h 237721"/>
                    <a:gd name="connsiteX5" fmla="*/ 10275 w 251989"/>
                    <a:gd name="connsiteY5" fmla="*/ 219711 h 237721"/>
                    <a:gd name="connsiteX6" fmla="*/ 2487 w 251989"/>
                    <a:gd name="connsiteY6" fmla="*/ 180929 h 237721"/>
                    <a:gd name="connsiteX7" fmla="*/ 106 w 251989"/>
                    <a:gd name="connsiteY7" fmla="*/ 0 h 237721"/>
                    <a:gd name="connsiteX0" fmla="*/ 106 w 251989"/>
                    <a:gd name="connsiteY0" fmla="*/ 0 h 237721"/>
                    <a:gd name="connsiteX1" fmla="*/ 251760 w 251989"/>
                    <a:gd name="connsiteY1" fmla="*/ 0 h 237721"/>
                    <a:gd name="connsiteX2" fmla="*/ 251760 w 251989"/>
                    <a:gd name="connsiteY2" fmla="*/ 190456 h 237721"/>
                    <a:gd name="connsiteX3" fmla="*/ 188869 w 251989"/>
                    <a:gd name="connsiteY3" fmla="*/ 231618 h 237721"/>
                    <a:gd name="connsiteX4" fmla="*/ 100763 w 251989"/>
                    <a:gd name="connsiteY4" fmla="*/ 236381 h 237721"/>
                    <a:gd name="connsiteX5" fmla="*/ 17419 w 251989"/>
                    <a:gd name="connsiteY5" fmla="*/ 210186 h 237721"/>
                    <a:gd name="connsiteX6" fmla="*/ 2487 w 251989"/>
                    <a:gd name="connsiteY6" fmla="*/ 180929 h 237721"/>
                    <a:gd name="connsiteX7" fmla="*/ 106 w 251989"/>
                    <a:gd name="connsiteY7" fmla="*/ 0 h 237721"/>
                    <a:gd name="connsiteX0" fmla="*/ 106 w 251989"/>
                    <a:gd name="connsiteY0" fmla="*/ 0 h 237721"/>
                    <a:gd name="connsiteX1" fmla="*/ 251760 w 251989"/>
                    <a:gd name="connsiteY1" fmla="*/ 0 h 237721"/>
                    <a:gd name="connsiteX2" fmla="*/ 251760 w 251989"/>
                    <a:gd name="connsiteY2" fmla="*/ 190456 h 237721"/>
                    <a:gd name="connsiteX3" fmla="*/ 188869 w 251989"/>
                    <a:gd name="connsiteY3" fmla="*/ 231618 h 237721"/>
                    <a:gd name="connsiteX4" fmla="*/ 100763 w 251989"/>
                    <a:gd name="connsiteY4" fmla="*/ 236381 h 237721"/>
                    <a:gd name="connsiteX5" fmla="*/ 17419 w 251989"/>
                    <a:gd name="connsiteY5" fmla="*/ 210186 h 237721"/>
                    <a:gd name="connsiteX6" fmla="*/ 2487 w 251989"/>
                    <a:gd name="connsiteY6" fmla="*/ 157116 h 237721"/>
                    <a:gd name="connsiteX7" fmla="*/ 106 w 251989"/>
                    <a:gd name="connsiteY7" fmla="*/ 0 h 237721"/>
                    <a:gd name="connsiteX0" fmla="*/ 106 w 251989"/>
                    <a:gd name="connsiteY0" fmla="*/ 0 h 237721"/>
                    <a:gd name="connsiteX1" fmla="*/ 251760 w 251989"/>
                    <a:gd name="connsiteY1" fmla="*/ 0 h 237721"/>
                    <a:gd name="connsiteX2" fmla="*/ 251760 w 251989"/>
                    <a:gd name="connsiteY2" fmla="*/ 190456 h 237721"/>
                    <a:gd name="connsiteX3" fmla="*/ 188869 w 251989"/>
                    <a:gd name="connsiteY3" fmla="*/ 231618 h 237721"/>
                    <a:gd name="connsiteX4" fmla="*/ 100763 w 251989"/>
                    <a:gd name="connsiteY4" fmla="*/ 236381 h 237721"/>
                    <a:gd name="connsiteX5" fmla="*/ 17419 w 251989"/>
                    <a:gd name="connsiteY5" fmla="*/ 210186 h 237721"/>
                    <a:gd name="connsiteX6" fmla="*/ 2487 w 251989"/>
                    <a:gd name="connsiteY6" fmla="*/ 157116 h 237721"/>
                    <a:gd name="connsiteX7" fmla="*/ 106 w 251989"/>
                    <a:gd name="connsiteY7" fmla="*/ 0 h 237721"/>
                    <a:gd name="connsiteX0" fmla="*/ 106 w 251989"/>
                    <a:gd name="connsiteY0" fmla="*/ 0 h 237721"/>
                    <a:gd name="connsiteX1" fmla="*/ 251760 w 251989"/>
                    <a:gd name="connsiteY1" fmla="*/ 0 h 237721"/>
                    <a:gd name="connsiteX2" fmla="*/ 251760 w 251989"/>
                    <a:gd name="connsiteY2" fmla="*/ 190456 h 237721"/>
                    <a:gd name="connsiteX3" fmla="*/ 188869 w 251989"/>
                    <a:gd name="connsiteY3" fmla="*/ 231618 h 237721"/>
                    <a:gd name="connsiteX4" fmla="*/ 100763 w 251989"/>
                    <a:gd name="connsiteY4" fmla="*/ 236381 h 237721"/>
                    <a:gd name="connsiteX5" fmla="*/ 17419 w 251989"/>
                    <a:gd name="connsiteY5" fmla="*/ 210186 h 237721"/>
                    <a:gd name="connsiteX6" fmla="*/ 2487 w 251989"/>
                    <a:gd name="connsiteY6" fmla="*/ 164260 h 237721"/>
                    <a:gd name="connsiteX7" fmla="*/ 106 w 251989"/>
                    <a:gd name="connsiteY7" fmla="*/ 0 h 237721"/>
                    <a:gd name="connsiteX0" fmla="*/ 106 w 251989"/>
                    <a:gd name="connsiteY0" fmla="*/ 0 h 237721"/>
                    <a:gd name="connsiteX1" fmla="*/ 124823 w 251989"/>
                    <a:gd name="connsiteY1" fmla="*/ 24547 h 237721"/>
                    <a:gd name="connsiteX2" fmla="*/ 251760 w 251989"/>
                    <a:gd name="connsiteY2" fmla="*/ 0 h 237721"/>
                    <a:gd name="connsiteX3" fmla="*/ 251760 w 251989"/>
                    <a:gd name="connsiteY3" fmla="*/ 190456 h 237721"/>
                    <a:gd name="connsiteX4" fmla="*/ 188869 w 251989"/>
                    <a:gd name="connsiteY4" fmla="*/ 231618 h 237721"/>
                    <a:gd name="connsiteX5" fmla="*/ 100763 w 251989"/>
                    <a:gd name="connsiteY5" fmla="*/ 236381 h 237721"/>
                    <a:gd name="connsiteX6" fmla="*/ 17419 w 251989"/>
                    <a:gd name="connsiteY6" fmla="*/ 210186 h 237721"/>
                    <a:gd name="connsiteX7" fmla="*/ 2487 w 251989"/>
                    <a:gd name="connsiteY7" fmla="*/ 164260 h 237721"/>
                    <a:gd name="connsiteX8" fmla="*/ 106 w 251989"/>
                    <a:gd name="connsiteY8" fmla="*/ 0 h 237721"/>
                    <a:gd name="connsiteX0" fmla="*/ 106 w 251989"/>
                    <a:gd name="connsiteY0" fmla="*/ 0 h 237721"/>
                    <a:gd name="connsiteX1" fmla="*/ 94128 w 251989"/>
                    <a:gd name="connsiteY1" fmla="*/ 32604 h 237721"/>
                    <a:gd name="connsiteX2" fmla="*/ 251760 w 251989"/>
                    <a:gd name="connsiteY2" fmla="*/ 0 h 237721"/>
                    <a:gd name="connsiteX3" fmla="*/ 251760 w 251989"/>
                    <a:gd name="connsiteY3" fmla="*/ 190456 h 237721"/>
                    <a:gd name="connsiteX4" fmla="*/ 188869 w 251989"/>
                    <a:gd name="connsiteY4" fmla="*/ 231618 h 237721"/>
                    <a:gd name="connsiteX5" fmla="*/ 100763 w 251989"/>
                    <a:gd name="connsiteY5" fmla="*/ 236381 h 237721"/>
                    <a:gd name="connsiteX6" fmla="*/ 17419 w 251989"/>
                    <a:gd name="connsiteY6" fmla="*/ 210186 h 237721"/>
                    <a:gd name="connsiteX7" fmla="*/ 2487 w 251989"/>
                    <a:gd name="connsiteY7" fmla="*/ 164260 h 237721"/>
                    <a:gd name="connsiteX8" fmla="*/ 106 w 251989"/>
                    <a:gd name="connsiteY8" fmla="*/ 0 h 237721"/>
                    <a:gd name="connsiteX0" fmla="*/ 106 w 251989"/>
                    <a:gd name="connsiteY0" fmla="*/ 0 h 237721"/>
                    <a:gd name="connsiteX1" fmla="*/ 94128 w 251989"/>
                    <a:gd name="connsiteY1" fmla="*/ 32604 h 237721"/>
                    <a:gd name="connsiteX2" fmla="*/ 251760 w 251989"/>
                    <a:gd name="connsiteY2" fmla="*/ 0 h 237721"/>
                    <a:gd name="connsiteX3" fmla="*/ 251760 w 251989"/>
                    <a:gd name="connsiteY3" fmla="*/ 190456 h 237721"/>
                    <a:gd name="connsiteX4" fmla="*/ 188869 w 251989"/>
                    <a:gd name="connsiteY4" fmla="*/ 231618 h 237721"/>
                    <a:gd name="connsiteX5" fmla="*/ 100763 w 251989"/>
                    <a:gd name="connsiteY5" fmla="*/ 236381 h 237721"/>
                    <a:gd name="connsiteX6" fmla="*/ 17419 w 251989"/>
                    <a:gd name="connsiteY6" fmla="*/ 210186 h 237721"/>
                    <a:gd name="connsiteX7" fmla="*/ 2487 w 251989"/>
                    <a:gd name="connsiteY7" fmla="*/ 164260 h 237721"/>
                    <a:gd name="connsiteX8" fmla="*/ 106 w 251989"/>
                    <a:gd name="connsiteY8" fmla="*/ 0 h 23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89" h="237721">
                      <a:moveTo>
                        <a:pt x="106" y="0"/>
                      </a:moveTo>
                      <a:cubicBezTo>
                        <a:pt x="21215" y="125"/>
                        <a:pt x="73019" y="32479"/>
                        <a:pt x="94128" y="32604"/>
                      </a:cubicBezTo>
                      <a:cubicBezTo>
                        <a:pt x="177367" y="29793"/>
                        <a:pt x="199216" y="10868"/>
                        <a:pt x="251760" y="0"/>
                      </a:cubicBezTo>
                      <a:cubicBezTo>
                        <a:pt x="250966" y="65073"/>
                        <a:pt x="252554" y="125383"/>
                        <a:pt x="251760" y="190456"/>
                      </a:cubicBezTo>
                      <a:cubicBezTo>
                        <a:pt x="241675" y="227075"/>
                        <a:pt x="215226" y="227536"/>
                        <a:pt x="188869" y="231618"/>
                      </a:cubicBezTo>
                      <a:cubicBezTo>
                        <a:pt x="162512" y="235700"/>
                        <a:pt x="130529" y="239953"/>
                        <a:pt x="100763" y="236381"/>
                      </a:cubicBezTo>
                      <a:cubicBezTo>
                        <a:pt x="70997" y="232809"/>
                        <a:pt x="33798" y="219428"/>
                        <a:pt x="17419" y="210186"/>
                      </a:cubicBezTo>
                      <a:cubicBezTo>
                        <a:pt x="12946" y="200944"/>
                        <a:pt x="4182" y="199291"/>
                        <a:pt x="2487" y="164260"/>
                      </a:cubicBezTo>
                      <a:cubicBezTo>
                        <a:pt x="3281" y="88869"/>
                        <a:pt x="-688" y="75391"/>
                        <a:pt x="106"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1" name="Oval 100"/>
                <p:cNvSpPr/>
                <p:nvPr/>
              </p:nvSpPr>
              <p:spPr>
                <a:xfrm>
                  <a:off x="4847174" y="454184"/>
                  <a:ext cx="209349" cy="45719"/>
                </a:xfrm>
                <a:prstGeom prst="ellipse">
                  <a:avLst/>
                </a:prstGeom>
                <a:solidFill>
                  <a:srgbClr val="F9D3B9"/>
                </a:solidFill>
                <a:ln>
                  <a:solidFill>
                    <a:srgbClr val="F7C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2" name="Oval 101"/>
                <p:cNvSpPr/>
                <p:nvPr/>
              </p:nvSpPr>
              <p:spPr>
                <a:xfrm>
                  <a:off x="5016906" y="530789"/>
                  <a:ext cx="10800" cy="108000"/>
                </a:xfrm>
                <a:prstGeom prst="ellipse">
                  <a:avLst/>
                </a:prstGeom>
                <a:solidFill>
                  <a:srgbClr val="F9D3B9"/>
                </a:solidFill>
                <a:ln>
                  <a:solidFill>
                    <a:srgbClr val="F7C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89" name="Group 88"/>
              <p:cNvGrpSpPr/>
              <p:nvPr/>
            </p:nvGrpSpPr>
            <p:grpSpPr>
              <a:xfrm>
                <a:off x="6449340" y="4418659"/>
                <a:ext cx="367769" cy="719128"/>
                <a:chOff x="4827090" y="275938"/>
                <a:chExt cx="246782" cy="434132"/>
              </a:xfrm>
              <a:effectLst>
                <a:outerShdw blurRad="76200" dir="5160000" sy="23000" kx="-1200000" algn="bl" rotWithShape="0">
                  <a:prstClr val="black">
                    <a:alpha val="65000"/>
                  </a:prstClr>
                </a:outerShdw>
              </a:effectLst>
            </p:grpSpPr>
            <p:sp>
              <p:nvSpPr>
                <p:cNvPr id="95" name="Can 94"/>
                <p:cNvSpPr/>
                <p:nvPr/>
              </p:nvSpPr>
              <p:spPr>
                <a:xfrm>
                  <a:off x="4827090" y="275938"/>
                  <a:ext cx="246782" cy="434132"/>
                </a:xfrm>
                <a:prstGeom prst="can">
                  <a:avLst/>
                </a:prstGeom>
                <a:solidFill>
                  <a:schemeClr val="bg1">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6" name="Rectangle 111"/>
                <p:cNvSpPr/>
                <p:nvPr/>
              </p:nvSpPr>
              <p:spPr>
                <a:xfrm>
                  <a:off x="4847174" y="476899"/>
                  <a:ext cx="209349" cy="214956"/>
                </a:xfrm>
                <a:custGeom>
                  <a:avLst/>
                  <a:gdLst>
                    <a:gd name="connsiteX0" fmla="*/ 0 w 251654"/>
                    <a:gd name="connsiteY0" fmla="*/ 0 h 228554"/>
                    <a:gd name="connsiteX1" fmla="*/ 251654 w 251654"/>
                    <a:gd name="connsiteY1" fmla="*/ 0 h 228554"/>
                    <a:gd name="connsiteX2" fmla="*/ 251654 w 251654"/>
                    <a:gd name="connsiteY2" fmla="*/ 228554 h 228554"/>
                    <a:gd name="connsiteX3" fmla="*/ 0 w 251654"/>
                    <a:gd name="connsiteY3" fmla="*/ 228554 h 228554"/>
                    <a:gd name="connsiteX4" fmla="*/ 0 w 251654"/>
                    <a:gd name="connsiteY4" fmla="*/ 0 h 228554"/>
                    <a:gd name="connsiteX0" fmla="*/ 2381 w 254035"/>
                    <a:gd name="connsiteY0" fmla="*/ 0 h 228554"/>
                    <a:gd name="connsiteX1" fmla="*/ 254035 w 254035"/>
                    <a:gd name="connsiteY1" fmla="*/ 0 h 228554"/>
                    <a:gd name="connsiteX2" fmla="*/ 254035 w 254035"/>
                    <a:gd name="connsiteY2" fmla="*/ 228554 h 228554"/>
                    <a:gd name="connsiteX3" fmla="*/ 0 w 254035"/>
                    <a:gd name="connsiteY3" fmla="*/ 226173 h 228554"/>
                    <a:gd name="connsiteX4" fmla="*/ 2381 w 254035"/>
                    <a:gd name="connsiteY4" fmla="*/ 0 h 228554"/>
                    <a:gd name="connsiteX0" fmla="*/ 2381 w 261179"/>
                    <a:gd name="connsiteY0" fmla="*/ 0 h 226173"/>
                    <a:gd name="connsiteX1" fmla="*/ 254035 w 261179"/>
                    <a:gd name="connsiteY1" fmla="*/ 0 h 226173"/>
                    <a:gd name="connsiteX2" fmla="*/ 261179 w 261179"/>
                    <a:gd name="connsiteY2" fmla="*/ 211886 h 226173"/>
                    <a:gd name="connsiteX3" fmla="*/ 0 w 261179"/>
                    <a:gd name="connsiteY3" fmla="*/ 226173 h 226173"/>
                    <a:gd name="connsiteX4" fmla="*/ 2381 w 261179"/>
                    <a:gd name="connsiteY4" fmla="*/ 0 h 226173"/>
                    <a:gd name="connsiteX0" fmla="*/ 2381 w 261179"/>
                    <a:gd name="connsiteY0" fmla="*/ 0 h 214267"/>
                    <a:gd name="connsiteX1" fmla="*/ 254035 w 261179"/>
                    <a:gd name="connsiteY1" fmla="*/ 0 h 214267"/>
                    <a:gd name="connsiteX2" fmla="*/ 261179 w 261179"/>
                    <a:gd name="connsiteY2" fmla="*/ 211886 h 214267"/>
                    <a:gd name="connsiteX3" fmla="*/ 0 w 261179"/>
                    <a:gd name="connsiteY3" fmla="*/ 214267 h 214267"/>
                    <a:gd name="connsiteX4" fmla="*/ 2381 w 261179"/>
                    <a:gd name="connsiteY4" fmla="*/ 0 h 214267"/>
                    <a:gd name="connsiteX0" fmla="*/ 2381 w 261179"/>
                    <a:gd name="connsiteY0" fmla="*/ 0 h 236381"/>
                    <a:gd name="connsiteX1" fmla="*/ 254035 w 261179"/>
                    <a:gd name="connsiteY1" fmla="*/ 0 h 236381"/>
                    <a:gd name="connsiteX2" fmla="*/ 261179 w 261179"/>
                    <a:gd name="connsiteY2" fmla="*/ 211886 h 236381"/>
                    <a:gd name="connsiteX3" fmla="*/ 103038 w 261179"/>
                    <a:gd name="connsiteY3" fmla="*/ 236381 h 236381"/>
                    <a:gd name="connsiteX4" fmla="*/ 0 w 261179"/>
                    <a:gd name="connsiteY4" fmla="*/ 214267 h 236381"/>
                    <a:gd name="connsiteX5" fmla="*/ 2381 w 261179"/>
                    <a:gd name="connsiteY5" fmla="*/ 0 h 236381"/>
                    <a:gd name="connsiteX0" fmla="*/ 2381 w 261179"/>
                    <a:gd name="connsiteY0" fmla="*/ 0 h 236628"/>
                    <a:gd name="connsiteX1" fmla="*/ 254035 w 261179"/>
                    <a:gd name="connsiteY1" fmla="*/ 0 h 236628"/>
                    <a:gd name="connsiteX2" fmla="*/ 261179 w 261179"/>
                    <a:gd name="connsiteY2" fmla="*/ 211886 h 236628"/>
                    <a:gd name="connsiteX3" fmla="*/ 191144 w 261179"/>
                    <a:gd name="connsiteY3" fmla="*/ 231618 h 236628"/>
                    <a:gd name="connsiteX4" fmla="*/ 103038 w 261179"/>
                    <a:gd name="connsiteY4" fmla="*/ 236381 h 236628"/>
                    <a:gd name="connsiteX5" fmla="*/ 0 w 261179"/>
                    <a:gd name="connsiteY5" fmla="*/ 214267 h 236628"/>
                    <a:gd name="connsiteX6" fmla="*/ 2381 w 261179"/>
                    <a:gd name="connsiteY6" fmla="*/ 0 h 236628"/>
                    <a:gd name="connsiteX0" fmla="*/ 2381 w 254035"/>
                    <a:gd name="connsiteY0" fmla="*/ 0 h 236628"/>
                    <a:gd name="connsiteX1" fmla="*/ 254035 w 254035"/>
                    <a:gd name="connsiteY1" fmla="*/ 0 h 236628"/>
                    <a:gd name="connsiteX2" fmla="*/ 251654 w 254035"/>
                    <a:gd name="connsiteY2" fmla="*/ 195218 h 236628"/>
                    <a:gd name="connsiteX3" fmla="*/ 191144 w 254035"/>
                    <a:gd name="connsiteY3" fmla="*/ 231618 h 236628"/>
                    <a:gd name="connsiteX4" fmla="*/ 103038 w 254035"/>
                    <a:gd name="connsiteY4" fmla="*/ 236381 h 236628"/>
                    <a:gd name="connsiteX5" fmla="*/ 0 w 254035"/>
                    <a:gd name="connsiteY5" fmla="*/ 214267 h 236628"/>
                    <a:gd name="connsiteX6" fmla="*/ 2381 w 254035"/>
                    <a:gd name="connsiteY6" fmla="*/ 0 h 236628"/>
                    <a:gd name="connsiteX0" fmla="*/ 2381 w 254035"/>
                    <a:gd name="connsiteY0" fmla="*/ 0 h 236628"/>
                    <a:gd name="connsiteX1" fmla="*/ 254035 w 254035"/>
                    <a:gd name="connsiteY1" fmla="*/ 0 h 236628"/>
                    <a:gd name="connsiteX2" fmla="*/ 251654 w 254035"/>
                    <a:gd name="connsiteY2" fmla="*/ 195218 h 236628"/>
                    <a:gd name="connsiteX3" fmla="*/ 191144 w 254035"/>
                    <a:gd name="connsiteY3" fmla="*/ 231618 h 236628"/>
                    <a:gd name="connsiteX4" fmla="*/ 103038 w 254035"/>
                    <a:gd name="connsiteY4" fmla="*/ 236381 h 236628"/>
                    <a:gd name="connsiteX5" fmla="*/ 0 w 254035"/>
                    <a:gd name="connsiteY5" fmla="*/ 204742 h 236628"/>
                    <a:gd name="connsiteX6" fmla="*/ 2381 w 254035"/>
                    <a:gd name="connsiteY6" fmla="*/ 0 h 236628"/>
                    <a:gd name="connsiteX0" fmla="*/ 230 w 251884"/>
                    <a:gd name="connsiteY0" fmla="*/ 0 h 236628"/>
                    <a:gd name="connsiteX1" fmla="*/ 251884 w 251884"/>
                    <a:gd name="connsiteY1" fmla="*/ 0 h 236628"/>
                    <a:gd name="connsiteX2" fmla="*/ 249503 w 251884"/>
                    <a:gd name="connsiteY2" fmla="*/ 195218 h 236628"/>
                    <a:gd name="connsiteX3" fmla="*/ 188993 w 251884"/>
                    <a:gd name="connsiteY3" fmla="*/ 231618 h 236628"/>
                    <a:gd name="connsiteX4" fmla="*/ 100887 w 251884"/>
                    <a:gd name="connsiteY4" fmla="*/ 236381 h 236628"/>
                    <a:gd name="connsiteX5" fmla="*/ 230 w 251884"/>
                    <a:gd name="connsiteY5" fmla="*/ 204742 h 236628"/>
                    <a:gd name="connsiteX6" fmla="*/ 230 w 251884"/>
                    <a:gd name="connsiteY6" fmla="*/ 0 h 236628"/>
                    <a:gd name="connsiteX0" fmla="*/ 230 w 251884"/>
                    <a:gd name="connsiteY0" fmla="*/ 0 h 236628"/>
                    <a:gd name="connsiteX1" fmla="*/ 251884 w 251884"/>
                    <a:gd name="connsiteY1" fmla="*/ 0 h 236628"/>
                    <a:gd name="connsiteX2" fmla="*/ 249503 w 251884"/>
                    <a:gd name="connsiteY2" fmla="*/ 173787 h 236628"/>
                    <a:gd name="connsiteX3" fmla="*/ 188993 w 251884"/>
                    <a:gd name="connsiteY3" fmla="*/ 231618 h 236628"/>
                    <a:gd name="connsiteX4" fmla="*/ 100887 w 251884"/>
                    <a:gd name="connsiteY4" fmla="*/ 236381 h 236628"/>
                    <a:gd name="connsiteX5" fmla="*/ 230 w 251884"/>
                    <a:gd name="connsiteY5" fmla="*/ 204742 h 236628"/>
                    <a:gd name="connsiteX6" fmla="*/ 230 w 251884"/>
                    <a:gd name="connsiteY6" fmla="*/ 0 h 236628"/>
                    <a:gd name="connsiteX0" fmla="*/ 106 w 251760"/>
                    <a:gd name="connsiteY0" fmla="*/ 0 h 236628"/>
                    <a:gd name="connsiteX1" fmla="*/ 251760 w 251760"/>
                    <a:gd name="connsiteY1" fmla="*/ 0 h 236628"/>
                    <a:gd name="connsiteX2" fmla="*/ 249379 w 251760"/>
                    <a:gd name="connsiteY2" fmla="*/ 173787 h 236628"/>
                    <a:gd name="connsiteX3" fmla="*/ 188869 w 251760"/>
                    <a:gd name="connsiteY3" fmla="*/ 231618 h 236628"/>
                    <a:gd name="connsiteX4" fmla="*/ 100763 w 251760"/>
                    <a:gd name="connsiteY4" fmla="*/ 236381 h 236628"/>
                    <a:gd name="connsiteX5" fmla="*/ 2487 w 251760"/>
                    <a:gd name="connsiteY5" fmla="*/ 180929 h 236628"/>
                    <a:gd name="connsiteX6" fmla="*/ 106 w 251760"/>
                    <a:gd name="connsiteY6" fmla="*/ 0 h 236628"/>
                    <a:gd name="connsiteX0" fmla="*/ 106 w 251760"/>
                    <a:gd name="connsiteY0" fmla="*/ 0 h 236628"/>
                    <a:gd name="connsiteX1" fmla="*/ 251760 w 251760"/>
                    <a:gd name="connsiteY1" fmla="*/ 0 h 236628"/>
                    <a:gd name="connsiteX2" fmla="*/ 249379 w 251760"/>
                    <a:gd name="connsiteY2" fmla="*/ 173787 h 236628"/>
                    <a:gd name="connsiteX3" fmla="*/ 188869 w 251760"/>
                    <a:gd name="connsiteY3" fmla="*/ 231618 h 236628"/>
                    <a:gd name="connsiteX4" fmla="*/ 100763 w 251760"/>
                    <a:gd name="connsiteY4" fmla="*/ 236381 h 236628"/>
                    <a:gd name="connsiteX5" fmla="*/ 2487 w 251760"/>
                    <a:gd name="connsiteY5" fmla="*/ 180929 h 236628"/>
                    <a:gd name="connsiteX6" fmla="*/ 106 w 251760"/>
                    <a:gd name="connsiteY6" fmla="*/ 0 h 236628"/>
                    <a:gd name="connsiteX0" fmla="*/ 106 w 251989"/>
                    <a:gd name="connsiteY0" fmla="*/ 0 h 236628"/>
                    <a:gd name="connsiteX1" fmla="*/ 251760 w 251989"/>
                    <a:gd name="connsiteY1" fmla="*/ 0 h 236628"/>
                    <a:gd name="connsiteX2" fmla="*/ 251760 w 251989"/>
                    <a:gd name="connsiteY2" fmla="*/ 190456 h 236628"/>
                    <a:gd name="connsiteX3" fmla="*/ 188869 w 251989"/>
                    <a:gd name="connsiteY3" fmla="*/ 231618 h 236628"/>
                    <a:gd name="connsiteX4" fmla="*/ 100763 w 251989"/>
                    <a:gd name="connsiteY4" fmla="*/ 236381 h 236628"/>
                    <a:gd name="connsiteX5" fmla="*/ 2487 w 251989"/>
                    <a:gd name="connsiteY5" fmla="*/ 180929 h 236628"/>
                    <a:gd name="connsiteX6" fmla="*/ 106 w 251989"/>
                    <a:gd name="connsiteY6" fmla="*/ 0 h 236628"/>
                    <a:gd name="connsiteX0" fmla="*/ 106 w 251989"/>
                    <a:gd name="connsiteY0" fmla="*/ 0 h 237721"/>
                    <a:gd name="connsiteX1" fmla="*/ 251760 w 251989"/>
                    <a:gd name="connsiteY1" fmla="*/ 0 h 237721"/>
                    <a:gd name="connsiteX2" fmla="*/ 251760 w 251989"/>
                    <a:gd name="connsiteY2" fmla="*/ 190456 h 237721"/>
                    <a:gd name="connsiteX3" fmla="*/ 188869 w 251989"/>
                    <a:gd name="connsiteY3" fmla="*/ 231618 h 237721"/>
                    <a:gd name="connsiteX4" fmla="*/ 100763 w 251989"/>
                    <a:gd name="connsiteY4" fmla="*/ 236381 h 237721"/>
                    <a:gd name="connsiteX5" fmla="*/ 10275 w 251989"/>
                    <a:gd name="connsiteY5" fmla="*/ 219711 h 237721"/>
                    <a:gd name="connsiteX6" fmla="*/ 2487 w 251989"/>
                    <a:gd name="connsiteY6" fmla="*/ 180929 h 237721"/>
                    <a:gd name="connsiteX7" fmla="*/ 106 w 251989"/>
                    <a:gd name="connsiteY7" fmla="*/ 0 h 237721"/>
                    <a:gd name="connsiteX0" fmla="*/ 106 w 251989"/>
                    <a:gd name="connsiteY0" fmla="*/ 0 h 237721"/>
                    <a:gd name="connsiteX1" fmla="*/ 251760 w 251989"/>
                    <a:gd name="connsiteY1" fmla="*/ 0 h 237721"/>
                    <a:gd name="connsiteX2" fmla="*/ 251760 w 251989"/>
                    <a:gd name="connsiteY2" fmla="*/ 190456 h 237721"/>
                    <a:gd name="connsiteX3" fmla="*/ 188869 w 251989"/>
                    <a:gd name="connsiteY3" fmla="*/ 231618 h 237721"/>
                    <a:gd name="connsiteX4" fmla="*/ 100763 w 251989"/>
                    <a:gd name="connsiteY4" fmla="*/ 236381 h 237721"/>
                    <a:gd name="connsiteX5" fmla="*/ 17419 w 251989"/>
                    <a:gd name="connsiteY5" fmla="*/ 210186 h 237721"/>
                    <a:gd name="connsiteX6" fmla="*/ 2487 w 251989"/>
                    <a:gd name="connsiteY6" fmla="*/ 180929 h 237721"/>
                    <a:gd name="connsiteX7" fmla="*/ 106 w 251989"/>
                    <a:gd name="connsiteY7" fmla="*/ 0 h 237721"/>
                    <a:gd name="connsiteX0" fmla="*/ 106 w 251989"/>
                    <a:gd name="connsiteY0" fmla="*/ 0 h 237721"/>
                    <a:gd name="connsiteX1" fmla="*/ 251760 w 251989"/>
                    <a:gd name="connsiteY1" fmla="*/ 0 h 237721"/>
                    <a:gd name="connsiteX2" fmla="*/ 251760 w 251989"/>
                    <a:gd name="connsiteY2" fmla="*/ 190456 h 237721"/>
                    <a:gd name="connsiteX3" fmla="*/ 188869 w 251989"/>
                    <a:gd name="connsiteY3" fmla="*/ 231618 h 237721"/>
                    <a:gd name="connsiteX4" fmla="*/ 100763 w 251989"/>
                    <a:gd name="connsiteY4" fmla="*/ 236381 h 237721"/>
                    <a:gd name="connsiteX5" fmla="*/ 17419 w 251989"/>
                    <a:gd name="connsiteY5" fmla="*/ 210186 h 237721"/>
                    <a:gd name="connsiteX6" fmla="*/ 2487 w 251989"/>
                    <a:gd name="connsiteY6" fmla="*/ 157116 h 237721"/>
                    <a:gd name="connsiteX7" fmla="*/ 106 w 251989"/>
                    <a:gd name="connsiteY7" fmla="*/ 0 h 237721"/>
                    <a:gd name="connsiteX0" fmla="*/ 106 w 251989"/>
                    <a:gd name="connsiteY0" fmla="*/ 0 h 237721"/>
                    <a:gd name="connsiteX1" fmla="*/ 251760 w 251989"/>
                    <a:gd name="connsiteY1" fmla="*/ 0 h 237721"/>
                    <a:gd name="connsiteX2" fmla="*/ 251760 w 251989"/>
                    <a:gd name="connsiteY2" fmla="*/ 190456 h 237721"/>
                    <a:gd name="connsiteX3" fmla="*/ 188869 w 251989"/>
                    <a:gd name="connsiteY3" fmla="*/ 231618 h 237721"/>
                    <a:gd name="connsiteX4" fmla="*/ 100763 w 251989"/>
                    <a:gd name="connsiteY4" fmla="*/ 236381 h 237721"/>
                    <a:gd name="connsiteX5" fmla="*/ 17419 w 251989"/>
                    <a:gd name="connsiteY5" fmla="*/ 210186 h 237721"/>
                    <a:gd name="connsiteX6" fmla="*/ 2487 w 251989"/>
                    <a:gd name="connsiteY6" fmla="*/ 157116 h 237721"/>
                    <a:gd name="connsiteX7" fmla="*/ 106 w 251989"/>
                    <a:gd name="connsiteY7" fmla="*/ 0 h 237721"/>
                    <a:gd name="connsiteX0" fmla="*/ 106 w 251989"/>
                    <a:gd name="connsiteY0" fmla="*/ 0 h 237721"/>
                    <a:gd name="connsiteX1" fmla="*/ 251760 w 251989"/>
                    <a:gd name="connsiteY1" fmla="*/ 0 h 237721"/>
                    <a:gd name="connsiteX2" fmla="*/ 251760 w 251989"/>
                    <a:gd name="connsiteY2" fmla="*/ 190456 h 237721"/>
                    <a:gd name="connsiteX3" fmla="*/ 188869 w 251989"/>
                    <a:gd name="connsiteY3" fmla="*/ 231618 h 237721"/>
                    <a:gd name="connsiteX4" fmla="*/ 100763 w 251989"/>
                    <a:gd name="connsiteY4" fmla="*/ 236381 h 237721"/>
                    <a:gd name="connsiteX5" fmla="*/ 17419 w 251989"/>
                    <a:gd name="connsiteY5" fmla="*/ 210186 h 237721"/>
                    <a:gd name="connsiteX6" fmla="*/ 2487 w 251989"/>
                    <a:gd name="connsiteY6" fmla="*/ 164260 h 237721"/>
                    <a:gd name="connsiteX7" fmla="*/ 106 w 251989"/>
                    <a:gd name="connsiteY7" fmla="*/ 0 h 237721"/>
                    <a:gd name="connsiteX0" fmla="*/ 106 w 251989"/>
                    <a:gd name="connsiteY0" fmla="*/ 0 h 237721"/>
                    <a:gd name="connsiteX1" fmla="*/ 124823 w 251989"/>
                    <a:gd name="connsiteY1" fmla="*/ 24547 h 237721"/>
                    <a:gd name="connsiteX2" fmla="*/ 251760 w 251989"/>
                    <a:gd name="connsiteY2" fmla="*/ 0 h 237721"/>
                    <a:gd name="connsiteX3" fmla="*/ 251760 w 251989"/>
                    <a:gd name="connsiteY3" fmla="*/ 190456 h 237721"/>
                    <a:gd name="connsiteX4" fmla="*/ 188869 w 251989"/>
                    <a:gd name="connsiteY4" fmla="*/ 231618 h 237721"/>
                    <a:gd name="connsiteX5" fmla="*/ 100763 w 251989"/>
                    <a:gd name="connsiteY5" fmla="*/ 236381 h 237721"/>
                    <a:gd name="connsiteX6" fmla="*/ 17419 w 251989"/>
                    <a:gd name="connsiteY6" fmla="*/ 210186 h 237721"/>
                    <a:gd name="connsiteX7" fmla="*/ 2487 w 251989"/>
                    <a:gd name="connsiteY7" fmla="*/ 164260 h 237721"/>
                    <a:gd name="connsiteX8" fmla="*/ 106 w 251989"/>
                    <a:gd name="connsiteY8" fmla="*/ 0 h 237721"/>
                    <a:gd name="connsiteX0" fmla="*/ 106 w 251989"/>
                    <a:gd name="connsiteY0" fmla="*/ 0 h 237721"/>
                    <a:gd name="connsiteX1" fmla="*/ 94128 w 251989"/>
                    <a:gd name="connsiteY1" fmla="*/ 32604 h 237721"/>
                    <a:gd name="connsiteX2" fmla="*/ 251760 w 251989"/>
                    <a:gd name="connsiteY2" fmla="*/ 0 h 237721"/>
                    <a:gd name="connsiteX3" fmla="*/ 251760 w 251989"/>
                    <a:gd name="connsiteY3" fmla="*/ 190456 h 237721"/>
                    <a:gd name="connsiteX4" fmla="*/ 188869 w 251989"/>
                    <a:gd name="connsiteY4" fmla="*/ 231618 h 237721"/>
                    <a:gd name="connsiteX5" fmla="*/ 100763 w 251989"/>
                    <a:gd name="connsiteY5" fmla="*/ 236381 h 237721"/>
                    <a:gd name="connsiteX6" fmla="*/ 17419 w 251989"/>
                    <a:gd name="connsiteY6" fmla="*/ 210186 h 237721"/>
                    <a:gd name="connsiteX7" fmla="*/ 2487 w 251989"/>
                    <a:gd name="connsiteY7" fmla="*/ 164260 h 237721"/>
                    <a:gd name="connsiteX8" fmla="*/ 106 w 251989"/>
                    <a:gd name="connsiteY8" fmla="*/ 0 h 237721"/>
                    <a:gd name="connsiteX0" fmla="*/ 106 w 251989"/>
                    <a:gd name="connsiteY0" fmla="*/ 0 h 237721"/>
                    <a:gd name="connsiteX1" fmla="*/ 94128 w 251989"/>
                    <a:gd name="connsiteY1" fmla="*/ 32604 h 237721"/>
                    <a:gd name="connsiteX2" fmla="*/ 251760 w 251989"/>
                    <a:gd name="connsiteY2" fmla="*/ 0 h 237721"/>
                    <a:gd name="connsiteX3" fmla="*/ 251760 w 251989"/>
                    <a:gd name="connsiteY3" fmla="*/ 190456 h 237721"/>
                    <a:gd name="connsiteX4" fmla="*/ 188869 w 251989"/>
                    <a:gd name="connsiteY4" fmla="*/ 231618 h 237721"/>
                    <a:gd name="connsiteX5" fmla="*/ 100763 w 251989"/>
                    <a:gd name="connsiteY5" fmla="*/ 236381 h 237721"/>
                    <a:gd name="connsiteX6" fmla="*/ 17419 w 251989"/>
                    <a:gd name="connsiteY6" fmla="*/ 210186 h 237721"/>
                    <a:gd name="connsiteX7" fmla="*/ 2487 w 251989"/>
                    <a:gd name="connsiteY7" fmla="*/ 164260 h 237721"/>
                    <a:gd name="connsiteX8" fmla="*/ 106 w 251989"/>
                    <a:gd name="connsiteY8" fmla="*/ 0 h 23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89" h="237721">
                      <a:moveTo>
                        <a:pt x="106" y="0"/>
                      </a:moveTo>
                      <a:cubicBezTo>
                        <a:pt x="21215" y="125"/>
                        <a:pt x="73019" y="32479"/>
                        <a:pt x="94128" y="32604"/>
                      </a:cubicBezTo>
                      <a:cubicBezTo>
                        <a:pt x="177367" y="29793"/>
                        <a:pt x="199216" y="10868"/>
                        <a:pt x="251760" y="0"/>
                      </a:cubicBezTo>
                      <a:cubicBezTo>
                        <a:pt x="250966" y="65073"/>
                        <a:pt x="252554" y="125383"/>
                        <a:pt x="251760" y="190456"/>
                      </a:cubicBezTo>
                      <a:cubicBezTo>
                        <a:pt x="241675" y="227075"/>
                        <a:pt x="215226" y="227536"/>
                        <a:pt x="188869" y="231618"/>
                      </a:cubicBezTo>
                      <a:cubicBezTo>
                        <a:pt x="162512" y="235700"/>
                        <a:pt x="130529" y="239953"/>
                        <a:pt x="100763" y="236381"/>
                      </a:cubicBezTo>
                      <a:cubicBezTo>
                        <a:pt x="70997" y="232809"/>
                        <a:pt x="33798" y="219428"/>
                        <a:pt x="17419" y="210186"/>
                      </a:cubicBezTo>
                      <a:cubicBezTo>
                        <a:pt x="12946" y="200944"/>
                        <a:pt x="4182" y="199291"/>
                        <a:pt x="2487" y="164260"/>
                      </a:cubicBezTo>
                      <a:cubicBezTo>
                        <a:pt x="3281" y="88869"/>
                        <a:pt x="-688" y="75391"/>
                        <a:pt x="106" y="0"/>
                      </a:cubicBezTo>
                      <a:close/>
                    </a:path>
                  </a:pathLst>
                </a:custGeom>
                <a:solidFill>
                  <a:srgbClr val="FF538C"/>
                </a:solidFill>
                <a:ln>
                  <a:solidFill>
                    <a:srgbClr val="FF7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7" name="Oval 96"/>
                <p:cNvSpPr/>
                <p:nvPr/>
              </p:nvSpPr>
              <p:spPr>
                <a:xfrm>
                  <a:off x="4847174" y="459981"/>
                  <a:ext cx="209349" cy="45719"/>
                </a:xfrm>
                <a:prstGeom prst="ellipse">
                  <a:avLst/>
                </a:prstGeom>
                <a:solidFill>
                  <a:srgbClr val="FFC5D8"/>
                </a:solidFill>
                <a:ln>
                  <a:solidFill>
                    <a:srgbClr val="FF9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8" name="Oval 97"/>
                <p:cNvSpPr/>
                <p:nvPr/>
              </p:nvSpPr>
              <p:spPr>
                <a:xfrm>
                  <a:off x="5016906" y="530789"/>
                  <a:ext cx="10800" cy="108000"/>
                </a:xfrm>
                <a:prstGeom prst="ellipse">
                  <a:avLst/>
                </a:prstGeom>
                <a:solidFill>
                  <a:srgbClr val="F9D3B9"/>
                </a:solidFill>
                <a:ln>
                  <a:solidFill>
                    <a:srgbClr val="FF9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90" name="Group 89"/>
              <p:cNvGrpSpPr/>
              <p:nvPr/>
            </p:nvGrpSpPr>
            <p:grpSpPr>
              <a:xfrm>
                <a:off x="6871231" y="3582454"/>
                <a:ext cx="367769" cy="719128"/>
                <a:chOff x="4827090" y="275938"/>
                <a:chExt cx="246782" cy="434132"/>
              </a:xfrm>
              <a:effectLst>
                <a:outerShdw blurRad="76200" dir="5160000" sy="23000" kx="-1200000" algn="bl" rotWithShape="0">
                  <a:prstClr val="black">
                    <a:alpha val="65000"/>
                  </a:prstClr>
                </a:outerShdw>
              </a:effectLst>
            </p:grpSpPr>
            <p:sp>
              <p:nvSpPr>
                <p:cNvPr id="91" name="Can 90"/>
                <p:cNvSpPr/>
                <p:nvPr/>
              </p:nvSpPr>
              <p:spPr>
                <a:xfrm>
                  <a:off x="4827090" y="275938"/>
                  <a:ext cx="246782" cy="434132"/>
                </a:xfrm>
                <a:prstGeom prst="can">
                  <a:avLst/>
                </a:prstGeom>
                <a:solidFill>
                  <a:schemeClr val="bg1">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2" name="Rectangle 111"/>
                <p:cNvSpPr/>
                <p:nvPr/>
              </p:nvSpPr>
              <p:spPr>
                <a:xfrm>
                  <a:off x="4847174" y="476899"/>
                  <a:ext cx="209349" cy="214956"/>
                </a:xfrm>
                <a:custGeom>
                  <a:avLst/>
                  <a:gdLst>
                    <a:gd name="connsiteX0" fmla="*/ 0 w 251654"/>
                    <a:gd name="connsiteY0" fmla="*/ 0 h 228554"/>
                    <a:gd name="connsiteX1" fmla="*/ 251654 w 251654"/>
                    <a:gd name="connsiteY1" fmla="*/ 0 h 228554"/>
                    <a:gd name="connsiteX2" fmla="*/ 251654 w 251654"/>
                    <a:gd name="connsiteY2" fmla="*/ 228554 h 228554"/>
                    <a:gd name="connsiteX3" fmla="*/ 0 w 251654"/>
                    <a:gd name="connsiteY3" fmla="*/ 228554 h 228554"/>
                    <a:gd name="connsiteX4" fmla="*/ 0 w 251654"/>
                    <a:gd name="connsiteY4" fmla="*/ 0 h 228554"/>
                    <a:gd name="connsiteX0" fmla="*/ 2381 w 254035"/>
                    <a:gd name="connsiteY0" fmla="*/ 0 h 228554"/>
                    <a:gd name="connsiteX1" fmla="*/ 254035 w 254035"/>
                    <a:gd name="connsiteY1" fmla="*/ 0 h 228554"/>
                    <a:gd name="connsiteX2" fmla="*/ 254035 w 254035"/>
                    <a:gd name="connsiteY2" fmla="*/ 228554 h 228554"/>
                    <a:gd name="connsiteX3" fmla="*/ 0 w 254035"/>
                    <a:gd name="connsiteY3" fmla="*/ 226173 h 228554"/>
                    <a:gd name="connsiteX4" fmla="*/ 2381 w 254035"/>
                    <a:gd name="connsiteY4" fmla="*/ 0 h 228554"/>
                    <a:gd name="connsiteX0" fmla="*/ 2381 w 261179"/>
                    <a:gd name="connsiteY0" fmla="*/ 0 h 226173"/>
                    <a:gd name="connsiteX1" fmla="*/ 254035 w 261179"/>
                    <a:gd name="connsiteY1" fmla="*/ 0 h 226173"/>
                    <a:gd name="connsiteX2" fmla="*/ 261179 w 261179"/>
                    <a:gd name="connsiteY2" fmla="*/ 211886 h 226173"/>
                    <a:gd name="connsiteX3" fmla="*/ 0 w 261179"/>
                    <a:gd name="connsiteY3" fmla="*/ 226173 h 226173"/>
                    <a:gd name="connsiteX4" fmla="*/ 2381 w 261179"/>
                    <a:gd name="connsiteY4" fmla="*/ 0 h 226173"/>
                    <a:gd name="connsiteX0" fmla="*/ 2381 w 261179"/>
                    <a:gd name="connsiteY0" fmla="*/ 0 h 214267"/>
                    <a:gd name="connsiteX1" fmla="*/ 254035 w 261179"/>
                    <a:gd name="connsiteY1" fmla="*/ 0 h 214267"/>
                    <a:gd name="connsiteX2" fmla="*/ 261179 w 261179"/>
                    <a:gd name="connsiteY2" fmla="*/ 211886 h 214267"/>
                    <a:gd name="connsiteX3" fmla="*/ 0 w 261179"/>
                    <a:gd name="connsiteY3" fmla="*/ 214267 h 214267"/>
                    <a:gd name="connsiteX4" fmla="*/ 2381 w 261179"/>
                    <a:gd name="connsiteY4" fmla="*/ 0 h 214267"/>
                    <a:gd name="connsiteX0" fmla="*/ 2381 w 261179"/>
                    <a:gd name="connsiteY0" fmla="*/ 0 h 236381"/>
                    <a:gd name="connsiteX1" fmla="*/ 254035 w 261179"/>
                    <a:gd name="connsiteY1" fmla="*/ 0 h 236381"/>
                    <a:gd name="connsiteX2" fmla="*/ 261179 w 261179"/>
                    <a:gd name="connsiteY2" fmla="*/ 211886 h 236381"/>
                    <a:gd name="connsiteX3" fmla="*/ 103038 w 261179"/>
                    <a:gd name="connsiteY3" fmla="*/ 236381 h 236381"/>
                    <a:gd name="connsiteX4" fmla="*/ 0 w 261179"/>
                    <a:gd name="connsiteY4" fmla="*/ 214267 h 236381"/>
                    <a:gd name="connsiteX5" fmla="*/ 2381 w 261179"/>
                    <a:gd name="connsiteY5" fmla="*/ 0 h 236381"/>
                    <a:gd name="connsiteX0" fmla="*/ 2381 w 261179"/>
                    <a:gd name="connsiteY0" fmla="*/ 0 h 236628"/>
                    <a:gd name="connsiteX1" fmla="*/ 254035 w 261179"/>
                    <a:gd name="connsiteY1" fmla="*/ 0 h 236628"/>
                    <a:gd name="connsiteX2" fmla="*/ 261179 w 261179"/>
                    <a:gd name="connsiteY2" fmla="*/ 211886 h 236628"/>
                    <a:gd name="connsiteX3" fmla="*/ 191144 w 261179"/>
                    <a:gd name="connsiteY3" fmla="*/ 231618 h 236628"/>
                    <a:gd name="connsiteX4" fmla="*/ 103038 w 261179"/>
                    <a:gd name="connsiteY4" fmla="*/ 236381 h 236628"/>
                    <a:gd name="connsiteX5" fmla="*/ 0 w 261179"/>
                    <a:gd name="connsiteY5" fmla="*/ 214267 h 236628"/>
                    <a:gd name="connsiteX6" fmla="*/ 2381 w 261179"/>
                    <a:gd name="connsiteY6" fmla="*/ 0 h 236628"/>
                    <a:gd name="connsiteX0" fmla="*/ 2381 w 254035"/>
                    <a:gd name="connsiteY0" fmla="*/ 0 h 236628"/>
                    <a:gd name="connsiteX1" fmla="*/ 254035 w 254035"/>
                    <a:gd name="connsiteY1" fmla="*/ 0 h 236628"/>
                    <a:gd name="connsiteX2" fmla="*/ 251654 w 254035"/>
                    <a:gd name="connsiteY2" fmla="*/ 195218 h 236628"/>
                    <a:gd name="connsiteX3" fmla="*/ 191144 w 254035"/>
                    <a:gd name="connsiteY3" fmla="*/ 231618 h 236628"/>
                    <a:gd name="connsiteX4" fmla="*/ 103038 w 254035"/>
                    <a:gd name="connsiteY4" fmla="*/ 236381 h 236628"/>
                    <a:gd name="connsiteX5" fmla="*/ 0 w 254035"/>
                    <a:gd name="connsiteY5" fmla="*/ 214267 h 236628"/>
                    <a:gd name="connsiteX6" fmla="*/ 2381 w 254035"/>
                    <a:gd name="connsiteY6" fmla="*/ 0 h 236628"/>
                    <a:gd name="connsiteX0" fmla="*/ 2381 w 254035"/>
                    <a:gd name="connsiteY0" fmla="*/ 0 h 236628"/>
                    <a:gd name="connsiteX1" fmla="*/ 254035 w 254035"/>
                    <a:gd name="connsiteY1" fmla="*/ 0 h 236628"/>
                    <a:gd name="connsiteX2" fmla="*/ 251654 w 254035"/>
                    <a:gd name="connsiteY2" fmla="*/ 195218 h 236628"/>
                    <a:gd name="connsiteX3" fmla="*/ 191144 w 254035"/>
                    <a:gd name="connsiteY3" fmla="*/ 231618 h 236628"/>
                    <a:gd name="connsiteX4" fmla="*/ 103038 w 254035"/>
                    <a:gd name="connsiteY4" fmla="*/ 236381 h 236628"/>
                    <a:gd name="connsiteX5" fmla="*/ 0 w 254035"/>
                    <a:gd name="connsiteY5" fmla="*/ 204742 h 236628"/>
                    <a:gd name="connsiteX6" fmla="*/ 2381 w 254035"/>
                    <a:gd name="connsiteY6" fmla="*/ 0 h 236628"/>
                    <a:gd name="connsiteX0" fmla="*/ 230 w 251884"/>
                    <a:gd name="connsiteY0" fmla="*/ 0 h 236628"/>
                    <a:gd name="connsiteX1" fmla="*/ 251884 w 251884"/>
                    <a:gd name="connsiteY1" fmla="*/ 0 h 236628"/>
                    <a:gd name="connsiteX2" fmla="*/ 249503 w 251884"/>
                    <a:gd name="connsiteY2" fmla="*/ 195218 h 236628"/>
                    <a:gd name="connsiteX3" fmla="*/ 188993 w 251884"/>
                    <a:gd name="connsiteY3" fmla="*/ 231618 h 236628"/>
                    <a:gd name="connsiteX4" fmla="*/ 100887 w 251884"/>
                    <a:gd name="connsiteY4" fmla="*/ 236381 h 236628"/>
                    <a:gd name="connsiteX5" fmla="*/ 230 w 251884"/>
                    <a:gd name="connsiteY5" fmla="*/ 204742 h 236628"/>
                    <a:gd name="connsiteX6" fmla="*/ 230 w 251884"/>
                    <a:gd name="connsiteY6" fmla="*/ 0 h 236628"/>
                    <a:gd name="connsiteX0" fmla="*/ 230 w 251884"/>
                    <a:gd name="connsiteY0" fmla="*/ 0 h 236628"/>
                    <a:gd name="connsiteX1" fmla="*/ 251884 w 251884"/>
                    <a:gd name="connsiteY1" fmla="*/ 0 h 236628"/>
                    <a:gd name="connsiteX2" fmla="*/ 249503 w 251884"/>
                    <a:gd name="connsiteY2" fmla="*/ 173787 h 236628"/>
                    <a:gd name="connsiteX3" fmla="*/ 188993 w 251884"/>
                    <a:gd name="connsiteY3" fmla="*/ 231618 h 236628"/>
                    <a:gd name="connsiteX4" fmla="*/ 100887 w 251884"/>
                    <a:gd name="connsiteY4" fmla="*/ 236381 h 236628"/>
                    <a:gd name="connsiteX5" fmla="*/ 230 w 251884"/>
                    <a:gd name="connsiteY5" fmla="*/ 204742 h 236628"/>
                    <a:gd name="connsiteX6" fmla="*/ 230 w 251884"/>
                    <a:gd name="connsiteY6" fmla="*/ 0 h 236628"/>
                    <a:gd name="connsiteX0" fmla="*/ 106 w 251760"/>
                    <a:gd name="connsiteY0" fmla="*/ 0 h 236628"/>
                    <a:gd name="connsiteX1" fmla="*/ 251760 w 251760"/>
                    <a:gd name="connsiteY1" fmla="*/ 0 h 236628"/>
                    <a:gd name="connsiteX2" fmla="*/ 249379 w 251760"/>
                    <a:gd name="connsiteY2" fmla="*/ 173787 h 236628"/>
                    <a:gd name="connsiteX3" fmla="*/ 188869 w 251760"/>
                    <a:gd name="connsiteY3" fmla="*/ 231618 h 236628"/>
                    <a:gd name="connsiteX4" fmla="*/ 100763 w 251760"/>
                    <a:gd name="connsiteY4" fmla="*/ 236381 h 236628"/>
                    <a:gd name="connsiteX5" fmla="*/ 2487 w 251760"/>
                    <a:gd name="connsiteY5" fmla="*/ 180929 h 236628"/>
                    <a:gd name="connsiteX6" fmla="*/ 106 w 251760"/>
                    <a:gd name="connsiteY6" fmla="*/ 0 h 236628"/>
                    <a:gd name="connsiteX0" fmla="*/ 106 w 251760"/>
                    <a:gd name="connsiteY0" fmla="*/ 0 h 236628"/>
                    <a:gd name="connsiteX1" fmla="*/ 251760 w 251760"/>
                    <a:gd name="connsiteY1" fmla="*/ 0 h 236628"/>
                    <a:gd name="connsiteX2" fmla="*/ 249379 w 251760"/>
                    <a:gd name="connsiteY2" fmla="*/ 173787 h 236628"/>
                    <a:gd name="connsiteX3" fmla="*/ 188869 w 251760"/>
                    <a:gd name="connsiteY3" fmla="*/ 231618 h 236628"/>
                    <a:gd name="connsiteX4" fmla="*/ 100763 w 251760"/>
                    <a:gd name="connsiteY4" fmla="*/ 236381 h 236628"/>
                    <a:gd name="connsiteX5" fmla="*/ 2487 w 251760"/>
                    <a:gd name="connsiteY5" fmla="*/ 180929 h 236628"/>
                    <a:gd name="connsiteX6" fmla="*/ 106 w 251760"/>
                    <a:gd name="connsiteY6" fmla="*/ 0 h 236628"/>
                    <a:gd name="connsiteX0" fmla="*/ 106 w 251989"/>
                    <a:gd name="connsiteY0" fmla="*/ 0 h 236628"/>
                    <a:gd name="connsiteX1" fmla="*/ 251760 w 251989"/>
                    <a:gd name="connsiteY1" fmla="*/ 0 h 236628"/>
                    <a:gd name="connsiteX2" fmla="*/ 251760 w 251989"/>
                    <a:gd name="connsiteY2" fmla="*/ 190456 h 236628"/>
                    <a:gd name="connsiteX3" fmla="*/ 188869 w 251989"/>
                    <a:gd name="connsiteY3" fmla="*/ 231618 h 236628"/>
                    <a:gd name="connsiteX4" fmla="*/ 100763 w 251989"/>
                    <a:gd name="connsiteY4" fmla="*/ 236381 h 236628"/>
                    <a:gd name="connsiteX5" fmla="*/ 2487 w 251989"/>
                    <a:gd name="connsiteY5" fmla="*/ 180929 h 236628"/>
                    <a:gd name="connsiteX6" fmla="*/ 106 w 251989"/>
                    <a:gd name="connsiteY6" fmla="*/ 0 h 236628"/>
                    <a:gd name="connsiteX0" fmla="*/ 106 w 251989"/>
                    <a:gd name="connsiteY0" fmla="*/ 0 h 237721"/>
                    <a:gd name="connsiteX1" fmla="*/ 251760 w 251989"/>
                    <a:gd name="connsiteY1" fmla="*/ 0 h 237721"/>
                    <a:gd name="connsiteX2" fmla="*/ 251760 w 251989"/>
                    <a:gd name="connsiteY2" fmla="*/ 190456 h 237721"/>
                    <a:gd name="connsiteX3" fmla="*/ 188869 w 251989"/>
                    <a:gd name="connsiteY3" fmla="*/ 231618 h 237721"/>
                    <a:gd name="connsiteX4" fmla="*/ 100763 w 251989"/>
                    <a:gd name="connsiteY4" fmla="*/ 236381 h 237721"/>
                    <a:gd name="connsiteX5" fmla="*/ 10275 w 251989"/>
                    <a:gd name="connsiteY5" fmla="*/ 219711 h 237721"/>
                    <a:gd name="connsiteX6" fmla="*/ 2487 w 251989"/>
                    <a:gd name="connsiteY6" fmla="*/ 180929 h 237721"/>
                    <a:gd name="connsiteX7" fmla="*/ 106 w 251989"/>
                    <a:gd name="connsiteY7" fmla="*/ 0 h 237721"/>
                    <a:gd name="connsiteX0" fmla="*/ 106 w 251989"/>
                    <a:gd name="connsiteY0" fmla="*/ 0 h 237721"/>
                    <a:gd name="connsiteX1" fmla="*/ 251760 w 251989"/>
                    <a:gd name="connsiteY1" fmla="*/ 0 h 237721"/>
                    <a:gd name="connsiteX2" fmla="*/ 251760 w 251989"/>
                    <a:gd name="connsiteY2" fmla="*/ 190456 h 237721"/>
                    <a:gd name="connsiteX3" fmla="*/ 188869 w 251989"/>
                    <a:gd name="connsiteY3" fmla="*/ 231618 h 237721"/>
                    <a:gd name="connsiteX4" fmla="*/ 100763 w 251989"/>
                    <a:gd name="connsiteY4" fmla="*/ 236381 h 237721"/>
                    <a:gd name="connsiteX5" fmla="*/ 17419 w 251989"/>
                    <a:gd name="connsiteY5" fmla="*/ 210186 h 237721"/>
                    <a:gd name="connsiteX6" fmla="*/ 2487 w 251989"/>
                    <a:gd name="connsiteY6" fmla="*/ 180929 h 237721"/>
                    <a:gd name="connsiteX7" fmla="*/ 106 w 251989"/>
                    <a:gd name="connsiteY7" fmla="*/ 0 h 237721"/>
                    <a:gd name="connsiteX0" fmla="*/ 106 w 251989"/>
                    <a:gd name="connsiteY0" fmla="*/ 0 h 237721"/>
                    <a:gd name="connsiteX1" fmla="*/ 251760 w 251989"/>
                    <a:gd name="connsiteY1" fmla="*/ 0 h 237721"/>
                    <a:gd name="connsiteX2" fmla="*/ 251760 w 251989"/>
                    <a:gd name="connsiteY2" fmla="*/ 190456 h 237721"/>
                    <a:gd name="connsiteX3" fmla="*/ 188869 w 251989"/>
                    <a:gd name="connsiteY3" fmla="*/ 231618 h 237721"/>
                    <a:gd name="connsiteX4" fmla="*/ 100763 w 251989"/>
                    <a:gd name="connsiteY4" fmla="*/ 236381 h 237721"/>
                    <a:gd name="connsiteX5" fmla="*/ 17419 w 251989"/>
                    <a:gd name="connsiteY5" fmla="*/ 210186 h 237721"/>
                    <a:gd name="connsiteX6" fmla="*/ 2487 w 251989"/>
                    <a:gd name="connsiteY6" fmla="*/ 157116 h 237721"/>
                    <a:gd name="connsiteX7" fmla="*/ 106 w 251989"/>
                    <a:gd name="connsiteY7" fmla="*/ 0 h 237721"/>
                    <a:gd name="connsiteX0" fmla="*/ 106 w 251989"/>
                    <a:gd name="connsiteY0" fmla="*/ 0 h 237721"/>
                    <a:gd name="connsiteX1" fmla="*/ 251760 w 251989"/>
                    <a:gd name="connsiteY1" fmla="*/ 0 h 237721"/>
                    <a:gd name="connsiteX2" fmla="*/ 251760 w 251989"/>
                    <a:gd name="connsiteY2" fmla="*/ 190456 h 237721"/>
                    <a:gd name="connsiteX3" fmla="*/ 188869 w 251989"/>
                    <a:gd name="connsiteY3" fmla="*/ 231618 h 237721"/>
                    <a:gd name="connsiteX4" fmla="*/ 100763 w 251989"/>
                    <a:gd name="connsiteY4" fmla="*/ 236381 h 237721"/>
                    <a:gd name="connsiteX5" fmla="*/ 17419 w 251989"/>
                    <a:gd name="connsiteY5" fmla="*/ 210186 h 237721"/>
                    <a:gd name="connsiteX6" fmla="*/ 2487 w 251989"/>
                    <a:gd name="connsiteY6" fmla="*/ 157116 h 237721"/>
                    <a:gd name="connsiteX7" fmla="*/ 106 w 251989"/>
                    <a:gd name="connsiteY7" fmla="*/ 0 h 237721"/>
                    <a:gd name="connsiteX0" fmla="*/ 106 w 251989"/>
                    <a:gd name="connsiteY0" fmla="*/ 0 h 237721"/>
                    <a:gd name="connsiteX1" fmla="*/ 251760 w 251989"/>
                    <a:gd name="connsiteY1" fmla="*/ 0 h 237721"/>
                    <a:gd name="connsiteX2" fmla="*/ 251760 w 251989"/>
                    <a:gd name="connsiteY2" fmla="*/ 190456 h 237721"/>
                    <a:gd name="connsiteX3" fmla="*/ 188869 w 251989"/>
                    <a:gd name="connsiteY3" fmla="*/ 231618 h 237721"/>
                    <a:gd name="connsiteX4" fmla="*/ 100763 w 251989"/>
                    <a:gd name="connsiteY4" fmla="*/ 236381 h 237721"/>
                    <a:gd name="connsiteX5" fmla="*/ 17419 w 251989"/>
                    <a:gd name="connsiteY5" fmla="*/ 210186 h 237721"/>
                    <a:gd name="connsiteX6" fmla="*/ 2487 w 251989"/>
                    <a:gd name="connsiteY6" fmla="*/ 164260 h 237721"/>
                    <a:gd name="connsiteX7" fmla="*/ 106 w 251989"/>
                    <a:gd name="connsiteY7" fmla="*/ 0 h 237721"/>
                    <a:gd name="connsiteX0" fmla="*/ 106 w 251989"/>
                    <a:gd name="connsiteY0" fmla="*/ 0 h 237721"/>
                    <a:gd name="connsiteX1" fmla="*/ 124823 w 251989"/>
                    <a:gd name="connsiteY1" fmla="*/ 24547 h 237721"/>
                    <a:gd name="connsiteX2" fmla="*/ 251760 w 251989"/>
                    <a:gd name="connsiteY2" fmla="*/ 0 h 237721"/>
                    <a:gd name="connsiteX3" fmla="*/ 251760 w 251989"/>
                    <a:gd name="connsiteY3" fmla="*/ 190456 h 237721"/>
                    <a:gd name="connsiteX4" fmla="*/ 188869 w 251989"/>
                    <a:gd name="connsiteY4" fmla="*/ 231618 h 237721"/>
                    <a:gd name="connsiteX5" fmla="*/ 100763 w 251989"/>
                    <a:gd name="connsiteY5" fmla="*/ 236381 h 237721"/>
                    <a:gd name="connsiteX6" fmla="*/ 17419 w 251989"/>
                    <a:gd name="connsiteY6" fmla="*/ 210186 h 237721"/>
                    <a:gd name="connsiteX7" fmla="*/ 2487 w 251989"/>
                    <a:gd name="connsiteY7" fmla="*/ 164260 h 237721"/>
                    <a:gd name="connsiteX8" fmla="*/ 106 w 251989"/>
                    <a:gd name="connsiteY8" fmla="*/ 0 h 237721"/>
                    <a:gd name="connsiteX0" fmla="*/ 106 w 251989"/>
                    <a:gd name="connsiteY0" fmla="*/ 0 h 237721"/>
                    <a:gd name="connsiteX1" fmla="*/ 94128 w 251989"/>
                    <a:gd name="connsiteY1" fmla="*/ 32604 h 237721"/>
                    <a:gd name="connsiteX2" fmla="*/ 251760 w 251989"/>
                    <a:gd name="connsiteY2" fmla="*/ 0 h 237721"/>
                    <a:gd name="connsiteX3" fmla="*/ 251760 w 251989"/>
                    <a:gd name="connsiteY3" fmla="*/ 190456 h 237721"/>
                    <a:gd name="connsiteX4" fmla="*/ 188869 w 251989"/>
                    <a:gd name="connsiteY4" fmla="*/ 231618 h 237721"/>
                    <a:gd name="connsiteX5" fmla="*/ 100763 w 251989"/>
                    <a:gd name="connsiteY5" fmla="*/ 236381 h 237721"/>
                    <a:gd name="connsiteX6" fmla="*/ 17419 w 251989"/>
                    <a:gd name="connsiteY6" fmla="*/ 210186 h 237721"/>
                    <a:gd name="connsiteX7" fmla="*/ 2487 w 251989"/>
                    <a:gd name="connsiteY7" fmla="*/ 164260 h 237721"/>
                    <a:gd name="connsiteX8" fmla="*/ 106 w 251989"/>
                    <a:gd name="connsiteY8" fmla="*/ 0 h 237721"/>
                    <a:gd name="connsiteX0" fmla="*/ 106 w 251989"/>
                    <a:gd name="connsiteY0" fmla="*/ 0 h 237721"/>
                    <a:gd name="connsiteX1" fmla="*/ 94128 w 251989"/>
                    <a:gd name="connsiteY1" fmla="*/ 32604 h 237721"/>
                    <a:gd name="connsiteX2" fmla="*/ 251760 w 251989"/>
                    <a:gd name="connsiteY2" fmla="*/ 0 h 237721"/>
                    <a:gd name="connsiteX3" fmla="*/ 251760 w 251989"/>
                    <a:gd name="connsiteY3" fmla="*/ 190456 h 237721"/>
                    <a:gd name="connsiteX4" fmla="*/ 188869 w 251989"/>
                    <a:gd name="connsiteY4" fmla="*/ 231618 h 237721"/>
                    <a:gd name="connsiteX5" fmla="*/ 100763 w 251989"/>
                    <a:gd name="connsiteY5" fmla="*/ 236381 h 237721"/>
                    <a:gd name="connsiteX6" fmla="*/ 17419 w 251989"/>
                    <a:gd name="connsiteY6" fmla="*/ 210186 h 237721"/>
                    <a:gd name="connsiteX7" fmla="*/ 2487 w 251989"/>
                    <a:gd name="connsiteY7" fmla="*/ 164260 h 237721"/>
                    <a:gd name="connsiteX8" fmla="*/ 106 w 251989"/>
                    <a:gd name="connsiteY8" fmla="*/ 0 h 23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89" h="237721">
                      <a:moveTo>
                        <a:pt x="106" y="0"/>
                      </a:moveTo>
                      <a:cubicBezTo>
                        <a:pt x="21215" y="125"/>
                        <a:pt x="73019" y="32479"/>
                        <a:pt x="94128" y="32604"/>
                      </a:cubicBezTo>
                      <a:cubicBezTo>
                        <a:pt x="177367" y="29793"/>
                        <a:pt x="199216" y="10868"/>
                        <a:pt x="251760" y="0"/>
                      </a:cubicBezTo>
                      <a:cubicBezTo>
                        <a:pt x="250966" y="65073"/>
                        <a:pt x="252554" y="125383"/>
                        <a:pt x="251760" y="190456"/>
                      </a:cubicBezTo>
                      <a:cubicBezTo>
                        <a:pt x="241675" y="227075"/>
                        <a:pt x="215226" y="227536"/>
                        <a:pt x="188869" y="231618"/>
                      </a:cubicBezTo>
                      <a:cubicBezTo>
                        <a:pt x="162512" y="235700"/>
                        <a:pt x="130529" y="239953"/>
                        <a:pt x="100763" y="236381"/>
                      </a:cubicBezTo>
                      <a:cubicBezTo>
                        <a:pt x="70997" y="232809"/>
                        <a:pt x="33798" y="219428"/>
                        <a:pt x="17419" y="210186"/>
                      </a:cubicBezTo>
                      <a:cubicBezTo>
                        <a:pt x="12946" y="200944"/>
                        <a:pt x="4182" y="199291"/>
                        <a:pt x="2487" y="164260"/>
                      </a:cubicBezTo>
                      <a:cubicBezTo>
                        <a:pt x="3281" y="88869"/>
                        <a:pt x="-688" y="75391"/>
                        <a:pt x="106"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3" name="Oval 92"/>
                <p:cNvSpPr/>
                <p:nvPr/>
              </p:nvSpPr>
              <p:spPr>
                <a:xfrm>
                  <a:off x="4847174" y="454184"/>
                  <a:ext cx="209349" cy="45719"/>
                </a:xfrm>
                <a:prstGeom prst="ellipse">
                  <a:avLst/>
                </a:prstGeom>
                <a:solidFill>
                  <a:srgbClr val="F9D3B9"/>
                </a:solidFill>
                <a:ln>
                  <a:solidFill>
                    <a:srgbClr val="F7C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4" name="Oval 93"/>
                <p:cNvSpPr/>
                <p:nvPr/>
              </p:nvSpPr>
              <p:spPr>
                <a:xfrm>
                  <a:off x="5016906" y="530789"/>
                  <a:ext cx="10800" cy="108000"/>
                </a:xfrm>
                <a:prstGeom prst="ellipse">
                  <a:avLst/>
                </a:prstGeom>
                <a:solidFill>
                  <a:srgbClr val="F9D3B9"/>
                </a:solidFill>
                <a:ln>
                  <a:solidFill>
                    <a:srgbClr val="F7C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sp>
          <p:nvSpPr>
            <p:cNvPr id="155" name="Rectangle 154"/>
            <p:cNvSpPr/>
            <p:nvPr/>
          </p:nvSpPr>
          <p:spPr>
            <a:xfrm>
              <a:off x="3200873" y="2019343"/>
              <a:ext cx="2986825" cy="2041224"/>
            </a:xfrm>
            <a:prstGeom prst="rect">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157" name="Group 156"/>
          <p:cNvGrpSpPr/>
          <p:nvPr/>
        </p:nvGrpSpPr>
        <p:grpSpPr>
          <a:xfrm>
            <a:off x="6313521" y="2027260"/>
            <a:ext cx="2693033" cy="2041224"/>
            <a:chOff x="6313521" y="2027260"/>
            <a:chExt cx="2693033" cy="2041224"/>
          </a:xfrm>
        </p:grpSpPr>
        <p:sp>
          <p:nvSpPr>
            <p:cNvPr id="14" name="TextBox 13"/>
            <p:cNvSpPr txBox="1"/>
            <p:nvPr/>
          </p:nvSpPr>
          <p:spPr>
            <a:xfrm>
              <a:off x="6380162" y="3158411"/>
              <a:ext cx="2578418" cy="830997"/>
            </a:xfrm>
            <a:prstGeom prst="rect">
              <a:avLst/>
            </a:prstGeom>
            <a:noFill/>
          </p:spPr>
          <p:txBody>
            <a:bodyPr wrap="square" rtlCol="0">
              <a:spAutoFit/>
            </a:bodyPr>
            <a:lstStyle/>
            <a:p>
              <a:pPr algn="ctr"/>
              <a:r>
                <a:rPr lang="en-MY" sz="1600" u="sng" dirty="0"/>
                <a:t>Media optimization</a:t>
              </a:r>
            </a:p>
            <a:p>
              <a:pPr algn="ctr"/>
              <a:r>
                <a:rPr lang="en-MY" sz="1600" dirty="0"/>
                <a:t>Maximizing production of bioactive compound(s)</a:t>
              </a:r>
            </a:p>
          </p:txBody>
        </p:sp>
        <p:grpSp>
          <p:nvGrpSpPr>
            <p:cNvPr id="103" name="Group 102"/>
            <p:cNvGrpSpPr/>
            <p:nvPr/>
          </p:nvGrpSpPr>
          <p:grpSpPr>
            <a:xfrm>
              <a:off x="7199859" y="2174989"/>
              <a:ext cx="871908" cy="827651"/>
              <a:chOff x="822816" y="4442430"/>
              <a:chExt cx="1960872" cy="1861341"/>
            </a:xfrm>
          </p:grpSpPr>
          <p:grpSp>
            <p:nvGrpSpPr>
              <p:cNvPr id="104" name="Group 103"/>
              <p:cNvGrpSpPr/>
              <p:nvPr/>
            </p:nvGrpSpPr>
            <p:grpSpPr>
              <a:xfrm>
                <a:off x="822816" y="4805704"/>
                <a:ext cx="996892" cy="1498067"/>
                <a:chOff x="344270" y="4601359"/>
                <a:chExt cx="924960" cy="1043127"/>
              </a:xfrm>
              <a:effectLst>
                <a:outerShdw blurRad="76200" dir="18900000" sy="23000" kx="-1200000" algn="bl" rotWithShape="0">
                  <a:prstClr val="black">
                    <a:alpha val="62000"/>
                  </a:prstClr>
                </a:outerShdw>
              </a:effectLst>
            </p:grpSpPr>
            <p:sp>
              <p:nvSpPr>
                <p:cNvPr id="129" name="Freeform 128"/>
                <p:cNvSpPr/>
                <p:nvPr/>
              </p:nvSpPr>
              <p:spPr>
                <a:xfrm>
                  <a:off x="344270" y="4608215"/>
                  <a:ext cx="913005" cy="1035648"/>
                </a:xfrm>
                <a:custGeom>
                  <a:avLst/>
                  <a:gdLst>
                    <a:gd name="connsiteX0" fmla="*/ 309563 w 806450"/>
                    <a:gd name="connsiteY0" fmla="*/ 0 h 1000917"/>
                    <a:gd name="connsiteX1" fmla="*/ 461961 w 806450"/>
                    <a:gd name="connsiteY1" fmla="*/ 0 h 1000917"/>
                    <a:gd name="connsiteX2" fmla="*/ 500062 w 806450"/>
                    <a:gd name="connsiteY2" fmla="*/ 38101 h 1000917"/>
                    <a:gd name="connsiteX3" fmla="*/ 500062 w 806450"/>
                    <a:gd name="connsiteY3" fmla="*/ 338297 h 1000917"/>
                    <a:gd name="connsiteX4" fmla="*/ 500554 w 806450"/>
                    <a:gd name="connsiteY4" fmla="*/ 356445 h 1000917"/>
                    <a:gd name="connsiteX5" fmla="*/ 806450 w 806450"/>
                    <a:gd name="connsiteY5" fmla="*/ 1000917 h 1000917"/>
                    <a:gd name="connsiteX6" fmla="*/ 0 w 806450"/>
                    <a:gd name="connsiteY6" fmla="*/ 1000917 h 1000917"/>
                    <a:gd name="connsiteX7" fmla="*/ 270806 w 806450"/>
                    <a:gd name="connsiteY7" fmla="*/ 350010 h 1000917"/>
                    <a:gd name="connsiteX8" fmla="*/ 270956 w 806450"/>
                    <a:gd name="connsiteY8" fmla="*/ 350010 h 1000917"/>
                    <a:gd name="connsiteX9" fmla="*/ 271462 w 806450"/>
                    <a:gd name="connsiteY9" fmla="*/ 338297 h 1000917"/>
                    <a:gd name="connsiteX10" fmla="*/ 271462 w 806450"/>
                    <a:gd name="connsiteY10" fmla="*/ 38101 h 1000917"/>
                    <a:gd name="connsiteX11" fmla="*/ 309563 w 806450"/>
                    <a:gd name="connsiteY11" fmla="*/ 0 h 1000917"/>
                    <a:gd name="connsiteX0" fmla="*/ 321122 w 818009"/>
                    <a:gd name="connsiteY0" fmla="*/ 0 h 1000917"/>
                    <a:gd name="connsiteX1" fmla="*/ 473520 w 818009"/>
                    <a:gd name="connsiteY1" fmla="*/ 0 h 1000917"/>
                    <a:gd name="connsiteX2" fmla="*/ 511621 w 818009"/>
                    <a:gd name="connsiteY2" fmla="*/ 38101 h 1000917"/>
                    <a:gd name="connsiteX3" fmla="*/ 511621 w 818009"/>
                    <a:gd name="connsiteY3" fmla="*/ 338297 h 1000917"/>
                    <a:gd name="connsiteX4" fmla="*/ 512113 w 818009"/>
                    <a:gd name="connsiteY4" fmla="*/ 356445 h 1000917"/>
                    <a:gd name="connsiteX5" fmla="*/ 818009 w 818009"/>
                    <a:gd name="connsiteY5" fmla="*/ 1000917 h 1000917"/>
                    <a:gd name="connsiteX6" fmla="*/ 11559 w 818009"/>
                    <a:gd name="connsiteY6" fmla="*/ 1000917 h 1000917"/>
                    <a:gd name="connsiteX7" fmla="*/ 772 w 818009"/>
                    <a:gd name="connsiteY7" fmla="*/ 957222 h 1000917"/>
                    <a:gd name="connsiteX8" fmla="*/ 282365 w 818009"/>
                    <a:gd name="connsiteY8" fmla="*/ 350010 h 1000917"/>
                    <a:gd name="connsiteX9" fmla="*/ 282515 w 818009"/>
                    <a:gd name="connsiteY9" fmla="*/ 350010 h 1000917"/>
                    <a:gd name="connsiteX10" fmla="*/ 283021 w 818009"/>
                    <a:gd name="connsiteY10" fmla="*/ 338297 h 1000917"/>
                    <a:gd name="connsiteX11" fmla="*/ 283021 w 818009"/>
                    <a:gd name="connsiteY11" fmla="*/ 38101 h 1000917"/>
                    <a:gd name="connsiteX12" fmla="*/ 321122 w 818009"/>
                    <a:gd name="connsiteY12" fmla="*/ 0 h 1000917"/>
                    <a:gd name="connsiteX0" fmla="*/ 320610 w 817497"/>
                    <a:gd name="connsiteY0" fmla="*/ 0 h 1000917"/>
                    <a:gd name="connsiteX1" fmla="*/ 473008 w 817497"/>
                    <a:gd name="connsiteY1" fmla="*/ 0 h 1000917"/>
                    <a:gd name="connsiteX2" fmla="*/ 511109 w 817497"/>
                    <a:gd name="connsiteY2" fmla="*/ 38101 h 1000917"/>
                    <a:gd name="connsiteX3" fmla="*/ 511109 w 817497"/>
                    <a:gd name="connsiteY3" fmla="*/ 338297 h 1000917"/>
                    <a:gd name="connsiteX4" fmla="*/ 511601 w 817497"/>
                    <a:gd name="connsiteY4" fmla="*/ 356445 h 1000917"/>
                    <a:gd name="connsiteX5" fmla="*/ 817497 w 817497"/>
                    <a:gd name="connsiteY5" fmla="*/ 1000917 h 1000917"/>
                    <a:gd name="connsiteX6" fmla="*/ 58075 w 817497"/>
                    <a:gd name="connsiteY6" fmla="*/ 998601 h 1000917"/>
                    <a:gd name="connsiteX7" fmla="*/ 260 w 817497"/>
                    <a:gd name="connsiteY7" fmla="*/ 957222 h 1000917"/>
                    <a:gd name="connsiteX8" fmla="*/ 281853 w 817497"/>
                    <a:gd name="connsiteY8" fmla="*/ 350010 h 1000917"/>
                    <a:gd name="connsiteX9" fmla="*/ 282003 w 817497"/>
                    <a:gd name="connsiteY9" fmla="*/ 350010 h 1000917"/>
                    <a:gd name="connsiteX10" fmla="*/ 282509 w 817497"/>
                    <a:gd name="connsiteY10" fmla="*/ 338297 h 1000917"/>
                    <a:gd name="connsiteX11" fmla="*/ 282509 w 817497"/>
                    <a:gd name="connsiteY11" fmla="*/ 38101 h 1000917"/>
                    <a:gd name="connsiteX12" fmla="*/ 320610 w 817497"/>
                    <a:gd name="connsiteY12" fmla="*/ 0 h 1000917"/>
                    <a:gd name="connsiteX0" fmla="*/ 320610 w 817497"/>
                    <a:gd name="connsiteY0" fmla="*/ 0 h 1000917"/>
                    <a:gd name="connsiteX1" fmla="*/ 473008 w 817497"/>
                    <a:gd name="connsiteY1" fmla="*/ 0 h 1000917"/>
                    <a:gd name="connsiteX2" fmla="*/ 511109 w 817497"/>
                    <a:gd name="connsiteY2" fmla="*/ 38101 h 1000917"/>
                    <a:gd name="connsiteX3" fmla="*/ 511109 w 817497"/>
                    <a:gd name="connsiteY3" fmla="*/ 338297 h 1000917"/>
                    <a:gd name="connsiteX4" fmla="*/ 511601 w 817497"/>
                    <a:gd name="connsiteY4" fmla="*/ 356445 h 1000917"/>
                    <a:gd name="connsiteX5" fmla="*/ 814685 w 817497"/>
                    <a:gd name="connsiteY5" fmla="*/ 964172 h 1000917"/>
                    <a:gd name="connsiteX6" fmla="*/ 817497 w 817497"/>
                    <a:gd name="connsiteY6" fmla="*/ 1000917 h 1000917"/>
                    <a:gd name="connsiteX7" fmla="*/ 58075 w 817497"/>
                    <a:gd name="connsiteY7" fmla="*/ 998601 h 1000917"/>
                    <a:gd name="connsiteX8" fmla="*/ 260 w 817497"/>
                    <a:gd name="connsiteY8" fmla="*/ 957222 h 1000917"/>
                    <a:gd name="connsiteX9" fmla="*/ 281853 w 817497"/>
                    <a:gd name="connsiteY9" fmla="*/ 350010 h 1000917"/>
                    <a:gd name="connsiteX10" fmla="*/ 282003 w 817497"/>
                    <a:gd name="connsiteY10" fmla="*/ 350010 h 1000917"/>
                    <a:gd name="connsiteX11" fmla="*/ 282509 w 817497"/>
                    <a:gd name="connsiteY11" fmla="*/ 338297 h 1000917"/>
                    <a:gd name="connsiteX12" fmla="*/ 282509 w 817497"/>
                    <a:gd name="connsiteY12" fmla="*/ 38101 h 1000917"/>
                    <a:gd name="connsiteX13" fmla="*/ 320610 w 817497"/>
                    <a:gd name="connsiteY13" fmla="*/ 0 h 1000917"/>
                    <a:gd name="connsiteX0" fmla="*/ 320610 w 814685"/>
                    <a:gd name="connsiteY0" fmla="*/ 0 h 1000917"/>
                    <a:gd name="connsiteX1" fmla="*/ 473008 w 814685"/>
                    <a:gd name="connsiteY1" fmla="*/ 0 h 1000917"/>
                    <a:gd name="connsiteX2" fmla="*/ 511109 w 814685"/>
                    <a:gd name="connsiteY2" fmla="*/ 38101 h 1000917"/>
                    <a:gd name="connsiteX3" fmla="*/ 511109 w 814685"/>
                    <a:gd name="connsiteY3" fmla="*/ 338297 h 1000917"/>
                    <a:gd name="connsiteX4" fmla="*/ 511601 w 814685"/>
                    <a:gd name="connsiteY4" fmla="*/ 356445 h 1000917"/>
                    <a:gd name="connsiteX5" fmla="*/ 814685 w 814685"/>
                    <a:gd name="connsiteY5" fmla="*/ 964172 h 1000917"/>
                    <a:gd name="connsiteX6" fmla="*/ 749094 w 814685"/>
                    <a:gd name="connsiteY6" fmla="*/ 1000917 h 1000917"/>
                    <a:gd name="connsiteX7" fmla="*/ 58075 w 814685"/>
                    <a:gd name="connsiteY7" fmla="*/ 998601 h 1000917"/>
                    <a:gd name="connsiteX8" fmla="*/ 260 w 814685"/>
                    <a:gd name="connsiteY8" fmla="*/ 957222 h 1000917"/>
                    <a:gd name="connsiteX9" fmla="*/ 281853 w 814685"/>
                    <a:gd name="connsiteY9" fmla="*/ 350010 h 1000917"/>
                    <a:gd name="connsiteX10" fmla="*/ 282003 w 814685"/>
                    <a:gd name="connsiteY10" fmla="*/ 350010 h 1000917"/>
                    <a:gd name="connsiteX11" fmla="*/ 282509 w 814685"/>
                    <a:gd name="connsiteY11" fmla="*/ 338297 h 1000917"/>
                    <a:gd name="connsiteX12" fmla="*/ 282509 w 814685"/>
                    <a:gd name="connsiteY12" fmla="*/ 38101 h 1000917"/>
                    <a:gd name="connsiteX13" fmla="*/ 320610 w 814685"/>
                    <a:gd name="connsiteY13" fmla="*/ 0 h 1000917"/>
                    <a:gd name="connsiteX0" fmla="*/ 320610 w 814685"/>
                    <a:gd name="connsiteY0" fmla="*/ 0 h 1007494"/>
                    <a:gd name="connsiteX1" fmla="*/ 473008 w 814685"/>
                    <a:gd name="connsiteY1" fmla="*/ 0 h 1007494"/>
                    <a:gd name="connsiteX2" fmla="*/ 511109 w 814685"/>
                    <a:gd name="connsiteY2" fmla="*/ 38101 h 1007494"/>
                    <a:gd name="connsiteX3" fmla="*/ 511109 w 814685"/>
                    <a:gd name="connsiteY3" fmla="*/ 338297 h 1007494"/>
                    <a:gd name="connsiteX4" fmla="*/ 511601 w 814685"/>
                    <a:gd name="connsiteY4" fmla="*/ 356445 h 1007494"/>
                    <a:gd name="connsiteX5" fmla="*/ 814685 w 814685"/>
                    <a:gd name="connsiteY5" fmla="*/ 964172 h 1007494"/>
                    <a:gd name="connsiteX6" fmla="*/ 749094 w 814685"/>
                    <a:gd name="connsiteY6" fmla="*/ 1000917 h 1007494"/>
                    <a:gd name="connsiteX7" fmla="*/ 58075 w 814685"/>
                    <a:gd name="connsiteY7" fmla="*/ 998601 h 1007494"/>
                    <a:gd name="connsiteX8" fmla="*/ 260 w 814685"/>
                    <a:gd name="connsiteY8" fmla="*/ 957222 h 1007494"/>
                    <a:gd name="connsiteX9" fmla="*/ 281853 w 814685"/>
                    <a:gd name="connsiteY9" fmla="*/ 350010 h 1007494"/>
                    <a:gd name="connsiteX10" fmla="*/ 282003 w 814685"/>
                    <a:gd name="connsiteY10" fmla="*/ 350010 h 1007494"/>
                    <a:gd name="connsiteX11" fmla="*/ 282509 w 814685"/>
                    <a:gd name="connsiteY11" fmla="*/ 338297 h 1007494"/>
                    <a:gd name="connsiteX12" fmla="*/ 282509 w 814685"/>
                    <a:gd name="connsiteY12" fmla="*/ 38101 h 1007494"/>
                    <a:gd name="connsiteX13" fmla="*/ 320610 w 814685"/>
                    <a:gd name="connsiteY13" fmla="*/ 0 h 1007494"/>
                    <a:gd name="connsiteX0" fmla="*/ 320610 w 815922"/>
                    <a:gd name="connsiteY0" fmla="*/ 0 h 1007494"/>
                    <a:gd name="connsiteX1" fmla="*/ 473008 w 815922"/>
                    <a:gd name="connsiteY1" fmla="*/ 0 h 1007494"/>
                    <a:gd name="connsiteX2" fmla="*/ 511109 w 815922"/>
                    <a:gd name="connsiteY2" fmla="*/ 38101 h 1007494"/>
                    <a:gd name="connsiteX3" fmla="*/ 511109 w 815922"/>
                    <a:gd name="connsiteY3" fmla="*/ 338297 h 1007494"/>
                    <a:gd name="connsiteX4" fmla="*/ 511601 w 815922"/>
                    <a:gd name="connsiteY4" fmla="*/ 356445 h 1007494"/>
                    <a:gd name="connsiteX5" fmla="*/ 814685 w 815922"/>
                    <a:gd name="connsiteY5" fmla="*/ 964172 h 1007494"/>
                    <a:gd name="connsiteX6" fmla="*/ 749094 w 815922"/>
                    <a:gd name="connsiteY6" fmla="*/ 1000917 h 1007494"/>
                    <a:gd name="connsiteX7" fmla="*/ 58075 w 815922"/>
                    <a:gd name="connsiteY7" fmla="*/ 998601 h 1007494"/>
                    <a:gd name="connsiteX8" fmla="*/ 260 w 815922"/>
                    <a:gd name="connsiteY8" fmla="*/ 957222 h 1007494"/>
                    <a:gd name="connsiteX9" fmla="*/ 281853 w 815922"/>
                    <a:gd name="connsiteY9" fmla="*/ 350010 h 1007494"/>
                    <a:gd name="connsiteX10" fmla="*/ 282003 w 815922"/>
                    <a:gd name="connsiteY10" fmla="*/ 350010 h 1007494"/>
                    <a:gd name="connsiteX11" fmla="*/ 282509 w 815922"/>
                    <a:gd name="connsiteY11" fmla="*/ 338297 h 1007494"/>
                    <a:gd name="connsiteX12" fmla="*/ 282509 w 815922"/>
                    <a:gd name="connsiteY12" fmla="*/ 38101 h 1007494"/>
                    <a:gd name="connsiteX13" fmla="*/ 320610 w 815922"/>
                    <a:gd name="connsiteY13" fmla="*/ 0 h 1007494"/>
                    <a:gd name="connsiteX0" fmla="*/ 320610 w 816411"/>
                    <a:gd name="connsiteY0" fmla="*/ 0 h 1007494"/>
                    <a:gd name="connsiteX1" fmla="*/ 473008 w 816411"/>
                    <a:gd name="connsiteY1" fmla="*/ 0 h 1007494"/>
                    <a:gd name="connsiteX2" fmla="*/ 511109 w 816411"/>
                    <a:gd name="connsiteY2" fmla="*/ 38101 h 1007494"/>
                    <a:gd name="connsiteX3" fmla="*/ 511109 w 816411"/>
                    <a:gd name="connsiteY3" fmla="*/ 338297 h 1007494"/>
                    <a:gd name="connsiteX4" fmla="*/ 511601 w 816411"/>
                    <a:gd name="connsiteY4" fmla="*/ 356445 h 1007494"/>
                    <a:gd name="connsiteX5" fmla="*/ 814685 w 816411"/>
                    <a:gd name="connsiteY5" fmla="*/ 964172 h 1007494"/>
                    <a:gd name="connsiteX6" fmla="*/ 749094 w 816411"/>
                    <a:gd name="connsiteY6" fmla="*/ 1000917 h 1007494"/>
                    <a:gd name="connsiteX7" fmla="*/ 58075 w 816411"/>
                    <a:gd name="connsiteY7" fmla="*/ 998601 h 1007494"/>
                    <a:gd name="connsiteX8" fmla="*/ 260 w 816411"/>
                    <a:gd name="connsiteY8" fmla="*/ 957222 h 1007494"/>
                    <a:gd name="connsiteX9" fmla="*/ 281853 w 816411"/>
                    <a:gd name="connsiteY9" fmla="*/ 350010 h 1007494"/>
                    <a:gd name="connsiteX10" fmla="*/ 282003 w 816411"/>
                    <a:gd name="connsiteY10" fmla="*/ 350010 h 1007494"/>
                    <a:gd name="connsiteX11" fmla="*/ 282509 w 816411"/>
                    <a:gd name="connsiteY11" fmla="*/ 338297 h 1007494"/>
                    <a:gd name="connsiteX12" fmla="*/ 282509 w 816411"/>
                    <a:gd name="connsiteY12" fmla="*/ 38101 h 1007494"/>
                    <a:gd name="connsiteX13" fmla="*/ 320610 w 816411"/>
                    <a:gd name="connsiteY13" fmla="*/ 0 h 1007494"/>
                    <a:gd name="connsiteX0" fmla="*/ 350376 w 846177"/>
                    <a:gd name="connsiteY0" fmla="*/ 0 h 1056847"/>
                    <a:gd name="connsiteX1" fmla="*/ 502774 w 846177"/>
                    <a:gd name="connsiteY1" fmla="*/ 0 h 1056847"/>
                    <a:gd name="connsiteX2" fmla="*/ 540875 w 846177"/>
                    <a:gd name="connsiteY2" fmla="*/ 38101 h 1056847"/>
                    <a:gd name="connsiteX3" fmla="*/ 540875 w 846177"/>
                    <a:gd name="connsiteY3" fmla="*/ 338297 h 1056847"/>
                    <a:gd name="connsiteX4" fmla="*/ 541367 w 846177"/>
                    <a:gd name="connsiteY4" fmla="*/ 356445 h 1056847"/>
                    <a:gd name="connsiteX5" fmla="*/ 844451 w 846177"/>
                    <a:gd name="connsiteY5" fmla="*/ 964172 h 1056847"/>
                    <a:gd name="connsiteX6" fmla="*/ 778860 w 846177"/>
                    <a:gd name="connsiteY6" fmla="*/ 1000917 h 1056847"/>
                    <a:gd name="connsiteX7" fmla="*/ 87841 w 846177"/>
                    <a:gd name="connsiteY7" fmla="*/ 998601 h 1056847"/>
                    <a:gd name="connsiteX8" fmla="*/ 30026 w 846177"/>
                    <a:gd name="connsiteY8" fmla="*/ 957222 h 1056847"/>
                    <a:gd name="connsiteX9" fmla="*/ 311619 w 846177"/>
                    <a:gd name="connsiteY9" fmla="*/ 350010 h 1056847"/>
                    <a:gd name="connsiteX10" fmla="*/ 311769 w 846177"/>
                    <a:gd name="connsiteY10" fmla="*/ 350010 h 1056847"/>
                    <a:gd name="connsiteX11" fmla="*/ 312275 w 846177"/>
                    <a:gd name="connsiteY11" fmla="*/ 338297 h 1056847"/>
                    <a:gd name="connsiteX12" fmla="*/ 312275 w 846177"/>
                    <a:gd name="connsiteY12" fmla="*/ 38101 h 1056847"/>
                    <a:gd name="connsiteX13" fmla="*/ 350376 w 846177"/>
                    <a:gd name="connsiteY13" fmla="*/ 0 h 1056847"/>
                    <a:gd name="connsiteX0" fmla="*/ 323785 w 819586"/>
                    <a:gd name="connsiteY0" fmla="*/ 0 h 1007494"/>
                    <a:gd name="connsiteX1" fmla="*/ 476183 w 819586"/>
                    <a:gd name="connsiteY1" fmla="*/ 0 h 1007494"/>
                    <a:gd name="connsiteX2" fmla="*/ 514284 w 819586"/>
                    <a:gd name="connsiteY2" fmla="*/ 38101 h 1007494"/>
                    <a:gd name="connsiteX3" fmla="*/ 514284 w 819586"/>
                    <a:gd name="connsiteY3" fmla="*/ 338297 h 1007494"/>
                    <a:gd name="connsiteX4" fmla="*/ 514776 w 819586"/>
                    <a:gd name="connsiteY4" fmla="*/ 356445 h 1007494"/>
                    <a:gd name="connsiteX5" fmla="*/ 817860 w 819586"/>
                    <a:gd name="connsiteY5" fmla="*/ 964172 h 1007494"/>
                    <a:gd name="connsiteX6" fmla="*/ 752269 w 819586"/>
                    <a:gd name="connsiteY6" fmla="*/ 1000917 h 1007494"/>
                    <a:gd name="connsiteX7" fmla="*/ 61250 w 819586"/>
                    <a:gd name="connsiteY7" fmla="*/ 998601 h 1007494"/>
                    <a:gd name="connsiteX8" fmla="*/ 3435 w 819586"/>
                    <a:gd name="connsiteY8" fmla="*/ 957222 h 1007494"/>
                    <a:gd name="connsiteX9" fmla="*/ 285028 w 819586"/>
                    <a:gd name="connsiteY9" fmla="*/ 350010 h 1007494"/>
                    <a:gd name="connsiteX10" fmla="*/ 285178 w 819586"/>
                    <a:gd name="connsiteY10" fmla="*/ 350010 h 1007494"/>
                    <a:gd name="connsiteX11" fmla="*/ 285684 w 819586"/>
                    <a:gd name="connsiteY11" fmla="*/ 338297 h 1007494"/>
                    <a:gd name="connsiteX12" fmla="*/ 285684 w 819586"/>
                    <a:gd name="connsiteY12" fmla="*/ 38101 h 1007494"/>
                    <a:gd name="connsiteX13" fmla="*/ 323785 w 819586"/>
                    <a:gd name="connsiteY13" fmla="*/ 0 h 10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9586" h="1007494">
                      <a:moveTo>
                        <a:pt x="323785" y="0"/>
                      </a:moveTo>
                      <a:lnTo>
                        <a:pt x="476183" y="0"/>
                      </a:lnTo>
                      <a:cubicBezTo>
                        <a:pt x="497226" y="0"/>
                        <a:pt x="514284" y="17058"/>
                        <a:pt x="514284" y="38101"/>
                      </a:cubicBezTo>
                      <a:lnTo>
                        <a:pt x="514284" y="338297"/>
                      </a:lnTo>
                      <a:lnTo>
                        <a:pt x="514776" y="356445"/>
                      </a:lnTo>
                      <a:cubicBezTo>
                        <a:pt x="565372" y="460758"/>
                        <a:pt x="844000" y="931075"/>
                        <a:pt x="817860" y="964172"/>
                      </a:cubicBezTo>
                      <a:cubicBezTo>
                        <a:pt x="791720" y="997269"/>
                        <a:pt x="774133" y="988669"/>
                        <a:pt x="752269" y="1000917"/>
                      </a:cubicBezTo>
                      <a:cubicBezTo>
                        <a:pt x="730405" y="1013165"/>
                        <a:pt x="186056" y="1005883"/>
                        <a:pt x="61250" y="998601"/>
                      </a:cubicBezTo>
                      <a:cubicBezTo>
                        <a:pt x="66205" y="989441"/>
                        <a:pt x="-17750" y="1009053"/>
                        <a:pt x="3435" y="957222"/>
                      </a:cubicBezTo>
                      <a:cubicBezTo>
                        <a:pt x="24620" y="905391"/>
                        <a:pt x="191164" y="552414"/>
                        <a:pt x="285028" y="350010"/>
                      </a:cubicBezTo>
                      <a:lnTo>
                        <a:pt x="285178" y="350010"/>
                      </a:lnTo>
                      <a:cubicBezTo>
                        <a:pt x="285347" y="346106"/>
                        <a:pt x="285515" y="342201"/>
                        <a:pt x="285684" y="338297"/>
                      </a:cubicBezTo>
                      <a:lnTo>
                        <a:pt x="285684" y="38101"/>
                      </a:lnTo>
                      <a:cubicBezTo>
                        <a:pt x="285684" y="17058"/>
                        <a:pt x="302742" y="0"/>
                        <a:pt x="323785"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0" name="Freeform 129"/>
                <p:cNvSpPr/>
                <p:nvPr/>
              </p:nvSpPr>
              <p:spPr>
                <a:xfrm>
                  <a:off x="681786" y="4624857"/>
                  <a:ext cx="215630" cy="23500"/>
                </a:xfrm>
                <a:custGeom>
                  <a:avLst/>
                  <a:gdLst>
                    <a:gd name="connsiteX0" fmla="*/ 96783 w 193567"/>
                    <a:gd name="connsiteY0" fmla="*/ 0 h 22861"/>
                    <a:gd name="connsiteX1" fmla="*/ 177605 w 193567"/>
                    <a:gd name="connsiteY1" fmla="*/ 6696 h 22861"/>
                    <a:gd name="connsiteX2" fmla="*/ 193567 w 193567"/>
                    <a:gd name="connsiteY2" fmla="*/ 11431 h 22861"/>
                    <a:gd name="connsiteX3" fmla="*/ 177605 w 193567"/>
                    <a:gd name="connsiteY3" fmla="*/ 16165 h 22861"/>
                    <a:gd name="connsiteX4" fmla="*/ 96783 w 193567"/>
                    <a:gd name="connsiteY4" fmla="*/ 22861 h 22861"/>
                    <a:gd name="connsiteX5" fmla="*/ 15961 w 193567"/>
                    <a:gd name="connsiteY5" fmla="*/ 16165 h 22861"/>
                    <a:gd name="connsiteX6" fmla="*/ 0 w 193567"/>
                    <a:gd name="connsiteY6" fmla="*/ 11431 h 22861"/>
                    <a:gd name="connsiteX7" fmla="*/ 15961 w 193567"/>
                    <a:gd name="connsiteY7" fmla="*/ 6696 h 22861"/>
                    <a:gd name="connsiteX8" fmla="*/ 96783 w 193567"/>
                    <a:gd name="connsiteY8" fmla="*/ 0 h 2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567" h="22861">
                      <a:moveTo>
                        <a:pt x="96783" y="0"/>
                      </a:moveTo>
                      <a:cubicBezTo>
                        <a:pt x="128346" y="0"/>
                        <a:pt x="156921" y="2559"/>
                        <a:pt x="177605" y="6696"/>
                      </a:cubicBezTo>
                      <a:lnTo>
                        <a:pt x="193567" y="11431"/>
                      </a:lnTo>
                      <a:lnTo>
                        <a:pt x="177605" y="16165"/>
                      </a:lnTo>
                      <a:cubicBezTo>
                        <a:pt x="156921" y="20302"/>
                        <a:pt x="128346" y="22861"/>
                        <a:pt x="96783" y="22861"/>
                      </a:cubicBezTo>
                      <a:cubicBezTo>
                        <a:pt x="65220" y="22861"/>
                        <a:pt x="36645" y="20302"/>
                        <a:pt x="15961" y="16165"/>
                      </a:cubicBezTo>
                      <a:lnTo>
                        <a:pt x="0" y="11431"/>
                      </a:lnTo>
                      <a:lnTo>
                        <a:pt x="15961" y="6696"/>
                      </a:lnTo>
                      <a:cubicBezTo>
                        <a:pt x="36645" y="2559"/>
                        <a:pt x="65220" y="0"/>
                        <a:pt x="96783"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1" name="Freeform 130"/>
                <p:cNvSpPr/>
                <p:nvPr/>
              </p:nvSpPr>
              <p:spPr>
                <a:xfrm>
                  <a:off x="662271" y="4601359"/>
                  <a:ext cx="254656" cy="35248"/>
                </a:xfrm>
                <a:custGeom>
                  <a:avLst/>
                  <a:gdLst>
                    <a:gd name="connsiteX0" fmla="*/ 114300 w 228600"/>
                    <a:gd name="connsiteY0" fmla="*/ 0 h 34290"/>
                    <a:gd name="connsiteX1" fmla="*/ 228600 w 228600"/>
                    <a:gd name="connsiteY1" fmla="*/ 22860 h 34290"/>
                    <a:gd name="connsiteX2" fmla="*/ 219618 w 228600"/>
                    <a:gd name="connsiteY2" fmla="*/ 31758 h 34290"/>
                    <a:gd name="connsiteX3" fmla="*/ 211084 w 228600"/>
                    <a:gd name="connsiteY3" fmla="*/ 34290 h 34290"/>
                    <a:gd name="connsiteX4" fmla="*/ 195122 w 228600"/>
                    <a:gd name="connsiteY4" fmla="*/ 29555 h 34290"/>
                    <a:gd name="connsiteX5" fmla="*/ 114300 w 228600"/>
                    <a:gd name="connsiteY5" fmla="*/ 22859 h 34290"/>
                    <a:gd name="connsiteX6" fmla="*/ 33478 w 228600"/>
                    <a:gd name="connsiteY6" fmla="*/ 29555 h 34290"/>
                    <a:gd name="connsiteX7" fmla="*/ 17517 w 228600"/>
                    <a:gd name="connsiteY7" fmla="*/ 34290 h 34290"/>
                    <a:gd name="connsiteX8" fmla="*/ 8982 w 228600"/>
                    <a:gd name="connsiteY8" fmla="*/ 31758 h 34290"/>
                    <a:gd name="connsiteX9" fmla="*/ 0 w 228600"/>
                    <a:gd name="connsiteY9" fmla="*/ 22860 h 34290"/>
                    <a:gd name="connsiteX10" fmla="*/ 114300 w 228600"/>
                    <a:gd name="connsiteY10" fmla="*/ 0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00" h="34290">
                      <a:moveTo>
                        <a:pt x="114300" y="0"/>
                      </a:moveTo>
                      <a:cubicBezTo>
                        <a:pt x="177426" y="0"/>
                        <a:pt x="228600" y="10235"/>
                        <a:pt x="228600" y="22860"/>
                      </a:cubicBezTo>
                      <a:cubicBezTo>
                        <a:pt x="228600" y="26016"/>
                        <a:pt x="225402" y="29023"/>
                        <a:pt x="219618" y="31758"/>
                      </a:cubicBezTo>
                      <a:lnTo>
                        <a:pt x="211084" y="34290"/>
                      </a:lnTo>
                      <a:lnTo>
                        <a:pt x="195122" y="29555"/>
                      </a:lnTo>
                      <a:cubicBezTo>
                        <a:pt x="174438" y="25418"/>
                        <a:pt x="145863" y="22859"/>
                        <a:pt x="114300" y="22859"/>
                      </a:cubicBezTo>
                      <a:cubicBezTo>
                        <a:pt x="82737" y="22859"/>
                        <a:pt x="54162" y="25418"/>
                        <a:pt x="33478" y="29555"/>
                      </a:cubicBezTo>
                      <a:lnTo>
                        <a:pt x="17517" y="34290"/>
                      </a:lnTo>
                      <a:lnTo>
                        <a:pt x="8982" y="31758"/>
                      </a:lnTo>
                      <a:cubicBezTo>
                        <a:pt x="3199" y="29023"/>
                        <a:pt x="0" y="26016"/>
                        <a:pt x="0" y="22860"/>
                      </a:cubicBezTo>
                      <a:cubicBezTo>
                        <a:pt x="0" y="10235"/>
                        <a:pt x="51174" y="0"/>
                        <a:pt x="114300"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2" name="Freeform 131"/>
                <p:cNvSpPr/>
                <p:nvPr/>
              </p:nvSpPr>
              <p:spPr>
                <a:xfrm>
                  <a:off x="662271" y="4636607"/>
                  <a:ext cx="254656" cy="35247"/>
                </a:xfrm>
                <a:custGeom>
                  <a:avLst/>
                  <a:gdLst>
                    <a:gd name="connsiteX0" fmla="*/ 17517 w 228600"/>
                    <a:gd name="connsiteY0" fmla="*/ 0 h 34289"/>
                    <a:gd name="connsiteX1" fmla="*/ 33478 w 228600"/>
                    <a:gd name="connsiteY1" fmla="*/ 4734 h 34289"/>
                    <a:gd name="connsiteX2" fmla="*/ 114300 w 228600"/>
                    <a:gd name="connsiteY2" fmla="*/ 11430 h 34289"/>
                    <a:gd name="connsiteX3" fmla="*/ 195122 w 228600"/>
                    <a:gd name="connsiteY3" fmla="*/ 4734 h 34289"/>
                    <a:gd name="connsiteX4" fmla="*/ 211084 w 228600"/>
                    <a:gd name="connsiteY4" fmla="*/ 0 h 34289"/>
                    <a:gd name="connsiteX5" fmla="*/ 219618 w 228600"/>
                    <a:gd name="connsiteY5" fmla="*/ 2531 h 34289"/>
                    <a:gd name="connsiteX6" fmla="*/ 228600 w 228600"/>
                    <a:gd name="connsiteY6" fmla="*/ 11429 h 34289"/>
                    <a:gd name="connsiteX7" fmla="*/ 114300 w 228600"/>
                    <a:gd name="connsiteY7" fmla="*/ 34289 h 34289"/>
                    <a:gd name="connsiteX8" fmla="*/ 0 w 228600"/>
                    <a:gd name="connsiteY8" fmla="*/ 11429 h 34289"/>
                    <a:gd name="connsiteX9" fmla="*/ 8982 w 228600"/>
                    <a:gd name="connsiteY9" fmla="*/ 2531 h 34289"/>
                    <a:gd name="connsiteX10" fmla="*/ 17517 w 228600"/>
                    <a:gd name="connsiteY10" fmla="*/ 0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00" h="34289">
                      <a:moveTo>
                        <a:pt x="17517" y="0"/>
                      </a:moveTo>
                      <a:lnTo>
                        <a:pt x="33478" y="4734"/>
                      </a:lnTo>
                      <a:cubicBezTo>
                        <a:pt x="54162" y="8871"/>
                        <a:pt x="82737" y="11430"/>
                        <a:pt x="114300" y="11430"/>
                      </a:cubicBezTo>
                      <a:cubicBezTo>
                        <a:pt x="145863" y="11430"/>
                        <a:pt x="174438" y="8871"/>
                        <a:pt x="195122" y="4734"/>
                      </a:cubicBezTo>
                      <a:lnTo>
                        <a:pt x="211084" y="0"/>
                      </a:lnTo>
                      <a:lnTo>
                        <a:pt x="219618" y="2531"/>
                      </a:lnTo>
                      <a:cubicBezTo>
                        <a:pt x="225402" y="5266"/>
                        <a:pt x="228600" y="8273"/>
                        <a:pt x="228600" y="11429"/>
                      </a:cubicBezTo>
                      <a:cubicBezTo>
                        <a:pt x="228600" y="24054"/>
                        <a:pt x="177426" y="34289"/>
                        <a:pt x="114300" y="34289"/>
                      </a:cubicBezTo>
                      <a:cubicBezTo>
                        <a:pt x="51174" y="34289"/>
                        <a:pt x="0" y="24054"/>
                        <a:pt x="0" y="11429"/>
                      </a:cubicBezTo>
                      <a:cubicBezTo>
                        <a:pt x="0" y="8273"/>
                        <a:pt x="3199" y="5266"/>
                        <a:pt x="8982" y="2531"/>
                      </a:cubicBezTo>
                      <a:lnTo>
                        <a:pt x="17517"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3" name="Freeform 132"/>
                <p:cNvSpPr/>
                <p:nvPr/>
              </p:nvSpPr>
              <p:spPr>
                <a:xfrm>
                  <a:off x="347697" y="5307058"/>
                  <a:ext cx="921533" cy="337428"/>
                </a:xfrm>
                <a:custGeom>
                  <a:avLst/>
                  <a:gdLst>
                    <a:gd name="connsiteX0" fmla="*/ 309563 w 806450"/>
                    <a:gd name="connsiteY0" fmla="*/ 0 h 1000917"/>
                    <a:gd name="connsiteX1" fmla="*/ 461961 w 806450"/>
                    <a:gd name="connsiteY1" fmla="*/ 0 h 1000917"/>
                    <a:gd name="connsiteX2" fmla="*/ 500062 w 806450"/>
                    <a:gd name="connsiteY2" fmla="*/ 38101 h 1000917"/>
                    <a:gd name="connsiteX3" fmla="*/ 500062 w 806450"/>
                    <a:gd name="connsiteY3" fmla="*/ 338297 h 1000917"/>
                    <a:gd name="connsiteX4" fmla="*/ 500554 w 806450"/>
                    <a:gd name="connsiteY4" fmla="*/ 356445 h 1000917"/>
                    <a:gd name="connsiteX5" fmla="*/ 806450 w 806450"/>
                    <a:gd name="connsiteY5" fmla="*/ 1000917 h 1000917"/>
                    <a:gd name="connsiteX6" fmla="*/ 0 w 806450"/>
                    <a:gd name="connsiteY6" fmla="*/ 1000917 h 1000917"/>
                    <a:gd name="connsiteX7" fmla="*/ 270806 w 806450"/>
                    <a:gd name="connsiteY7" fmla="*/ 350010 h 1000917"/>
                    <a:gd name="connsiteX8" fmla="*/ 270956 w 806450"/>
                    <a:gd name="connsiteY8" fmla="*/ 350010 h 1000917"/>
                    <a:gd name="connsiteX9" fmla="*/ 271462 w 806450"/>
                    <a:gd name="connsiteY9" fmla="*/ 338297 h 1000917"/>
                    <a:gd name="connsiteX10" fmla="*/ 271462 w 806450"/>
                    <a:gd name="connsiteY10" fmla="*/ 38101 h 1000917"/>
                    <a:gd name="connsiteX11" fmla="*/ 309563 w 806450"/>
                    <a:gd name="connsiteY11" fmla="*/ 0 h 1000917"/>
                    <a:gd name="connsiteX0" fmla="*/ 321122 w 818009"/>
                    <a:gd name="connsiteY0" fmla="*/ 0 h 1000917"/>
                    <a:gd name="connsiteX1" fmla="*/ 473520 w 818009"/>
                    <a:gd name="connsiteY1" fmla="*/ 0 h 1000917"/>
                    <a:gd name="connsiteX2" fmla="*/ 511621 w 818009"/>
                    <a:gd name="connsiteY2" fmla="*/ 38101 h 1000917"/>
                    <a:gd name="connsiteX3" fmla="*/ 511621 w 818009"/>
                    <a:gd name="connsiteY3" fmla="*/ 338297 h 1000917"/>
                    <a:gd name="connsiteX4" fmla="*/ 512113 w 818009"/>
                    <a:gd name="connsiteY4" fmla="*/ 356445 h 1000917"/>
                    <a:gd name="connsiteX5" fmla="*/ 818009 w 818009"/>
                    <a:gd name="connsiteY5" fmla="*/ 1000917 h 1000917"/>
                    <a:gd name="connsiteX6" fmla="*/ 11559 w 818009"/>
                    <a:gd name="connsiteY6" fmla="*/ 1000917 h 1000917"/>
                    <a:gd name="connsiteX7" fmla="*/ 772 w 818009"/>
                    <a:gd name="connsiteY7" fmla="*/ 957222 h 1000917"/>
                    <a:gd name="connsiteX8" fmla="*/ 282365 w 818009"/>
                    <a:gd name="connsiteY8" fmla="*/ 350010 h 1000917"/>
                    <a:gd name="connsiteX9" fmla="*/ 282515 w 818009"/>
                    <a:gd name="connsiteY9" fmla="*/ 350010 h 1000917"/>
                    <a:gd name="connsiteX10" fmla="*/ 283021 w 818009"/>
                    <a:gd name="connsiteY10" fmla="*/ 338297 h 1000917"/>
                    <a:gd name="connsiteX11" fmla="*/ 283021 w 818009"/>
                    <a:gd name="connsiteY11" fmla="*/ 38101 h 1000917"/>
                    <a:gd name="connsiteX12" fmla="*/ 321122 w 818009"/>
                    <a:gd name="connsiteY12" fmla="*/ 0 h 1000917"/>
                    <a:gd name="connsiteX0" fmla="*/ 320610 w 817497"/>
                    <a:gd name="connsiteY0" fmla="*/ 0 h 1000917"/>
                    <a:gd name="connsiteX1" fmla="*/ 473008 w 817497"/>
                    <a:gd name="connsiteY1" fmla="*/ 0 h 1000917"/>
                    <a:gd name="connsiteX2" fmla="*/ 511109 w 817497"/>
                    <a:gd name="connsiteY2" fmla="*/ 38101 h 1000917"/>
                    <a:gd name="connsiteX3" fmla="*/ 511109 w 817497"/>
                    <a:gd name="connsiteY3" fmla="*/ 338297 h 1000917"/>
                    <a:gd name="connsiteX4" fmla="*/ 511601 w 817497"/>
                    <a:gd name="connsiteY4" fmla="*/ 356445 h 1000917"/>
                    <a:gd name="connsiteX5" fmla="*/ 817497 w 817497"/>
                    <a:gd name="connsiteY5" fmla="*/ 1000917 h 1000917"/>
                    <a:gd name="connsiteX6" fmla="*/ 58075 w 817497"/>
                    <a:gd name="connsiteY6" fmla="*/ 998601 h 1000917"/>
                    <a:gd name="connsiteX7" fmla="*/ 260 w 817497"/>
                    <a:gd name="connsiteY7" fmla="*/ 957222 h 1000917"/>
                    <a:gd name="connsiteX8" fmla="*/ 281853 w 817497"/>
                    <a:gd name="connsiteY8" fmla="*/ 350010 h 1000917"/>
                    <a:gd name="connsiteX9" fmla="*/ 282003 w 817497"/>
                    <a:gd name="connsiteY9" fmla="*/ 350010 h 1000917"/>
                    <a:gd name="connsiteX10" fmla="*/ 282509 w 817497"/>
                    <a:gd name="connsiteY10" fmla="*/ 338297 h 1000917"/>
                    <a:gd name="connsiteX11" fmla="*/ 282509 w 817497"/>
                    <a:gd name="connsiteY11" fmla="*/ 38101 h 1000917"/>
                    <a:gd name="connsiteX12" fmla="*/ 320610 w 817497"/>
                    <a:gd name="connsiteY12" fmla="*/ 0 h 1000917"/>
                    <a:gd name="connsiteX0" fmla="*/ 320610 w 817497"/>
                    <a:gd name="connsiteY0" fmla="*/ 0 h 1000917"/>
                    <a:gd name="connsiteX1" fmla="*/ 473008 w 817497"/>
                    <a:gd name="connsiteY1" fmla="*/ 0 h 1000917"/>
                    <a:gd name="connsiteX2" fmla="*/ 511109 w 817497"/>
                    <a:gd name="connsiteY2" fmla="*/ 38101 h 1000917"/>
                    <a:gd name="connsiteX3" fmla="*/ 511109 w 817497"/>
                    <a:gd name="connsiteY3" fmla="*/ 338297 h 1000917"/>
                    <a:gd name="connsiteX4" fmla="*/ 511601 w 817497"/>
                    <a:gd name="connsiteY4" fmla="*/ 356445 h 1000917"/>
                    <a:gd name="connsiteX5" fmla="*/ 814685 w 817497"/>
                    <a:gd name="connsiteY5" fmla="*/ 964172 h 1000917"/>
                    <a:gd name="connsiteX6" fmla="*/ 817497 w 817497"/>
                    <a:gd name="connsiteY6" fmla="*/ 1000917 h 1000917"/>
                    <a:gd name="connsiteX7" fmla="*/ 58075 w 817497"/>
                    <a:gd name="connsiteY7" fmla="*/ 998601 h 1000917"/>
                    <a:gd name="connsiteX8" fmla="*/ 260 w 817497"/>
                    <a:gd name="connsiteY8" fmla="*/ 957222 h 1000917"/>
                    <a:gd name="connsiteX9" fmla="*/ 281853 w 817497"/>
                    <a:gd name="connsiteY9" fmla="*/ 350010 h 1000917"/>
                    <a:gd name="connsiteX10" fmla="*/ 282003 w 817497"/>
                    <a:gd name="connsiteY10" fmla="*/ 350010 h 1000917"/>
                    <a:gd name="connsiteX11" fmla="*/ 282509 w 817497"/>
                    <a:gd name="connsiteY11" fmla="*/ 338297 h 1000917"/>
                    <a:gd name="connsiteX12" fmla="*/ 282509 w 817497"/>
                    <a:gd name="connsiteY12" fmla="*/ 38101 h 1000917"/>
                    <a:gd name="connsiteX13" fmla="*/ 320610 w 817497"/>
                    <a:gd name="connsiteY13" fmla="*/ 0 h 1000917"/>
                    <a:gd name="connsiteX0" fmla="*/ 320610 w 814685"/>
                    <a:gd name="connsiteY0" fmla="*/ 0 h 1000917"/>
                    <a:gd name="connsiteX1" fmla="*/ 473008 w 814685"/>
                    <a:gd name="connsiteY1" fmla="*/ 0 h 1000917"/>
                    <a:gd name="connsiteX2" fmla="*/ 511109 w 814685"/>
                    <a:gd name="connsiteY2" fmla="*/ 38101 h 1000917"/>
                    <a:gd name="connsiteX3" fmla="*/ 511109 w 814685"/>
                    <a:gd name="connsiteY3" fmla="*/ 338297 h 1000917"/>
                    <a:gd name="connsiteX4" fmla="*/ 511601 w 814685"/>
                    <a:gd name="connsiteY4" fmla="*/ 356445 h 1000917"/>
                    <a:gd name="connsiteX5" fmla="*/ 814685 w 814685"/>
                    <a:gd name="connsiteY5" fmla="*/ 964172 h 1000917"/>
                    <a:gd name="connsiteX6" fmla="*/ 749094 w 814685"/>
                    <a:gd name="connsiteY6" fmla="*/ 1000917 h 1000917"/>
                    <a:gd name="connsiteX7" fmla="*/ 58075 w 814685"/>
                    <a:gd name="connsiteY7" fmla="*/ 998601 h 1000917"/>
                    <a:gd name="connsiteX8" fmla="*/ 260 w 814685"/>
                    <a:gd name="connsiteY8" fmla="*/ 957222 h 1000917"/>
                    <a:gd name="connsiteX9" fmla="*/ 281853 w 814685"/>
                    <a:gd name="connsiteY9" fmla="*/ 350010 h 1000917"/>
                    <a:gd name="connsiteX10" fmla="*/ 282003 w 814685"/>
                    <a:gd name="connsiteY10" fmla="*/ 350010 h 1000917"/>
                    <a:gd name="connsiteX11" fmla="*/ 282509 w 814685"/>
                    <a:gd name="connsiteY11" fmla="*/ 338297 h 1000917"/>
                    <a:gd name="connsiteX12" fmla="*/ 282509 w 814685"/>
                    <a:gd name="connsiteY12" fmla="*/ 38101 h 1000917"/>
                    <a:gd name="connsiteX13" fmla="*/ 320610 w 814685"/>
                    <a:gd name="connsiteY13" fmla="*/ 0 h 1000917"/>
                    <a:gd name="connsiteX0" fmla="*/ 320610 w 814685"/>
                    <a:gd name="connsiteY0" fmla="*/ 0 h 1007494"/>
                    <a:gd name="connsiteX1" fmla="*/ 473008 w 814685"/>
                    <a:gd name="connsiteY1" fmla="*/ 0 h 1007494"/>
                    <a:gd name="connsiteX2" fmla="*/ 511109 w 814685"/>
                    <a:gd name="connsiteY2" fmla="*/ 38101 h 1007494"/>
                    <a:gd name="connsiteX3" fmla="*/ 511109 w 814685"/>
                    <a:gd name="connsiteY3" fmla="*/ 338297 h 1007494"/>
                    <a:gd name="connsiteX4" fmla="*/ 511601 w 814685"/>
                    <a:gd name="connsiteY4" fmla="*/ 356445 h 1007494"/>
                    <a:gd name="connsiteX5" fmla="*/ 814685 w 814685"/>
                    <a:gd name="connsiteY5" fmla="*/ 964172 h 1007494"/>
                    <a:gd name="connsiteX6" fmla="*/ 749094 w 814685"/>
                    <a:gd name="connsiteY6" fmla="*/ 1000917 h 1007494"/>
                    <a:gd name="connsiteX7" fmla="*/ 58075 w 814685"/>
                    <a:gd name="connsiteY7" fmla="*/ 998601 h 1007494"/>
                    <a:gd name="connsiteX8" fmla="*/ 260 w 814685"/>
                    <a:gd name="connsiteY8" fmla="*/ 957222 h 1007494"/>
                    <a:gd name="connsiteX9" fmla="*/ 281853 w 814685"/>
                    <a:gd name="connsiteY9" fmla="*/ 350010 h 1007494"/>
                    <a:gd name="connsiteX10" fmla="*/ 282003 w 814685"/>
                    <a:gd name="connsiteY10" fmla="*/ 350010 h 1007494"/>
                    <a:gd name="connsiteX11" fmla="*/ 282509 w 814685"/>
                    <a:gd name="connsiteY11" fmla="*/ 338297 h 1007494"/>
                    <a:gd name="connsiteX12" fmla="*/ 282509 w 814685"/>
                    <a:gd name="connsiteY12" fmla="*/ 38101 h 1007494"/>
                    <a:gd name="connsiteX13" fmla="*/ 320610 w 814685"/>
                    <a:gd name="connsiteY13" fmla="*/ 0 h 1007494"/>
                    <a:gd name="connsiteX0" fmla="*/ 320610 w 815922"/>
                    <a:gd name="connsiteY0" fmla="*/ 0 h 1007494"/>
                    <a:gd name="connsiteX1" fmla="*/ 473008 w 815922"/>
                    <a:gd name="connsiteY1" fmla="*/ 0 h 1007494"/>
                    <a:gd name="connsiteX2" fmla="*/ 511109 w 815922"/>
                    <a:gd name="connsiteY2" fmla="*/ 38101 h 1007494"/>
                    <a:gd name="connsiteX3" fmla="*/ 511109 w 815922"/>
                    <a:gd name="connsiteY3" fmla="*/ 338297 h 1007494"/>
                    <a:gd name="connsiteX4" fmla="*/ 511601 w 815922"/>
                    <a:gd name="connsiteY4" fmla="*/ 356445 h 1007494"/>
                    <a:gd name="connsiteX5" fmla="*/ 814685 w 815922"/>
                    <a:gd name="connsiteY5" fmla="*/ 964172 h 1007494"/>
                    <a:gd name="connsiteX6" fmla="*/ 749094 w 815922"/>
                    <a:gd name="connsiteY6" fmla="*/ 1000917 h 1007494"/>
                    <a:gd name="connsiteX7" fmla="*/ 58075 w 815922"/>
                    <a:gd name="connsiteY7" fmla="*/ 998601 h 1007494"/>
                    <a:gd name="connsiteX8" fmla="*/ 260 w 815922"/>
                    <a:gd name="connsiteY8" fmla="*/ 957222 h 1007494"/>
                    <a:gd name="connsiteX9" fmla="*/ 281853 w 815922"/>
                    <a:gd name="connsiteY9" fmla="*/ 350010 h 1007494"/>
                    <a:gd name="connsiteX10" fmla="*/ 282003 w 815922"/>
                    <a:gd name="connsiteY10" fmla="*/ 350010 h 1007494"/>
                    <a:gd name="connsiteX11" fmla="*/ 282509 w 815922"/>
                    <a:gd name="connsiteY11" fmla="*/ 338297 h 1007494"/>
                    <a:gd name="connsiteX12" fmla="*/ 282509 w 815922"/>
                    <a:gd name="connsiteY12" fmla="*/ 38101 h 1007494"/>
                    <a:gd name="connsiteX13" fmla="*/ 320610 w 815922"/>
                    <a:gd name="connsiteY13" fmla="*/ 0 h 1007494"/>
                    <a:gd name="connsiteX0" fmla="*/ 320610 w 816411"/>
                    <a:gd name="connsiteY0" fmla="*/ 0 h 1007494"/>
                    <a:gd name="connsiteX1" fmla="*/ 473008 w 816411"/>
                    <a:gd name="connsiteY1" fmla="*/ 0 h 1007494"/>
                    <a:gd name="connsiteX2" fmla="*/ 511109 w 816411"/>
                    <a:gd name="connsiteY2" fmla="*/ 38101 h 1007494"/>
                    <a:gd name="connsiteX3" fmla="*/ 511109 w 816411"/>
                    <a:gd name="connsiteY3" fmla="*/ 338297 h 1007494"/>
                    <a:gd name="connsiteX4" fmla="*/ 511601 w 816411"/>
                    <a:gd name="connsiteY4" fmla="*/ 356445 h 1007494"/>
                    <a:gd name="connsiteX5" fmla="*/ 814685 w 816411"/>
                    <a:gd name="connsiteY5" fmla="*/ 964172 h 1007494"/>
                    <a:gd name="connsiteX6" fmla="*/ 749094 w 816411"/>
                    <a:gd name="connsiteY6" fmla="*/ 1000917 h 1007494"/>
                    <a:gd name="connsiteX7" fmla="*/ 58075 w 816411"/>
                    <a:gd name="connsiteY7" fmla="*/ 998601 h 1007494"/>
                    <a:gd name="connsiteX8" fmla="*/ 260 w 816411"/>
                    <a:gd name="connsiteY8" fmla="*/ 957222 h 1007494"/>
                    <a:gd name="connsiteX9" fmla="*/ 281853 w 816411"/>
                    <a:gd name="connsiteY9" fmla="*/ 350010 h 1007494"/>
                    <a:gd name="connsiteX10" fmla="*/ 282003 w 816411"/>
                    <a:gd name="connsiteY10" fmla="*/ 350010 h 1007494"/>
                    <a:gd name="connsiteX11" fmla="*/ 282509 w 816411"/>
                    <a:gd name="connsiteY11" fmla="*/ 338297 h 1007494"/>
                    <a:gd name="connsiteX12" fmla="*/ 282509 w 816411"/>
                    <a:gd name="connsiteY12" fmla="*/ 38101 h 1007494"/>
                    <a:gd name="connsiteX13" fmla="*/ 320610 w 816411"/>
                    <a:gd name="connsiteY13" fmla="*/ 0 h 1007494"/>
                    <a:gd name="connsiteX0" fmla="*/ 350376 w 846177"/>
                    <a:gd name="connsiteY0" fmla="*/ 0 h 1056847"/>
                    <a:gd name="connsiteX1" fmla="*/ 502774 w 846177"/>
                    <a:gd name="connsiteY1" fmla="*/ 0 h 1056847"/>
                    <a:gd name="connsiteX2" fmla="*/ 540875 w 846177"/>
                    <a:gd name="connsiteY2" fmla="*/ 38101 h 1056847"/>
                    <a:gd name="connsiteX3" fmla="*/ 540875 w 846177"/>
                    <a:gd name="connsiteY3" fmla="*/ 338297 h 1056847"/>
                    <a:gd name="connsiteX4" fmla="*/ 541367 w 846177"/>
                    <a:gd name="connsiteY4" fmla="*/ 356445 h 1056847"/>
                    <a:gd name="connsiteX5" fmla="*/ 844451 w 846177"/>
                    <a:gd name="connsiteY5" fmla="*/ 964172 h 1056847"/>
                    <a:gd name="connsiteX6" fmla="*/ 778860 w 846177"/>
                    <a:gd name="connsiteY6" fmla="*/ 1000917 h 1056847"/>
                    <a:gd name="connsiteX7" fmla="*/ 87841 w 846177"/>
                    <a:gd name="connsiteY7" fmla="*/ 998601 h 1056847"/>
                    <a:gd name="connsiteX8" fmla="*/ 30026 w 846177"/>
                    <a:gd name="connsiteY8" fmla="*/ 957222 h 1056847"/>
                    <a:gd name="connsiteX9" fmla="*/ 311619 w 846177"/>
                    <a:gd name="connsiteY9" fmla="*/ 350010 h 1056847"/>
                    <a:gd name="connsiteX10" fmla="*/ 311769 w 846177"/>
                    <a:gd name="connsiteY10" fmla="*/ 350010 h 1056847"/>
                    <a:gd name="connsiteX11" fmla="*/ 312275 w 846177"/>
                    <a:gd name="connsiteY11" fmla="*/ 338297 h 1056847"/>
                    <a:gd name="connsiteX12" fmla="*/ 312275 w 846177"/>
                    <a:gd name="connsiteY12" fmla="*/ 38101 h 1056847"/>
                    <a:gd name="connsiteX13" fmla="*/ 350376 w 846177"/>
                    <a:gd name="connsiteY13" fmla="*/ 0 h 1056847"/>
                    <a:gd name="connsiteX0" fmla="*/ 323785 w 819586"/>
                    <a:gd name="connsiteY0" fmla="*/ 0 h 1007494"/>
                    <a:gd name="connsiteX1" fmla="*/ 476183 w 819586"/>
                    <a:gd name="connsiteY1" fmla="*/ 0 h 1007494"/>
                    <a:gd name="connsiteX2" fmla="*/ 514284 w 819586"/>
                    <a:gd name="connsiteY2" fmla="*/ 38101 h 1007494"/>
                    <a:gd name="connsiteX3" fmla="*/ 514284 w 819586"/>
                    <a:gd name="connsiteY3" fmla="*/ 338297 h 1007494"/>
                    <a:gd name="connsiteX4" fmla="*/ 514776 w 819586"/>
                    <a:gd name="connsiteY4" fmla="*/ 356445 h 1007494"/>
                    <a:gd name="connsiteX5" fmla="*/ 817860 w 819586"/>
                    <a:gd name="connsiteY5" fmla="*/ 964172 h 1007494"/>
                    <a:gd name="connsiteX6" fmla="*/ 752269 w 819586"/>
                    <a:gd name="connsiteY6" fmla="*/ 1000917 h 1007494"/>
                    <a:gd name="connsiteX7" fmla="*/ 61250 w 819586"/>
                    <a:gd name="connsiteY7" fmla="*/ 998601 h 1007494"/>
                    <a:gd name="connsiteX8" fmla="*/ 3435 w 819586"/>
                    <a:gd name="connsiteY8" fmla="*/ 957222 h 1007494"/>
                    <a:gd name="connsiteX9" fmla="*/ 285028 w 819586"/>
                    <a:gd name="connsiteY9" fmla="*/ 350010 h 1007494"/>
                    <a:gd name="connsiteX10" fmla="*/ 285178 w 819586"/>
                    <a:gd name="connsiteY10" fmla="*/ 350010 h 1007494"/>
                    <a:gd name="connsiteX11" fmla="*/ 285684 w 819586"/>
                    <a:gd name="connsiteY11" fmla="*/ 338297 h 1007494"/>
                    <a:gd name="connsiteX12" fmla="*/ 285684 w 819586"/>
                    <a:gd name="connsiteY12" fmla="*/ 38101 h 1007494"/>
                    <a:gd name="connsiteX13" fmla="*/ 323785 w 819586"/>
                    <a:gd name="connsiteY13" fmla="*/ 0 h 1007494"/>
                    <a:gd name="connsiteX0" fmla="*/ 321607 w 817408"/>
                    <a:gd name="connsiteY0" fmla="*/ 0 h 1007494"/>
                    <a:gd name="connsiteX1" fmla="*/ 474005 w 817408"/>
                    <a:gd name="connsiteY1" fmla="*/ 0 h 1007494"/>
                    <a:gd name="connsiteX2" fmla="*/ 512106 w 817408"/>
                    <a:gd name="connsiteY2" fmla="*/ 38101 h 1007494"/>
                    <a:gd name="connsiteX3" fmla="*/ 512106 w 817408"/>
                    <a:gd name="connsiteY3" fmla="*/ 338297 h 1007494"/>
                    <a:gd name="connsiteX4" fmla="*/ 512598 w 817408"/>
                    <a:gd name="connsiteY4" fmla="*/ 356445 h 1007494"/>
                    <a:gd name="connsiteX5" fmla="*/ 815682 w 817408"/>
                    <a:gd name="connsiteY5" fmla="*/ 964172 h 1007494"/>
                    <a:gd name="connsiteX6" fmla="*/ 750091 w 817408"/>
                    <a:gd name="connsiteY6" fmla="*/ 1000917 h 1007494"/>
                    <a:gd name="connsiteX7" fmla="*/ 59072 w 817408"/>
                    <a:gd name="connsiteY7" fmla="*/ 998601 h 1007494"/>
                    <a:gd name="connsiteX8" fmla="*/ 1257 w 817408"/>
                    <a:gd name="connsiteY8" fmla="*/ 957222 h 1007494"/>
                    <a:gd name="connsiteX9" fmla="*/ 129514 w 817408"/>
                    <a:gd name="connsiteY9" fmla="*/ 679239 h 1007494"/>
                    <a:gd name="connsiteX10" fmla="*/ 282850 w 817408"/>
                    <a:gd name="connsiteY10" fmla="*/ 350010 h 1007494"/>
                    <a:gd name="connsiteX11" fmla="*/ 283000 w 817408"/>
                    <a:gd name="connsiteY11" fmla="*/ 350010 h 1007494"/>
                    <a:gd name="connsiteX12" fmla="*/ 283506 w 817408"/>
                    <a:gd name="connsiteY12" fmla="*/ 338297 h 1007494"/>
                    <a:gd name="connsiteX13" fmla="*/ 283506 w 817408"/>
                    <a:gd name="connsiteY13" fmla="*/ 38101 h 1007494"/>
                    <a:gd name="connsiteX14" fmla="*/ 321607 w 817408"/>
                    <a:gd name="connsiteY14" fmla="*/ 0 h 1007494"/>
                    <a:gd name="connsiteX0" fmla="*/ 321607 w 817408"/>
                    <a:gd name="connsiteY0" fmla="*/ 0 h 1007494"/>
                    <a:gd name="connsiteX1" fmla="*/ 474005 w 817408"/>
                    <a:gd name="connsiteY1" fmla="*/ 0 h 1007494"/>
                    <a:gd name="connsiteX2" fmla="*/ 512106 w 817408"/>
                    <a:gd name="connsiteY2" fmla="*/ 38101 h 1007494"/>
                    <a:gd name="connsiteX3" fmla="*/ 512106 w 817408"/>
                    <a:gd name="connsiteY3" fmla="*/ 338297 h 1007494"/>
                    <a:gd name="connsiteX4" fmla="*/ 512598 w 817408"/>
                    <a:gd name="connsiteY4" fmla="*/ 356445 h 1007494"/>
                    <a:gd name="connsiteX5" fmla="*/ 815682 w 817408"/>
                    <a:gd name="connsiteY5" fmla="*/ 964172 h 1007494"/>
                    <a:gd name="connsiteX6" fmla="*/ 750091 w 817408"/>
                    <a:gd name="connsiteY6" fmla="*/ 1000917 h 1007494"/>
                    <a:gd name="connsiteX7" fmla="*/ 59072 w 817408"/>
                    <a:gd name="connsiteY7" fmla="*/ 998601 h 1007494"/>
                    <a:gd name="connsiteX8" fmla="*/ 1257 w 817408"/>
                    <a:gd name="connsiteY8" fmla="*/ 957222 h 1007494"/>
                    <a:gd name="connsiteX9" fmla="*/ 129514 w 817408"/>
                    <a:gd name="connsiteY9" fmla="*/ 679239 h 1007494"/>
                    <a:gd name="connsiteX10" fmla="*/ 282850 w 817408"/>
                    <a:gd name="connsiteY10" fmla="*/ 350010 h 1007494"/>
                    <a:gd name="connsiteX11" fmla="*/ 283506 w 817408"/>
                    <a:gd name="connsiteY11" fmla="*/ 338297 h 1007494"/>
                    <a:gd name="connsiteX12" fmla="*/ 283506 w 817408"/>
                    <a:gd name="connsiteY12" fmla="*/ 38101 h 1007494"/>
                    <a:gd name="connsiteX13" fmla="*/ 321607 w 817408"/>
                    <a:gd name="connsiteY13" fmla="*/ 0 h 1007494"/>
                    <a:gd name="connsiteX0" fmla="*/ 321607 w 817408"/>
                    <a:gd name="connsiteY0" fmla="*/ 0 h 1007494"/>
                    <a:gd name="connsiteX1" fmla="*/ 474005 w 817408"/>
                    <a:gd name="connsiteY1" fmla="*/ 0 h 1007494"/>
                    <a:gd name="connsiteX2" fmla="*/ 512106 w 817408"/>
                    <a:gd name="connsiteY2" fmla="*/ 38101 h 1007494"/>
                    <a:gd name="connsiteX3" fmla="*/ 512106 w 817408"/>
                    <a:gd name="connsiteY3" fmla="*/ 338297 h 1007494"/>
                    <a:gd name="connsiteX4" fmla="*/ 512598 w 817408"/>
                    <a:gd name="connsiteY4" fmla="*/ 356445 h 1007494"/>
                    <a:gd name="connsiteX5" fmla="*/ 815682 w 817408"/>
                    <a:gd name="connsiteY5" fmla="*/ 964172 h 1007494"/>
                    <a:gd name="connsiteX6" fmla="*/ 750091 w 817408"/>
                    <a:gd name="connsiteY6" fmla="*/ 1000917 h 1007494"/>
                    <a:gd name="connsiteX7" fmla="*/ 59072 w 817408"/>
                    <a:gd name="connsiteY7" fmla="*/ 998601 h 1007494"/>
                    <a:gd name="connsiteX8" fmla="*/ 1257 w 817408"/>
                    <a:gd name="connsiteY8" fmla="*/ 957222 h 1007494"/>
                    <a:gd name="connsiteX9" fmla="*/ 129514 w 817408"/>
                    <a:gd name="connsiteY9" fmla="*/ 679239 h 1007494"/>
                    <a:gd name="connsiteX10" fmla="*/ 282850 w 817408"/>
                    <a:gd name="connsiteY10" fmla="*/ 350010 h 1007494"/>
                    <a:gd name="connsiteX11" fmla="*/ 283506 w 817408"/>
                    <a:gd name="connsiteY11" fmla="*/ 38101 h 1007494"/>
                    <a:gd name="connsiteX12" fmla="*/ 321607 w 817408"/>
                    <a:gd name="connsiteY12" fmla="*/ 0 h 1007494"/>
                    <a:gd name="connsiteX0" fmla="*/ 321607 w 817408"/>
                    <a:gd name="connsiteY0" fmla="*/ 0 h 1007494"/>
                    <a:gd name="connsiteX1" fmla="*/ 474005 w 817408"/>
                    <a:gd name="connsiteY1" fmla="*/ 0 h 1007494"/>
                    <a:gd name="connsiteX2" fmla="*/ 512106 w 817408"/>
                    <a:gd name="connsiteY2" fmla="*/ 38101 h 1007494"/>
                    <a:gd name="connsiteX3" fmla="*/ 512598 w 817408"/>
                    <a:gd name="connsiteY3" fmla="*/ 356445 h 1007494"/>
                    <a:gd name="connsiteX4" fmla="*/ 815682 w 817408"/>
                    <a:gd name="connsiteY4" fmla="*/ 964172 h 1007494"/>
                    <a:gd name="connsiteX5" fmla="*/ 750091 w 817408"/>
                    <a:gd name="connsiteY5" fmla="*/ 1000917 h 1007494"/>
                    <a:gd name="connsiteX6" fmla="*/ 59072 w 817408"/>
                    <a:gd name="connsiteY6" fmla="*/ 998601 h 1007494"/>
                    <a:gd name="connsiteX7" fmla="*/ 1257 w 817408"/>
                    <a:gd name="connsiteY7" fmla="*/ 957222 h 1007494"/>
                    <a:gd name="connsiteX8" fmla="*/ 129514 w 817408"/>
                    <a:gd name="connsiteY8" fmla="*/ 679239 h 1007494"/>
                    <a:gd name="connsiteX9" fmla="*/ 282850 w 817408"/>
                    <a:gd name="connsiteY9" fmla="*/ 350010 h 1007494"/>
                    <a:gd name="connsiteX10" fmla="*/ 283506 w 817408"/>
                    <a:gd name="connsiteY10" fmla="*/ 38101 h 1007494"/>
                    <a:gd name="connsiteX11" fmla="*/ 321607 w 817408"/>
                    <a:gd name="connsiteY11" fmla="*/ 0 h 1007494"/>
                    <a:gd name="connsiteX0" fmla="*/ 321607 w 817225"/>
                    <a:gd name="connsiteY0" fmla="*/ 0 h 1007494"/>
                    <a:gd name="connsiteX1" fmla="*/ 474005 w 817225"/>
                    <a:gd name="connsiteY1" fmla="*/ 0 h 1007494"/>
                    <a:gd name="connsiteX2" fmla="*/ 512106 w 817225"/>
                    <a:gd name="connsiteY2" fmla="*/ 38101 h 1007494"/>
                    <a:gd name="connsiteX3" fmla="*/ 681469 w 817225"/>
                    <a:gd name="connsiteY3" fmla="*/ 676124 h 1007494"/>
                    <a:gd name="connsiteX4" fmla="*/ 815682 w 817225"/>
                    <a:gd name="connsiteY4" fmla="*/ 964172 h 1007494"/>
                    <a:gd name="connsiteX5" fmla="*/ 750091 w 817225"/>
                    <a:gd name="connsiteY5" fmla="*/ 1000917 h 1007494"/>
                    <a:gd name="connsiteX6" fmla="*/ 59072 w 817225"/>
                    <a:gd name="connsiteY6" fmla="*/ 998601 h 1007494"/>
                    <a:gd name="connsiteX7" fmla="*/ 1257 w 817225"/>
                    <a:gd name="connsiteY7" fmla="*/ 957222 h 1007494"/>
                    <a:gd name="connsiteX8" fmla="*/ 129514 w 817225"/>
                    <a:gd name="connsiteY8" fmla="*/ 679239 h 1007494"/>
                    <a:gd name="connsiteX9" fmla="*/ 282850 w 817225"/>
                    <a:gd name="connsiteY9" fmla="*/ 350010 h 1007494"/>
                    <a:gd name="connsiteX10" fmla="*/ 283506 w 817225"/>
                    <a:gd name="connsiteY10" fmla="*/ 38101 h 1007494"/>
                    <a:gd name="connsiteX11" fmla="*/ 321607 w 817225"/>
                    <a:gd name="connsiteY11" fmla="*/ 0 h 1007494"/>
                    <a:gd name="connsiteX0" fmla="*/ 321607 w 817225"/>
                    <a:gd name="connsiteY0" fmla="*/ 0 h 1007494"/>
                    <a:gd name="connsiteX1" fmla="*/ 474005 w 817225"/>
                    <a:gd name="connsiteY1" fmla="*/ 0 h 1007494"/>
                    <a:gd name="connsiteX2" fmla="*/ 512106 w 817225"/>
                    <a:gd name="connsiteY2" fmla="*/ 38101 h 1007494"/>
                    <a:gd name="connsiteX3" fmla="*/ 815682 w 817225"/>
                    <a:gd name="connsiteY3" fmla="*/ 964172 h 1007494"/>
                    <a:gd name="connsiteX4" fmla="*/ 750091 w 817225"/>
                    <a:gd name="connsiteY4" fmla="*/ 1000917 h 1007494"/>
                    <a:gd name="connsiteX5" fmla="*/ 59072 w 817225"/>
                    <a:gd name="connsiteY5" fmla="*/ 998601 h 1007494"/>
                    <a:gd name="connsiteX6" fmla="*/ 1257 w 817225"/>
                    <a:gd name="connsiteY6" fmla="*/ 957222 h 1007494"/>
                    <a:gd name="connsiteX7" fmla="*/ 129514 w 817225"/>
                    <a:gd name="connsiteY7" fmla="*/ 679239 h 1007494"/>
                    <a:gd name="connsiteX8" fmla="*/ 282850 w 817225"/>
                    <a:gd name="connsiteY8" fmla="*/ 350010 h 1007494"/>
                    <a:gd name="connsiteX9" fmla="*/ 283506 w 817225"/>
                    <a:gd name="connsiteY9" fmla="*/ 38101 h 1007494"/>
                    <a:gd name="connsiteX10" fmla="*/ 321607 w 817225"/>
                    <a:gd name="connsiteY10" fmla="*/ 0 h 1007494"/>
                    <a:gd name="connsiteX0" fmla="*/ 321607 w 828629"/>
                    <a:gd name="connsiteY0" fmla="*/ 0 h 1045878"/>
                    <a:gd name="connsiteX1" fmla="*/ 474005 w 828629"/>
                    <a:gd name="connsiteY1" fmla="*/ 0 h 1045878"/>
                    <a:gd name="connsiteX2" fmla="*/ 815682 w 828629"/>
                    <a:gd name="connsiteY2" fmla="*/ 964172 h 1045878"/>
                    <a:gd name="connsiteX3" fmla="*/ 750091 w 828629"/>
                    <a:gd name="connsiteY3" fmla="*/ 1000917 h 1045878"/>
                    <a:gd name="connsiteX4" fmla="*/ 59072 w 828629"/>
                    <a:gd name="connsiteY4" fmla="*/ 998601 h 1045878"/>
                    <a:gd name="connsiteX5" fmla="*/ 1257 w 828629"/>
                    <a:gd name="connsiteY5" fmla="*/ 957222 h 1045878"/>
                    <a:gd name="connsiteX6" fmla="*/ 129514 w 828629"/>
                    <a:gd name="connsiteY6" fmla="*/ 679239 h 1045878"/>
                    <a:gd name="connsiteX7" fmla="*/ 282850 w 828629"/>
                    <a:gd name="connsiteY7" fmla="*/ 350010 h 1045878"/>
                    <a:gd name="connsiteX8" fmla="*/ 283506 w 828629"/>
                    <a:gd name="connsiteY8" fmla="*/ 38101 h 1045878"/>
                    <a:gd name="connsiteX9" fmla="*/ 321607 w 828629"/>
                    <a:gd name="connsiteY9" fmla="*/ 0 h 1045878"/>
                    <a:gd name="connsiteX0" fmla="*/ 321607 w 828629"/>
                    <a:gd name="connsiteY0" fmla="*/ 0 h 1045878"/>
                    <a:gd name="connsiteX1" fmla="*/ 815682 w 828629"/>
                    <a:gd name="connsiteY1" fmla="*/ 964172 h 1045878"/>
                    <a:gd name="connsiteX2" fmla="*/ 750091 w 828629"/>
                    <a:gd name="connsiteY2" fmla="*/ 1000917 h 1045878"/>
                    <a:gd name="connsiteX3" fmla="*/ 59072 w 828629"/>
                    <a:gd name="connsiteY3" fmla="*/ 998601 h 1045878"/>
                    <a:gd name="connsiteX4" fmla="*/ 1257 w 828629"/>
                    <a:gd name="connsiteY4" fmla="*/ 957222 h 1045878"/>
                    <a:gd name="connsiteX5" fmla="*/ 129514 w 828629"/>
                    <a:gd name="connsiteY5" fmla="*/ 679239 h 1045878"/>
                    <a:gd name="connsiteX6" fmla="*/ 282850 w 828629"/>
                    <a:gd name="connsiteY6" fmla="*/ 350010 h 1045878"/>
                    <a:gd name="connsiteX7" fmla="*/ 283506 w 828629"/>
                    <a:gd name="connsiteY7" fmla="*/ 38101 h 1045878"/>
                    <a:gd name="connsiteX8" fmla="*/ 321607 w 828629"/>
                    <a:gd name="connsiteY8" fmla="*/ 0 h 1045878"/>
                    <a:gd name="connsiteX0" fmla="*/ 283506 w 841375"/>
                    <a:gd name="connsiteY0" fmla="*/ 0 h 1004989"/>
                    <a:gd name="connsiteX1" fmla="*/ 815682 w 841375"/>
                    <a:gd name="connsiteY1" fmla="*/ 926071 h 1004989"/>
                    <a:gd name="connsiteX2" fmla="*/ 750091 w 841375"/>
                    <a:gd name="connsiteY2" fmla="*/ 962816 h 1004989"/>
                    <a:gd name="connsiteX3" fmla="*/ 59072 w 841375"/>
                    <a:gd name="connsiteY3" fmla="*/ 960500 h 1004989"/>
                    <a:gd name="connsiteX4" fmla="*/ 1257 w 841375"/>
                    <a:gd name="connsiteY4" fmla="*/ 919121 h 1004989"/>
                    <a:gd name="connsiteX5" fmla="*/ 129514 w 841375"/>
                    <a:gd name="connsiteY5" fmla="*/ 641138 h 1004989"/>
                    <a:gd name="connsiteX6" fmla="*/ 282850 w 841375"/>
                    <a:gd name="connsiteY6" fmla="*/ 311909 h 1004989"/>
                    <a:gd name="connsiteX7" fmla="*/ 283506 w 841375"/>
                    <a:gd name="connsiteY7" fmla="*/ 0 h 1004989"/>
                    <a:gd name="connsiteX0" fmla="*/ 282850 w 841420"/>
                    <a:gd name="connsiteY0" fmla="*/ 0 h 670438"/>
                    <a:gd name="connsiteX1" fmla="*/ 815682 w 841420"/>
                    <a:gd name="connsiteY1" fmla="*/ 614162 h 670438"/>
                    <a:gd name="connsiteX2" fmla="*/ 750091 w 841420"/>
                    <a:gd name="connsiteY2" fmla="*/ 650907 h 670438"/>
                    <a:gd name="connsiteX3" fmla="*/ 59072 w 841420"/>
                    <a:gd name="connsiteY3" fmla="*/ 648591 h 670438"/>
                    <a:gd name="connsiteX4" fmla="*/ 1257 w 841420"/>
                    <a:gd name="connsiteY4" fmla="*/ 607212 h 670438"/>
                    <a:gd name="connsiteX5" fmla="*/ 129514 w 841420"/>
                    <a:gd name="connsiteY5" fmla="*/ 329229 h 670438"/>
                    <a:gd name="connsiteX6" fmla="*/ 282850 w 841420"/>
                    <a:gd name="connsiteY6" fmla="*/ 0 h 670438"/>
                    <a:gd name="connsiteX0" fmla="*/ 129514 w 841420"/>
                    <a:gd name="connsiteY0" fmla="*/ 0 h 341209"/>
                    <a:gd name="connsiteX1" fmla="*/ 815682 w 841420"/>
                    <a:gd name="connsiteY1" fmla="*/ 284933 h 341209"/>
                    <a:gd name="connsiteX2" fmla="*/ 750091 w 841420"/>
                    <a:gd name="connsiteY2" fmla="*/ 321678 h 341209"/>
                    <a:gd name="connsiteX3" fmla="*/ 59072 w 841420"/>
                    <a:gd name="connsiteY3" fmla="*/ 319362 h 341209"/>
                    <a:gd name="connsiteX4" fmla="*/ 1257 w 841420"/>
                    <a:gd name="connsiteY4" fmla="*/ 277983 h 341209"/>
                    <a:gd name="connsiteX5" fmla="*/ 129514 w 841420"/>
                    <a:gd name="connsiteY5" fmla="*/ 0 h 341209"/>
                    <a:gd name="connsiteX0" fmla="*/ 129514 w 816928"/>
                    <a:gd name="connsiteY0" fmla="*/ 0 h 328255"/>
                    <a:gd name="connsiteX1" fmla="*/ 689564 w 816928"/>
                    <a:gd name="connsiteY1" fmla="*/ 18531 h 328255"/>
                    <a:gd name="connsiteX2" fmla="*/ 815682 w 816928"/>
                    <a:gd name="connsiteY2" fmla="*/ 284933 h 328255"/>
                    <a:gd name="connsiteX3" fmla="*/ 750091 w 816928"/>
                    <a:gd name="connsiteY3" fmla="*/ 321678 h 328255"/>
                    <a:gd name="connsiteX4" fmla="*/ 59072 w 816928"/>
                    <a:gd name="connsiteY4" fmla="*/ 319362 h 328255"/>
                    <a:gd name="connsiteX5" fmla="*/ 1257 w 816928"/>
                    <a:gd name="connsiteY5" fmla="*/ 277983 h 328255"/>
                    <a:gd name="connsiteX6" fmla="*/ 129514 w 816928"/>
                    <a:gd name="connsiteY6" fmla="*/ 0 h 32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928" h="328255">
                      <a:moveTo>
                        <a:pt x="129514" y="0"/>
                      </a:moveTo>
                      <a:cubicBezTo>
                        <a:pt x="240669" y="45558"/>
                        <a:pt x="578409" y="-27027"/>
                        <a:pt x="689564" y="18531"/>
                      </a:cubicBezTo>
                      <a:cubicBezTo>
                        <a:pt x="731603" y="107332"/>
                        <a:pt x="805594" y="234409"/>
                        <a:pt x="815682" y="284933"/>
                      </a:cubicBezTo>
                      <a:cubicBezTo>
                        <a:pt x="825770" y="335458"/>
                        <a:pt x="771955" y="309430"/>
                        <a:pt x="750091" y="321678"/>
                      </a:cubicBezTo>
                      <a:cubicBezTo>
                        <a:pt x="728227" y="333926"/>
                        <a:pt x="183878" y="326644"/>
                        <a:pt x="59072" y="319362"/>
                      </a:cubicBezTo>
                      <a:cubicBezTo>
                        <a:pt x="64027" y="310202"/>
                        <a:pt x="-10483" y="331210"/>
                        <a:pt x="1257" y="277983"/>
                      </a:cubicBezTo>
                      <a:cubicBezTo>
                        <a:pt x="12997" y="224756"/>
                        <a:pt x="82582" y="101202"/>
                        <a:pt x="129514" y="0"/>
                      </a:cubicBezTo>
                      <a:close/>
                    </a:path>
                  </a:pathLst>
                </a:custGeom>
                <a:solidFill>
                  <a:srgbClr val="843C0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4" name="Oval 133"/>
                <p:cNvSpPr/>
                <p:nvPr/>
              </p:nvSpPr>
              <p:spPr>
                <a:xfrm>
                  <a:off x="492919" y="5294017"/>
                  <a:ext cx="619684" cy="45719"/>
                </a:xfrm>
                <a:prstGeom prst="ellipse">
                  <a:avLst/>
                </a:prstGeom>
                <a:solidFill>
                  <a:srgbClr val="BB5611"/>
                </a:solidFill>
                <a:ln>
                  <a:solidFill>
                    <a:srgbClr val="632D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5" name="Oval 134"/>
                <p:cNvSpPr/>
                <p:nvPr/>
              </p:nvSpPr>
              <p:spPr>
                <a:xfrm>
                  <a:off x="638560" y="5520999"/>
                  <a:ext cx="23711" cy="21880"/>
                </a:xfrm>
                <a:prstGeom prst="ellipse">
                  <a:avLst/>
                </a:prstGeom>
                <a:solidFill>
                  <a:schemeClr val="accent4">
                    <a:lumMod val="75000"/>
                  </a:schemeClr>
                </a:solidFill>
                <a:ln>
                  <a:solidFill>
                    <a:srgbClr val="4D2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6" name="Oval 135"/>
                <p:cNvSpPr/>
                <p:nvPr/>
              </p:nvSpPr>
              <p:spPr>
                <a:xfrm>
                  <a:off x="571333" y="5403727"/>
                  <a:ext cx="23711" cy="21880"/>
                </a:xfrm>
                <a:prstGeom prst="ellipse">
                  <a:avLst/>
                </a:prstGeom>
                <a:solidFill>
                  <a:schemeClr val="accent4">
                    <a:lumMod val="75000"/>
                  </a:schemeClr>
                </a:solidFill>
                <a:ln>
                  <a:solidFill>
                    <a:srgbClr val="4D2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7" name="Oval 136"/>
                <p:cNvSpPr/>
                <p:nvPr/>
              </p:nvSpPr>
              <p:spPr>
                <a:xfrm>
                  <a:off x="495572" y="5517524"/>
                  <a:ext cx="23711" cy="21880"/>
                </a:xfrm>
                <a:prstGeom prst="ellipse">
                  <a:avLst/>
                </a:prstGeom>
                <a:solidFill>
                  <a:schemeClr val="accent4">
                    <a:lumMod val="75000"/>
                  </a:schemeClr>
                </a:solidFill>
                <a:ln>
                  <a:solidFill>
                    <a:srgbClr val="4D2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8" name="Oval 137"/>
                <p:cNvSpPr/>
                <p:nvPr/>
              </p:nvSpPr>
              <p:spPr>
                <a:xfrm>
                  <a:off x="760199" y="5491859"/>
                  <a:ext cx="23711" cy="21880"/>
                </a:xfrm>
                <a:prstGeom prst="ellipse">
                  <a:avLst/>
                </a:prstGeom>
                <a:solidFill>
                  <a:schemeClr val="accent4">
                    <a:lumMod val="75000"/>
                  </a:schemeClr>
                </a:solidFill>
                <a:ln>
                  <a:solidFill>
                    <a:srgbClr val="4D2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9" name="Oval 138"/>
                <p:cNvSpPr/>
                <p:nvPr/>
              </p:nvSpPr>
              <p:spPr>
                <a:xfrm>
                  <a:off x="675044" y="5443330"/>
                  <a:ext cx="23711" cy="21880"/>
                </a:xfrm>
                <a:prstGeom prst="ellipse">
                  <a:avLst/>
                </a:prstGeom>
                <a:solidFill>
                  <a:schemeClr val="accent4">
                    <a:lumMod val="75000"/>
                  </a:schemeClr>
                </a:solidFill>
                <a:ln>
                  <a:solidFill>
                    <a:srgbClr val="4D2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0" name="Oval 139"/>
                <p:cNvSpPr/>
                <p:nvPr/>
              </p:nvSpPr>
              <p:spPr>
                <a:xfrm>
                  <a:off x="835216" y="5404073"/>
                  <a:ext cx="23711" cy="21880"/>
                </a:xfrm>
                <a:prstGeom prst="ellipse">
                  <a:avLst/>
                </a:prstGeom>
                <a:solidFill>
                  <a:schemeClr val="accent4">
                    <a:lumMod val="75000"/>
                  </a:schemeClr>
                </a:solidFill>
                <a:ln>
                  <a:solidFill>
                    <a:srgbClr val="4D2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1" name="Oval 140"/>
                <p:cNvSpPr/>
                <p:nvPr/>
              </p:nvSpPr>
              <p:spPr>
                <a:xfrm>
                  <a:off x="952558" y="5402591"/>
                  <a:ext cx="23711" cy="21880"/>
                </a:xfrm>
                <a:prstGeom prst="ellipse">
                  <a:avLst/>
                </a:prstGeom>
                <a:solidFill>
                  <a:schemeClr val="accent4">
                    <a:lumMod val="75000"/>
                  </a:schemeClr>
                </a:solidFill>
                <a:ln>
                  <a:solidFill>
                    <a:srgbClr val="4D2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42" name="Oval 141"/>
                <p:cNvSpPr/>
                <p:nvPr/>
              </p:nvSpPr>
              <p:spPr>
                <a:xfrm>
                  <a:off x="953854" y="5482940"/>
                  <a:ext cx="23711" cy="21880"/>
                </a:xfrm>
                <a:prstGeom prst="ellipse">
                  <a:avLst/>
                </a:prstGeom>
                <a:solidFill>
                  <a:schemeClr val="accent4">
                    <a:lumMod val="75000"/>
                  </a:schemeClr>
                </a:solidFill>
                <a:ln>
                  <a:solidFill>
                    <a:srgbClr val="4D2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3" name="Oval 142"/>
                <p:cNvSpPr/>
                <p:nvPr/>
              </p:nvSpPr>
              <p:spPr>
                <a:xfrm>
                  <a:off x="1077962" y="5443330"/>
                  <a:ext cx="23711" cy="21880"/>
                </a:xfrm>
                <a:prstGeom prst="ellipse">
                  <a:avLst/>
                </a:prstGeom>
                <a:solidFill>
                  <a:schemeClr val="accent4">
                    <a:lumMod val="75000"/>
                  </a:schemeClr>
                </a:solidFill>
                <a:ln>
                  <a:solidFill>
                    <a:srgbClr val="4D2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4" name="Oval 143"/>
                <p:cNvSpPr/>
                <p:nvPr/>
              </p:nvSpPr>
              <p:spPr>
                <a:xfrm>
                  <a:off x="881063" y="5528464"/>
                  <a:ext cx="23711" cy="21880"/>
                </a:xfrm>
                <a:prstGeom prst="ellipse">
                  <a:avLst/>
                </a:prstGeom>
                <a:solidFill>
                  <a:schemeClr val="accent4">
                    <a:lumMod val="75000"/>
                  </a:schemeClr>
                </a:solidFill>
                <a:ln>
                  <a:solidFill>
                    <a:srgbClr val="4D2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5" name="Oval 144"/>
                <p:cNvSpPr/>
                <p:nvPr/>
              </p:nvSpPr>
              <p:spPr>
                <a:xfrm>
                  <a:off x="1075227" y="5526381"/>
                  <a:ext cx="23711" cy="21880"/>
                </a:xfrm>
                <a:prstGeom prst="ellipse">
                  <a:avLst/>
                </a:prstGeom>
                <a:solidFill>
                  <a:schemeClr val="accent4">
                    <a:lumMod val="75000"/>
                  </a:schemeClr>
                </a:solidFill>
                <a:ln>
                  <a:solidFill>
                    <a:srgbClr val="4D2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6" name="Oval 145"/>
                <p:cNvSpPr/>
                <p:nvPr/>
              </p:nvSpPr>
              <p:spPr>
                <a:xfrm>
                  <a:off x="858245" y="5480919"/>
                  <a:ext cx="23711" cy="21880"/>
                </a:xfrm>
                <a:prstGeom prst="ellipse">
                  <a:avLst/>
                </a:prstGeom>
                <a:solidFill>
                  <a:schemeClr val="accent4">
                    <a:lumMod val="75000"/>
                  </a:schemeClr>
                </a:solidFill>
                <a:ln>
                  <a:solidFill>
                    <a:srgbClr val="4D2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7" name="Oval 146"/>
                <p:cNvSpPr/>
                <p:nvPr/>
              </p:nvSpPr>
              <p:spPr>
                <a:xfrm>
                  <a:off x="987616" y="5556473"/>
                  <a:ext cx="23711" cy="21880"/>
                </a:xfrm>
                <a:prstGeom prst="ellipse">
                  <a:avLst/>
                </a:prstGeom>
                <a:solidFill>
                  <a:schemeClr val="accent4">
                    <a:lumMod val="75000"/>
                  </a:schemeClr>
                </a:solidFill>
                <a:ln>
                  <a:solidFill>
                    <a:srgbClr val="4D2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8" name="Oval 147"/>
                <p:cNvSpPr/>
                <p:nvPr/>
              </p:nvSpPr>
              <p:spPr>
                <a:xfrm>
                  <a:off x="1051471" y="5380593"/>
                  <a:ext cx="23711" cy="21880"/>
                </a:xfrm>
                <a:prstGeom prst="ellipse">
                  <a:avLst/>
                </a:prstGeom>
                <a:solidFill>
                  <a:schemeClr val="accent4">
                    <a:lumMod val="75000"/>
                  </a:schemeClr>
                </a:solidFill>
                <a:ln>
                  <a:solidFill>
                    <a:srgbClr val="4D2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9" name="Oval 148"/>
                <p:cNvSpPr/>
                <p:nvPr/>
              </p:nvSpPr>
              <p:spPr>
                <a:xfrm>
                  <a:off x="741668" y="5578353"/>
                  <a:ext cx="23711" cy="21880"/>
                </a:xfrm>
                <a:prstGeom prst="ellipse">
                  <a:avLst/>
                </a:prstGeom>
                <a:solidFill>
                  <a:schemeClr val="accent4">
                    <a:lumMod val="75000"/>
                  </a:schemeClr>
                </a:solidFill>
                <a:ln>
                  <a:solidFill>
                    <a:srgbClr val="4D2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0" name="Oval 149"/>
                <p:cNvSpPr/>
                <p:nvPr/>
              </p:nvSpPr>
              <p:spPr>
                <a:xfrm>
                  <a:off x="542544" y="5465210"/>
                  <a:ext cx="23711" cy="21880"/>
                </a:xfrm>
                <a:prstGeom prst="ellipse">
                  <a:avLst/>
                </a:prstGeom>
                <a:solidFill>
                  <a:schemeClr val="accent4">
                    <a:lumMod val="75000"/>
                  </a:schemeClr>
                </a:solidFill>
                <a:ln>
                  <a:solidFill>
                    <a:srgbClr val="4D2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05" name="Group 104"/>
              <p:cNvGrpSpPr/>
              <p:nvPr/>
            </p:nvGrpSpPr>
            <p:grpSpPr>
              <a:xfrm>
                <a:off x="1786796" y="4442430"/>
                <a:ext cx="996892" cy="1498067"/>
                <a:chOff x="292088" y="4317307"/>
                <a:chExt cx="856761" cy="1287487"/>
              </a:xfrm>
              <a:effectLst>
                <a:outerShdw blurRad="76200" dir="18900000" sy="23000" kx="-1200000" algn="bl" rotWithShape="0">
                  <a:prstClr val="black">
                    <a:alpha val="62000"/>
                  </a:prstClr>
                </a:outerShdw>
              </a:effectLst>
            </p:grpSpPr>
            <p:sp>
              <p:nvSpPr>
                <p:cNvPr id="106" name="Oval 105"/>
                <p:cNvSpPr/>
                <p:nvPr/>
              </p:nvSpPr>
              <p:spPr>
                <a:xfrm>
                  <a:off x="489212" y="5278195"/>
                  <a:ext cx="23711" cy="21880"/>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7" name="Oval 106"/>
                <p:cNvSpPr/>
                <p:nvPr/>
              </p:nvSpPr>
              <p:spPr>
                <a:xfrm>
                  <a:off x="586751" y="5303142"/>
                  <a:ext cx="23711" cy="21880"/>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8" name="Oval 107"/>
                <p:cNvSpPr/>
                <p:nvPr/>
              </p:nvSpPr>
              <p:spPr>
                <a:xfrm>
                  <a:off x="745566" y="5300075"/>
                  <a:ext cx="23711" cy="21880"/>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9" name="Freeform 108"/>
                <p:cNvSpPr/>
                <p:nvPr/>
              </p:nvSpPr>
              <p:spPr>
                <a:xfrm>
                  <a:off x="292088" y="4325769"/>
                  <a:ext cx="845687" cy="1278256"/>
                </a:xfrm>
                <a:custGeom>
                  <a:avLst/>
                  <a:gdLst>
                    <a:gd name="connsiteX0" fmla="*/ 309563 w 806450"/>
                    <a:gd name="connsiteY0" fmla="*/ 0 h 1000917"/>
                    <a:gd name="connsiteX1" fmla="*/ 461961 w 806450"/>
                    <a:gd name="connsiteY1" fmla="*/ 0 h 1000917"/>
                    <a:gd name="connsiteX2" fmla="*/ 500062 w 806450"/>
                    <a:gd name="connsiteY2" fmla="*/ 38101 h 1000917"/>
                    <a:gd name="connsiteX3" fmla="*/ 500062 w 806450"/>
                    <a:gd name="connsiteY3" fmla="*/ 338297 h 1000917"/>
                    <a:gd name="connsiteX4" fmla="*/ 500554 w 806450"/>
                    <a:gd name="connsiteY4" fmla="*/ 356445 h 1000917"/>
                    <a:gd name="connsiteX5" fmla="*/ 806450 w 806450"/>
                    <a:gd name="connsiteY5" fmla="*/ 1000917 h 1000917"/>
                    <a:gd name="connsiteX6" fmla="*/ 0 w 806450"/>
                    <a:gd name="connsiteY6" fmla="*/ 1000917 h 1000917"/>
                    <a:gd name="connsiteX7" fmla="*/ 270806 w 806450"/>
                    <a:gd name="connsiteY7" fmla="*/ 350010 h 1000917"/>
                    <a:gd name="connsiteX8" fmla="*/ 270956 w 806450"/>
                    <a:gd name="connsiteY8" fmla="*/ 350010 h 1000917"/>
                    <a:gd name="connsiteX9" fmla="*/ 271462 w 806450"/>
                    <a:gd name="connsiteY9" fmla="*/ 338297 h 1000917"/>
                    <a:gd name="connsiteX10" fmla="*/ 271462 w 806450"/>
                    <a:gd name="connsiteY10" fmla="*/ 38101 h 1000917"/>
                    <a:gd name="connsiteX11" fmla="*/ 309563 w 806450"/>
                    <a:gd name="connsiteY11" fmla="*/ 0 h 1000917"/>
                    <a:gd name="connsiteX0" fmla="*/ 321122 w 818009"/>
                    <a:gd name="connsiteY0" fmla="*/ 0 h 1000917"/>
                    <a:gd name="connsiteX1" fmla="*/ 473520 w 818009"/>
                    <a:gd name="connsiteY1" fmla="*/ 0 h 1000917"/>
                    <a:gd name="connsiteX2" fmla="*/ 511621 w 818009"/>
                    <a:gd name="connsiteY2" fmla="*/ 38101 h 1000917"/>
                    <a:gd name="connsiteX3" fmla="*/ 511621 w 818009"/>
                    <a:gd name="connsiteY3" fmla="*/ 338297 h 1000917"/>
                    <a:gd name="connsiteX4" fmla="*/ 512113 w 818009"/>
                    <a:gd name="connsiteY4" fmla="*/ 356445 h 1000917"/>
                    <a:gd name="connsiteX5" fmla="*/ 818009 w 818009"/>
                    <a:gd name="connsiteY5" fmla="*/ 1000917 h 1000917"/>
                    <a:gd name="connsiteX6" fmla="*/ 11559 w 818009"/>
                    <a:gd name="connsiteY6" fmla="*/ 1000917 h 1000917"/>
                    <a:gd name="connsiteX7" fmla="*/ 772 w 818009"/>
                    <a:gd name="connsiteY7" fmla="*/ 957222 h 1000917"/>
                    <a:gd name="connsiteX8" fmla="*/ 282365 w 818009"/>
                    <a:gd name="connsiteY8" fmla="*/ 350010 h 1000917"/>
                    <a:gd name="connsiteX9" fmla="*/ 282515 w 818009"/>
                    <a:gd name="connsiteY9" fmla="*/ 350010 h 1000917"/>
                    <a:gd name="connsiteX10" fmla="*/ 283021 w 818009"/>
                    <a:gd name="connsiteY10" fmla="*/ 338297 h 1000917"/>
                    <a:gd name="connsiteX11" fmla="*/ 283021 w 818009"/>
                    <a:gd name="connsiteY11" fmla="*/ 38101 h 1000917"/>
                    <a:gd name="connsiteX12" fmla="*/ 321122 w 818009"/>
                    <a:gd name="connsiteY12" fmla="*/ 0 h 1000917"/>
                    <a:gd name="connsiteX0" fmla="*/ 320610 w 817497"/>
                    <a:gd name="connsiteY0" fmla="*/ 0 h 1000917"/>
                    <a:gd name="connsiteX1" fmla="*/ 473008 w 817497"/>
                    <a:gd name="connsiteY1" fmla="*/ 0 h 1000917"/>
                    <a:gd name="connsiteX2" fmla="*/ 511109 w 817497"/>
                    <a:gd name="connsiteY2" fmla="*/ 38101 h 1000917"/>
                    <a:gd name="connsiteX3" fmla="*/ 511109 w 817497"/>
                    <a:gd name="connsiteY3" fmla="*/ 338297 h 1000917"/>
                    <a:gd name="connsiteX4" fmla="*/ 511601 w 817497"/>
                    <a:gd name="connsiteY4" fmla="*/ 356445 h 1000917"/>
                    <a:gd name="connsiteX5" fmla="*/ 817497 w 817497"/>
                    <a:gd name="connsiteY5" fmla="*/ 1000917 h 1000917"/>
                    <a:gd name="connsiteX6" fmla="*/ 58075 w 817497"/>
                    <a:gd name="connsiteY6" fmla="*/ 998601 h 1000917"/>
                    <a:gd name="connsiteX7" fmla="*/ 260 w 817497"/>
                    <a:gd name="connsiteY7" fmla="*/ 957222 h 1000917"/>
                    <a:gd name="connsiteX8" fmla="*/ 281853 w 817497"/>
                    <a:gd name="connsiteY8" fmla="*/ 350010 h 1000917"/>
                    <a:gd name="connsiteX9" fmla="*/ 282003 w 817497"/>
                    <a:gd name="connsiteY9" fmla="*/ 350010 h 1000917"/>
                    <a:gd name="connsiteX10" fmla="*/ 282509 w 817497"/>
                    <a:gd name="connsiteY10" fmla="*/ 338297 h 1000917"/>
                    <a:gd name="connsiteX11" fmla="*/ 282509 w 817497"/>
                    <a:gd name="connsiteY11" fmla="*/ 38101 h 1000917"/>
                    <a:gd name="connsiteX12" fmla="*/ 320610 w 817497"/>
                    <a:gd name="connsiteY12" fmla="*/ 0 h 1000917"/>
                    <a:gd name="connsiteX0" fmla="*/ 320610 w 817497"/>
                    <a:gd name="connsiteY0" fmla="*/ 0 h 1000917"/>
                    <a:gd name="connsiteX1" fmla="*/ 473008 w 817497"/>
                    <a:gd name="connsiteY1" fmla="*/ 0 h 1000917"/>
                    <a:gd name="connsiteX2" fmla="*/ 511109 w 817497"/>
                    <a:gd name="connsiteY2" fmla="*/ 38101 h 1000917"/>
                    <a:gd name="connsiteX3" fmla="*/ 511109 w 817497"/>
                    <a:gd name="connsiteY3" fmla="*/ 338297 h 1000917"/>
                    <a:gd name="connsiteX4" fmla="*/ 511601 w 817497"/>
                    <a:gd name="connsiteY4" fmla="*/ 356445 h 1000917"/>
                    <a:gd name="connsiteX5" fmla="*/ 814685 w 817497"/>
                    <a:gd name="connsiteY5" fmla="*/ 964172 h 1000917"/>
                    <a:gd name="connsiteX6" fmla="*/ 817497 w 817497"/>
                    <a:gd name="connsiteY6" fmla="*/ 1000917 h 1000917"/>
                    <a:gd name="connsiteX7" fmla="*/ 58075 w 817497"/>
                    <a:gd name="connsiteY7" fmla="*/ 998601 h 1000917"/>
                    <a:gd name="connsiteX8" fmla="*/ 260 w 817497"/>
                    <a:gd name="connsiteY8" fmla="*/ 957222 h 1000917"/>
                    <a:gd name="connsiteX9" fmla="*/ 281853 w 817497"/>
                    <a:gd name="connsiteY9" fmla="*/ 350010 h 1000917"/>
                    <a:gd name="connsiteX10" fmla="*/ 282003 w 817497"/>
                    <a:gd name="connsiteY10" fmla="*/ 350010 h 1000917"/>
                    <a:gd name="connsiteX11" fmla="*/ 282509 w 817497"/>
                    <a:gd name="connsiteY11" fmla="*/ 338297 h 1000917"/>
                    <a:gd name="connsiteX12" fmla="*/ 282509 w 817497"/>
                    <a:gd name="connsiteY12" fmla="*/ 38101 h 1000917"/>
                    <a:gd name="connsiteX13" fmla="*/ 320610 w 817497"/>
                    <a:gd name="connsiteY13" fmla="*/ 0 h 1000917"/>
                    <a:gd name="connsiteX0" fmla="*/ 320610 w 814685"/>
                    <a:gd name="connsiteY0" fmla="*/ 0 h 1000917"/>
                    <a:gd name="connsiteX1" fmla="*/ 473008 w 814685"/>
                    <a:gd name="connsiteY1" fmla="*/ 0 h 1000917"/>
                    <a:gd name="connsiteX2" fmla="*/ 511109 w 814685"/>
                    <a:gd name="connsiteY2" fmla="*/ 38101 h 1000917"/>
                    <a:gd name="connsiteX3" fmla="*/ 511109 w 814685"/>
                    <a:gd name="connsiteY3" fmla="*/ 338297 h 1000917"/>
                    <a:gd name="connsiteX4" fmla="*/ 511601 w 814685"/>
                    <a:gd name="connsiteY4" fmla="*/ 356445 h 1000917"/>
                    <a:gd name="connsiteX5" fmla="*/ 814685 w 814685"/>
                    <a:gd name="connsiteY5" fmla="*/ 964172 h 1000917"/>
                    <a:gd name="connsiteX6" fmla="*/ 749094 w 814685"/>
                    <a:gd name="connsiteY6" fmla="*/ 1000917 h 1000917"/>
                    <a:gd name="connsiteX7" fmla="*/ 58075 w 814685"/>
                    <a:gd name="connsiteY7" fmla="*/ 998601 h 1000917"/>
                    <a:gd name="connsiteX8" fmla="*/ 260 w 814685"/>
                    <a:gd name="connsiteY8" fmla="*/ 957222 h 1000917"/>
                    <a:gd name="connsiteX9" fmla="*/ 281853 w 814685"/>
                    <a:gd name="connsiteY9" fmla="*/ 350010 h 1000917"/>
                    <a:gd name="connsiteX10" fmla="*/ 282003 w 814685"/>
                    <a:gd name="connsiteY10" fmla="*/ 350010 h 1000917"/>
                    <a:gd name="connsiteX11" fmla="*/ 282509 w 814685"/>
                    <a:gd name="connsiteY11" fmla="*/ 338297 h 1000917"/>
                    <a:gd name="connsiteX12" fmla="*/ 282509 w 814685"/>
                    <a:gd name="connsiteY12" fmla="*/ 38101 h 1000917"/>
                    <a:gd name="connsiteX13" fmla="*/ 320610 w 814685"/>
                    <a:gd name="connsiteY13" fmla="*/ 0 h 1000917"/>
                    <a:gd name="connsiteX0" fmla="*/ 320610 w 814685"/>
                    <a:gd name="connsiteY0" fmla="*/ 0 h 1007494"/>
                    <a:gd name="connsiteX1" fmla="*/ 473008 w 814685"/>
                    <a:gd name="connsiteY1" fmla="*/ 0 h 1007494"/>
                    <a:gd name="connsiteX2" fmla="*/ 511109 w 814685"/>
                    <a:gd name="connsiteY2" fmla="*/ 38101 h 1007494"/>
                    <a:gd name="connsiteX3" fmla="*/ 511109 w 814685"/>
                    <a:gd name="connsiteY3" fmla="*/ 338297 h 1007494"/>
                    <a:gd name="connsiteX4" fmla="*/ 511601 w 814685"/>
                    <a:gd name="connsiteY4" fmla="*/ 356445 h 1007494"/>
                    <a:gd name="connsiteX5" fmla="*/ 814685 w 814685"/>
                    <a:gd name="connsiteY5" fmla="*/ 964172 h 1007494"/>
                    <a:gd name="connsiteX6" fmla="*/ 749094 w 814685"/>
                    <a:gd name="connsiteY6" fmla="*/ 1000917 h 1007494"/>
                    <a:gd name="connsiteX7" fmla="*/ 58075 w 814685"/>
                    <a:gd name="connsiteY7" fmla="*/ 998601 h 1007494"/>
                    <a:gd name="connsiteX8" fmla="*/ 260 w 814685"/>
                    <a:gd name="connsiteY8" fmla="*/ 957222 h 1007494"/>
                    <a:gd name="connsiteX9" fmla="*/ 281853 w 814685"/>
                    <a:gd name="connsiteY9" fmla="*/ 350010 h 1007494"/>
                    <a:gd name="connsiteX10" fmla="*/ 282003 w 814685"/>
                    <a:gd name="connsiteY10" fmla="*/ 350010 h 1007494"/>
                    <a:gd name="connsiteX11" fmla="*/ 282509 w 814685"/>
                    <a:gd name="connsiteY11" fmla="*/ 338297 h 1007494"/>
                    <a:gd name="connsiteX12" fmla="*/ 282509 w 814685"/>
                    <a:gd name="connsiteY12" fmla="*/ 38101 h 1007494"/>
                    <a:gd name="connsiteX13" fmla="*/ 320610 w 814685"/>
                    <a:gd name="connsiteY13" fmla="*/ 0 h 1007494"/>
                    <a:gd name="connsiteX0" fmla="*/ 320610 w 815922"/>
                    <a:gd name="connsiteY0" fmla="*/ 0 h 1007494"/>
                    <a:gd name="connsiteX1" fmla="*/ 473008 w 815922"/>
                    <a:gd name="connsiteY1" fmla="*/ 0 h 1007494"/>
                    <a:gd name="connsiteX2" fmla="*/ 511109 w 815922"/>
                    <a:gd name="connsiteY2" fmla="*/ 38101 h 1007494"/>
                    <a:gd name="connsiteX3" fmla="*/ 511109 w 815922"/>
                    <a:gd name="connsiteY3" fmla="*/ 338297 h 1007494"/>
                    <a:gd name="connsiteX4" fmla="*/ 511601 w 815922"/>
                    <a:gd name="connsiteY4" fmla="*/ 356445 h 1007494"/>
                    <a:gd name="connsiteX5" fmla="*/ 814685 w 815922"/>
                    <a:gd name="connsiteY5" fmla="*/ 964172 h 1007494"/>
                    <a:gd name="connsiteX6" fmla="*/ 749094 w 815922"/>
                    <a:gd name="connsiteY6" fmla="*/ 1000917 h 1007494"/>
                    <a:gd name="connsiteX7" fmla="*/ 58075 w 815922"/>
                    <a:gd name="connsiteY7" fmla="*/ 998601 h 1007494"/>
                    <a:gd name="connsiteX8" fmla="*/ 260 w 815922"/>
                    <a:gd name="connsiteY8" fmla="*/ 957222 h 1007494"/>
                    <a:gd name="connsiteX9" fmla="*/ 281853 w 815922"/>
                    <a:gd name="connsiteY9" fmla="*/ 350010 h 1007494"/>
                    <a:gd name="connsiteX10" fmla="*/ 282003 w 815922"/>
                    <a:gd name="connsiteY10" fmla="*/ 350010 h 1007494"/>
                    <a:gd name="connsiteX11" fmla="*/ 282509 w 815922"/>
                    <a:gd name="connsiteY11" fmla="*/ 338297 h 1007494"/>
                    <a:gd name="connsiteX12" fmla="*/ 282509 w 815922"/>
                    <a:gd name="connsiteY12" fmla="*/ 38101 h 1007494"/>
                    <a:gd name="connsiteX13" fmla="*/ 320610 w 815922"/>
                    <a:gd name="connsiteY13" fmla="*/ 0 h 1007494"/>
                    <a:gd name="connsiteX0" fmla="*/ 320610 w 816411"/>
                    <a:gd name="connsiteY0" fmla="*/ 0 h 1007494"/>
                    <a:gd name="connsiteX1" fmla="*/ 473008 w 816411"/>
                    <a:gd name="connsiteY1" fmla="*/ 0 h 1007494"/>
                    <a:gd name="connsiteX2" fmla="*/ 511109 w 816411"/>
                    <a:gd name="connsiteY2" fmla="*/ 38101 h 1007494"/>
                    <a:gd name="connsiteX3" fmla="*/ 511109 w 816411"/>
                    <a:gd name="connsiteY3" fmla="*/ 338297 h 1007494"/>
                    <a:gd name="connsiteX4" fmla="*/ 511601 w 816411"/>
                    <a:gd name="connsiteY4" fmla="*/ 356445 h 1007494"/>
                    <a:gd name="connsiteX5" fmla="*/ 814685 w 816411"/>
                    <a:gd name="connsiteY5" fmla="*/ 964172 h 1007494"/>
                    <a:gd name="connsiteX6" fmla="*/ 749094 w 816411"/>
                    <a:gd name="connsiteY6" fmla="*/ 1000917 h 1007494"/>
                    <a:gd name="connsiteX7" fmla="*/ 58075 w 816411"/>
                    <a:gd name="connsiteY7" fmla="*/ 998601 h 1007494"/>
                    <a:gd name="connsiteX8" fmla="*/ 260 w 816411"/>
                    <a:gd name="connsiteY8" fmla="*/ 957222 h 1007494"/>
                    <a:gd name="connsiteX9" fmla="*/ 281853 w 816411"/>
                    <a:gd name="connsiteY9" fmla="*/ 350010 h 1007494"/>
                    <a:gd name="connsiteX10" fmla="*/ 282003 w 816411"/>
                    <a:gd name="connsiteY10" fmla="*/ 350010 h 1007494"/>
                    <a:gd name="connsiteX11" fmla="*/ 282509 w 816411"/>
                    <a:gd name="connsiteY11" fmla="*/ 338297 h 1007494"/>
                    <a:gd name="connsiteX12" fmla="*/ 282509 w 816411"/>
                    <a:gd name="connsiteY12" fmla="*/ 38101 h 1007494"/>
                    <a:gd name="connsiteX13" fmla="*/ 320610 w 816411"/>
                    <a:gd name="connsiteY13" fmla="*/ 0 h 1007494"/>
                    <a:gd name="connsiteX0" fmla="*/ 350376 w 846177"/>
                    <a:gd name="connsiteY0" fmla="*/ 0 h 1056847"/>
                    <a:gd name="connsiteX1" fmla="*/ 502774 w 846177"/>
                    <a:gd name="connsiteY1" fmla="*/ 0 h 1056847"/>
                    <a:gd name="connsiteX2" fmla="*/ 540875 w 846177"/>
                    <a:gd name="connsiteY2" fmla="*/ 38101 h 1056847"/>
                    <a:gd name="connsiteX3" fmla="*/ 540875 w 846177"/>
                    <a:gd name="connsiteY3" fmla="*/ 338297 h 1056847"/>
                    <a:gd name="connsiteX4" fmla="*/ 541367 w 846177"/>
                    <a:gd name="connsiteY4" fmla="*/ 356445 h 1056847"/>
                    <a:gd name="connsiteX5" fmla="*/ 844451 w 846177"/>
                    <a:gd name="connsiteY5" fmla="*/ 964172 h 1056847"/>
                    <a:gd name="connsiteX6" fmla="*/ 778860 w 846177"/>
                    <a:gd name="connsiteY6" fmla="*/ 1000917 h 1056847"/>
                    <a:gd name="connsiteX7" fmla="*/ 87841 w 846177"/>
                    <a:gd name="connsiteY7" fmla="*/ 998601 h 1056847"/>
                    <a:gd name="connsiteX8" fmla="*/ 30026 w 846177"/>
                    <a:gd name="connsiteY8" fmla="*/ 957222 h 1056847"/>
                    <a:gd name="connsiteX9" fmla="*/ 311619 w 846177"/>
                    <a:gd name="connsiteY9" fmla="*/ 350010 h 1056847"/>
                    <a:gd name="connsiteX10" fmla="*/ 311769 w 846177"/>
                    <a:gd name="connsiteY10" fmla="*/ 350010 h 1056847"/>
                    <a:gd name="connsiteX11" fmla="*/ 312275 w 846177"/>
                    <a:gd name="connsiteY11" fmla="*/ 338297 h 1056847"/>
                    <a:gd name="connsiteX12" fmla="*/ 312275 w 846177"/>
                    <a:gd name="connsiteY12" fmla="*/ 38101 h 1056847"/>
                    <a:gd name="connsiteX13" fmla="*/ 350376 w 846177"/>
                    <a:gd name="connsiteY13" fmla="*/ 0 h 1056847"/>
                    <a:gd name="connsiteX0" fmla="*/ 323785 w 819586"/>
                    <a:gd name="connsiteY0" fmla="*/ 0 h 1007494"/>
                    <a:gd name="connsiteX1" fmla="*/ 476183 w 819586"/>
                    <a:gd name="connsiteY1" fmla="*/ 0 h 1007494"/>
                    <a:gd name="connsiteX2" fmla="*/ 514284 w 819586"/>
                    <a:gd name="connsiteY2" fmla="*/ 38101 h 1007494"/>
                    <a:gd name="connsiteX3" fmla="*/ 514284 w 819586"/>
                    <a:gd name="connsiteY3" fmla="*/ 338297 h 1007494"/>
                    <a:gd name="connsiteX4" fmla="*/ 514776 w 819586"/>
                    <a:gd name="connsiteY4" fmla="*/ 356445 h 1007494"/>
                    <a:gd name="connsiteX5" fmla="*/ 817860 w 819586"/>
                    <a:gd name="connsiteY5" fmla="*/ 964172 h 1007494"/>
                    <a:gd name="connsiteX6" fmla="*/ 752269 w 819586"/>
                    <a:gd name="connsiteY6" fmla="*/ 1000917 h 1007494"/>
                    <a:gd name="connsiteX7" fmla="*/ 61250 w 819586"/>
                    <a:gd name="connsiteY7" fmla="*/ 998601 h 1007494"/>
                    <a:gd name="connsiteX8" fmla="*/ 3435 w 819586"/>
                    <a:gd name="connsiteY8" fmla="*/ 957222 h 1007494"/>
                    <a:gd name="connsiteX9" fmla="*/ 285028 w 819586"/>
                    <a:gd name="connsiteY9" fmla="*/ 350010 h 1007494"/>
                    <a:gd name="connsiteX10" fmla="*/ 285178 w 819586"/>
                    <a:gd name="connsiteY10" fmla="*/ 350010 h 1007494"/>
                    <a:gd name="connsiteX11" fmla="*/ 285684 w 819586"/>
                    <a:gd name="connsiteY11" fmla="*/ 338297 h 1007494"/>
                    <a:gd name="connsiteX12" fmla="*/ 285684 w 819586"/>
                    <a:gd name="connsiteY12" fmla="*/ 38101 h 1007494"/>
                    <a:gd name="connsiteX13" fmla="*/ 323785 w 819586"/>
                    <a:gd name="connsiteY13" fmla="*/ 0 h 10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9586" h="1007494">
                      <a:moveTo>
                        <a:pt x="323785" y="0"/>
                      </a:moveTo>
                      <a:lnTo>
                        <a:pt x="476183" y="0"/>
                      </a:lnTo>
                      <a:cubicBezTo>
                        <a:pt x="497226" y="0"/>
                        <a:pt x="514284" y="17058"/>
                        <a:pt x="514284" y="38101"/>
                      </a:cubicBezTo>
                      <a:lnTo>
                        <a:pt x="514284" y="338297"/>
                      </a:lnTo>
                      <a:lnTo>
                        <a:pt x="514776" y="356445"/>
                      </a:lnTo>
                      <a:cubicBezTo>
                        <a:pt x="565372" y="460758"/>
                        <a:pt x="844000" y="931075"/>
                        <a:pt x="817860" y="964172"/>
                      </a:cubicBezTo>
                      <a:cubicBezTo>
                        <a:pt x="791720" y="997269"/>
                        <a:pt x="774133" y="988669"/>
                        <a:pt x="752269" y="1000917"/>
                      </a:cubicBezTo>
                      <a:cubicBezTo>
                        <a:pt x="730405" y="1013165"/>
                        <a:pt x="186056" y="1005883"/>
                        <a:pt x="61250" y="998601"/>
                      </a:cubicBezTo>
                      <a:cubicBezTo>
                        <a:pt x="66205" y="989441"/>
                        <a:pt x="-17750" y="1009053"/>
                        <a:pt x="3435" y="957222"/>
                      </a:cubicBezTo>
                      <a:cubicBezTo>
                        <a:pt x="24620" y="905391"/>
                        <a:pt x="191164" y="552414"/>
                        <a:pt x="285028" y="350010"/>
                      </a:cubicBezTo>
                      <a:lnTo>
                        <a:pt x="285178" y="350010"/>
                      </a:lnTo>
                      <a:cubicBezTo>
                        <a:pt x="285347" y="346106"/>
                        <a:pt x="285515" y="342201"/>
                        <a:pt x="285684" y="338297"/>
                      </a:cubicBezTo>
                      <a:lnTo>
                        <a:pt x="285684" y="38101"/>
                      </a:lnTo>
                      <a:cubicBezTo>
                        <a:pt x="285684" y="17058"/>
                        <a:pt x="302742" y="0"/>
                        <a:pt x="323785"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0" name="Freeform 109"/>
                <p:cNvSpPr/>
                <p:nvPr/>
              </p:nvSpPr>
              <p:spPr>
                <a:xfrm>
                  <a:off x="604718" y="4346310"/>
                  <a:ext cx="199731" cy="29005"/>
                </a:xfrm>
                <a:custGeom>
                  <a:avLst/>
                  <a:gdLst>
                    <a:gd name="connsiteX0" fmla="*/ 96783 w 193567"/>
                    <a:gd name="connsiteY0" fmla="*/ 0 h 22861"/>
                    <a:gd name="connsiteX1" fmla="*/ 177605 w 193567"/>
                    <a:gd name="connsiteY1" fmla="*/ 6696 h 22861"/>
                    <a:gd name="connsiteX2" fmla="*/ 193567 w 193567"/>
                    <a:gd name="connsiteY2" fmla="*/ 11431 h 22861"/>
                    <a:gd name="connsiteX3" fmla="*/ 177605 w 193567"/>
                    <a:gd name="connsiteY3" fmla="*/ 16165 h 22861"/>
                    <a:gd name="connsiteX4" fmla="*/ 96783 w 193567"/>
                    <a:gd name="connsiteY4" fmla="*/ 22861 h 22861"/>
                    <a:gd name="connsiteX5" fmla="*/ 15961 w 193567"/>
                    <a:gd name="connsiteY5" fmla="*/ 16165 h 22861"/>
                    <a:gd name="connsiteX6" fmla="*/ 0 w 193567"/>
                    <a:gd name="connsiteY6" fmla="*/ 11431 h 22861"/>
                    <a:gd name="connsiteX7" fmla="*/ 15961 w 193567"/>
                    <a:gd name="connsiteY7" fmla="*/ 6696 h 22861"/>
                    <a:gd name="connsiteX8" fmla="*/ 96783 w 193567"/>
                    <a:gd name="connsiteY8" fmla="*/ 0 h 2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567" h="22861">
                      <a:moveTo>
                        <a:pt x="96783" y="0"/>
                      </a:moveTo>
                      <a:cubicBezTo>
                        <a:pt x="128346" y="0"/>
                        <a:pt x="156921" y="2559"/>
                        <a:pt x="177605" y="6696"/>
                      </a:cubicBezTo>
                      <a:lnTo>
                        <a:pt x="193567" y="11431"/>
                      </a:lnTo>
                      <a:lnTo>
                        <a:pt x="177605" y="16165"/>
                      </a:lnTo>
                      <a:cubicBezTo>
                        <a:pt x="156921" y="20302"/>
                        <a:pt x="128346" y="22861"/>
                        <a:pt x="96783" y="22861"/>
                      </a:cubicBezTo>
                      <a:cubicBezTo>
                        <a:pt x="65220" y="22861"/>
                        <a:pt x="36645" y="20302"/>
                        <a:pt x="15961" y="16165"/>
                      </a:cubicBezTo>
                      <a:lnTo>
                        <a:pt x="0" y="11431"/>
                      </a:lnTo>
                      <a:lnTo>
                        <a:pt x="15961" y="6696"/>
                      </a:lnTo>
                      <a:cubicBezTo>
                        <a:pt x="36645" y="2559"/>
                        <a:pt x="65220" y="0"/>
                        <a:pt x="96783"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1" name="Freeform 110"/>
                <p:cNvSpPr/>
                <p:nvPr/>
              </p:nvSpPr>
              <p:spPr>
                <a:xfrm>
                  <a:off x="586642" y="4317307"/>
                  <a:ext cx="235880" cy="43505"/>
                </a:xfrm>
                <a:custGeom>
                  <a:avLst/>
                  <a:gdLst>
                    <a:gd name="connsiteX0" fmla="*/ 114300 w 228600"/>
                    <a:gd name="connsiteY0" fmla="*/ 0 h 34290"/>
                    <a:gd name="connsiteX1" fmla="*/ 228600 w 228600"/>
                    <a:gd name="connsiteY1" fmla="*/ 22860 h 34290"/>
                    <a:gd name="connsiteX2" fmla="*/ 219618 w 228600"/>
                    <a:gd name="connsiteY2" fmla="*/ 31758 h 34290"/>
                    <a:gd name="connsiteX3" fmla="*/ 211084 w 228600"/>
                    <a:gd name="connsiteY3" fmla="*/ 34290 h 34290"/>
                    <a:gd name="connsiteX4" fmla="*/ 195122 w 228600"/>
                    <a:gd name="connsiteY4" fmla="*/ 29555 h 34290"/>
                    <a:gd name="connsiteX5" fmla="*/ 114300 w 228600"/>
                    <a:gd name="connsiteY5" fmla="*/ 22859 h 34290"/>
                    <a:gd name="connsiteX6" fmla="*/ 33478 w 228600"/>
                    <a:gd name="connsiteY6" fmla="*/ 29555 h 34290"/>
                    <a:gd name="connsiteX7" fmla="*/ 17517 w 228600"/>
                    <a:gd name="connsiteY7" fmla="*/ 34290 h 34290"/>
                    <a:gd name="connsiteX8" fmla="*/ 8982 w 228600"/>
                    <a:gd name="connsiteY8" fmla="*/ 31758 h 34290"/>
                    <a:gd name="connsiteX9" fmla="*/ 0 w 228600"/>
                    <a:gd name="connsiteY9" fmla="*/ 22860 h 34290"/>
                    <a:gd name="connsiteX10" fmla="*/ 114300 w 228600"/>
                    <a:gd name="connsiteY10" fmla="*/ 0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00" h="34290">
                      <a:moveTo>
                        <a:pt x="114300" y="0"/>
                      </a:moveTo>
                      <a:cubicBezTo>
                        <a:pt x="177426" y="0"/>
                        <a:pt x="228600" y="10235"/>
                        <a:pt x="228600" y="22860"/>
                      </a:cubicBezTo>
                      <a:cubicBezTo>
                        <a:pt x="228600" y="26016"/>
                        <a:pt x="225402" y="29023"/>
                        <a:pt x="219618" y="31758"/>
                      </a:cubicBezTo>
                      <a:lnTo>
                        <a:pt x="211084" y="34290"/>
                      </a:lnTo>
                      <a:lnTo>
                        <a:pt x="195122" y="29555"/>
                      </a:lnTo>
                      <a:cubicBezTo>
                        <a:pt x="174438" y="25418"/>
                        <a:pt x="145863" y="22859"/>
                        <a:pt x="114300" y="22859"/>
                      </a:cubicBezTo>
                      <a:cubicBezTo>
                        <a:pt x="82737" y="22859"/>
                        <a:pt x="54162" y="25418"/>
                        <a:pt x="33478" y="29555"/>
                      </a:cubicBezTo>
                      <a:lnTo>
                        <a:pt x="17517" y="34290"/>
                      </a:lnTo>
                      <a:lnTo>
                        <a:pt x="8982" y="31758"/>
                      </a:lnTo>
                      <a:cubicBezTo>
                        <a:pt x="3199" y="29023"/>
                        <a:pt x="0" y="26016"/>
                        <a:pt x="0" y="22860"/>
                      </a:cubicBezTo>
                      <a:cubicBezTo>
                        <a:pt x="0" y="10235"/>
                        <a:pt x="51174" y="0"/>
                        <a:pt x="114300"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2" name="Freeform 111"/>
                <p:cNvSpPr/>
                <p:nvPr/>
              </p:nvSpPr>
              <p:spPr>
                <a:xfrm>
                  <a:off x="586642" y="4360812"/>
                  <a:ext cx="235880" cy="43504"/>
                </a:xfrm>
                <a:custGeom>
                  <a:avLst/>
                  <a:gdLst>
                    <a:gd name="connsiteX0" fmla="*/ 17517 w 228600"/>
                    <a:gd name="connsiteY0" fmla="*/ 0 h 34289"/>
                    <a:gd name="connsiteX1" fmla="*/ 33478 w 228600"/>
                    <a:gd name="connsiteY1" fmla="*/ 4734 h 34289"/>
                    <a:gd name="connsiteX2" fmla="*/ 114300 w 228600"/>
                    <a:gd name="connsiteY2" fmla="*/ 11430 h 34289"/>
                    <a:gd name="connsiteX3" fmla="*/ 195122 w 228600"/>
                    <a:gd name="connsiteY3" fmla="*/ 4734 h 34289"/>
                    <a:gd name="connsiteX4" fmla="*/ 211084 w 228600"/>
                    <a:gd name="connsiteY4" fmla="*/ 0 h 34289"/>
                    <a:gd name="connsiteX5" fmla="*/ 219618 w 228600"/>
                    <a:gd name="connsiteY5" fmla="*/ 2531 h 34289"/>
                    <a:gd name="connsiteX6" fmla="*/ 228600 w 228600"/>
                    <a:gd name="connsiteY6" fmla="*/ 11429 h 34289"/>
                    <a:gd name="connsiteX7" fmla="*/ 114300 w 228600"/>
                    <a:gd name="connsiteY7" fmla="*/ 34289 h 34289"/>
                    <a:gd name="connsiteX8" fmla="*/ 0 w 228600"/>
                    <a:gd name="connsiteY8" fmla="*/ 11429 h 34289"/>
                    <a:gd name="connsiteX9" fmla="*/ 8982 w 228600"/>
                    <a:gd name="connsiteY9" fmla="*/ 2531 h 34289"/>
                    <a:gd name="connsiteX10" fmla="*/ 17517 w 228600"/>
                    <a:gd name="connsiteY10" fmla="*/ 0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00" h="34289">
                      <a:moveTo>
                        <a:pt x="17517" y="0"/>
                      </a:moveTo>
                      <a:lnTo>
                        <a:pt x="33478" y="4734"/>
                      </a:lnTo>
                      <a:cubicBezTo>
                        <a:pt x="54162" y="8871"/>
                        <a:pt x="82737" y="11430"/>
                        <a:pt x="114300" y="11430"/>
                      </a:cubicBezTo>
                      <a:cubicBezTo>
                        <a:pt x="145863" y="11430"/>
                        <a:pt x="174438" y="8871"/>
                        <a:pt x="195122" y="4734"/>
                      </a:cubicBezTo>
                      <a:lnTo>
                        <a:pt x="211084" y="0"/>
                      </a:lnTo>
                      <a:lnTo>
                        <a:pt x="219618" y="2531"/>
                      </a:lnTo>
                      <a:cubicBezTo>
                        <a:pt x="225402" y="5266"/>
                        <a:pt x="228600" y="8273"/>
                        <a:pt x="228600" y="11429"/>
                      </a:cubicBezTo>
                      <a:cubicBezTo>
                        <a:pt x="228600" y="24054"/>
                        <a:pt x="177426" y="34289"/>
                        <a:pt x="114300" y="34289"/>
                      </a:cubicBezTo>
                      <a:cubicBezTo>
                        <a:pt x="51174" y="34289"/>
                        <a:pt x="0" y="24054"/>
                        <a:pt x="0" y="11429"/>
                      </a:cubicBezTo>
                      <a:cubicBezTo>
                        <a:pt x="0" y="8273"/>
                        <a:pt x="3199" y="5266"/>
                        <a:pt x="8982" y="2531"/>
                      </a:cubicBezTo>
                      <a:lnTo>
                        <a:pt x="17517"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3" name="Freeform 112"/>
                <p:cNvSpPr/>
                <p:nvPr/>
              </p:nvSpPr>
              <p:spPr>
                <a:xfrm>
                  <a:off x="295262" y="5188321"/>
                  <a:ext cx="853587" cy="416473"/>
                </a:xfrm>
                <a:custGeom>
                  <a:avLst/>
                  <a:gdLst>
                    <a:gd name="connsiteX0" fmla="*/ 309563 w 806450"/>
                    <a:gd name="connsiteY0" fmla="*/ 0 h 1000917"/>
                    <a:gd name="connsiteX1" fmla="*/ 461961 w 806450"/>
                    <a:gd name="connsiteY1" fmla="*/ 0 h 1000917"/>
                    <a:gd name="connsiteX2" fmla="*/ 500062 w 806450"/>
                    <a:gd name="connsiteY2" fmla="*/ 38101 h 1000917"/>
                    <a:gd name="connsiteX3" fmla="*/ 500062 w 806450"/>
                    <a:gd name="connsiteY3" fmla="*/ 338297 h 1000917"/>
                    <a:gd name="connsiteX4" fmla="*/ 500554 w 806450"/>
                    <a:gd name="connsiteY4" fmla="*/ 356445 h 1000917"/>
                    <a:gd name="connsiteX5" fmla="*/ 806450 w 806450"/>
                    <a:gd name="connsiteY5" fmla="*/ 1000917 h 1000917"/>
                    <a:gd name="connsiteX6" fmla="*/ 0 w 806450"/>
                    <a:gd name="connsiteY6" fmla="*/ 1000917 h 1000917"/>
                    <a:gd name="connsiteX7" fmla="*/ 270806 w 806450"/>
                    <a:gd name="connsiteY7" fmla="*/ 350010 h 1000917"/>
                    <a:gd name="connsiteX8" fmla="*/ 270956 w 806450"/>
                    <a:gd name="connsiteY8" fmla="*/ 350010 h 1000917"/>
                    <a:gd name="connsiteX9" fmla="*/ 271462 w 806450"/>
                    <a:gd name="connsiteY9" fmla="*/ 338297 h 1000917"/>
                    <a:gd name="connsiteX10" fmla="*/ 271462 w 806450"/>
                    <a:gd name="connsiteY10" fmla="*/ 38101 h 1000917"/>
                    <a:gd name="connsiteX11" fmla="*/ 309563 w 806450"/>
                    <a:gd name="connsiteY11" fmla="*/ 0 h 1000917"/>
                    <a:gd name="connsiteX0" fmla="*/ 321122 w 818009"/>
                    <a:gd name="connsiteY0" fmla="*/ 0 h 1000917"/>
                    <a:gd name="connsiteX1" fmla="*/ 473520 w 818009"/>
                    <a:gd name="connsiteY1" fmla="*/ 0 h 1000917"/>
                    <a:gd name="connsiteX2" fmla="*/ 511621 w 818009"/>
                    <a:gd name="connsiteY2" fmla="*/ 38101 h 1000917"/>
                    <a:gd name="connsiteX3" fmla="*/ 511621 w 818009"/>
                    <a:gd name="connsiteY3" fmla="*/ 338297 h 1000917"/>
                    <a:gd name="connsiteX4" fmla="*/ 512113 w 818009"/>
                    <a:gd name="connsiteY4" fmla="*/ 356445 h 1000917"/>
                    <a:gd name="connsiteX5" fmla="*/ 818009 w 818009"/>
                    <a:gd name="connsiteY5" fmla="*/ 1000917 h 1000917"/>
                    <a:gd name="connsiteX6" fmla="*/ 11559 w 818009"/>
                    <a:gd name="connsiteY6" fmla="*/ 1000917 h 1000917"/>
                    <a:gd name="connsiteX7" fmla="*/ 772 w 818009"/>
                    <a:gd name="connsiteY7" fmla="*/ 957222 h 1000917"/>
                    <a:gd name="connsiteX8" fmla="*/ 282365 w 818009"/>
                    <a:gd name="connsiteY8" fmla="*/ 350010 h 1000917"/>
                    <a:gd name="connsiteX9" fmla="*/ 282515 w 818009"/>
                    <a:gd name="connsiteY9" fmla="*/ 350010 h 1000917"/>
                    <a:gd name="connsiteX10" fmla="*/ 283021 w 818009"/>
                    <a:gd name="connsiteY10" fmla="*/ 338297 h 1000917"/>
                    <a:gd name="connsiteX11" fmla="*/ 283021 w 818009"/>
                    <a:gd name="connsiteY11" fmla="*/ 38101 h 1000917"/>
                    <a:gd name="connsiteX12" fmla="*/ 321122 w 818009"/>
                    <a:gd name="connsiteY12" fmla="*/ 0 h 1000917"/>
                    <a:gd name="connsiteX0" fmla="*/ 320610 w 817497"/>
                    <a:gd name="connsiteY0" fmla="*/ 0 h 1000917"/>
                    <a:gd name="connsiteX1" fmla="*/ 473008 w 817497"/>
                    <a:gd name="connsiteY1" fmla="*/ 0 h 1000917"/>
                    <a:gd name="connsiteX2" fmla="*/ 511109 w 817497"/>
                    <a:gd name="connsiteY2" fmla="*/ 38101 h 1000917"/>
                    <a:gd name="connsiteX3" fmla="*/ 511109 w 817497"/>
                    <a:gd name="connsiteY3" fmla="*/ 338297 h 1000917"/>
                    <a:gd name="connsiteX4" fmla="*/ 511601 w 817497"/>
                    <a:gd name="connsiteY4" fmla="*/ 356445 h 1000917"/>
                    <a:gd name="connsiteX5" fmla="*/ 817497 w 817497"/>
                    <a:gd name="connsiteY5" fmla="*/ 1000917 h 1000917"/>
                    <a:gd name="connsiteX6" fmla="*/ 58075 w 817497"/>
                    <a:gd name="connsiteY6" fmla="*/ 998601 h 1000917"/>
                    <a:gd name="connsiteX7" fmla="*/ 260 w 817497"/>
                    <a:gd name="connsiteY7" fmla="*/ 957222 h 1000917"/>
                    <a:gd name="connsiteX8" fmla="*/ 281853 w 817497"/>
                    <a:gd name="connsiteY8" fmla="*/ 350010 h 1000917"/>
                    <a:gd name="connsiteX9" fmla="*/ 282003 w 817497"/>
                    <a:gd name="connsiteY9" fmla="*/ 350010 h 1000917"/>
                    <a:gd name="connsiteX10" fmla="*/ 282509 w 817497"/>
                    <a:gd name="connsiteY10" fmla="*/ 338297 h 1000917"/>
                    <a:gd name="connsiteX11" fmla="*/ 282509 w 817497"/>
                    <a:gd name="connsiteY11" fmla="*/ 38101 h 1000917"/>
                    <a:gd name="connsiteX12" fmla="*/ 320610 w 817497"/>
                    <a:gd name="connsiteY12" fmla="*/ 0 h 1000917"/>
                    <a:gd name="connsiteX0" fmla="*/ 320610 w 817497"/>
                    <a:gd name="connsiteY0" fmla="*/ 0 h 1000917"/>
                    <a:gd name="connsiteX1" fmla="*/ 473008 w 817497"/>
                    <a:gd name="connsiteY1" fmla="*/ 0 h 1000917"/>
                    <a:gd name="connsiteX2" fmla="*/ 511109 w 817497"/>
                    <a:gd name="connsiteY2" fmla="*/ 38101 h 1000917"/>
                    <a:gd name="connsiteX3" fmla="*/ 511109 w 817497"/>
                    <a:gd name="connsiteY3" fmla="*/ 338297 h 1000917"/>
                    <a:gd name="connsiteX4" fmla="*/ 511601 w 817497"/>
                    <a:gd name="connsiteY4" fmla="*/ 356445 h 1000917"/>
                    <a:gd name="connsiteX5" fmla="*/ 814685 w 817497"/>
                    <a:gd name="connsiteY5" fmla="*/ 964172 h 1000917"/>
                    <a:gd name="connsiteX6" fmla="*/ 817497 w 817497"/>
                    <a:gd name="connsiteY6" fmla="*/ 1000917 h 1000917"/>
                    <a:gd name="connsiteX7" fmla="*/ 58075 w 817497"/>
                    <a:gd name="connsiteY7" fmla="*/ 998601 h 1000917"/>
                    <a:gd name="connsiteX8" fmla="*/ 260 w 817497"/>
                    <a:gd name="connsiteY8" fmla="*/ 957222 h 1000917"/>
                    <a:gd name="connsiteX9" fmla="*/ 281853 w 817497"/>
                    <a:gd name="connsiteY9" fmla="*/ 350010 h 1000917"/>
                    <a:gd name="connsiteX10" fmla="*/ 282003 w 817497"/>
                    <a:gd name="connsiteY10" fmla="*/ 350010 h 1000917"/>
                    <a:gd name="connsiteX11" fmla="*/ 282509 w 817497"/>
                    <a:gd name="connsiteY11" fmla="*/ 338297 h 1000917"/>
                    <a:gd name="connsiteX12" fmla="*/ 282509 w 817497"/>
                    <a:gd name="connsiteY12" fmla="*/ 38101 h 1000917"/>
                    <a:gd name="connsiteX13" fmla="*/ 320610 w 817497"/>
                    <a:gd name="connsiteY13" fmla="*/ 0 h 1000917"/>
                    <a:gd name="connsiteX0" fmla="*/ 320610 w 814685"/>
                    <a:gd name="connsiteY0" fmla="*/ 0 h 1000917"/>
                    <a:gd name="connsiteX1" fmla="*/ 473008 w 814685"/>
                    <a:gd name="connsiteY1" fmla="*/ 0 h 1000917"/>
                    <a:gd name="connsiteX2" fmla="*/ 511109 w 814685"/>
                    <a:gd name="connsiteY2" fmla="*/ 38101 h 1000917"/>
                    <a:gd name="connsiteX3" fmla="*/ 511109 w 814685"/>
                    <a:gd name="connsiteY3" fmla="*/ 338297 h 1000917"/>
                    <a:gd name="connsiteX4" fmla="*/ 511601 w 814685"/>
                    <a:gd name="connsiteY4" fmla="*/ 356445 h 1000917"/>
                    <a:gd name="connsiteX5" fmla="*/ 814685 w 814685"/>
                    <a:gd name="connsiteY5" fmla="*/ 964172 h 1000917"/>
                    <a:gd name="connsiteX6" fmla="*/ 749094 w 814685"/>
                    <a:gd name="connsiteY6" fmla="*/ 1000917 h 1000917"/>
                    <a:gd name="connsiteX7" fmla="*/ 58075 w 814685"/>
                    <a:gd name="connsiteY7" fmla="*/ 998601 h 1000917"/>
                    <a:gd name="connsiteX8" fmla="*/ 260 w 814685"/>
                    <a:gd name="connsiteY8" fmla="*/ 957222 h 1000917"/>
                    <a:gd name="connsiteX9" fmla="*/ 281853 w 814685"/>
                    <a:gd name="connsiteY9" fmla="*/ 350010 h 1000917"/>
                    <a:gd name="connsiteX10" fmla="*/ 282003 w 814685"/>
                    <a:gd name="connsiteY10" fmla="*/ 350010 h 1000917"/>
                    <a:gd name="connsiteX11" fmla="*/ 282509 w 814685"/>
                    <a:gd name="connsiteY11" fmla="*/ 338297 h 1000917"/>
                    <a:gd name="connsiteX12" fmla="*/ 282509 w 814685"/>
                    <a:gd name="connsiteY12" fmla="*/ 38101 h 1000917"/>
                    <a:gd name="connsiteX13" fmla="*/ 320610 w 814685"/>
                    <a:gd name="connsiteY13" fmla="*/ 0 h 1000917"/>
                    <a:gd name="connsiteX0" fmla="*/ 320610 w 814685"/>
                    <a:gd name="connsiteY0" fmla="*/ 0 h 1007494"/>
                    <a:gd name="connsiteX1" fmla="*/ 473008 w 814685"/>
                    <a:gd name="connsiteY1" fmla="*/ 0 h 1007494"/>
                    <a:gd name="connsiteX2" fmla="*/ 511109 w 814685"/>
                    <a:gd name="connsiteY2" fmla="*/ 38101 h 1007494"/>
                    <a:gd name="connsiteX3" fmla="*/ 511109 w 814685"/>
                    <a:gd name="connsiteY3" fmla="*/ 338297 h 1007494"/>
                    <a:gd name="connsiteX4" fmla="*/ 511601 w 814685"/>
                    <a:gd name="connsiteY4" fmla="*/ 356445 h 1007494"/>
                    <a:gd name="connsiteX5" fmla="*/ 814685 w 814685"/>
                    <a:gd name="connsiteY5" fmla="*/ 964172 h 1007494"/>
                    <a:gd name="connsiteX6" fmla="*/ 749094 w 814685"/>
                    <a:gd name="connsiteY6" fmla="*/ 1000917 h 1007494"/>
                    <a:gd name="connsiteX7" fmla="*/ 58075 w 814685"/>
                    <a:gd name="connsiteY7" fmla="*/ 998601 h 1007494"/>
                    <a:gd name="connsiteX8" fmla="*/ 260 w 814685"/>
                    <a:gd name="connsiteY8" fmla="*/ 957222 h 1007494"/>
                    <a:gd name="connsiteX9" fmla="*/ 281853 w 814685"/>
                    <a:gd name="connsiteY9" fmla="*/ 350010 h 1007494"/>
                    <a:gd name="connsiteX10" fmla="*/ 282003 w 814685"/>
                    <a:gd name="connsiteY10" fmla="*/ 350010 h 1007494"/>
                    <a:gd name="connsiteX11" fmla="*/ 282509 w 814685"/>
                    <a:gd name="connsiteY11" fmla="*/ 338297 h 1007494"/>
                    <a:gd name="connsiteX12" fmla="*/ 282509 w 814685"/>
                    <a:gd name="connsiteY12" fmla="*/ 38101 h 1007494"/>
                    <a:gd name="connsiteX13" fmla="*/ 320610 w 814685"/>
                    <a:gd name="connsiteY13" fmla="*/ 0 h 1007494"/>
                    <a:gd name="connsiteX0" fmla="*/ 320610 w 815922"/>
                    <a:gd name="connsiteY0" fmla="*/ 0 h 1007494"/>
                    <a:gd name="connsiteX1" fmla="*/ 473008 w 815922"/>
                    <a:gd name="connsiteY1" fmla="*/ 0 h 1007494"/>
                    <a:gd name="connsiteX2" fmla="*/ 511109 w 815922"/>
                    <a:gd name="connsiteY2" fmla="*/ 38101 h 1007494"/>
                    <a:gd name="connsiteX3" fmla="*/ 511109 w 815922"/>
                    <a:gd name="connsiteY3" fmla="*/ 338297 h 1007494"/>
                    <a:gd name="connsiteX4" fmla="*/ 511601 w 815922"/>
                    <a:gd name="connsiteY4" fmla="*/ 356445 h 1007494"/>
                    <a:gd name="connsiteX5" fmla="*/ 814685 w 815922"/>
                    <a:gd name="connsiteY5" fmla="*/ 964172 h 1007494"/>
                    <a:gd name="connsiteX6" fmla="*/ 749094 w 815922"/>
                    <a:gd name="connsiteY6" fmla="*/ 1000917 h 1007494"/>
                    <a:gd name="connsiteX7" fmla="*/ 58075 w 815922"/>
                    <a:gd name="connsiteY7" fmla="*/ 998601 h 1007494"/>
                    <a:gd name="connsiteX8" fmla="*/ 260 w 815922"/>
                    <a:gd name="connsiteY8" fmla="*/ 957222 h 1007494"/>
                    <a:gd name="connsiteX9" fmla="*/ 281853 w 815922"/>
                    <a:gd name="connsiteY9" fmla="*/ 350010 h 1007494"/>
                    <a:gd name="connsiteX10" fmla="*/ 282003 w 815922"/>
                    <a:gd name="connsiteY10" fmla="*/ 350010 h 1007494"/>
                    <a:gd name="connsiteX11" fmla="*/ 282509 w 815922"/>
                    <a:gd name="connsiteY11" fmla="*/ 338297 h 1007494"/>
                    <a:gd name="connsiteX12" fmla="*/ 282509 w 815922"/>
                    <a:gd name="connsiteY12" fmla="*/ 38101 h 1007494"/>
                    <a:gd name="connsiteX13" fmla="*/ 320610 w 815922"/>
                    <a:gd name="connsiteY13" fmla="*/ 0 h 1007494"/>
                    <a:gd name="connsiteX0" fmla="*/ 320610 w 816411"/>
                    <a:gd name="connsiteY0" fmla="*/ 0 h 1007494"/>
                    <a:gd name="connsiteX1" fmla="*/ 473008 w 816411"/>
                    <a:gd name="connsiteY1" fmla="*/ 0 h 1007494"/>
                    <a:gd name="connsiteX2" fmla="*/ 511109 w 816411"/>
                    <a:gd name="connsiteY2" fmla="*/ 38101 h 1007494"/>
                    <a:gd name="connsiteX3" fmla="*/ 511109 w 816411"/>
                    <a:gd name="connsiteY3" fmla="*/ 338297 h 1007494"/>
                    <a:gd name="connsiteX4" fmla="*/ 511601 w 816411"/>
                    <a:gd name="connsiteY4" fmla="*/ 356445 h 1007494"/>
                    <a:gd name="connsiteX5" fmla="*/ 814685 w 816411"/>
                    <a:gd name="connsiteY5" fmla="*/ 964172 h 1007494"/>
                    <a:gd name="connsiteX6" fmla="*/ 749094 w 816411"/>
                    <a:gd name="connsiteY6" fmla="*/ 1000917 h 1007494"/>
                    <a:gd name="connsiteX7" fmla="*/ 58075 w 816411"/>
                    <a:gd name="connsiteY7" fmla="*/ 998601 h 1007494"/>
                    <a:gd name="connsiteX8" fmla="*/ 260 w 816411"/>
                    <a:gd name="connsiteY8" fmla="*/ 957222 h 1007494"/>
                    <a:gd name="connsiteX9" fmla="*/ 281853 w 816411"/>
                    <a:gd name="connsiteY9" fmla="*/ 350010 h 1007494"/>
                    <a:gd name="connsiteX10" fmla="*/ 282003 w 816411"/>
                    <a:gd name="connsiteY10" fmla="*/ 350010 h 1007494"/>
                    <a:gd name="connsiteX11" fmla="*/ 282509 w 816411"/>
                    <a:gd name="connsiteY11" fmla="*/ 338297 h 1007494"/>
                    <a:gd name="connsiteX12" fmla="*/ 282509 w 816411"/>
                    <a:gd name="connsiteY12" fmla="*/ 38101 h 1007494"/>
                    <a:gd name="connsiteX13" fmla="*/ 320610 w 816411"/>
                    <a:gd name="connsiteY13" fmla="*/ 0 h 1007494"/>
                    <a:gd name="connsiteX0" fmla="*/ 350376 w 846177"/>
                    <a:gd name="connsiteY0" fmla="*/ 0 h 1056847"/>
                    <a:gd name="connsiteX1" fmla="*/ 502774 w 846177"/>
                    <a:gd name="connsiteY1" fmla="*/ 0 h 1056847"/>
                    <a:gd name="connsiteX2" fmla="*/ 540875 w 846177"/>
                    <a:gd name="connsiteY2" fmla="*/ 38101 h 1056847"/>
                    <a:gd name="connsiteX3" fmla="*/ 540875 w 846177"/>
                    <a:gd name="connsiteY3" fmla="*/ 338297 h 1056847"/>
                    <a:gd name="connsiteX4" fmla="*/ 541367 w 846177"/>
                    <a:gd name="connsiteY4" fmla="*/ 356445 h 1056847"/>
                    <a:gd name="connsiteX5" fmla="*/ 844451 w 846177"/>
                    <a:gd name="connsiteY5" fmla="*/ 964172 h 1056847"/>
                    <a:gd name="connsiteX6" fmla="*/ 778860 w 846177"/>
                    <a:gd name="connsiteY6" fmla="*/ 1000917 h 1056847"/>
                    <a:gd name="connsiteX7" fmla="*/ 87841 w 846177"/>
                    <a:gd name="connsiteY7" fmla="*/ 998601 h 1056847"/>
                    <a:gd name="connsiteX8" fmla="*/ 30026 w 846177"/>
                    <a:gd name="connsiteY8" fmla="*/ 957222 h 1056847"/>
                    <a:gd name="connsiteX9" fmla="*/ 311619 w 846177"/>
                    <a:gd name="connsiteY9" fmla="*/ 350010 h 1056847"/>
                    <a:gd name="connsiteX10" fmla="*/ 311769 w 846177"/>
                    <a:gd name="connsiteY10" fmla="*/ 350010 h 1056847"/>
                    <a:gd name="connsiteX11" fmla="*/ 312275 w 846177"/>
                    <a:gd name="connsiteY11" fmla="*/ 338297 h 1056847"/>
                    <a:gd name="connsiteX12" fmla="*/ 312275 w 846177"/>
                    <a:gd name="connsiteY12" fmla="*/ 38101 h 1056847"/>
                    <a:gd name="connsiteX13" fmla="*/ 350376 w 846177"/>
                    <a:gd name="connsiteY13" fmla="*/ 0 h 1056847"/>
                    <a:gd name="connsiteX0" fmla="*/ 323785 w 819586"/>
                    <a:gd name="connsiteY0" fmla="*/ 0 h 1007494"/>
                    <a:gd name="connsiteX1" fmla="*/ 476183 w 819586"/>
                    <a:gd name="connsiteY1" fmla="*/ 0 h 1007494"/>
                    <a:gd name="connsiteX2" fmla="*/ 514284 w 819586"/>
                    <a:gd name="connsiteY2" fmla="*/ 38101 h 1007494"/>
                    <a:gd name="connsiteX3" fmla="*/ 514284 w 819586"/>
                    <a:gd name="connsiteY3" fmla="*/ 338297 h 1007494"/>
                    <a:gd name="connsiteX4" fmla="*/ 514776 w 819586"/>
                    <a:gd name="connsiteY4" fmla="*/ 356445 h 1007494"/>
                    <a:gd name="connsiteX5" fmla="*/ 817860 w 819586"/>
                    <a:gd name="connsiteY5" fmla="*/ 964172 h 1007494"/>
                    <a:gd name="connsiteX6" fmla="*/ 752269 w 819586"/>
                    <a:gd name="connsiteY6" fmla="*/ 1000917 h 1007494"/>
                    <a:gd name="connsiteX7" fmla="*/ 61250 w 819586"/>
                    <a:gd name="connsiteY7" fmla="*/ 998601 h 1007494"/>
                    <a:gd name="connsiteX8" fmla="*/ 3435 w 819586"/>
                    <a:gd name="connsiteY8" fmla="*/ 957222 h 1007494"/>
                    <a:gd name="connsiteX9" fmla="*/ 285028 w 819586"/>
                    <a:gd name="connsiteY9" fmla="*/ 350010 h 1007494"/>
                    <a:gd name="connsiteX10" fmla="*/ 285178 w 819586"/>
                    <a:gd name="connsiteY10" fmla="*/ 350010 h 1007494"/>
                    <a:gd name="connsiteX11" fmla="*/ 285684 w 819586"/>
                    <a:gd name="connsiteY11" fmla="*/ 338297 h 1007494"/>
                    <a:gd name="connsiteX12" fmla="*/ 285684 w 819586"/>
                    <a:gd name="connsiteY12" fmla="*/ 38101 h 1007494"/>
                    <a:gd name="connsiteX13" fmla="*/ 323785 w 819586"/>
                    <a:gd name="connsiteY13" fmla="*/ 0 h 1007494"/>
                    <a:gd name="connsiteX0" fmla="*/ 321607 w 817408"/>
                    <a:gd name="connsiteY0" fmla="*/ 0 h 1007494"/>
                    <a:gd name="connsiteX1" fmla="*/ 474005 w 817408"/>
                    <a:gd name="connsiteY1" fmla="*/ 0 h 1007494"/>
                    <a:gd name="connsiteX2" fmla="*/ 512106 w 817408"/>
                    <a:gd name="connsiteY2" fmla="*/ 38101 h 1007494"/>
                    <a:gd name="connsiteX3" fmla="*/ 512106 w 817408"/>
                    <a:gd name="connsiteY3" fmla="*/ 338297 h 1007494"/>
                    <a:gd name="connsiteX4" fmla="*/ 512598 w 817408"/>
                    <a:gd name="connsiteY4" fmla="*/ 356445 h 1007494"/>
                    <a:gd name="connsiteX5" fmla="*/ 815682 w 817408"/>
                    <a:gd name="connsiteY5" fmla="*/ 964172 h 1007494"/>
                    <a:gd name="connsiteX6" fmla="*/ 750091 w 817408"/>
                    <a:gd name="connsiteY6" fmla="*/ 1000917 h 1007494"/>
                    <a:gd name="connsiteX7" fmla="*/ 59072 w 817408"/>
                    <a:gd name="connsiteY7" fmla="*/ 998601 h 1007494"/>
                    <a:gd name="connsiteX8" fmla="*/ 1257 w 817408"/>
                    <a:gd name="connsiteY8" fmla="*/ 957222 h 1007494"/>
                    <a:gd name="connsiteX9" fmla="*/ 129514 w 817408"/>
                    <a:gd name="connsiteY9" fmla="*/ 679239 h 1007494"/>
                    <a:gd name="connsiteX10" fmla="*/ 282850 w 817408"/>
                    <a:gd name="connsiteY10" fmla="*/ 350010 h 1007494"/>
                    <a:gd name="connsiteX11" fmla="*/ 283000 w 817408"/>
                    <a:gd name="connsiteY11" fmla="*/ 350010 h 1007494"/>
                    <a:gd name="connsiteX12" fmla="*/ 283506 w 817408"/>
                    <a:gd name="connsiteY12" fmla="*/ 338297 h 1007494"/>
                    <a:gd name="connsiteX13" fmla="*/ 283506 w 817408"/>
                    <a:gd name="connsiteY13" fmla="*/ 38101 h 1007494"/>
                    <a:gd name="connsiteX14" fmla="*/ 321607 w 817408"/>
                    <a:gd name="connsiteY14" fmla="*/ 0 h 1007494"/>
                    <a:gd name="connsiteX0" fmla="*/ 321607 w 817408"/>
                    <a:gd name="connsiteY0" fmla="*/ 0 h 1007494"/>
                    <a:gd name="connsiteX1" fmla="*/ 474005 w 817408"/>
                    <a:gd name="connsiteY1" fmla="*/ 0 h 1007494"/>
                    <a:gd name="connsiteX2" fmla="*/ 512106 w 817408"/>
                    <a:gd name="connsiteY2" fmla="*/ 38101 h 1007494"/>
                    <a:gd name="connsiteX3" fmla="*/ 512106 w 817408"/>
                    <a:gd name="connsiteY3" fmla="*/ 338297 h 1007494"/>
                    <a:gd name="connsiteX4" fmla="*/ 512598 w 817408"/>
                    <a:gd name="connsiteY4" fmla="*/ 356445 h 1007494"/>
                    <a:gd name="connsiteX5" fmla="*/ 815682 w 817408"/>
                    <a:gd name="connsiteY5" fmla="*/ 964172 h 1007494"/>
                    <a:gd name="connsiteX6" fmla="*/ 750091 w 817408"/>
                    <a:gd name="connsiteY6" fmla="*/ 1000917 h 1007494"/>
                    <a:gd name="connsiteX7" fmla="*/ 59072 w 817408"/>
                    <a:gd name="connsiteY7" fmla="*/ 998601 h 1007494"/>
                    <a:gd name="connsiteX8" fmla="*/ 1257 w 817408"/>
                    <a:gd name="connsiteY8" fmla="*/ 957222 h 1007494"/>
                    <a:gd name="connsiteX9" fmla="*/ 129514 w 817408"/>
                    <a:gd name="connsiteY9" fmla="*/ 679239 h 1007494"/>
                    <a:gd name="connsiteX10" fmla="*/ 282850 w 817408"/>
                    <a:gd name="connsiteY10" fmla="*/ 350010 h 1007494"/>
                    <a:gd name="connsiteX11" fmla="*/ 283506 w 817408"/>
                    <a:gd name="connsiteY11" fmla="*/ 338297 h 1007494"/>
                    <a:gd name="connsiteX12" fmla="*/ 283506 w 817408"/>
                    <a:gd name="connsiteY12" fmla="*/ 38101 h 1007494"/>
                    <a:gd name="connsiteX13" fmla="*/ 321607 w 817408"/>
                    <a:gd name="connsiteY13" fmla="*/ 0 h 1007494"/>
                    <a:gd name="connsiteX0" fmla="*/ 321607 w 817408"/>
                    <a:gd name="connsiteY0" fmla="*/ 0 h 1007494"/>
                    <a:gd name="connsiteX1" fmla="*/ 474005 w 817408"/>
                    <a:gd name="connsiteY1" fmla="*/ 0 h 1007494"/>
                    <a:gd name="connsiteX2" fmla="*/ 512106 w 817408"/>
                    <a:gd name="connsiteY2" fmla="*/ 38101 h 1007494"/>
                    <a:gd name="connsiteX3" fmla="*/ 512106 w 817408"/>
                    <a:gd name="connsiteY3" fmla="*/ 338297 h 1007494"/>
                    <a:gd name="connsiteX4" fmla="*/ 512598 w 817408"/>
                    <a:gd name="connsiteY4" fmla="*/ 356445 h 1007494"/>
                    <a:gd name="connsiteX5" fmla="*/ 815682 w 817408"/>
                    <a:gd name="connsiteY5" fmla="*/ 964172 h 1007494"/>
                    <a:gd name="connsiteX6" fmla="*/ 750091 w 817408"/>
                    <a:gd name="connsiteY6" fmla="*/ 1000917 h 1007494"/>
                    <a:gd name="connsiteX7" fmla="*/ 59072 w 817408"/>
                    <a:gd name="connsiteY7" fmla="*/ 998601 h 1007494"/>
                    <a:gd name="connsiteX8" fmla="*/ 1257 w 817408"/>
                    <a:gd name="connsiteY8" fmla="*/ 957222 h 1007494"/>
                    <a:gd name="connsiteX9" fmla="*/ 129514 w 817408"/>
                    <a:gd name="connsiteY9" fmla="*/ 679239 h 1007494"/>
                    <a:gd name="connsiteX10" fmla="*/ 282850 w 817408"/>
                    <a:gd name="connsiteY10" fmla="*/ 350010 h 1007494"/>
                    <a:gd name="connsiteX11" fmla="*/ 283506 w 817408"/>
                    <a:gd name="connsiteY11" fmla="*/ 38101 h 1007494"/>
                    <a:gd name="connsiteX12" fmla="*/ 321607 w 817408"/>
                    <a:gd name="connsiteY12" fmla="*/ 0 h 1007494"/>
                    <a:gd name="connsiteX0" fmla="*/ 321607 w 817408"/>
                    <a:gd name="connsiteY0" fmla="*/ 0 h 1007494"/>
                    <a:gd name="connsiteX1" fmla="*/ 474005 w 817408"/>
                    <a:gd name="connsiteY1" fmla="*/ 0 h 1007494"/>
                    <a:gd name="connsiteX2" fmla="*/ 512106 w 817408"/>
                    <a:gd name="connsiteY2" fmla="*/ 38101 h 1007494"/>
                    <a:gd name="connsiteX3" fmla="*/ 512598 w 817408"/>
                    <a:gd name="connsiteY3" fmla="*/ 356445 h 1007494"/>
                    <a:gd name="connsiteX4" fmla="*/ 815682 w 817408"/>
                    <a:gd name="connsiteY4" fmla="*/ 964172 h 1007494"/>
                    <a:gd name="connsiteX5" fmla="*/ 750091 w 817408"/>
                    <a:gd name="connsiteY5" fmla="*/ 1000917 h 1007494"/>
                    <a:gd name="connsiteX6" fmla="*/ 59072 w 817408"/>
                    <a:gd name="connsiteY6" fmla="*/ 998601 h 1007494"/>
                    <a:gd name="connsiteX7" fmla="*/ 1257 w 817408"/>
                    <a:gd name="connsiteY7" fmla="*/ 957222 h 1007494"/>
                    <a:gd name="connsiteX8" fmla="*/ 129514 w 817408"/>
                    <a:gd name="connsiteY8" fmla="*/ 679239 h 1007494"/>
                    <a:gd name="connsiteX9" fmla="*/ 282850 w 817408"/>
                    <a:gd name="connsiteY9" fmla="*/ 350010 h 1007494"/>
                    <a:gd name="connsiteX10" fmla="*/ 283506 w 817408"/>
                    <a:gd name="connsiteY10" fmla="*/ 38101 h 1007494"/>
                    <a:gd name="connsiteX11" fmla="*/ 321607 w 817408"/>
                    <a:gd name="connsiteY11" fmla="*/ 0 h 1007494"/>
                    <a:gd name="connsiteX0" fmla="*/ 321607 w 817225"/>
                    <a:gd name="connsiteY0" fmla="*/ 0 h 1007494"/>
                    <a:gd name="connsiteX1" fmla="*/ 474005 w 817225"/>
                    <a:gd name="connsiteY1" fmla="*/ 0 h 1007494"/>
                    <a:gd name="connsiteX2" fmla="*/ 512106 w 817225"/>
                    <a:gd name="connsiteY2" fmla="*/ 38101 h 1007494"/>
                    <a:gd name="connsiteX3" fmla="*/ 681469 w 817225"/>
                    <a:gd name="connsiteY3" fmla="*/ 676124 h 1007494"/>
                    <a:gd name="connsiteX4" fmla="*/ 815682 w 817225"/>
                    <a:gd name="connsiteY4" fmla="*/ 964172 h 1007494"/>
                    <a:gd name="connsiteX5" fmla="*/ 750091 w 817225"/>
                    <a:gd name="connsiteY5" fmla="*/ 1000917 h 1007494"/>
                    <a:gd name="connsiteX6" fmla="*/ 59072 w 817225"/>
                    <a:gd name="connsiteY6" fmla="*/ 998601 h 1007494"/>
                    <a:gd name="connsiteX7" fmla="*/ 1257 w 817225"/>
                    <a:gd name="connsiteY7" fmla="*/ 957222 h 1007494"/>
                    <a:gd name="connsiteX8" fmla="*/ 129514 w 817225"/>
                    <a:gd name="connsiteY8" fmla="*/ 679239 h 1007494"/>
                    <a:gd name="connsiteX9" fmla="*/ 282850 w 817225"/>
                    <a:gd name="connsiteY9" fmla="*/ 350010 h 1007494"/>
                    <a:gd name="connsiteX10" fmla="*/ 283506 w 817225"/>
                    <a:gd name="connsiteY10" fmla="*/ 38101 h 1007494"/>
                    <a:gd name="connsiteX11" fmla="*/ 321607 w 817225"/>
                    <a:gd name="connsiteY11" fmla="*/ 0 h 1007494"/>
                    <a:gd name="connsiteX0" fmla="*/ 321607 w 817225"/>
                    <a:gd name="connsiteY0" fmla="*/ 0 h 1007494"/>
                    <a:gd name="connsiteX1" fmla="*/ 474005 w 817225"/>
                    <a:gd name="connsiteY1" fmla="*/ 0 h 1007494"/>
                    <a:gd name="connsiteX2" fmla="*/ 512106 w 817225"/>
                    <a:gd name="connsiteY2" fmla="*/ 38101 h 1007494"/>
                    <a:gd name="connsiteX3" fmla="*/ 815682 w 817225"/>
                    <a:gd name="connsiteY3" fmla="*/ 964172 h 1007494"/>
                    <a:gd name="connsiteX4" fmla="*/ 750091 w 817225"/>
                    <a:gd name="connsiteY4" fmla="*/ 1000917 h 1007494"/>
                    <a:gd name="connsiteX5" fmla="*/ 59072 w 817225"/>
                    <a:gd name="connsiteY5" fmla="*/ 998601 h 1007494"/>
                    <a:gd name="connsiteX6" fmla="*/ 1257 w 817225"/>
                    <a:gd name="connsiteY6" fmla="*/ 957222 h 1007494"/>
                    <a:gd name="connsiteX7" fmla="*/ 129514 w 817225"/>
                    <a:gd name="connsiteY7" fmla="*/ 679239 h 1007494"/>
                    <a:gd name="connsiteX8" fmla="*/ 282850 w 817225"/>
                    <a:gd name="connsiteY8" fmla="*/ 350010 h 1007494"/>
                    <a:gd name="connsiteX9" fmla="*/ 283506 w 817225"/>
                    <a:gd name="connsiteY9" fmla="*/ 38101 h 1007494"/>
                    <a:gd name="connsiteX10" fmla="*/ 321607 w 817225"/>
                    <a:gd name="connsiteY10" fmla="*/ 0 h 1007494"/>
                    <a:gd name="connsiteX0" fmla="*/ 321607 w 828629"/>
                    <a:gd name="connsiteY0" fmla="*/ 0 h 1045878"/>
                    <a:gd name="connsiteX1" fmla="*/ 474005 w 828629"/>
                    <a:gd name="connsiteY1" fmla="*/ 0 h 1045878"/>
                    <a:gd name="connsiteX2" fmla="*/ 815682 w 828629"/>
                    <a:gd name="connsiteY2" fmla="*/ 964172 h 1045878"/>
                    <a:gd name="connsiteX3" fmla="*/ 750091 w 828629"/>
                    <a:gd name="connsiteY3" fmla="*/ 1000917 h 1045878"/>
                    <a:gd name="connsiteX4" fmla="*/ 59072 w 828629"/>
                    <a:gd name="connsiteY4" fmla="*/ 998601 h 1045878"/>
                    <a:gd name="connsiteX5" fmla="*/ 1257 w 828629"/>
                    <a:gd name="connsiteY5" fmla="*/ 957222 h 1045878"/>
                    <a:gd name="connsiteX6" fmla="*/ 129514 w 828629"/>
                    <a:gd name="connsiteY6" fmla="*/ 679239 h 1045878"/>
                    <a:gd name="connsiteX7" fmla="*/ 282850 w 828629"/>
                    <a:gd name="connsiteY7" fmla="*/ 350010 h 1045878"/>
                    <a:gd name="connsiteX8" fmla="*/ 283506 w 828629"/>
                    <a:gd name="connsiteY8" fmla="*/ 38101 h 1045878"/>
                    <a:gd name="connsiteX9" fmla="*/ 321607 w 828629"/>
                    <a:gd name="connsiteY9" fmla="*/ 0 h 1045878"/>
                    <a:gd name="connsiteX0" fmla="*/ 321607 w 828629"/>
                    <a:gd name="connsiteY0" fmla="*/ 0 h 1045878"/>
                    <a:gd name="connsiteX1" fmla="*/ 815682 w 828629"/>
                    <a:gd name="connsiteY1" fmla="*/ 964172 h 1045878"/>
                    <a:gd name="connsiteX2" fmla="*/ 750091 w 828629"/>
                    <a:gd name="connsiteY2" fmla="*/ 1000917 h 1045878"/>
                    <a:gd name="connsiteX3" fmla="*/ 59072 w 828629"/>
                    <a:gd name="connsiteY3" fmla="*/ 998601 h 1045878"/>
                    <a:gd name="connsiteX4" fmla="*/ 1257 w 828629"/>
                    <a:gd name="connsiteY4" fmla="*/ 957222 h 1045878"/>
                    <a:gd name="connsiteX5" fmla="*/ 129514 w 828629"/>
                    <a:gd name="connsiteY5" fmla="*/ 679239 h 1045878"/>
                    <a:gd name="connsiteX6" fmla="*/ 282850 w 828629"/>
                    <a:gd name="connsiteY6" fmla="*/ 350010 h 1045878"/>
                    <a:gd name="connsiteX7" fmla="*/ 283506 w 828629"/>
                    <a:gd name="connsiteY7" fmla="*/ 38101 h 1045878"/>
                    <a:gd name="connsiteX8" fmla="*/ 321607 w 828629"/>
                    <a:gd name="connsiteY8" fmla="*/ 0 h 1045878"/>
                    <a:gd name="connsiteX0" fmla="*/ 283506 w 841375"/>
                    <a:gd name="connsiteY0" fmla="*/ 0 h 1004989"/>
                    <a:gd name="connsiteX1" fmla="*/ 815682 w 841375"/>
                    <a:gd name="connsiteY1" fmla="*/ 926071 h 1004989"/>
                    <a:gd name="connsiteX2" fmla="*/ 750091 w 841375"/>
                    <a:gd name="connsiteY2" fmla="*/ 962816 h 1004989"/>
                    <a:gd name="connsiteX3" fmla="*/ 59072 w 841375"/>
                    <a:gd name="connsiteY3" fmla="*/ 960500 h 1004989"/>
                    <a:gd name="connsiteX4" fmla="*/ 1257 w 841375"/>
                    <a:gd name="connsiteY4" fmla="*/ 919121 h 1004989"/>
                    <a:gd name="connsiteX5" fmla="*/ 129514 w 841375"/>
                    <a:gd name="connsiteY5" fmla="*/ 641138 h 1004989"/>
                    <a:gd name="connsiteX6" fmla="*/ 282850 w 841375"/>
                    <a:gd name="connsiteY6" fmla="*/ 311909 h 1004989"/>
                    <a:gd name="connsiteX7" fmla="*/ 283506 w 841375"/>
                    <a:gd name="connsiteY7" fmla="*/ 0 h 1004989"/>
                    <a:gd name="connsiteX0" fmla="*/ 282850 w 841420"/>
                    <a:gd name="connsiteY0" fmla="*/ 0 h 670438"/>
                    <a:gd name="connsiteX1" fmla="*/ 815682 w 841420"/>
                    <a:gd name="connsiteY1" fmla="*/ 614162 h 670438"/>
                    <a:gd name="connsiteX2" fmla="*/ 750091 w 841420"/>
                    <a:gd name="connsiteY2" fmla="*/ 650907 h 670438"/>
                    <a:gd name="connsiteX3" fmla="*/ 59072 w 841420"/>
                    <a:gd name="connsiteY3" fmla="*/ 648591 h 670438"/>
                    <a:gd name="connsiteX4" fmla="*/ 1257 w 841420"/>
                    <a:gd name="connsiteY4" fmla="*/ 607212 h 670438"/>
                    <a:gd name="connsiteX5" fmla="*/ 129514 w 841420"/>
                    <a:gd name="connsiteY5" fmla="*/ 329229 h 670438"/>
                    <a:gd name="connsiteX6" fmla="*/ 282850 w 841420"/>
                    <a:gd name="connsiteY6" fmla="*/ 0 h 670438"/>
                    <a:gd name="connsiteX0" fmla="*/ 129514 w 841420"/>
                    <a:gd name="connsiteY0" fmla="*/ 0 h 341209"/>
                    <a:gd name="connsiteX1" fmla="*/ 815682 w 841420"/>
                    <a:gd name="connsiteY1" fmla="*/ 284933 h 341209"/>
                    <a:gd name="connsiteX2" fmla="*/ 750091 w 841420"/>
                    <a:gd name="connsiteY2" fmla="*/ 321678 h 341209"/>
                    <a:gd name="connsiteX3" fmla="*/ 59072 w 841420"/>
                    <a:gd name="connsiteY3" fmla="*/ 319362 h 341209"/>
                    <a:gd name="connsiteX4" fmla="*/ 1257 w 841420"/>
                    <a:gd name="connsiteY4" fmla="*/ 277983 h 341209"/>
                    <a:gd name="connsiteX5" fmla="*/ 129514 w 841420"/>
                    <a:gd name="connsiteY5" fmla="*/ 0 h 341209"/>
                    <a:gd name="connsiteX0" fmla="*/ 129514 w 816928"/>
                    <a:gd name="connsiteY0" fmla="*/ 0 h 328255"/>
                    <a:gd name="connsiteX1" fmla="*/ 689564 w 816928"/>
                    <a:gd name="connsiteY1" fmla="*/ 18531 h 328255"/>
                    <a:gd name="connsiteX2" fmla="*/ 815682 w 816928"/>
                    <a:gd name="connsiteY2" fmla="*/ 284933 h 328255"/>
                    <a:gd name="connsiteX3" fmla="*/ 750091 w 816928"/>
                    <a:gd name="connsiteY3" fmla="*/ 321678 h 328255"/>
                    <a:gd name="connsiteX4" fmla="*/ 59072 w 816928"/>
                    <a:gd name="connsiteY4" fmla="*/ 319362 h 328255"/>
                    <a:gd name="connsiteX5" fmla="*/ 1257 w 816928"/>
                    <a:gd name="connsiteY5" fmla="*/ 277983 h 328255"/>
                    <a:gd name="connsiteX6" fmla="*/ 129514 w 816928"/>
                    <a:gd name="connsiteY6" fmla="*/ 0 h 32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928" h="328255">
                      <a:moveTo>
                        <a:pt x="129514" y="0"/>
                      </a:moveTo>
                      <a:cubicBezTo>
                        <a:pt x="240669" y="45558"/>
                        <a:pt x="578409" y="-27027"/>
                        <a:pt x="689564" y="18531"/>
                      </a:cubicBezTo>
                      <a:cubicBezTo>
                        <a:pt x="731603" y="107332"/>
                        <a:pt x="805594" y="234409"/>
                        <a:pt x="815682" y="284933"/>
                      </a:cubicBezTo>
                      <a:cubicBezTo>
                        <a:pt x="825770" y="335458"/>
                        <a:pt x="771955" y="309430"/>
                        <a:pt x="750091" y="321678"/>
                      </a:cubicBezTo>
                      <a:cubicBezTo>
                        <a:pt x="728227" y="333926"/>
                        <a:pt x="183878" y="326644"/>
                        <a:pt x="59072" y="319362"/>
                      </a:cubicBezTo>
                      <a:cubicBezTo>
                        <a:pt x="64027" y="310202"/>
                        <a:pt x="-10483" y="331210"/>
                        <a:pt x="1257" y="277983"/>
                      </a:cubicBezTo>
                      <a:cubicBezTo>
                        <a:pt x="12997" y="224756"/>
                        <a:pt x="82582" y="101202"/>
                        <a:pt x="129514" y="0"/>
                      </a:cubicBezTo>
                      <a:close/>
                    </a:path>
                  </a:pathLst>
                </a:custGeom>
                <a:solidFill>
                  <a:srgbClr val="74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4" name="Oval 113"/>
                <p:cNvSpPr/>
                <p:nvPr/>
              </p:nvSpPr>
              <p:spPr>
                <a:xfrm>
                  <a:off x="429777" y="5172225"/>
                  <a:ext cx="573994" cy="56429"/>
                </a:xfrm>
                <a:prstGeom prst="ellipse">
                  <a:avLst/>
                </a:prstGeom>
                <a:solidFill>
                  <a:srgbClr val="BC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5" name="Oval 114"/>
                <p:cNvSpPr/>
                <p:nvPr/>
              </p:nvSpPr>
              <p:spPr>
                <a:xfrm>
                  <a:off x="478482" y="5338854"/>
                  <a:ext cx="23711" cy="21880"/>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6" name="Oval 115"/>
                <p:cNvSpPr/>
                <p:nvPr/>
              </p:nvSpPr>
              <p:spPr>
                <a:xfrm>
                  <a:off x="641612" y="5430595"/>
                  <a:ext cx="23711" cy="21880"/>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7" name="Oval 116"/>
                <p:cNvSpPr/>
                <p:nvPr/>
              </p:nvSpPr>
              <p:spPr>
                <a:xfrm>
                  <a:off x="466626" y="5463515"/>
                  <a:ext cx="23711" cy="21880"/>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8" name="Oval 117"/>
                <p:cNvSpPr/>
                <p:nvPr/>
              </p:nvSpPr>
              <p:spPr>
                <a:xfrm>
                  <a:off x="655219" y="5322954"/>
                  <a:ext cx="23711" cy="21880"/>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9" name="Oval 118"/>
                <p:cNvSpPr/>
                <p:nvPr/>
              </p:nvSpPr>
              <p:spPr>
                <a:xfrm>
                  <a:off x="739151" y="5455542"/>
                  <a:ext cx="23711" cy="21880"/>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0" name="Oval 119"/>
                <p:cNvSpPr/>
                <p:nvPr/>
              </p:nvSpPr>
              <p:spPr>
                <a:xfrm>
                  <a:off x="776738" y="5354046"/>
                  <a:ext cx="23711" cy="21880"/>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1" name="Oval 120"/>
                <p:cNvSpPr/>
                <p:nvPr/>
              </p:nvSpPr>
              <p:spPr>
                <a:xfrm>
                  <a:off x="897966" y="5452475"/>
                  <a:ext cx="23711" cy="21880"/>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2" name="Oval 121"/>
                <p:cNvSpPr/>
                <p:nvPr/>
              </p:nvSpPr>
              <p:spPr>
                <a:xfrm>
                  <a:off x="921677" y="5337894"/>
                  <a:ext cx="23711" cy="21880"/>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3" name="Oval 122"/>
                <p:cNvSpPr/>
                <p:nvPr/>
              </p:nvSpPr>
              <p:spPr>
                <a:xfrm>
                  <a:off x="1015255" y="5394831"/>
                  <a:ext cx="23711" cy="21880"/>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4" name="Oval 123"/>
                <p:cNvSpPr/>
                <p:nvPr/>
              </p:nvSpPr>
              <p:spPr>
                <a:xfrm>
                  <a:off x="572584" y="5362769"/>
                  <a:ext cx="23711" cy="21880"/>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5" name="Oval 124"/>
                <p:cNvSpPr/>
                <p:nvPr/>
              </p:nvSpPr>
              <p:spPr>
                <a:xfrm>
                  <a:off x="510096" y="5405399"/>
                  <a:ext cx="23711" cy="21880"/>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6" name="Oval 125"/>
                <p:cNvSpPr/>
                <p:nvPr/>
              </p:nvSpPr>
              <p:spPr>
                <a:xfrm>
                  <a:off x="603517" y="5532008"/>
                  <a:ext cx="23711" cy="21880"/>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7" name="Oval 126"/>
                <p:cNvSpPr/>
                <p:nvPr/>
              </p:nvSpPr>
              <p:spPr>
                <a:xfrm>
                  <a:off x="863619" y="5274120"/>
                  <a:ext cx="23711" cy="21880"/>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8" name="Oval 127"/>
                <p:cNvSpPr/>
                <p:nvPr/>
              </p:nvSpPr>
              <p:spPr>
                <a:xfrm>
                  <a:off x="834293" y="5532008"/>
                  <a:ext cx="23711" cy="21880"/>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sp>
          <p:nvSpPr>
            <p:cNvPr id="156" name="Rectangle 155"/>
            <p:cNvSpPr/>
            <p:nvPr/>
          </p:nvSpPr>
          <p:spPr>
            <a:xfrm>
              <a:off x="6313521" y="2027260"/>
              <a:ext cx="2693033" cy="2041224"/>
            </a:xfrm>
            <a:prstGeom prst="rect">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spTree>
    <p:extLst>
      <p:ext uri="{BB962C8B-B14F-4D97-AF65-F5344CB8AC3E}">
        <p14:creationId xmlns:p14="http://schemas.microsoft.com/office/powerpoint/2010/main" val="241517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title"/>
          </p:nvPr>
        </p:nvSpPr>
        <p:spPr bwMode="auto">
          <a:xfrm>
            <a:off x="1485900" y="285750"/>
            <a:ext cx="6172200" cy="614934"/>
          </a:xfrm>
          <a:noFill/>
          <a:ln>
            <a:miter lim="800000"/>
            <a:headEnd/>
            <a:tailEnd/>
          </a:ln>
        </p:spPr>
        <p:txBody>
          <a:bodyPr vert="horz" wrap="square" lIns="68580" tIns="34290" rIns="68580" bIns="34290" numCol="1" anchor="t" anchorCtr="0" compatLnSpc="1">
            <a:prstTxWarp prst="textNoShape">
              <a:avLst/>
            </a:prstTxWarp>
            <a:noAutofit/>
          </a:bodyPr>
          <a:lstStyle/>
          <a:p>
            <a:pPr algn="ctr" eaLnBrk="1" hangingPunct="1"/>
            <a:r>
              <a:rPr lang="en-US" sz="3600" b="1" i="1" dirty="0">
                <a:cs typeface="Times New Roman" pitchFamily="18" charset="0"/>
              </a:rPr>
              <a:t>Main Research Areas</a:t>
            </a:r>
          </a:p>
        </p:txBody>
      </p:sp>
      <p:sp>
        <p:nvSpPr>
          <p:cNvPr id="4" name="Slide Number Placeholder 3"/>
          <p:cNvSpPr>
            <a:spLocks noGrp="1"/>
          </p:cNvSpPr>
          <p:nvPr>
            <p:ph type="sldNum" sz="quarter" idx="12"/>
          </p:nvPr>
        </p:nvSpPr>
        <p:spPr/>
        <p:txBody>
          <a:bodyPr/>
          <a:lstStyle/>
          <a:p>
            <a:fld id="{18CBE349-0ECE-4145-8603-3E9EA69A8821}" type="slidenum">
              <a:rPr lang="en-US" smtClean="0"/>
              <a:pPr/>
              <a:t>29</a:t>
            </a:fld>
            <a:endParaRPr lang="en-US"/>
          </a:p>
        </p:txBody>
      </p:sp>
      <p:sp>
        <p:nvSpPr>
          <p:cNvPr id="2" name="Rectangle 1"/>
          <p:cNvSpPr/>
          <p:nvPr/>
        </p:nvSpPr>
        <p:spPr>
          <a:xfrm>
            <a:off x="3114675" y="1085850"/>
            <a:ext cx="2914650" cy="9715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57175" indent="-257175" algn="ctr">
              <a:buFont typeface="Arial" panose="020B0604020202020204" pitchFamily="34" charset="0"/>
              <a:buChar char="•"/>
            </a:pPr>
            <a:r>
              <a:rPr lang="en-US" sz="1650" dirty="0"/>
              <a:t>Biosystematics of Bacteria</a:t>
            </a:r>
          </a:p>
          <a:p>
            <a:pPr marL="257175" indent="-257175" algn="ctr">
              <a:buFont typeface="Arial" panose="020B0604020202020204" pitchFamily="34" charset="0"/>
              <a:buChar char="•"/>
            </a:pPr>
            <a:r>
              <a:rPr lang="en-US" sz="1650" dirty="0"/>
              <a:t>Discovery of Bioactive Secondary Metabolites</a:t>
            </a:r>
            <a:endParaRPr lang="en-MY" sz="1650" dirty="0"/>
          </a:p>
        </p:txBody>
      </p:sp>
      <p:sp>
        <p:nvSpPr>
          <p:cNvPr id="6" name="Rectangle 5"/>
          <p:cNvSpPr/>
          <p:nvPr/>
        </p:nvSpPr>
        <p:spPr>
          <a:xfrm>
            <a:off x="1216479" y="2628900"/>
            <a:ext cx="2041072" cy="9715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50" dirty="0"/>
              <a:t>Foodborne Pathogens</a:t>
            </a:r>
          </a:p>
          <a:p>
            <a:pPr marL="257175" indent="-257175" algn="ctr">
              <a:buFont typeface="Arial" panose="020B0604020202020204" pitchFamily="34" charset="0"/>
              <a:buChar char="•"/>
            </a:pPr>
            <a:r>
              <a:rPr lang="en-US" sz="1500" i="1" dirty="0"/>
              <a:t>Vibrio </a:t>
            </a:r>
            <a:r>
              <a:rPr lang="en-US" sz="1500" i="1" dirty="0" err="1"/>
              <a:t>Parahaemolyticus</a:t>
            </a:r>
            <a:endParaRPr lang="en-US" sz="1500" i="1" dirty="0"/>
          </a:p>
        </p:txBody>
      </p:sp>
      <p:sp>
        <p:nvSpPr>
          <p:cNvPr id="8" name="Rectangle 7"/>
          <p:cNvSpPr/>
          <p:nvPr/>
        </p:nvSpPr>
        <p:spPr>
          <a:xfrm>
            <a:off x="3486150" y="2628900"/>
            <a:ext cx="2155372" cy="9715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50" dirty="0" err="1"/>
              <a:t>Actinobacteria</a:t>
            </a:r>
            <a:endParaRPr lang="en-US" sz="1650" dirty="0"/>
          </a:p>
          <a:p>
            <a:pPr marL="257175" indent="-257175" algn="ctr">
              <a:buFont typeface="Arial" panose="020B0604020202020204" pitchFamily="34" charset="0"/>
              <a:buChar char="•"/>
            </a:pPr>
            <a:r>
              <a:rPr lang="en-US" sz="1500" dirty="0"/>
              <a:t>Streptomyces</a:t>
            </a:r>
          </a:p>
          <a:p>
            <a:pPr marL="257175" indent="-257175" algn="ctr">
              <a:buFont typeface="Arial" panose="020B0604020202020204" pitchFamily="34" charset="0"/>
              <a:buChar char="•"/>
            </a:pPr>
            <a:r>
              <a:rPr lang="en-US" sz="1500" dirty="0"/>
              <a:t>Non-Streptomyces</a:t>
            </a:r>
          </a:p>
        </p:txBody>
      </p:sp>
      <p:sp>
        <p:nvSpPr>
          <p:cNvPr id="9" name="Rectangle 8"/>
          <p:cNvSpPr/>
          <p:nvPr/>
        </p:nvSpPr>
        <p:spPr>
          <a:xfrm>
            <a:off x="5812972" y="2628900"/>
            <a:ext cx="2016578" cy="13144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50" dirty="0"/>
              <a:t>Bioactive secondary metabolites</a:t>
            </a:r>
          </a:p>
          <a:p>
            <a:pPr marL="257175" indent="-257175" algn="ctr">
              <a:buFont typeface="Arial" panose="020B0604020202020204" pitchFamily="34" charset="0"/>
              <a:buChar char="•"/>
            </a:pPr>
            <a:r>
              <a:rPr lang="en-US" sz="1500" dirty="0"/>
              <a:t>Antimicrobial</a:t>
            </a:r>
          </a:p>
          <a:p>
            <a:pPr marL="257175" indent="-257175" algn="ctr">
              <a:buFont typeface="Arial" panose="020B0604020202020204" pitchFamily="34" charset="0"/>
              <a:buChar char="•"/>
            </a:pPr>
            <a:r>
              <a:rPr lang="en-US" sz="1500" dirty="0"/>
              <a:t>Antioxidant</a:t>
            </a:r>
          </a:p>
          <a:p>
            <a:pPr marL="257175" indent="-257175" algn="ctr">
              <a:buFont typeface="Arial" panose="020B0604020202020204" pitchFamily="34" charset="0"/>
              <a:buChar char="•"/>
            </a:pPr>
            <a:r>
              <a:rPr lang="en-US" sz="1500" dirty="0"/>
              <a:t>Anticancer</a:t>
            </a:r>
          </a:p>
        </p:txBody>
      </p:sp>
      <p:cxnSp>
        <p:nvCxnSpPr>
          <p:cNvPr id="7" name="Straight Arrow Connector 6"/>
          <p:cNvCxnSpPr/>
          <p:nvPr/>
        </p:nvCxnSpPr>
        <p:spPr>
          <a:xfrm flipH="1">
            <a:off x="2914650" y="2114550"/>
            <a:ext cx="1485900" cy="400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572000" y="2114550"/>
            <a:ext cx="0" cy="400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743450" y="2114550"/>
            <a:ext cx="1485900" cy="400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714500" y="3943350"/>
            <a:ext cx="5486400" cy="1175509"/>
            <a:chOff x="278843" y="5290655"/>
            <a:chExt cx="7417357" cy="1567345"/>
          </a:xfrm>
        </p:grpSpPr>
        <p:pic>
          <p:nvPicPr>
            <p:cNvPr id="5" name="Picture 4"/>
            <p:cNvPicPr>
              <a:picLocks noChangeAspect="1"/>
            </p:cNvPicPr>
            <p:nvPr/>
          </p:nvPicPr>
          <p:blipFill>
            <a:blip r:embed="rId3"/>
            <a:stretch>
              <a:fillRect/>
            </a:stretch>
          </p:blipFill>
          <p:spPr>
            <a:xfrm>
              <a:off x="2715985" y="5395649"/>
              <a:ext cx="4980215" cy="1462351"/>
            </a:xfrm>
            <a:prstGeom prst="rect">
              <a:avLst/>
            </a:prstGeom>
          </p:spPr>
        </p:pic>
        <p:pic>
          <p:nvPicPr>
            <p:cNvPr id="10" name="Picture 9"/>
            <p:cNvPicPr>
              <a:picLocks noChangeAspect="1"/>
            </p:cNvPicPr>
            <p:nvPr/>
          </p:nvPicPr>
          <p:blipFill>
            <a:blip r:embed="rId4"/>
            <a:stretch>
              <a:fillRect/>
            </a:stretch>
          </p:blipFill>
          <p:spPr>
            <a:xfrm>
              <a:off x="278843" y="5290655"/>
              <a:ext cx="2540557" cy="800297"/>
            </a:xfrm>
            <a:prstGeom prst="rect">
              <a:avLst/>
            </a:prstGeom>
          </p:spPr>
        </p:pic>
      </p:grpSp>
    </p:spTree>
    <p:extLst>
      <p:ext uri="{BB962C8B-B14F-4D97-AF65-F5344CB8AC3E}">
        <p14:creationId xmlns:p14="http://schemas.microsoft.com/office/powerpoint/2010/main" val="281508552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Background</a:t>
            </a:r>
            <a:r>
              <a:rPr lang="en-MY" dirty="0"/>
              <a:t> –</a:t>
            </a:r>
            <a:r>
              <a:rPr lang="en-US" dirty="0"/>
              <a:t> Mangrove forest</a:t>
            </a:r>
            <a:endParaRPr lang="en-US" i="1" dirty="0"/>
          </a:p>
        </p:txBody>
      </p:sp>
      <p:graphicFrame>
        <p:nvGraphicFramePr>
          <p:cNvPr id="3" name="Content Placeholder 7"/>
          <p:cNvGraphicFramePr>
            <a:graphicFrameLocks noGrp="1"/>
          </p:cNvGraphicFramePr>
          <p:nvPr>
            <p:ph idx="1"/>
            <p:extLst>
              <p:ext uri="{D42A27DB-BD31-4B8C-83A1-F6EECF244321}">
                <p14:modId xmlns:p14="http://schemas.microsoft.com/office/powerpoint/2010/main" val="1229171361"/>
              </p:ext>
            </p:extLst>
          </p:nvPr>
        </p:nvGraphicFramePr>
        <p:xfrm>
          <a:off x="5369224" y="976044"/>
          <a:ext cx="3551256" cy="3107346"/>
        </p:xfrm>
        <a:graphic>
          <a:graphicData uri="http://schemas.openxmlformats.org/drawingml/2006/table">
            <a:tbl>
              <a:tblPr firstRow="1" bandRow="1">
                <a:tableStyleId>{C083E6E3-FA7D-4D7B-A595-EF9225AFEA82}</a:tableStyleId>
              </a:tblPr>
              <a:tblGrid>
                <a:gridCol w="1322584">
                  <a:extLst>
                    <a:ext uri="{9D8B030D-6E8A-4147-A177-3AD203B41FA5}">
                      <a16:colId xmlns:a16="http://schemas.microsoft.com/office/drawing/2014/main" xmlns="" val="20000"/>
                    </a:ext>
                  </a:extLst>
                </a:gridCol>
                <a:gridCol w="1060787">
                  <a:extLst>
                    <a:ext uri="{9D8B030D-6E8A-4147-A177-3AD203B41FA5}">
                      <a16:colId xmlns:a16="http://schemas.microsoft.com/office/drawing/2014/main" xmlns="" val="20001"/>
                    </a:ext>
                  </a:extLst>
                </a:gridCol>
                <a:gridCol w="1167885">
                  <a:extLst>
                    <a:ext uri="{9D8B030D-6E8A-4147-A177-3AD203B41FA5}">
                      <a16:colId xmlns:a16="http://schemas.microsoft.com/office/drawing/2014/main" xmlns="" val="20002"/>
                    </a:ext>
                  </a:extLst>
                </a:gridCol>
              </a:tblGrid>
              <a:tr h="230174">
                <a:tc>
                  <a:txBody>
                    <a:bodyPr/>
                    <a:lstStyle/>
                    <a:p>
                      <a:pPr algn="ctr"/>
                      <a:r>
                        <a:rPr lang="en-US" sz="1100" dirty="0"/>
                        <a:t>Region</a:t>
                      </a:r>
                      <a:endParaRPr lang="en-US" sz="1100" dirty="0">
                        <a:solidFill>
                          <a:schemeClr val="tx1"/>
                        </a:solidFill>
                      </a:endParaRPr>
                    </a:p>
                  </a:txBody>
                  <a:tcPr marL="57543" marR="57543" marT="28772" marB="28772">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t>Area (km</a:t>
                      </a:r>
                      <a:r>
                        <a:rPr lang="en-US" sz="1100" baseline="30000" dirty="0"/>
                        <a:t>2</a:t>
                      </a:r>
                      <a:r>
                        <a:rPr lang="en-US" sz="1100" dirty="0"/>
                        <a:t>)</a:t>
                      </a:r>
                      <a:endParaRPr lang="en-US" sz="1100" dirty="0">
                        <a:solidFill>
                          <a:schemeClr val="tx1"/>
                        </a:solidFill>
                      </a:endParaRPr>
                    </a:p>
                  </a:txBody>
                  <a:tcPr marL="57543" marR="57543" marT="28772" marB="28772">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1100" baseline="0" dirty="0"/>
                        <a:t>Global total %</a:t>
                      </a:r>
                      <a:endParaRPr lang="en-US" sz="1100" dirty="0">
                        <a:solidFill>
                          <a:schemeClr val="tx1"/>
                        </a:solidFill>
                      </a:endParaRPr>
                    </a:p>
                  </a:txBody>
                  <a:tcPr marL="57543" marR="57543" marT="28772" marB="28772">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230174">
                <a:tc>
                  <a:txBody>
                    <a:bodyPr/>
                    <a:lstStyle/>
                    <a:p>
                      <a:pPr algn="l"/>
                      <a:r>
                        <a:rPr lang="en-US" sz="1100" dirty="0"/>
                        <a:t>East Africa</a:t>
                      </a:r>
                      <a:endParaRPr lang="en-US" sz="1100" dirty="0">
                        <a:solidFill>
                          <a:schemeClr val="tx1"/>
                        </a:solidFill>
                      </a:endParaRPr>
                    </a:p>
                  </a:txBody>
                  <a:tcPr marL="57543" marR="57543" marT="28772" marB="28772">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solidFill>
                  </a:tcPr>
                </a:tc>
                <a:tc>
                  <a:txBody>
                    <a:bodyPr/>
                    <a:lstStyle/>
                    <a:p>
                      <a:pPr algn="ctr"/>
                      <a:r>
                        <a:rPr lang="en-US" sz="1100" dirty="0">
                          <a:solidFill>
                            <a:schemeClr val="tx1"/>
                          </a:solidFill>
                        </a:rPr>
                        <a:t>7,917</a:t>
                      </a:r>
                    </a:p>
                  </a:txBody>
                  <a:tcPr marL="57543" marR="57543" marT="28772" marB="28772">
                    <a:lnT w="28575" cap="flat" cmpd="sng" algn="ctr">
                      <a:solidFill>
                        <a:schemeClr val="tx1"/>
                      </a:solidFill>
                      <a:prstDash val="solid"/>
                      <a:round/>
                      <a:headEnd type="none" w="med" len="med"/>
                      <a:tailEnd type="none" w="med" len="med"/>
                    </a:lnT>
                    <a:solidFill>
                      <a:schemeClr val="bg1"/>
                    </a:solidFill>
                  </a:tcPr>
                </a:tc>
                <a:tc>
                  <a:txBody>
                    <a:bodyPr/>
                    <a:lstStyle/>
                    <a:p>
                      <a:pPr algn="ctr"/>
                      <a:r>
                        <a:rPr lang="en-US" sz="1100" dirty="0">
                          <a:solidFill>
                            <a:schemeClr val="tx1"/>
                          </a:solidFill>
                        </a:rPr>
                        <a:t>5.2</a:t>
                      </a:r>
                    </a:p>
                  </a:txBody>
                  <a:tcPr marL="57543" marR="57543" marT="28772" marB="28772">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xmlns="" val="10001"/>
                  </a:ext>
                </a:extLst>
              </a:tr>
              <a:tr h="230174">
                <a:tc>
                  <a:txBody>
                    <a:bodyPr/>
                    <a:lstStyle/>
                    <a:p>
                      <a:pPr algn="l"/>
                      <a:r>
                        <a:rPr lang="en-US" sz="1100" dirty="0"/>
                        <a:t>Middle</a:t>
                      </a:r>
                      <a:r>
                        <a:rPr lang="en-US" sz="1100" baseline="0" dirty="0"/>
                        <a:t> East</a:t>
                      </a:r>
                      <a:endParaRPr lang="en-US" sz="1100" dirty="0">
                        <a:solidFill>
                          <a:schemeClr val="tx1"/>
                        </a:solidFill>
                      </a:endParaRPr>
                    </a:p>
                  </a:txBody>
                  <a:tcPr marL="57543" marR="57543" marT="28772" marB="28772">
                    <a:lnL w="28575" cap="flat" cmpd="sng" algn="ctr">
                      <a:solidFill>
                        <a:schemeClr val="tx1"/>
                      </a:solidFill>
                      <a:prstDash val="solid"/>
                      <a:round/>
                      <a:headEnd type="none" w="med" len="med"/>
                      <a:tailEnd type="none" w="med" len="med"/>
                    </a:lnL>
                    <a:solidFill>
                      <a:schemeClr val="bg1"/>
                    </a:solidFill>
                  </a:tcPr>
                </a:tc>
                <a:tc>
                  <a:txBody>
                    <a:bodyPr/>
                    <a:lstStyle/>
                    <a:p>
                      <a:pPr algn="ctr"/>
                      <a:r>
                        <a:rPr lang="en-US" sz="1100" dirty="0">
                          <a:solidFill>
                            <a:schemeClr val="tx1"/>
                          </a:solidFill>
                        </a:rPr>
                        <a:t>624</a:t>
                      </a:r>
                    </a:p>
                  </a:txBody>
                  <a:tcPr marL="57543" marR="57543" marT="28772" marB="28772">
                    <a:solidFill>
                      <a:schemeClr val="bg1"/>
                    </a:solidFill>
                  </a:tcPr>
                </a:tc>
                <a:tc>
                  <a:txBody>
                    <a:bodyPr/>
                    <a:lstStyle/>
                    <a:p>
                      <a:pPr algn="ctr"/>
                      <a:r>
                        <a:rPr lang="en-US" sz="1100" dirty="0">
                          <a:solidFill>
                            <a:schemeClr val="tx1"/>
                          </a:solidFill>
                        </a:rPr>
                        <a:t>0.4</a:t>
                      </a:r>
                    </a:p>
                  </a:txBody>
                  <a:tcPr marL="57543" marR="57543" marT="28772" marB="28772">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xmlns="" val="10002"/>
                  </a:ext>
                </a:extLst>
              </a:tr>
              <a:tr h="230174">
                <a:tc>
                  <a:txBody>
                    <a:bodyPr/>
                    <a:lstStyle/>
                    <a:p>
                      <a:pPr algn="l"/>
                      <a:r>
                        <a:rPr lang="en-US" sz="1100" dirty="0"/>
                        <a:t>South</a:t>
                      </a:r>
                      <a:r>
                        <a:rPr lang="en-US" sz="1100" baseline="0" dirty="0"/>
                        <a:t> Asia</a:t>
                      </a:r>
                      <a:endParaRPr lang="en-US" sz="1100" dirty="0">
                        <a:solidFill>
                          <a:schemeClr val="tx1"/>
                        </a:solidFill>
                      </a:endParaRPr>
                    </a:p>
                  </a:txBody>
                  <a:tcPr marL="57543" marR="57543" marT="28772" marB="28772">
                    <a:lnL w="28575" cap="flat" cmpd="sng" algn="ctr">
                      <a:solidFill>
                        <a:schemeClr val="tx1"/>
                      </a:solidFill>
                      <a:prstDash val="solid"/>
                      <a:round/>
                      <a:headEnd type="none" w="med" len="med"/>
                      <a:tailEnd type="none" w="med" len="med"/>
                    </a:lnL>
                    <a:solidFill>
                      <a:schemeClr val="bg1"/>
                    </a:solidFill>
                  </a:tcPr>
                </a:tc>
                <a:tc>
                  <a:txBody>
                    <a:bodyPr/>
                    <a:lstStyle/>
                    <a:p>
                      <a:pPr algn="ctr"/>
                      <a:r>
                        <a:rPr lang="en-US" sz="1100" dirty="0">
                          <a:solidFill>
                            <a:schemeClr val="tx1"/>
                          </a:solidFill>
                        </a:rPr>
                        <a:t>10,344</a:t>
                      </a:r>
                    </a:p>
                  </a:txBody>
                  <a:tcPr marL="57543" marR="57543" marT="28772" marB="28772">
                    <a:solidFill>
                      <a:schemeClr val="bg1"/>
                    </a:solidFill>
                  </a:tcPr>
                </a:tc>
                <a:tc>
                  <a:txBody>
                    <a:bodyPr/>
                    <a:lstStyle/>
                    <a:p>
                      <a:pPr algn="ctr"/>
                      <a:r>
                        <a:rPr lang="en-US" sz="1100" dirty="0">
                          <a:solidFill>
                            <a:schemeClr val="tx1"/>
                          </a:solidFill>
                        </a:rPr>
                        <a:t>6.8</a:t>
                      </a:r>
                    </a:p>
                  </a:txBody>
                  <a:tcPr marL="57543" marR="57543" marT="28772" marB="28772">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xmlns="" val="10003"/>
                  </a:ext>
                </a:extLst>
              </a:tr>
              <a:tr h="230174">
                <a:tc>
                  <a:txBody>
                    <a:bodyPr/>
                    <a:lstStyle/>
                    <a:p>
                      <a:pPr algn="l"/>
                      <a:r>
                        <a:rPr lang="en-US" sz="1100" dirty="0"/>
                        <a:t>Southeast Asia</a:t>
                      </a:r>
                      <a:endParaRPr lang="en-US" sz="1100" dirty="0">
                        <a:solidFill>
                          <a:schemeClr val="tx1"/>
                        </a:solidFill>
                      </a:endParaRPr>
                    </a:p>
                  </a:txBody>
                  <a:tcPr marL="57543" marR="57543" marT="28772" marB="28772">
                    <a:lnL w="28575" cap="flat" cmpd="sng" algn="ctr">
                      <a:solidFill>
                        <a:schemeClr val="tx1"/>
                      </a:solidFill>
                      <a:prstDash val="solid"/>
                      <a:round/>
                      <a:headEnd type="none" w="med" len="med"/>
                      <a:tailEnd type="none" w="med" len="med"/>
                    </a:lnL>
                    <a:solidFill>
                      <a:schemeClr val="bg1"/>
                    </a:solidFill>
                  </a:tcPr>
                </a:tc>
                <a:tc>
                  <a:txBody>
                    <a:bodyPr/>
                    <a:lstStyle/>
                    <a:p>
                      <a:pPr algn="ctr"/>
                      <a:r>
                        <a:rPr lang="en-US" sz="1100" dirty="0">
                          <a:solidFill>
                            <a:schemeClr val="tx1"/>
                          </a:solidFill>
                        </a:rPr>
                        <a:t>51,049</a:t>
                      </a:r>
                    </a:p>
                  </a:txBody>
                  <a:tcPr marL="57543" marR="57543" marT="28772" marB="28772">
                    <a:solidFill>
                      <a:schemeClr val="bg1"/>
                    </a:solidFill>
                  </a:tcPr>
                </a:tc>
                <a:tc>
                  <a:txBody>
                    <a:bodyPr/>
                    <a:lstStyle/>
                    <a:p>
                      <a:pPr algn="ctr"/>
                      <a:r>
                        <a:rPr lang="en-US" sz="1100" dirty="0">
                          <a:solidFill>
                            <a:schemeClr val="tx1"/>
                          </a:solidFill>
                        </a:rPr>
                        <a:t>33.5</a:t>
                      </a:r>
                    </a:p>
                  </a:txBody>
                  <a:tcPr marL="57543" marR="57543" marT="28772" marB="28772">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xmlns="" val="10004"/>
                  </a:ext>
                </a:extLst>
              </a:tr>
              <a:tr h="230174">
                <a:tc>
                  <a:txBody>
                    <a:bodyPr/>
                    <a:lstStyle/>
                    <a:p>
                      <a:pPr algn="l"/>
                      <a:r>
                        <a:rPr lang="en-US" sz="1100" dirty="0">
                          <a:solidFill>
                            <a:schemeClr val="tx1"/>
                          </a:solidFill>
                        </a:rPr>
                        <a:t>East Asia</a:t>
                      </a:r>
                    </a:p>
                  </a:txBody>
                  <a:tcPr marL="57543" marR="57543" marT="28772" marB="28772">
                    <a:lnL w="28575" cap="flat" cmpd="sng" algn="ctr">
                      <a:solidFill>
                        <a:schemeClr val="tx1"/>
                      </a:solidFill>
                      <a:prstDash val="solid"/>
                      <a:round/>
                      <a:headEnd type="none" w="med" len="med"/>
                      <a:tailEnd type="none" w="med" len="med"/>
                    </a:lnL>
                    <a:solidFill>
                      <a:schemeClr val="bg1"/>
                    </a:solidFill>
                  </a:tcPr>
                </a:tc>
                <a:tc>
                  <a:txBody>
                    <a:bodyPr/>
                    <a:lstStyle/>
                    <a:p>
                      <a:pPr algn="ctr"/>
                      <a:r>
                        <a:rPr lang="en-US" sz="1100" dirty="0">
                          <a:solidFill>
                            <a:schemeClr val="tx1"/>
                          </a:solidFill>
                        </a:rPr>
                        <a:t>215</a:t>
                      </a:r>
                    </a:p>
                  </a:txBody>
                  <a:tcPr marL="57543" marR="57543" marT="28772" marB="28772">
                    <a:solidFill>
                      <a:schemeClr val="bg1"/>
                    </a:solidFill>
                  </a:tcPr>
                </a:tc>
                <a:tc>
                  <a:txBody>
                    <a:bodyPr/>
                    <a:lstStyle/>
                    <a:p>
                      <a:pPr algn="ctr"/>
                      <a:r>
                        <a:rPr lang="en-US" sz="1100" dirty="0">
                          <a:solidFill>
                            <a:schemeClr val="tx1"/>
                          </a:solidFill>
                        </a:rPr>
                        <a:t>0.1</a:t>
                      </a:r>
                    </a:p>
                  </a:txBody>
                  <a:tcPr marL="57543" marR="57543" marT="28772" marB="28772">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xmlns="" val="10005"/>
                  </a:ext>
                </a:extLst>
              </a:tr>
              <a:tr h="230174">
                <a:tc>
                  <a:txBody>
                    <a:bodyPr/>
                    <a:lstStyle/>
                    <a:p>
                      <a:pPr algn="l"/>
                      <a:r>
                        <a:rPr lang="en-US" sz="1100" dirty="0"/>
                        <a:t>Australasia</a:t>
                      </a:r>
                      <a:endParaRPr lang="en-US" sz="1100" dirty="0">
                        <a:solidFill>
                          <a:schemeClr val="tx1"/>
                        </a:solidFill>
                      </a:endParaRPr>
                    </a:p>
                  </a:txBody>
                  <a:tcPr marL="57543" marR="57543" marT="28772" marB="28772">
                    <a:lnL w="28575" cap="flat" cmpd="sng" algn="ctr">
                      <a:solidFill>
                        <a:schemeClr val="tx1"/>
                      </a:solidFill>
                      <a:prstDash val="solid"/>
                      <a:round/>
                      <a:headEnd type="none" w="med" len="med"/>
                      <a:tailEnd type="none" w="med" len="med"/>
                    </a:lnL>
                    <a:solidFill>
                      <a:schemeClr val="bg1"/>
                    </a:solidFill>
                  </a:tcPr>
                </a:tc>
                <a:tc>
                  <a:txBody>
                    <a:bodyPr/>
                    <a:lstStyle/>
                    <a:p>
                      <a:pPr algn="ctr"/>
                      <a:r>
                        <a:rPr lang="en-US" sz="1100" dirty="0">
                          <a:solidFill>
                            <a:schemeClr val="tx1"/>
                          </a:solidFill>
                        </a:rPr>
                        <a:t>10,171</a:t>
                      </a:r>
                    </a:p>
                  </a:txBody>
                  <a:tcPr marL="57543" marR="57543" marT="28772" marB="28772">
                    <a:solidFill>
                      <a:schemeClr val="bg1"/>
                    </a:solidFill>
                  </a:tcPr>
                </a:tc>
                <a:tc>
                  <a:txBody>
                    <a:bodyPr/>
                    <a:lstStyle/>
                    <a:p>
                      <a:pPr algn="ctr"/>
                      <a:r>
                        <a:rPr lang="en-US" sz="1100" dirty="0">
                          <a:solidFill>
                            <a:schemeClr val="tx1"/>
                          </a:solidFill>
                        </a:rPr>
                        <a:t>6.7</a:t>
                      </a:r>
                    </a:p>
                  </a:txBody>
                  <a:tcPr marL="57543" marR="57543" marT="28772" marB="28772">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xmlns="" val="10006"/>
                  </a:ext>
                </a:extLst>
              </a:tr>
              <a:tr h="230174">
                <a:tc>
                  <a:txBody>
                    <a:bodyPr/>
                    <a:lstStyle/>
                    <a:p>
                      <a:pPr algn="l"/>
                      <a:r>
                        <a:rPr lang="en-US" sz="1100" dirty="0"/>
                        <a:t>Pacific</a:t>
                      </a:r>
                      <a:r>
                        <a:rPr lang="en-US" sz="1100" baseline="0" dirty="0"/>
                        <a:t> Ocean</a:t>
                      </a:r>
                      <a:endParaRPr lang="en-US" sz="1100" dirty="0">
                        <a:solidFill>
                          <a:schemeClr val="tx1"/>
                        </a:solidFill>
                      </a:endParaRPr>
                    </a:p>
                  </a:txBody>
                  <a:tcPr marL="57543" marR="57543" marT="28772" marB="28772">
                    <a:lnL w="28575" cap="flat" cmpd="sng" algn="ctr">
                      <a:solidFill>
                        <a:schemeClr val="tx1"/>
                      </a:solidFill>
                      <a:prstDash val="solid"/>
                      <a:round/>
                      <a:headEnd type="none" w="med" len="med"/>
                      <a:tailEnd type="none" w="med" len="med"/>
                    </a:lnL>
                    <a:solidFill>
                      <a:schemeClr val="bg1"/>
                    </a:solidFill>
                  </a:tcPr>
                </a:tc>
                <a:tc>
                  <a:txBody>
                    <a:bodyPr/>
                    <a:lstStyle/>
                    <a:p>
                      <a:pPr algn="ctr"/>
                      <a:r>
                        <a:rPr lang="en-US" sz="1100" dirty="0">
                          <a:solidFill>
                            <a:schemeClr val="tx1"/>
                          </a:solidFill>
                        </a:rPr>
                        <a:t>5,717</a:t>
                      </a:r>
                    </a:p>
                  </a:txBody>
                  <a:tcPr marL="57543" marR="57543" marT="28772" marB="28772">
                    <a:solidFill>
                      <a:schemeClr val="bg1"/>
                    </a:solidFill>
                  </a:tcPr>
                </a:tc>
                <a:tc>
                  <a:txBody>
                    <a:bodyPr/>
                    <a:lstStyle/>
                    <a:p>
                      <a:pPr algn="ctr"/>
                      <a:r>
                        <a:rPr lang="en-US" sz="1100" dirty="0">
                          <a:solidFill>
                            <a:schemeClr val="tx1"/>
                          </a:solidFill>
                        </a:rPr>
                        <a:t>3.8</a:t>
                      </a:r>
                    </a:p>
                  </a:txBody>
                  <a:tcPr marL="57543" marR="57543" marT="28772" marB="28772">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xmlns="" val="10007"/>
                  </a:ext>
                </a:extLst>
              </a:tr>
              <a:tr h="402803">
                <a:tc>
                  <a:txBody>
                    <a:bodyPr/>
                    <a:lstStyle/>
                    <a:p>
                      <a:pPr algn="l"/>
                      <a:r>
                        <a:rPr lang="en-US" sz="1100" dirty="0"/>
                        <a:t>North and Central</a:t>
                      </a:r>
                      <a:r>
                        <a:rPr lang="en-US" sz="1100" baseline="0" dirty="0"/>
                        <a:t> America</a:t>
                      </a:r>
                      <a:endParaRPr lang="en-US" sz="1100" dirty="0">
                        <a:solidFill>
                          <a:schemeClr val="tx1"/>
                        </a:solidFill>
                      </a:endParaRPr>
                    </a:p>
                  </a:txBody>
                  <a:tcPr marL="57543" marR="57543" marT="28772" marB="28772">
                    <a:lnL w="28575" cap="flat" cmpd="sng" algn="ctr">
                      <a:solidFill>
                        <a:schemeClr val="tx1"/>
                      </a:solidFill>
                      <a:prstDash val="solid"/>
                      <a:round/>
                      <a:headEnd type="none" w="med" len="med"/>
                      <a:tailEnd type="none" w="med" len="med"/>
                    </a:lnL>
                    <a:solidFill>
                      <a:schemeClr val="bg1"/>
                    </a:solidFill>
                  </a:tcPr>
                </a:tc>
                <a:tc>
                  <a:txBody>
                    <a:bodyPr/>
                    <a:lstStyle/>
                    <a:p>
                      <a:pPr algn="ctr"/>
                      <a:r>
                        <a:rPr lang="en-US" sz="1100" dirty="0">
                          <a:solidFill>
                            <a:schemeClr val="tx1"/>
                          </a:solidFill>
                        </a:rPr>
                        <a:t>22,402</a:t>
                      </a:r>
                    </a:p>
                  </a:txBody>
                  <a:tcPr marL="57543" marR="57543" marT="28772" marB="28772">
                    <a:solidFill>
                      <a:schemeClr val="bg1"/>
                    </a:solidFill>
                  </a:tcPr>
                </a:tc>
                <a:tc>
                  <a:txBody>
                    <a:bodyPr/>
                    <a:lstStyle/>
                    <a:p>
                      <a:pPr algn="ctr"/>
                      <a:r>
                        <a:rPr lang="en-US" sz="1100" dirty="0">
                          <a:solidFill>
                            <a:schemeClr val="tx1"/>
                          </a:solidFill>
                        </a:rPr>
                        <a:t>14.7</a:t>
                      </a:r>
                    </a:p>
                  </a:txBody>
                  <a:tcPr marL="57543" marR="57543" marT="28772" marB="28772">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xmlns="" val="10008"/>
                  </a:ext>
                </a:extLst>
              </a:tr>
              <a:tr h="230174">
                <a:tc>
                  <a:txBody>
                    <a:bodyPr/>
                    <a:lstStyle/>
                    <a:p>
                      <a:pPr algn="l"/>
                      <a:r>
                        <a:rPr lang="en-US" sz="1100" dirty="0"/>
                        <a:t>South America</a:t>
                      </a:r>
                      <a:endParaRPr lang="en-US" sz="1100" dirty="0">
                        <a:solidFill>
                          <a:schemeClr val="tx1"/>
                        </a:solidFill>
                      </a:endParaRPr>
                    </a:p>
                  </a:txBody>
                  <a:tcPr marL="57543" marR="57543" marT="28772" marB="28772">
                    <a:lnL w="28575" cap="flat" cmpd="sng" algn="ctr">
                      <a:solidFill>
                        <a:schemeClr val="tx1"/>
                      </a:solidFill>
                      <a:prstDash val="solid"/>
                      <a:round/>
                      <a:headEnd type="none" w="med" len="med"/>
                      <a:tailEnd type="none" w="med" len="med"/>
                    </a:lnL>
                    <a:solidFill>
                      <a:schemeClr val="bg1"/>
                    </a:solidFill>
                  </a:tcPr>
                </a:tc>
                <a:tc>
                  <a:txBody>
                    <a:bodyPr/>
                    <a:lstStyle/>
                    <a:p>
                      <a:pPr algn="ctr"/>
                      <a:r>
                        <a:rPr lang="en-US" sz="1100" dirty="0">
                          <a:solidFill>
                            <a:schemeClr val="tx1"/>
                          </a:solidFill>
                        </a:rPr>
                        <a:t>23,882</a:t>
                      </a:r>
                    </a:p>
                  </a:txBody>
                  <a:tcPr marL="57543" marR="57543" marT="28772" marB="28772">
                    <a:solidFill>
                      <a:schemeClr val="bg1"/>
                    </a:solidFill>
                  </a:tcPr>
                </a:tc>
                <a:tc>
                  <a:txBody>
                    <a:bodyPr/>
                    <a:lstStyle/>
                    <a:p>
                      <a:pPr algn="ctr"/>
                      <a:r>
                        <a:rPr lang="en-US" sz="1100" dirty="0">
                          <a:solidFill>
                            <a:schemeClr val="tx1"/>
                          </a:solidFill>
                        </a:rPr>
                        <a:t>15.7</a:t>
                      </a:r>
                    </a:p>
                  </a:txBody>
                  <a:tcPr marL="57543" marR="57543" marT="28772" marB="28772">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xmlns="" val="10009"/>
                  </a:ext>
                </a:extLst>
              </a:tr>
              <a:tr h="402803">
                <a:tc>
                  <a:txBody>
                    <a:bodyPr/>
                    <a:lstStyle/>
                    <a:p>
                      <a:pPr algn="l"/>
                      <a:r>
                        <a:rPr lang="en-US" sz="1100" dirty="0"/>
                        <a:t>West and Central Africa</a:t>
                      </a:r>
                      <a:endParaRPr lang="en-US" sz="1100" dirty="0">
                        <a:solidFill>
                          <a:schemeClr val="tx1"/>
                        </a:solidFill>
                      </a:endParaRPr>
                    </a:p>
                  </a:txBody>
                  <a:tcPr marL="57543" marR="57543" marT="28772" marB="28772">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t>20,040</a:t>
                      </a:r>
                    </a:p>
                  </a:txBody>
                  <a:tcPr marL="57543" marR="57543" marT="28772" marB="28772">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solidFill>
                            <a:schemeClr val="tx1"/>
                          </a:solidFill>
                        </a:rPr>
                        <a:t>13.2</a:t>
                      </a:r>
                    </a:p>
                  </a:txBody>
                  <a:tcPr marL="57543" marR="57543" marT="28772" marB="28772">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230174">
                <a:tc>
                  <a:txBody>
                    <a:bodyPr/>
                    <a:lstStyle/>
                    <a:p>
                      <a:pPr algn="l"/>
                      <a:r>
                        <a:rPr lang="en-US" sz="1100" b="1" dirty="0"/>
                        <a:t>Total</a:t>
                      </a:r>
                      <a:endParaRPr lang="en-US" sz="1100" b="1" dirty="0">
                        <a:solidFill>
                          <a:schemeClr val="tx1"/>
                        </a:solidFill>
                      </a:endParaRPr>
                    </a:p>
                  </a:txBody>
                  <a:tcPr marL="57543" marR="57543" marT="28772" marB="28772">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chemeClr val="tx1"/>
                          </a:solidFill>
                        </a:rPr>
                        <a:t>152,361</a:t>
                      </a:r>
                    </a:p>
                  </a:txBody>
                  <a:tcPr marL="57543" marR="57543" marT="28772" marB="28772">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US" sz="1100" dirty="0">
                        <a:solidFill>
                          <a:schemeClr val="tx1"/>
                        </a:solidFill>
                      </a:endParaRPr>
                    </a:p>
                  </a:txBody>
                  <a:tcPr marL="57543" marR="57543" marT="28772" marB="28772">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bl>
          </a:graphicData>
        </a:graphic>
      </p:graphicFrame>
      <p:sp>
        <p:nvSpPr>
          <p:cNvPr id="5" name="TextBox 4"/>
          <p:cNvSpPr txBox="1"/>
          <p:nvPr/>
        </p:nvSpPr>
        <p:spPr>
          <a:xfrm>
            <a:off x="5270643" y="4100822"/>
            <a:ext cx="3791164" cy="276999"/>
          </a:xfrm>
          <a:prstGeom prst="rect">
            <a:avLst/>
          </a:prstGeom>
          <a:noFill/>
        </p:spPr>
        <p:txBody>
          <a:bodyPr wrap="square" rtlCol="0">
            <a:spAutoFit/>
          </a:bodyPr>
          <a:lstStyle/>
          <a:p>
            <a:pPr algn="ctr"/>
            <a:r>
              <a:rPr lang="en-US" sz="1200" b="1" dirty="0"/>
              <a:t>Table 1: Summary of world mangrove areas (ITTO, 2014).</a:t>
            </a:r>
          </a:p>
        </p:txBody>
      </p:sp>
      <p:grpSp>
        <p:nvGrpSpPr>
          <p:cNvPr id="2" name="Group 1"/>
          <p:cNvGrpSpPr/>
          <p:nvPr/>
        </p:nvGrpSpPr>
        <p:grpSpPr>
          <a:xfrm>
            <a:off x="202989" y="1695272"/>
            <a:ext cx="4932318" cy="1895675"/>
            <a:chOff x="436906" y="1487982"/>
            <a:chExt cx="4932318" cy="1895675"/>
          </a:xfrm>
        </p:grpSpPr>
        <p:grpSp>
          <p:nvGrpSpPr>
            <p:cNvPr id="21" name="Group 20"/>
            <p:cNvGrpSpPr/>
            <p:nvPr/>
          </p:nvGrpSpPr>
          <p:grpSpPr>
            <a:xfrm>
              <a:off x="751777" y="1487982"/>
              <a:ext cx="2444515" cy="1323439"/>
              <a:chOff x="4884467" y="2939372"/>
              <a:chExt cx="3357165" cy="1795777"/>
            </a:xfrm>
          </p:grpSpPr>
          <p:sp>
            <p:nvSpPr>
              <p:cNvPr id="22" name="TextBox 21"/>
              <p:cNvSpPr txBox="1"/>
              <p:nvPr/>
            </p:nvSpPr>
            <p:spPr>
              <a:xfrm>
                <a:off x="5624764" y="2939372"/>
                <a:ext cx="2616868" cy="1795777"/>
              </a:xfrm>
              <a:prstGeom prst="rect">
                <a:avLst/>
              </a:prstGeom>
              <a:noFill/>
            </p:spPr>
            <p:txBody>
              <a:bodyPr wrap="square" rtlCol="0">
                <a:spAutoFit/>
              </a:bodyPr>
              <a:lstStyle/>
              <a:p>
                <a:r>
                  <a:rPr lang="en-US" sz="2000" dirty="0"/>
                  <a:t>Tidal current</a:t>
                </a:r>
              </a:p>
              <a:p>
                <a:r>
                  <a:rPr lang="en-US" sz="2000" dirty="0"/>
                  <a:t>Salinity</a:t>
                </a:r>
              </a:p>
              <a:p>
                <a:r>
                  <a:rPr lang="en-US" sz="2000" dirty="0"/>
                  <a:t>Oxygen</a:t>
                </a:r>
              </a:p>
              <a:p>
                <a:r>
                  <a:rPr lang="en-US" sz="2000" dirty="0"/>
                  <a:t>Temperature</a:t>
                </a:r>
              </a:p>
            </p:txBody>
          </p:sp>
          <p:sp>
            <p:nvSpPr>
              <p:cNvPr id="23" name="Up-Down Arrow 22"/>
              <p:cNvSpPr/>
              <p:nvPr/>
            </p:nvSpPr>
            <p:spPr>
              <a:xfrm>
                <a:off x="4884467" y="3067898"/>
                <a:ext cx="611437" cy="1475708"/>
              </a:xfrm>
              <a:prstGeom prst="up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4" name="Group 23"/>
            <p:cNvGrpSpPr/>
            <p:nvPr/>
          </p:nvGrpSpPr>
          <p:grpSpPr>
            <a:xfrm>
              <a:off x="3046327" y="1588967"/>
              <a:ext cx="2322897" cy="1121468"/>
              <a:chOff x="8721122" y="3089344"/>
              <a:chExt cx="3190141" cy="1521721"/>
            </a:xfrm>
          </p:grpSpPr>
          <p:sp>
            <p:nvSpPr>
              <p:cNvPr id="25" name="TextBox 24"/>
              <p:cNvSpPr txBox="1"/>
              <p:nvPr/>
            </p:nvSpPr>
            <p:spPr>
              <a:xfrm>
                <a:off x="9294395" y="3369942"/>
                <a:ext cx="2616868" cy="960531"/>
              </a:xfrm>
              <a:prstGeom prst="rect">
                <a:avLst/>
              </a:prstGeom>
              <a:noFill/>
            </p:spPr>
            <p:txBody>
              <a:bodyPr wrap="square" rtlCol="0">
                <a:spAutoFit/>
              </a:bodyPr>
              <a:lstStyle/>
              <a:p>
                <a:r>
                  <a:rPr lang="en-US" sz="2000" dirty="0"/>
                  <a:t>Metabolic adaptations</a:t>
                </a:r>
              </a:p>
            </p:txBody>
          </p:sp>
          <p:sp>
            <p:nvSpPr>
              <p:cNvPr id="26" name="Up Arrow 25"/>
              <p:cNvSpPr/>
              <p:nvPr/>
            </p:nvSpPr>
            <p:spPr>
              <a:xfrm>
                <a:off x="8721122" y="3089344"/>
                <a:ext cx="641162" cy="1521721"/>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7" name="TextBox 26"/>
            <p:cNvSpPr txBox="1"/>
            <p:nvPr/>
          </p:nvSpPr>
          <p:spPr>
            <a:xfrm>
              <a:off x="436906" y="2983547"/>
              <a:ext cx="4932318" cy="400110"/>
            </a:xfrm>
            <a:prstGeom prst="rect">
              <a:avLst/>
            </a:prstGeom>
            <a:noFill/>
            <a:ln w="57150">
              <a:solidFill>
                <a:schemeClr val="accent1">
                  <a:lumMod val="75000"/>
                </a:schemeClr>
              </a:solidFill>
            </a:ln>
          </p:spPr>
          <p:txBody>
            <a:bodyPr wrap="square" rtlCol="0">
              <a:spAutoFit/>
            </a:bodyPr>
            <a:lstStyle/>
            <a:p>
              <a:pPr algn="ctr"/>
              <a:r>
                <a:rPr lang="en-US" sz="2000" dirty="0">
                  <a:latin typeface="Arial Black" panose="020B0A04020102020204" pitchFamily="34" charset="0"/>
                </a:rPr>
                <a:t>Valuable useful metabolites</a:t>
              </a:r>
            </a:p>
          </p:txBody>
        </p:sp>
      </p:grpSp>
      <p:sp>
        <p:nvSpPr>
          <p:cNvPr id="28" name="TextBox 27"/>
          <p:cNvSpPr txBox="1"/>
          <p:nvPr/>
        </p:nvSpPr>
        <p:spPr>
          <a:xfrm>
            <a:off x="202989" y="4075914"/>
            <a:ext cx="2564251"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a:t>
            </a:r>
            <a:r>
              <a:rPr lang="en-US" sz="900" dirty="0" err="1">
                <a:latin typeface="Times New Roman" panose="02020603050405020304" pitchFamily="18" charset="0"/>
                <a:cs typeface="Times New Roman" panose="02020603050405020304" pitchFamily="18" charset="0"/>
              </a:rPr>
              <a:t>Alongi</a:t>
            </a:r>
            <a:r>
              <a:rPr lang="en-US" sz="900" dirty="0">
                <a:latin typeface="Times New Roman" panose="02020603050405020304" pitchFamily="18" charset="0"/>
                <a:cs typeface="Times New Roman" panose="02020603050405020304" pitchFamily="18" charset="0"/>
              </a:rPr>
              <a:t>, 2002; </a:t>
            </a:r>
            <a:r>
              <a:rPr lang="en-US" sz="900" dirty="0" err="1">
                <a:latin typeface="Times New Roman" panose="02020603050405020304" pitchFamily="18" charset="0"/>
                <a:cs typeface="Times New Roman" panose="02020603050405020304" pitchFamily="18" charset="0"/>
              </a:rPr>
              <a:t>Giri</a:t>
            </a:r>
            <a:r>
              <a:rPr lang="en-US" sz="900" dirty="0">
                <a:latin typeface="Times New Roman" panose="02020603050405020304" pitchFamily="18" charset="0"/>
                <a:cs typeface="Times New Roman" panose="02020603050405020304" pitchFamily="18" charset="0"/>
              </a:rPr>
              <a:t> et al., 2010)</a:t>
            </a:r>
            <a:endParaRPr lang="en-MY" sz="900" dirty="0">
              <a:latin typeface="Times New Roman" panose="02020603050405020304" pitchFamily="18" charset="0"/>
              <a:cs typeface="Times New Roman" panose="02020603050405020304" pitchFamily="18" charset="0"/>
            </a:endParaRPr>
          </a:p>
        </p:txBody>
      </p:sp>
      <p:sp>
        <p:nvSpPr>
          <p:cNvPr id="29" name="Rectangle 28"/>
          <p:cNvSpPr/>
          <p:nvPr/>
        </p:nvSpPr>
        <p:spPr>
          <a:xfrm>
            <a:off x="5392496" y="1899653"/>
            <a:ext cx="3517710" cy="206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832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1485900" y="148828"/>
            <a:ext cx="6172200" cy="594122"/>
          </a:xfrm>
          <a:noFill/>
          <a:ln>
            <a:miter lim="800000"/>
            <a:headEnd/>
            <a:tailEnd/>
          </a:ln>
        </p:spPr>
        <p:txBody>
          <a:bodyPr vert="horz" wrap="square" lIns="68580" tIns="34290" rIns="68580" bIns="34290" numCol="1" anchor="t" anchorCtr="0" compatLnSpc="1">
            <a:prstTxWarp prst="textNoShape">
              <a:avLst/>
            </a:prstTxWarp>
            <a:normAutofit/>
          </a:bodyPr>
          <a:lstStyle/>
          <a:p>
            <a:pPr algn="ctr" eaLnBrk="1" hangingPunct="1"/>
            <a:r>
              <a:rPr lang="en-US" sz="3000" b="1" i="1" dirty="0"/>
              <a:t>Acknowledgement</a:t>
            </a:r>
          </a:p>
        </p:txBody>
      </p:sp>
      <p:sp>
        <p:nvSpPr>
          <p:cNvPr id="71683" name="Rectangle 3"/>
          <p:cNvSpPr>
            <a:spLocks noGrp="1" noChangeArrowheads="1"/>
          </p:cNvSpPr>
          <p:nvPr>
            <p:ph type="body" idx="1"/>
          </p:nvPr>
        </p:nvSpPr>
        <p:spPr bwMode="auto">
          <a:xfrm>
            <a:off x="2163188" y="699069"/>
            <a:ext cx="6057900" cy="4457700"/>
          </a:xfrm>
          <a:noFill/>
          <a:ln>
            <a:miter lim="800000"/>
            <a:headEnd/>
            <a:tailEnd/>
          </a:ln>
        </p:spPr>
        <p:txBody>
          <a:bodyPr vert="horz" wrap="square" lIns="68580" tIns="34290" rIns="68580" bIns="34290" numCol="1" anchor="t" anchorCtr="0" compatLnSpc="1">
            <a:prstTxWarp prst="textNoShape">
              <a:avLst/>
            </a:prstTxWarp>
            <a:normAutofit/>
          </a:bodyPr>
          <a:lstStyle/>
          <a:p>
            <a:pPr algn="just">
              <a:lnSpc>
                <a:spcPct val="120000"/>
              </a:lnSpc>
              <a:buNone/>
            </a:pPr>
            <a:r>
              <a:rPr lang="en-US" sz="1350" b="1" dirty="0">
                <a:latin typeface="Times New Roman" pitchFamily="18" charset="0"/>
              </a:rPr>
              <a:t>Monash University Malaysia			 UMBI, UKM</a:t>
            </a:r>
          </a:p>
          <a:p>
            <a:pPr marL="0" indent="0" algn="just">
              <a:lnSpc>
                <a:spcPct val="120000"/>
              </a:lnSpc>
              <a:buNone/>
            </a:pPr>
            <a:r>
              <a:rPr lang="en-US" sz="1200" dirty="0" err="1">
                <a:latin typeface="Times New Roman" pitchFamily="18" charset="0"/>
              </a:rPr>
              <a:t>Dr</a:t>
            </a:r>
            <a:r>
              <a:rPr lang="en-US" sz="1200" dirty="0">
                <a:latin typeface="Times New Roman" pitchFamily="18" charset="0"/>
              </a:rPr>
              <a:t> Goh Bey Hing					 </a:t>
            </a:r>
            <a:r>
              <a:rPr lang="en-US" sz="1200" dirty="0" err="1">
                <a:latin typeface="Times New Roman" pitchFamily="18" charset="0"/>
              </a:rPr>
              <a:t>Dr</a:t>
            </a:r>
            <a:r>
              <a:rPr lang="en-US" sz="1200" dirty="0">
                <a:latin typeface="Times New Roman" pitchFamily="18" charset="0"/>
              </a:rPr>
              <a:t> Nurul </a:t>
            </a:r>
            <a:r>
              <a:rPr lang="en-US" sz="1200" dirty="0" err="1">
                <a:latin typeface="Times New Roman" pitchFamily="18" charset="0"/>
              </a:rPr>
              <a:t>Syakima</a:t>
            </a:r>
            <a:r>
              <a:rPr lang="en-US" sz="1200" dirty="0">
                <a:latin typeface="Times New Roman" pitchFamily="18" charset="0"/>
              </a:rPr>
              <a:t> Ab </a:t>
            </a:r>
            <a:r>
              <a:rPr lang="en-US" sz="1200" dirty="0" err="1">
                <a:latin typeface="Times New Roman" pitchFamily="18" charset="0"/>
              </a:rPr>
              <a:t>Mutalib</a:t>
            </a:r>
            <a:endParaRPr lang="en-US" sz="1200" dirty="0">
              <a:latin typeface="Times New Roman" pitchFamily="18" charset="0"/>
            </a:endParaRPr>
          </a:p>
          <a:p>
            <a:pPr marL="0" indent="0" algn="just">
              <a:lnSpc>
                <a:spcPct val="120000"/>
              </a:lnSpc>
              <a:buNone/>
            </a:pPr>
            <a:r>
              <a:rPr lang="en-US" sz="1200" dirty="0" err="1">
                <a:latin typeface="Times New Roman" pitchFamily="18" charset="0"/>
              </a:rPr>
              <a:t>Dr</a:t>
            </a:r>
            <a:r>
              <a:rPr lang="en-US" sz="1200" dirty="0">
                <a:latin typeface="Times New Roman" pitchFamily="18" charset="0"/>
              </a:rPr>
              <a:t> </a:t>
            </a:r>
            <a:r>
              <a:rPr lang="en-US" sz="1200" dirty="0" err="1">
                <a:latin typeface="Times New Roman" pitchFamily="18" charset="0"/>
              </a:rPr>
              <a:t>Priyia</a:t>
            </a:r>
            <a:r>
              <a:rPr lang="en-US" sz="1200" dirty="0">
                <a:latin typeface="Times New Roman" pitchFamily="18" charset="0"/>
              </a:rPr>
              <a:t> </a:t>
            </a:r>
            <a:r>
              <a:rPr lang="en-US" sz="1200" dirty="0" err="1">
                <a:latin typeface="Times New Roman" pitchFamily="18" charset="0"/>
              </a:rPr>
              <a:t>Pusparajah</a:t>
            </a:r>
            <a:r>
              <a:rPr lang="en-US" sz="1200" dirty="0">
                <a:latin typeface="Times New Roman" pitchFamily="18" charset="0"/>
              </a:rPr>
              <a:t>			</a:t>
            </a:r>
          </a:p>
          <a:p>
            <a:pPr marL="0" indent="0" algn="just">
              <a:lnSpc>
                <a:spcPct val="120000"/>
              </a:lnSpc>
              <a:buNone/>
            </a:pPr>
            <a:r>
              <a:rPr lang="en-US" sz="1200" dirty="0" err="1">
                <a:latin typeface="Times New Roman" pitchFamily="18" charset="0"/>
              </a:rPr>
              <a:t>Vengadesh</a:t>
            </a:r>
            <a:r>
              <a:rPr lang="en-US" sz="1200" dirty="0">
                <a:latin typeface="Times New Roman" pitchFamily="18" charset="0"/>
              </a:rPr>
              <a:t> </a:t>
            </a:r>
            <a:r>
              <a:rPr lang="en-US" sz="1200" dirty="0" err="1">
                <a:latin typeface="Times New Roman" pitchFamily="18" charset="0"/>
              </a:rPr>
              <a:t>Letchumanan</a:t>
            </a:r>
            <a:r>
              <a:rPr lang="en-US" sz="1200" dirty="0">
                <a:latin typeface="Times New Roman" pitchFamily="18" charset="0"/>
              </a:rPr>
              <a:t>				</a:t>
            </a:r>
            <a:r>
              <a:rPr lang="en-US" sz="1200" b="1" dirty="0">
                <a:latin typeface="Times New Roman" pitchFamily="18" charset="0"/>
              </a:rPr>
              <a:t> DSMZ, Germany </a:t>
            </a:r>
            <a:r>
              <a:rPr lang="en-US" sz="1200" dirty="0">
                <a:latin typeface="Times New Roman" pitchFamily="18" charset="0"/>
              </a:rPr>
              <a:t>			</a:t>
            </a:r>
            <a:endParaRPr lang="en-US" sz="1350" dirty="0">
              <a:latin typeface="Times New Roman" pitchFamily="18" charset="0"/>
            </a:endParaRPr>
          </a:p>
          <a:p>
            <a:pPr marL="0" indent="0" algn="just">
              <a:lnSpc>
                <a:spcPct val="120000"/>
              </a:lnSpc>
              <a:buNone/>
            </a:pPr>
            <a:r>
              <a:rPr lang="en-US" sz="1200" dirty="0" err="1">
                <a:latin typeface="Times New Roman" pitchFamily="18" charset="0"/>
              </a:rPr>
              <a:t>Dr</a:t>
            </a:r>
            <a:r>
              <a:rPr lang="en-US" sz="1200" dirty="0">
                <a:latin typeface="Times New Roman" pitchFamily="18" charset="0"/>
              </a:rPr>
              <a:t> </a:t>
            </a:r>
            <a:r>
              <a:rPr lang="en-US" sz="1200" dirty="0" err="1">
                <a:latin typeface="Times New Roman" pitchFamily="18" charset="0"/>
              </a:rPr>
              <a:t>Adzzie</a:t>
            </a:r>
            <a:r>
              <a:rPr lang="en-US" sz="1200" dirty="0">
                <a:latin typeface="Times New Roman" pitchFamily="18" charset="0"/>
              </a:rPr>
              <a:t> </a:t>
            </a:r>
            <a:r>
              <a:rPr lang="en-US" sz="1200" dirty="0" err="1">
                <a:latin typeface="Times New Roman" pitchFamily="18" charset="0"/>
              </a:rPr>
              <a:t>Shazeen</a:t>
            </a:r>
            <a:r>
              <a:rPr lang="en-US" sz="1200" dirty="0">
                <a:latin typeface="Times New Roman" pitchFamily="18" charset="0"/>
              </a:rPr>
              <a:t> Azman				 </a:t>
            </a:r>
            <a:r>
              <a:rPr lang="en-US" sz="1200" dirty="0" err="1">
                <a:latin typeface="Times New Roman" pitchFamily="18" charset="0"/>
              </a:rPr>
              <a:t>Dr</a:t>
            </a:r>
            <a:r>
              <a:rPr lang="en-US" sz="1200" dirty="0">
                <a:latin typeface="Times New Roman" pitchFamily="18" charset="0"/>
              </a:rPr>
              <a:t> Susanne </a:t>
            </a:r>
            <a:r>
              <a:rPr lang="en-US" sz="1200" dirty="0" err="1">
                <a:latin typeface="Times New Roman" pitchFamily="18" charset="0"/>
              </a:rPr>
              <a:t>Verbarg</a:t>
            </a:r>
            <a:r>
              <a:rPr lang="en-US" sz="1200" dirty="0">
                <a:latin typeface="Times New Roman" pitchFamily="18" charset="0"/>
              </a:rPr>
              <a:t> 	</a:t>
            </a:r>
          </a:p>
          <a:p>
            <a:pPr marL="0" indent="0" algn="just">
              <a:lnSpc>
                <a:spcPct val="120000"/>
              </a:lnSpc>
              <a:buNone/>
            </a:pPr>
            <a:r>
              <a:rPr lang="en-US" sz="1200" dirty="0" err="1">
                <a:latin typeface="Times New Roman" pitchFamily="18" charset="0"/>
              </a:rPr>
              <a:t>Ser</a:t>
            </a:r>
            <a:r>
              <a:rPr lang="en-US" sz="1200" dirty="0">
                <a:latin typeface="Times New Roman" pitchFamily="18" charset="0"/>
              </a:rPr>
              <a:t> </a:t>
            </a:r>
            <a:r>
              <a:rPr lang="en-US" sz="1200" dirty="0" err="1">
                <a:latin typeface="Times New Roman" pitchFamily="18" charset="0"/>
              </a:rPr>
              <a:t>Hooi</a:t>
            </a:r>
            <a:r>
              <a:rPr lang="en-US" sz="1200" dirty="0">
                <a:latin typeface="Times New Roman" pitchFamily="18" charset="0"/>
              </a:rPr>
              <a:t> </a:t>
            </a:r>
            <a:r>
              <a:rPr lang="en-US" sz="1200" dirty="0" err="1">
                <a:latin typeface="Times New Roman" pitchFamily="18" charset="0"/>
              </a:rPr>
              <a:t>Leng</a:t>
            </a:r>
            <a:endParaRPr lang="en-US" sz="1200" dirty="0">
              <a:latin typeface="Times New Roman" pitchFamily="18" charset="0"/>
            </a:endParaRPr>
          </a:p>
          <a:p>
            <a:pPr marL="0" indent="0" algn="just">
              <a:lnSpc>
                <a:spcPct val="120000"/>
              </a:lnSpc>
              <a:buNone/>
            </a:pPr>
            <a:r>
              <a:rPr lang="en-US" sz="1200" dirty="0">
                <a:latin typeface="Times New Roman" pitchFamily="18" charset="0"/>
              </a:rPr>
              <a:t>Jodi Law </a:t>
            </a:r>
            <a:r>
              <a:rPr lang="en-US" sz="1200" dirty="0" err="1">
                <a:latin typeface="Times New Roman" pitchFamily="18" charset="0"/>
              </a:rPr>
              <a:t>Woan</a:t>
            </a:r>
            <a:r>
              <a:rPr lang="en-US" sz="1200" dirty="0">
                <a:latin typeface="Times New Roman" pitchFamily="18" charset="0"/>
              </a:rPr>
              <a:t> Fei			 	</a:t>
            </a:r>
            <a:r>
              <a:rPr lang="en-US" sz="1350" b="1" dirty="0">
                <a:latin typeface="Times New Roman" pitchFamily="18" charset="0"/>
              </a:rPr>
              <a:t>	 US-FDA, USA</a:t>
            </a:r>
          </a:p>
          <a:p>
            <a:pPr marL="0" indent="0" algn="just">
              <a:lnSpc>
                <a:spcPct val="120000"/>
              </a:lnSpc>
              <a:buNone/>
            </a:pPr>
            <a:r>
              <a:rPr lang="en-US" sz="1200" dirty="0" err="1">
                <a:latin typeface="Times New Roman" pitchFamily="18" charset="0"/>
              </a:rPr>
              <a:t>Loh</a:t>
            </a:r>
            <a:r>
              <a:rPr lang="en-US" sz="1200" dirty="0">
                <a:latin typeface="Times New Roman" pitchFamily="18" charset="0"/>
              </a:rPr>
              <a:t> Tan Teng Hern  					 Prof </a:t>
            </a:r>
            <a:r>
              <a:rPr lang="en-US" sz="1200" dirty="0" err="1">
                <a:latin typeface="Times New Roman" pitchFamily="18" charset="0"/>
              </a:rPr>
              <a:t>Dr</a:t>
            </a:r>
            <a:r>
              <a:rPr lang="en-US" sz="1200" dirty="0">
                <a:latin typeface="Times New Roman" pitchFamily="18" charset="0"/>
              </a:rPr>
              <a:t> Om V Singh</a:t>
            </a:r>
          </a:p>
          <a:p>
            <a:pPr marL="0" indent="0" algn="just">
              <a:lnSpc>
                <a:spcPct val="120000"/>
              </a:lnSpc>
              <a:buNone/>
            </a:pPr>
            <a:r>
              <a:rPr lang="en-US" sz="1200" dirty="0" err="1">
                <a:latin typeface="Times New Roman" pitchFamily="18" charset="0"/>
              </a:rPr>
              <a:t>Ajaree</a:t>
            </a:r>
            <a:r>
              <a:rPr lang="en-US" sz="1200" dirty="0">
                <a:latin typeface="Times New Roman" pitchFamily="18" charset="0"/>
              </a:rPr>
              <a:t> </a:t>
            </a:r>
            <a:r>
              <a:rPr lang="en-US" sz="1200" dirty="0" err="1">
                <a:latin typeface="Times New Roman" pitchFamily="18" charset="0"/>
              </a:rPr>
              <a:t>Rayanakorn</a:t>
            </a:r>
            <a:r>
              <a:rPr lang="en-US" sz="1200" dirty="0">
                <a:latin typeface="Times New Roman" pitchFamily="18" charset="0"/>
              </a:rPr>
              <a:t>					 Prof </a:t>
            </a:r>
            <a:r>
              <a:rPr lang="en-US" sz="1200" dirty="0" err="1">
                <a:latin typeface="Times New Roman" pitchFamily="18" charset="0"/>
              </a:rPr>
              <a:t>Dr</a:t>
            </a:r>
            <a:r>
              <a:rPr lang="en-US" sz="1200" dirty="0">
                <a:latin typeface="Times New Roman" pitchFamily="18" charset="0"/>
              </a:rPr>
              <a:t> Marc Allard</a:t>
            </a:r>
          </a:p>
          <a:p>
            <a:pPr marL="0" indent="0" algn="just">
              <a:lnSpc>
                <a:spcPct val="120000"/>
              </a:lnSpc>
              <a:buNone/>
            </a:pPr>
            <a:r>
              <a:rPr lang="en-US" sz="1200" dirty="0" err="1">
                <a:latin typeface="Times New Roman" pitchFamily="18" charset="0"/>
              </a:rPr>
              <a:t>Hefa</a:t>
            </a:r>
            <a:r>
              <a:rPr lang="en-US" sz="1200" dirty="0">
                <a:latin typeface="Times New Roman" pitchFamily="18" charset="0"/>
              </a:rPr>
              <a:t> </a:t>
            </a:r>
            <a:r>
              <a:rPr lang="en-US" sz="1200" dirty="0" err="1">
                <a:latin typeface="Times New Roman" pitchFamily="18" charset="0"/>
              </a:rPr>
              <a:t>Kemung</a:t>
            </a:r>
            <a:r>
              <a:rPr lang="en-US" sz="1200" dirty="0">
                <a:latin typeface="Times New Roman" pitchFamily="18" charset="0"/>
              </a:rPr>
              <a:t>						</a:t>
            </a:r>
            <a:endParaRPr lang="en-US" sz="1350" b="1" dirty="0">
              <a:latin typeface="Times New Roman" pitchFamily="18" charset="0"/>
            </a:endParaRPr>
          </a:p>
          <a:p>
            <a:pPr algn="just" eaLnBrk="1" hangingPunct="1">
              <a:lnSpc>
                <a:spcPct val="120000"/>
              </a:lnSpc>
              <a:buNone/>
            </a:pPr>
            <a:r>
              <a:rPr lang="en-US" sz="1200" dirty="0">
                <a:latin typeface="Times New Roman" pitchFamily="18" charset="0"/>
              </a:rPr>
              <a:t>								</a:t>
            </a:r>
            <a:r>
              <a:rPr lang="en-US" sz="1300" b="1" dirty="0">
                <a:latin typeface="Times New Roman" pitchFamily="18" charset="0"/>
              </a:rPr>
              <a:t>Wuhan University, China</a:t>
            </a:r>
            <a:r>
              <a:rPr lang="en-US" sz="1200" dirty="0">
                <a:latin typeface="Times New Roman" pitchFamily="18" charset="0"/>
              </a:rPr>
              <a:t>	</a:t>
            </a:r>
          </a:p>
          <a:p>
            <a:pPr algn="just">
              <a:lnSpc>
                <a:spcPct val="120000"/>
              </a:lnSpc>
              <a:buNone/>
            </a:pPr>
            <a:r>
              <a:rPr lang="en-US" sz="1350" b="1" dirty="0">
                <a:latin typeface="Times New Roman" pitchFamily="18" charset="0"/>
              </a:rPr>
              <a:t>University of Malaya 				</a:t>
            </a:r>
            <a:r>
              <a:rPr lang="en-US" sz="1200" dirty="0">
                <a:latin typeface="Times New Roman" pitchFamily="18" charset="0"/>
                <a:cs typeface="Times New Roman" pitchFamily="18" charset="0"/>
              </a:rPr>
              <a:t>Prof. Hong </a:t>
            </a:r>
            <a:r>
              <a:rPr lang="en-US" sz="1200" dirty="0" err="1">
                <a:latin typeface="Times New Roman" pitchFamily="18" charset="0"/>
                <a:cs typeface="Times New Roman" pitchFamily="18" charset="0"/>
              </a:rPr>
              <a:t>Kui</a:t>
            </a:r>
            <a:endParaRPr lang="en-US" sz="1200" dirty="0">
              <a:latin typeface="Times New Roman" pitchFamily="18" charset="0"/>
            </a:endParaRPr>
          </a:p>
          <a:p>
            <a:pPr marL="0" indent="0" algn="just">
              <a:lnSpc>
                <a:spcPct val="120000"/>
              </a:lnSpc>
              <a:buNone/>
            </a:pPr>
            <a:r>
              <a:rPr lang="en-US" sz="1200" dirty="0" err="1">
                <a:latin typeface="Times New Roman" pitchFamily="18" charset="0"/>
              </a:rPr>
              <a:t>Assoc</a:t>
            </a:r>
            <a:r>
              <a:rPr lang="en-US" sz="1200" dirty="0">
                <a:latin typeface="Times New Roman" pitchFamily="18" charset="0"/>
              </a:rPr>
              <a:t> Prof </a:t>
            </a:r>
            <a:r>
              <a:rPr lang="en-US" sz="1200" dirty="0" err="1">
                <a:latin typeface="Times New Roman" pitchFamily="18" charset="0"/>
              </a:rPr>
              <a:t>Dr</a:t>
            </a:r>
            <a:r>
              <a:rPr lang="en-US" sz="1200" dirty="0">
                <a:latin typeface="Times New Roman" pitchFamily="18" charset="0"/>
              </a:rPr>
              <a:t> Chan </a:t>
            </a:r>
            <a:r>
              <a:rPr lang="en-US" sz="1200" dirty="0" err="1">
                <a:latin typeface="Times New Roman" pitchFamily="18" charset="0"/>
              </a:rPr>
              <a:t>Kok</a:t>
            </a:r>
            <a:r>
              <a:rPr lang="en-US" sz="1200" dirty="0">
                <a:latin typeface="Times New Roman" pitchFamily="18" charset="0"/>
              </a:rPr>
              <a:t> Gan				</a:t>
            </a:r>
            <a:r>
              <a:rPr lang="en-US" sz="1200" dirty="0">
                <a:latin typeface="Times New Roman" pitchFamily="18" charset="0"/>
                <a:cs typeface="Times New Roman" pitchFamily="18" charset="0"/>
              </a:rPr>
              <a:t>Dr. </a:t>
            </a:r>
            <a:r>
              <a:rPr lang="en-US" sz="1200" dirty="0" err="1">
                <a:latin typeface="Times New Roman" pitchFamily="18" charset="0"/>
                <a:cs typeface="Times New Roman" pitchFamily="18" charset="0"/>
              </a:rPr>
              <a:t>Xie</a:t>
            </a:r>
            <a:r>
              <a:rPr lang="en-US" sz="1200" dirty="0">
                <a:latin typeface="Times New Roman" pitchFamily="18" charset="0"/>
                <a:cs typeface="Times New Roman" pitchFamily="18" charset="0"/>
              </a:rPr>
              <a:t> Qing-Yi</a:t>
            </a:r>
            <a:endParaRPr lang="en-US" sz="1200" dirty="0">
              <a:latin typeface="Times New Roman" pitchFamily="18" charset="0"/>
            </a:endParaRPr>
          </a:p>
          <a:p>
            <a:pPr marL="0" indent="0" algn="just">
              <a:lnSpc>
                <a:spcPct val="120000"/>
              </a:lnSpc>
              <a:buNone/>
            </a:pPr>
            <a:r>
              <a:rPr lang="en-US" sz="1200" dirty="0">
                <a:latin typeface="Times New Roman" pitchFamily="18" charset="0"/>
              </a:rPr>
              <a:t>Yin Wai Fong						Lin Hai-Peng</a:t>
            </a:r>
          </a:p>
          <a:p>
            <a:pPr marL="0" indent="0" algn="just">
              <a:lnSpc>
                <a:spcPct val="120000"/>
              </a:lnSpc>
              <a:buNone/>
            </a:pPr>
            <a:r>
              <a:rPr lang="en-US" sz="1200" dirty="0" err="1">
                <a:latin typeface="Times New Roman" pitchFamily="18" charset="0"/>
              </a:rPr>
              <a:t>Dr</a:t>
            </a:r>
            <a:r>
              <a:rPr lang="en-US" sz="1200" dirty="0">
                <a:latin typeface="Times New Roman" pitchFamily="18" charset="0"/>
              </a:rPr>
              <a:t> Marilyn Tan Wen-Si				Tang Yi-Li</a:t>
            </a:r>
          </a:p>
          <a:p>
            <a:pPr marL="0" indent="0" algn="just">
              <a:lnSpc>
                <a:spcPct val="120000"/>
              </a:lnSpc>
              <a:buNone/>
            </a:pPr>
            <a:r>
              <a:rPr lang="en-US" sz="1200" dirty="0">
                <a:latin typeface="Times New Roman" pitchFamily="18" charset="0"/>
              </a:rPr>
              <a:t>							Hu </a:t>
            </a:r>
            <a:r>
              <a:rPr lang="en-US" sz="1200" dirty="0" err="1">
                <a:latin typeface="Times New Roman" pitchFamily="18" charset="0"/>
              </a:rPr>
              <a:t>Hu</a:t>
            </a:r>
            <a:endParaRPr lang="en-US" sz="1200" dirty="0">
              <a:latin typeface="Times New Roman" pitchFamily="18" charset="0"/>
              <a:cs typeface="Times New Roman" pitchFamily="18" charset="0"/>
            </a:endParaRPr>
          </a:p>
          <a:p>
            <a:pPr marL="0" indent="0" algn="just">
              <a:lnSpc>
                <a:spcPct val="120000"/>
              </a:lnSpc>
              <a:buNone/>
            </a:pPr>
            <a:endParaRPr lang="en-US" sz="1200" b="1"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18CBE349-0ECE-4145-8603-3E9EA69A8821}" type="slidenum">
              <a:rPr lang="en-US" smtClean="0"/>
              <a:pPr/>
              <a:t>30</a:t>
            </a:fld>
            <a:endParaRPr lang="en-US"/>
          </a:p>
        </p:txBody>
      </p:sp>
    </p:spTree>
    <p:extLst>
      <p:ext uri="{BB962C8B-B14F-4D97-AF65-F5344CB8AC3E}">
        <p14:creationId xmlns:p14="http://schemas.microsoft.com/office/powerpoint/2010/main" val="385421190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90581" y="101906"/>
            <a:ext cx="3449637" cy="603739"/>
          </a:xfrm>
        </p:spPr>
        <p:txBody>
          <a:bodyPr/>
          <a:lstStyle/>
          <a:p>
            <a:r>
              <a:rPr lang="en-US" dirty="0"/>
              <a:t>Acknowledgement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0491" y="846485"/>
            <a:ext cx="6229815" cy="3507288"/>
          </a:xfrm>
          <a:prstGeom prst="rect">
            <a:avLst/>
          </a:prstGeom>
        </p:spPr>
      </p:pic>
    </p:spTree>
    <p:extLst>
      <p:ext uri="{BB962C8B-B14F-4D97-AF65-F5344CB8AC3E}">
        <p14:creationId xmlns:p14="http://schemas.microsoft.com/office/powerpoint/2010/main" val="1247153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References</a:t>
            </a:r>
            <a:endParaRPr lang="en-US" i="1" baseline="30000" dirty="0"/>
          </a:p>
        </p:txBody>
      </p:sp>
      <p:sp>
        <p:nvSpPr>
          <p:cNvPr id="6" name="Content Placeholder 5"/>
          <p:cNvSpPr>
            <a:spLocks noGrp="1"/>
          </p:cNvSpPr>
          <p:nvPr>
            <p:ph sz="half" idx="1"/>
          </p:nvPr>
        </p:nvSpPr>
        <p:spPr>
          <a:xfrm>
            <a:off x="279082" y="743392"/>
            <a:ext cx="8319621" cy="3612850"/>
          </a:xfrm>
        </p:spPr>
        <p:txBody>
          <a:bodyPr/>
          <a:lstStyle/>
          <a:p>
            <a:pPr marL="361950" indent="-361950" algn="just">
              <a:lnSpc>
                <a:spcPct val="100000"/>
              </a:lnSpc>
              <a:buNone/>
            </a:pPr>
            <a:r>
              <a:rPr lang="en-MY" sz="1000" dirty="0" err="1">
                <a:latin typeface="Times New Roman" panose="02020603050405020304" pitchFamily="18" charset="0"/>
                <a:cs typeface="Times New Roman" panose="02020603050405020304" pitchFamily="18" charset="0"/>
              </a:rPr>
              <a:t>Alongi</a:t>
            </a:r>
            <a:r>
              <a:rPr lang="en-MY" sz="1000" dirty="0">
                <a:latin typeface="Times New Roman" panose="02020603050405020304" pitchFamily="18" charset="0"/>
                <a:cs typeface="Times New Roman" panose="02020603050405020304" pitchFamily="18" charset="0"/>
              </a:rPr>
              <a:t>, D. M. (2002). Present state and future of the world's mangrove forests. </a:t>
            </a:r>
            <a:r>
              <a:rPr lang="en-MY" sz="1000" i="1" dirty="0">
                <a:latin typeface="Times New Roman" panose="02020603050405020304" pitchFamily="18" charset="0"/>
                <a:cs typeface="Times New Roman" panose="02020603050405020304" pitchFamily="18" charset="0"/>
              </a:rPr>
              <a:t>Environ. </a:t>
            </a:r>
            <a:r>
              <a:rPr lang="en-MY" sz="1000" i="1" dirty="0" err="1">
                <a:latin typeface="Times New Roman" panose="02020603050405020304" pitchFamily="18" charset="0"/>
                <a:cs typeface="Times New Roman" panose="02020603050405020304" pitchFamily="18" charset="0"/>
              </a:rPr>
              <a:t>Conserv</a:t>
            </a:r>
            <a:r>
              <a:rPr lang="en-MY" sz="1000" i="1" dirty="0">
                <a:latin typeface="Times New Roman" panose="02020603050405020304" pitchFamily="18" charset="0"/>
                <a:cs typeface="Times New Roman" panose="02020603050405020304" pitchFamily="18" charset="0"/>
              </a:rPr>
              <a:t>.</a:t>
            </a:r>
            <a:r>
              <a:rPr lang="en-MY" sz="1000" dirty="0">
                <a:latin typeface="Times New Roman" panose="02020603050405020304" pitchFamily="18" charset="0"/>
                <a:cs typeface="Times New Roman" panose="02020603050405020304" pitchFamily="18" charset="0"/>
              </a:rPr>
              <a:t> 29, 331-349. </a:t>
            </a:r>
            <a:r>
              <a:rPr lang="en-MY" sz="1000" dirty="0" err="1">
                <a:latin typeface="Times New Roman" panose="02020603050405020304" pitchFamily="18" charset="0"/>
                <a:cs typeface="Times New Roman" panose="02020603050405020304" pitchFamily="18" charset="0"/>
              </a:rPr>
              <a:t>doi</a:t>
            </a:r>
            <a:r>
              <a:rPr lang="en-MY" sz="1000" dirty="0">
                <a:latin typeface="Times New Roman" panose="02020603050405020304" pitchFamily="18" charset="0"/>
                <a:cs typeface="Times New Roman" panose="02020603050405020304" pitchFamily="18" charset="0"/>
              </a:rPr>
              <a:t>: 10.1017/S0376892902000231</a:t>
            </a:r>
          </a:p>
          <a:p>
            <a:pPr marL="361950" indent="-361950" algn="just">
              <a:lnSpc>
                <a:spcPct val="100000"/>
              </a:lnSpc>
              <a:buNone/>
            </a:pPr>
            <a:r>
              <a:rPr lang="en-MY" sz="1000" dirty="0" err="1">
                <a:latin typeface="Times New Roman" panose="02020603050405020304" pitchFamily="18" charset="0"/>
                <a:cs typeface="Times New Roman" panose="02020603050405020304" pitchFamily="18" charset="0"/>
              </a:rPr>
              <a:t>Giri</a:t>
            </a:r>
            <a:r>
              <a:rPr lang="en-MY" sz="1000" dirty="0">
                <a:latin typeface="Times New Roman" panose="02020603050405020304" pitchFamily="18" charset="0"/>
                <a:cs typeface="Times New Roman" panose="02020603050405020304" pitchFamily="18" charset="0"/>
              </a:rPr>
              <a:t>, C., </a:t>
            </a:r>
            <a:r>
              <a:rPr lang="en-MY" sz="1000" dirty="0" err="1">
                <a:latin typeface="Times New Roman" panose="02020603050405020304" pitchFamily="18" charset="0"/>
                <a:cs typeface="Times New Roman" panose="02020603050405020304" pitchFamily="18" charset="0"/>
              </a:rPr>
              <a:t>Ochieng</a:t>
            </a:r>
            <a:r>
              <a:rPr lang="en-MY" sz="1000" dirty="0">
                <a:latin typeface="Times New Roman" panose="02020603050405020304" pitchFamily="18" charset="0"/>
                <a:cs typeface="Times New Roman" panose="02020603050405020304" pitchFamily="18" charset="0"/>
              </a:rPr>
              <a:t>, E., </a:t>
            </a:r>
            <a:r>
              <a:rPr lang="en-MY" sz="1000" dirty="0" err="1">
                <a:latin typeface="Times New Roman" panose="02020603050405020304" pitchFamily="18" charset="0"/>
                <a:cs typeface="Times New Roman" panose="02020603050405020304" pitchFamily="18" charset="0"/>
              </a:rPr>
              <a:t>Tieszen</a:t>
            </a:r>
            <a:r>
              <a:rPr lang="en-MY" sz="1000" dirty="0">
                <a:latin typeface="Times New Roman" panose="02020603050405020304" pitchFamily="18" charset="0"/>
                <a:cs typeface="Times New Roman" panose="02020603050405020304" pitchFamily="18" charset="0"/>
              </a:rPr>
              <a:t>, L.L., Zhu, Z., Singh, A., Loveland, T., et al. (2011). Status and distribution of mangrove forests of the world using earth observation satellite data. </a:t>
            </a:r>
            <a:r>
              <a:rPr lang="en-MY" sz="1000" i="1" dirty="0">
                <a:latin typeface="Times New Roman" panose="02020603050405020304" pitchFamily="18" charset="0"/>
                <a:cs typeface="Times New Roman" panose="02020603050405020304" pitchFamily="18" charset="0"/>
              </a:rPr>
              <a:t>Global Ecol. Biogeography </a:t>
            </a:r>
            <a:r>
              <a:rPr lang="en-MY" sz="1000" dirty="0">
                <a:latin typeface="Times New Roman" panose="02020603050405020304" pitchFamily="18" charset="0"/>
                <a:cs typeface="Times New Roman" panose="02020603050405020304" pitchFamily="18" charset="0"/>
              </a:rPr>
              <a:t>20, 154-159. </a:t>
            </a:r>
            <a:r>
              <a:rPr lang="en-MY" sz="1000" dirty="0" err="1">
                <a:latin typeface="Times New Roman" panose="02020603050405020304" pitchFamily="18" charset="0"/>
                <a:cs typeface="Times New Roman" panose="02020603050405020304" pitchFamily="18" charset="0"/>
              </a:rPr>
              <a:t>doi</a:t>
            </a:r>
            <a:r>
              <a:rPr lang="en-MY" sz="1000" dirty="0">
                <a:latin typeface="Times New Roman" panose="02020603050405020304" pitchFamily="18" charset="0"/>
                <a:cs typeface="Times New Roman" panose="02020603050405020304" pitchFamily="18" charset="0"/>
              </a:rPr>
              <a:t>: 10.1111/j.1466-8238.2010.00584.x</a:t>
            </a:r>
          </a:p>
          <a:p>
            <a:pPr marL="361950" indent="-361950" algn="just">
              <a:lnSpc>
                <a:spcPct val="100000"/>
              </a:lnSpc>
              <a:buNone/>
            </a:pPr>
            <a:r>
              <a:rPr lang="en-MY" sz="1000" dirty="0" err="1">
                <a:latin typeface="Times New Roman" panose="02020603050405020304" pitchFamily="18" charset="0"/>
                <a:cs typeface="Times New Roman" panose="02020603050405020304" pitchFamily="18" charset="0"/>
              </a:rPr>
              <a:t>Gopi</a:t>
            </a:r>
            <a:r>
              <a:rPr lang="en-MY" sz="1000" dirty="0">
                <a:latin typeface="Times New Roman" panose="02020603050405020304" pitchFamily="18" charset="0"/>
                <a:cs typeface="Times New Roman" panose="02020603050405020304" pitchFamily="18" charset="0"/>
              </a:rPr>
              <a:t>, M., </a:t>
            </a:r>
            <a:r>
              <a:rPr lang="en-MY" sz="1000" dirty="0" err="1">
                <a:latin typeface="Times New Roman" panose="02020603050405020304" pitchFamily="18" charset="0"/>
                <a:cs typeface="Times New Roman" panose="02020603050405020304" pitchFamily="18" charset="0"/>
              </a:rPr>
              <a:t>Dhayanithi</a:t>
            </a:r>
            <a:r>
              <a:rPr lang="en-MY" sz="1000" dirty="0">
                <a:latin typeface="Times New Roman" panose="02020603050405020304" pitchFamily="18" charset="0"/>
                <a:cs typeface="Times New Roman" panose="02020603050405020304" pitchFamily="18" charset="0"/>
              </a:rPr>
              <a:t>, N.B., Devi, K.N., and Kumar, T.T.A. (2014). Marine natural product, </a:t>
            </a:r>
            <a:r>
              <a:rPr lang="en-MY" sz="1000" dirty="0" err="1">
                <a:latin typeface="Times New Roman" panose="02020603050405020304" pitchFamily="18" charset="0"/>
                <a:cs typeface="Times New Roman" panose="02020603050405020304" pitchFamily="18" charset="0"/>
              </a:rPr>
              <a:t>Pyrrolo</a:t>
            </a:r>
            <a:r>
              <a:rPr lang="en-MY" sz="1000" dirty="0">
                <a:latin typeface="Times New Roman" panose="02020603050405020304" pitchFamily="18" charset="0"/>
                <a:cs typeface="Times New Roman" panose="02020603050405020304" pitchFamily="18" charset="0"/>
              </a:rPr>
              <a:t> [1,2-a] pyrazine-1,4-dione, </a:t>
            </a:r>
            <a:r>
              <a:rPr lang="en-MY" sz="1000" dirty="0" err="1">
                <a:latin typeface="Times New Roman" panose="02020603050405020304" pitchFamily="18" charset="0"/>
                <a:cs typeface="Times New Roman" panose="02020603050405020304" pitchFamily="18" charset="0"/>
              </a:rPr>
              <a:t>hexahydro</a:t>
            </a:r>
            <a:r>
              <a:rPr lang="en-MY" sz="1000" dirty="0">
                <a:latin typeface="Times New Roman" panose="02020603050405020304" pitchFamily="18" charset="0"/>
                <a:cs typeface="Times New Roman" panose="02020603050405020304" pitchFamily="18" charset="0"/>
              </a:rPr>
              <a:t>-(C7H10N2O2) of antioxidant properties from </a:t>
            </a:r>
            <a:r>
              <a:rPr lang="en-MY" sz="1000" i="1" dirty="0">
                <a:latin typeface="Times New Roman" panose="02020603050405020304" pitchFamily="18" charset="0"/>
                <a:cs typeface="Times New Roman" panose="02020603050405020304" pitchFamily="18" charset="0"/>
              </a:rPr>
              <a:t>Bacillus</a:t>
            </a:r>
            <a:r>
              <a:rPr lang="en-MY" sz="1000" dirty="0">
                <a:latin typeface="Times New Roman" panose="02020603050405020304" pitchFamily="18" charset="0"/>
                <a:cs typeface="Times New Roman" panose="02020603050405020304" pitchFamily="18" charset="0"/>
              </a:rPr>
              <a:t> species at Lakshadweep archipelago. </a:t>
            </a:r>
            <a:r>
              <a:rPr lang="en-MY" sz="1000" i="1" dirty="0">
                <a:latin typeface="Times New Roman" panose="02020603050405020304" pitchFamily="18" charset="0"/>
                <a:cs typeface="Times New Roman" panose="02020603050405020304" pitchFamily="18" charset="0"/>
              </a:rPr>
              <a:t>J. Coastal Life Med. </a:t>
            </a:r>
            <a:r>
              <a:rPr lang="en-MY" sz="1000" dirty="0">
                <a:latin typeface="Times New Roman" panose="02020603050405020304" pitchFamily="18" charset="0"/>
                <a:cs typeface="Times New Roman" panose="02020603050405020304" pitchFamily="18" charset="0"/>
              </a:rPr>
              <a:t>2, 632-637.</a:t>
            </a:r>
          </a:p>
          <a:p>
            <a:pPr marL="361950" indent="-361950" algn="just">
              <a:lnSpc>
                <a:spcPct val="100000"/>
              </a:lnSpc>
              <a:buNone/>
            </a:pPr>
            <a:r>
              <a:rPr lang="en-MY" sz="1000" dirty="0">
                <a:latin typeface="Times New Roman" panose="02020603050405020304" pitchFamily="18" charset="0"/>
                <a:cs typeface="Times New Roman" panose="02020603050405020304" pitchFamily="18" charset="0"/>
              </a:rPr>
              <a:t>ITTO (2014). Mangrove ecosystem. </a:t>
            </a:r>
            <a:r>
              <a:rPr lang="en-MY" sz="1000" i="1" dirty="0">
                <a:latin typeface="Times New Roman" panose="02020603050405020304" pitchFamily="18" charset="0"/>
                <a:cs typeface="Times New Roman" panose="02020603050405020304" pitchFamily="18" charset="0"/>
              </a:rPr>
              <a:t>Trop. Forest Update </a:t>
            </a:r>
            <a:r>
              <a:rPr lang="en-MY" sz="1000" dirty="0">
                <a:latin typeface="Times New Roman" panose="02020603050405020304" pitchFamily="18" charset="0"/>
                <a:cs typeface="Times New Roman" panose="02020603050405020304" pitchFamily="18" charset="0"/>
              </a:rPr>
              <a:t>21(2), 3-15.</a:t>
            </a:r>
          </a:p>
          <a:p>
            <a:pPr marL="361950" indent="-361950" algn="just">
              <a:lnSpc>
                <a:spcPct val="100000"/>
              </a:lnSpc>
              <a:buNone/>
            </a:pPr>
            <a:r>
              <a:rPr lang="en-MY" sz="1000" dirty="0">
                <a:latin typeface="Times New Roman" panose="02020603050405020304" pitchFamily="18" charset="0"/>
                <a:cs typeface="Times New Roman" panose="02020603050405020304" pitchFamily="18" charset="0"/>
              </a:rPr>
              <a:t>Kim, S. B., Lonsdale, J., </a:t>
            </a:r>
            <a:r>
              <a:rPr lang="en-MY" sz="1000" dirty="0" err="1">
                <a:latin typeface="Times New Roman" panose="02020603050405020304" pitchFamily="18" charset="0"/>
                <a:cs typeface="Times New Roman" panose="02020603050405020304" pitchFamily="18" charset="0"/>
              </a:rPr>
              <a:t>Seong</a:t>
            </a:r>
            <a:r>
              <a:rPr lang="en-MY" sz="1000" dirty="0">
                <a:latin typeface="Times New Roman" panose="02020603050405020304" pitchFamily="18" charset="0"/>
                <a:cs typeface="Times New Roman" panose="02020603050405020304" pitchFamily="18" charset="0"/>
              </a:rPr>
              <a:t>, C. N., &amp; </a:t>
            </a:r>
            <a:r>
              <a:rPr lang="en-MY" sz="1000" dirty="0" err="1">
                <a:latin typeface="Times New Roman" panose="02020603050405020304" pitchFamily="18" charset="0"/>
                <a:cs typeface="Times New Roman" panose="02020603050405020304" pitchFamily="18" charset="0"/>
              </a:rPr>
              <a:t>Goodfellow</a:t>
            </a:r>
            <a:r>
              <a:rPr lang="en-MY" sz="1000" dirty="0">
                <a:latin typeface="Times New Roman" panose="02020603050405020304" pitchFamily="18" charset="0"/>
                <a:cs typeface="Times New Roman" panose="02020603050405020304" pitchFamily="18" charset="0"/>
              </a:rPr>
              <a:t>, M. (2003). </a:t>
            </a:r>
            <a:r>
              <a:rPr lang="en-MY" sz="1000" i="1" dirty="0" err="1">
                <a:latin typeface="Times New Roman" panose="02020603050405020304" pitchFamily="18" charset="0"/>
                <a:cs typeface="Times New Roman" panose="02020603050405020304" pitchFamily="18" charset="0"/>
              </a:rPr>
              <a:t>Streptacidiphilus</a:t>
            </a:r>
            <a:r>
              <a:rPr lang="en-MY" sz="1000" dirty="0">
                <a:latin typeface="Times New Roman" panose="02020603050405020304" pitchFamily="18" charset="0"/>
                <a:cs typeface="Times New Roman" panose="02020603050405020304" pitchFamily="18" charset="0"/>
              </a:rPr>
              <a:t> gen. </a:t>
            </a:r>
            <a:r>
              <a:rPr lang="en-MY" sz="1000" dirty="0" err="1">
                <a:latin typeface="Times New Roman" panose="02020603050405020304" pitchFamily="18" charset="0"/>
                <a:cs typeface="Times New Roman" panose="02020603050405020304" pitchFamily="18" charset="0"/>
              </a:rPr>
              <a:t>nov.</a:t>
            </a:r>
            <a:r>
              <a:rPr lang="en-MY" sz="1000" dirty="0">
                <a:latin typeface="Times New Roman" panose="02020603050405020304" pitchFamily="18" charset="0"/>
                <a:cs typeface="Times New Roman" panose="02020603050405020304" pitchFamily="18" charset="0"/>
              </a:rPr>
              <a:t>, acidophilic </a:t>
            </a:r>
            <a:r>
              <a:rPr lang="en-MY" sz="1000" dirty="0" err="1">
                <a:latin typeface="Times New Roman" panose="02020603050405020304" pitchFamily="18" charset="0"/>
                <a:cs typeface="Times New Roman" panose="02020603050405020304" pitchFamily="18" charset="0"/>
              </a:rPr>
              <a:t>actinomycetes</a:t>
            </a:r>
            <a:r>
              <a:rPr lang="en-MY" sz="1000" dirty="0">
                <a:latin typeface="Times New Roman" panose="02020603050405020304" pitchFamily="18" charset="0"/>
                <a:cs typeface="Times New Roman" panose="02020603050405020304" pitchFamily="18" charset="0"/>
              </a:rPr>
              <a:t> with wall </a:t>
            </a:r>
            <a:r>
              <a:rPr lang="en-MY" sz="1000" dirty="0" err="1">
                <a:latin typeface="Times New Roman" panose="02020603050405020304" pitchFamily="18" charset="0"/>
                <a:cs typeface="Times New Roman" panose="02020603050405020304" pitchFamily="18" charset="0"/>
              </a:rPr>
              <a:t>chemotype</a:t>
            </a:r>
            <a:r>
              <a:rPr lang="en-MY" sz="1000" dirty="0">
                <a:latin typeface="Times New Roman" panose="02020603050405020304" pitchFamily="18" charset="0"/>
                <a:cs typeface="Times New Roman" panose="02020603050405020304" pitchFamily="18" charset="0"/>
              </a:rPr>
              <a:t> I and emendation of the family </a:t>
            </a:r>
            <a:r>
              <a:rPr lang="en-MY" sz="1000" i="1" dirty="0" err="1">
                <a:latin typeface="Times New Roman" panose="02020603050405020304" pitchFamily="18" charset="0"/>
                <a:cs typeface="Times New Roman" panose="02020603050405020304" pitchFamily="18" charset="0"/>
              </a:rPr>
              <a:t>Streptomycetaceae</a:t>
            </a:r>
            <a:r>
              <a:rPr lang="en-MY" sz="1000" dirty="0">
                <a:latin typeface="Times New Roman" panose="02020603050405020304" pitchFamily="18" charset="0"/>
                <a:cs typeface="Times New Roman" panose="02020603050405020304" pitchFamily="18" charset="0"/>
              </a:rPr>
              <a:t> (Waksman and </a:t>
            </a:r>
            <a:r>
              <a:rPr lang="en-MY" sz="1000" dirty="0" err="1">
                <a:latin typeface="Times New Roman" panose="02020603050405020304" pitchFamily="18" charset="0"/>
                <a:cs typeface="Times New Roman" panose="02020603050405020304" pitchFamily="18" charset="0"/>
              </a:rPr>
              <a:t>Henrici</a:t>
            </a:r>
            <a:r>
              <a:rPr lang="en-MY" sz="1000" dirty="0">
                <a:latin typeface="Times New Roman" panose="02020603050405020304" pitchFamily="18" charset="0"/>
                <a:cs typeface="Times New Roman" panose="02020603050405020304" pitchFamily="18" charset="0"/>
              </a:rPr>
              <a:t> (1943)</a:t>
            </a:r>
            <a:r>
              <a:rPr lang="en-MY" sz="1000" baseline="30000" dirty="0">
                <a:latin typeface="Times New Roman" panose="02020603050405020304" pitchFamily="18" charset="0"/>
                <a:cs typeface="Times New Roman" panose="02020603050405020304" pitchFamily="18" charset="0"/>
              </a:rPr>
              <a:t>AL</a:t>
            </a:r>
            <a:r>
              <a:rPr lang="en-MY" sz="1000" dirty="0">
                <a:latin typeface="Times New Roman" panose="02020603050405020304" pitchFamily="18" charset="0"/>
                <a:cs typeface="Times New Roman" panose="02020603050405020304" pitchFamily="18" charset="0"/>
              </a:rPr>
              <a:t>) emend. Rainey et al. 1997. </a:t>
            </a:r>
            <a:r>
              <a:rPr lang="en-MY" sz="1000" i="1" dirty="0" err="1">
                <a:latin typeface="Times New Roman" panose="02020603050405020304" pitchFamily="18" charset="0"/>
                <a:cs typeface="Times New Roman" panose="02020603050405020304" pitchFamily="18" charset="0"/>
              </a:rPr>
              <a:t>Antonie</a:t>
            </a:r>
            <a:r>
              <a:rPr lang="en-MY" sz="1000" i="1" dirty="0">
                <a:latin typeface="Times New Roman" panose="02020603050405020304" pitchFamily="18" charset="0"/>
                <a:cs typeface="Times New Roman" panose="02020603050405020304" pitchFamily="18" charset="0"/>
              </a:rPr>
              <a:t> van Leeuwenhoek</a:t>
            </a:r>
            <a:r>
              <a:rPr lang="en-MY" sz="1000" dirty="0">
                <a:latin typeface="Times New Roman" panose="02020603050405020304" pitchFamily="18" charset="0"/>
                <a:cs typeface="Times New Roman" panose="02020603050405020304" pitchFamily="18" charset="0"/>
              </a:rPr>
              <a:t> 83, 107-116. </a:t>
            </a:r>
            <a:r>
              <a:rPr lang="en-MY" sz="1000" dirty="0" err="1">
                <a:latin typeface="Times New Roman" panose="02020603050405020304" pitchFamily="18" charset="0"/>
                <a:cs typeface="Times New Roman" panose="02020603050405020304" pitchFamily="18" charset="0"/>
              </a:rPr>
              <a:t>doi</a:t>
            </a:r>
            <a:r>
              <a:rPr lang="en-MY" sz="1000" dirty="0">
                <a:latin typeface="Times New Roman" panose="02020603050405020304" pitchFamily="18" charset="0"/>
                <a:cs typeface="Times New Roman" panose="02020603050405020304" pitchFamily="18" charset="0"/>
              </a:rPr>
              <a:t>: 10.1023/A:1023397724023</a:t>
            </a:r>
          </a:p>
          <a:p>
            <a:pPr marL="361950" indent="-361950" algn="just">
              <a:lnSpc>
                <a:spcPct val="100000"/>
              </a:lnSpc>
              <a:buNone/>
            </a:pPr>
            <a:r>
              <a:rPr lang="en-MY" sz="1000" dirty="0">
                <a:latin typeface="Times New Roman" panose="02020603050405020304" pitchFamily="18" charset="0"/>
                <a:cs typeface="Times New Roman" panose="02020603050405020304" pitchFamily="18" charset="0"/>
              </a:rPr>
              <a:t>Kumar, P.S., Al-Dhabi, N.A., </a:t>
            </a:r>
            <a:r>
              <a:rPr lang="en-MY" sz="1000" dirty="0" err="1">
                <a:latin typeface="Times New Roman" panose="02020603050405020304" pitchFamily="18" charset="0"/>
                <a:cs typeface="Times New Roman" panose="02020603050405020304" pitchFamily="18" charset="0"/>
              </a:rPr>
              <a:t>Duraipandiyan</a:t>
            </a:r>
            <a:r>
              <a:rPr lang="en-MY" sz="1000" dirty="0">
                <a:latin typeface="Times New Roman" panose="02020603050405020304" pitchFamily="18" charset="0"/>
                <a:cs typeface="Times New Roman" panose="02020603050405020304" pitchFamily="18" charset="0"/>
              </a:rPr>
              <a:t>, V., Balachandran, C., Kumar, P.P., and </a:t>
            </a:r>
            <a:r>
              <a:rPr lang="en-MY" sz="1000" dirty="0" err="1">
                <a:latin typeface="Times New Roman" panose="02020603050405020304" pitchFamily="18" charset="0"/>
                <a:cs typeface="Times New Roman" panose="02020603050405020304" pitchFamily="18" charset="0"/>
              </a:rPr>
              <a:t>Ignacimuthu</a:t>
            </a:r>
            <a:r>
              <a:rPr lang="en-MY" sz="1000" dirty="0">
                <a:latin typeface="Times New Roman" panose="02020603050405020304" pitchFamily="18" charset="0"/>
                <a:cs typeface="Times New Roman" panose="02020603050405020304" pitchFamily="18" charset="0"/>
              </a:rPr>
              <a:t>, S. (2014). In vitro antimicrobial, antioxidant and cytotoxic properties of </a:t>
            </a:r>
            <a:r>
              <a:rPr lang="en-MY" sz="1000" i="1" dirty="0">
                <a:latin typeface="Times New Roman" panose="02020603050405020304" pitchFamily="18" charset="0"/>
                <a:cs typeface="Times New Roman" panose="02020603050405020304" pitchFamily="18" charset="0"/>
              </a:rPr>
              <a:t>Streptomyces </a:t>
            </a:r>
            <a:r>
              <a:rPr lang="en-MY" sz="1000" i="1" dirty="0" err="1">
                <a:latin typeface="Times New Roman" panose="02020603050405020304" pitchFamily="18" charset="0"/>
                <a:cs typeface="Times New Roman" panose="02020603050405020304" pitchFamily="18" charset="0"/>
              </a:rPr>
              <a:t>lavendulae</a:t>
            </a:r>
            <a:r>
              <a:rPr lang="en-MY" sz="1000" i="1" dirty="0">
                <a:latin typeface="Times New Roman" panose="02020603050405020304" pitchFamily="18" charset="0"/>
                <a:cs typeface="Times New Roman" panose="02020603050405020304" pitchFamily="18" charset="0"/>
              </a:rPr>
              <a:t> </a:t>
            </a:r>
            <a:r>
              <a:rPr lang="en-MY" sz="1000" dirty="0">
                <a:latin typeface="Times New Roman" panose="02020603050405020304" pitchFamily="18" charset="0"/>
                <a:cs typeface="Times New Roman" panose="02020603050405020304" pitchFamily="18" charset="0"/>
              </a:rPr>
              <a:t>strain SCA5. </a:t>
            </a:r>
            <a:r>
              <a:rPr lang="en-MY" sz="1000" i="1" dirty="0">
                <a:latin typeface="Times New Roman" panose="02020603050405020304" pitchFamily="18" charset="0"/>
                <a:cs typeface="Times New Roman" panose="02020603050405020304" pitchFamily="18" charset="0"/>
              </a:rPr>
              <a:t>BMC </a:t>
            </a:r>
            <a:r>
              <a:rPr lang="en-MY" sz="1000" i="1" dirty="0" err="1">
                <a:latin typeface="Times New Roman" panose="02020603050405020304" pitchFamily="18" charset="0"/>
                <a:cs typeface="Times New Roman" panose="02020603050405020304" pitchFamily="18" charset="0"/>
              </a:rPr>
              <a:t>Microbiol</a:t>
            </a:r>
            <a:r>
              <a:rPr lang="en-MY" sz="1000" dirty="0">
                <a:latin typeface="Times New Roman" panose="02020603050405020304" pitchFamily="18" charset="0"/>
                <a:cs typeface="Times New Roman" panose="02020603050405020304" pitchFamily="18" charset="0"/>
              </a:rPr>
              <a:t>. 14, 291. </a:t>
            </a:r>
            <a:r>
              <a:rPr lang="en-MY" sz="1000" dirty="0" err="1">
                <a:latin typeface="Times New Roman" panose="02020603050405020304" pitchFamily="18" charset="0"/>
                <a:cs typeface="Times New Roman" panose="02020603050405020304" pitchFamily="18" charset="0"/>
              </a:rPr>
              <a:t>doi</a:t>
            </a:r>
            <a:r>
              <a:rPr lang="en-MY" sz="1000" dirty="0">
                <a:latin typeface="Times New Roman" panose="02020603050405020304" pitchFamily="18" charset="0"/>
                <a:cs typeface="Times New Roman" panose="02020603050405020304" pitchFamily="18" charset="0"/>
              </a:rPr>
              <a:t>: 10.1186/s12866-014-0291-6</a:t>
            </a:r>
          </a:p>
          <a:p>
            <a:pPr marL="361950" indent="-361950" algn="just">
              <a:lnSpc>
                <a:spcPct val="100000"/>
              </a:lnSpc>
              <a:buNone/>
            </a:pPr>
            <a:r>
              <a:rPr lang="en-MY" sz="1000" dirty="0" err="1">
                <a:latin typeface="Times New Roman" panose="02020603050405020304" pitchFamily="18" charset="0"/>
                <a:cs typeface="Times New Roman" panose="02020603050405020304" pitchFamily="18" charset="0"/>
              </a:rPr>
              <a:t>Manivasagan</a:t>
            </a:r>
            <a:r>
              <a:rPr lang="en-MY" sz="1000" dirty="0">
                <a:latin typeface="Times New Roman" panose="02020603050405020304" pitchFamily="18" charset="0"/>
                <a:cs typeface="Times New Roman" panose="02020603050405020304" pitchFamily="18" charset="0"/>
              </a:rPr>
              <a:t>, P., Kang, K.-H., </a:t>
            </a:r>
            <a:r>
              <a:rPr lang="en-MY" sz="1000" dirty="0" err="1">
                <a:latin typeface="Times New Roman" panose="02020603050405020304" pitchFamily="18" charset="0"/>
                <a:cs typeface="Times New Roman" panose="02020603050405020304" pitchFamily="18" charset="0"/>
              </a:rPr>
              <a:t>Sivakumar</a:t>
            </a:r>
            <a:r>
              <a:rPr lang="en-MY" sz="1000" dirty="0">
                <a:latin typeface="Times New Roman" panose="02020603050405020304" pitchFamily="18" charset="0"/>
                <a:cs typeface="Times New Roman" panose="02020603050405020304" pitchFamily="18" charset="0"/>
              </a:rPr>
              <a:t>, K., Li-Chan, E.C.Y., Oh, H.-M., and Kim, S.-K. (2014a). Marine </a:t>
            </a:r>
            <a:r>
              <a:rPr lang="en-MY" sz="1000" dirty="0" err="1">
                <a:latin typeface="Times New Roman" panose="02020603050405020304" pitchFamily="18" charset="0"/>
                <a:cs typeface="Times New Roman" panose="02020603050405020304" pitchFamily="18" charset="0"/>
              </a:rPr>
              <a:t>actinobacteria</a:t>
            </a:r>
            <a:r>
              <a:rPr lang="en-MY" sz="1000" dirty="0">
                <a:latin typeface="Times New Roman" panose="02020603050405020304" pitchFamily="18" charset="0"/>
                <a:cs typeface="Times New Roman" panose="02020603050405020304" pitchFamily="18" charset="0"/>
              </a:rPr>
              <a:t>: An important source of bioactive natural products. </a:t>
            </a:r>
            <a:r>
              <a:rPr lang="en-MY" sz="1000" i="1" dirty="0">
                <a:latin typeface="Times New Roman" panose="02020603050405020304" pitchFamily="18" charset="0"/>
                <a:cs typeface="Times New Roman" panose="02020603050405020304" pitchFamily="18" charset="0"/>
              </a:rPr>
              <a:t>Environ. </a:t>
            </a:r>
            <a:r>
              <a:rPr lang="en-MY" sz="1000" i="1" dirty="0" err="1">
                <a:latin typeface="Times New Roman" panose="02020603050405020304" pitchFamily="18" charset="0"/>
                <a:cs typeface="Times New Roman" panose="02020603050405020304" pitchFamily="18" charset="0"/>
              </a:rPr>
              <a:t>Toxicol</a:t>
            </a:r>
            <a:r>
              <a:rPr lang="en-MY" sz="1000" i="1" dirty="0">
                <a:latin typeface="Times New Roman" panose="02020603050405020304" pitchFamily="18" charset="0"/>
                <a:cs typeface="Times New Roman" panose="02020603050405020304" pitchFamily="18" charset="0"/>
              </a:rPr>
              <a:t>. </a:t>
            </a:r>
            <a:r>
              <a:rPr lang="en-MY" sz="1000" i="1" dirty="0" err="1">
                <a:latin typeface="Times New Roman" panose="02020603050405020304" pitchFamily="18" charset="0"/>
                <a:cs typeface="Times New Roman" panose="02020603050405020304" pitchFamily="18" charset="0"/>
              </a:rPr>
              <a:t>Pharmacol</a:t>
            </a:r>
            <a:r>
              <a:rPr lang="en-MY" sz="1000" i="1" dirty="0">
                <a:latin typeface="Times New Roman" panose="02020603050405020304" pitchFamily="18" charset="0"/>
                <a:cs typeface="Times New Roman" panose="02020603050405020304" pitchFamily="18" charset="0"/>
              </a:rPr>
              <a:t>. </a:t>
            </a:r>
            <a:r>
              <a:rPr lang="en-MY" sz="1000" dirty="0">
                <a:latin typeface="Times New Roman" panose="02020603050405020304" pitchFamily="18" charset="0"/>
                <a:cs typeface="Times New Roman" panose="02020603050405020304" pitchFamily="18" charset="0"/>
              </a:rPr>
              <a:t>38, 172-188. doi:10.1016/j.etap.2014.05.014</a:t>
            </a:r>
          </a:p>
          <a:p>
            <a:pPr marL="361950" indent="-361950" algn="just">
              <a:lnSpc>
                <a:spcPct val="100000"/>
              </a:lnSpc>
              <a:buNone/>
            </a:pPr>
            <a:r>
              <a:rPr lang="en-MY" sz="1000" dirty="0" err="1">
                <a:latin typeface="Times New Roman" panose="02020603050405020304" pitchFamily="18" charset="0"/>
                <a:cs typeface="Times New Roman" panose="02020603050405020304" pitchFamily="18" charset="0"/>
              </a:rPr>
              <a:t>Manivasagan</a:t>
            </a:r>
            <a:r>
              <a:rPr lang="en-MY" sz="1000" dirty="0">
                <a:latin typeface="Times New Roman" panose="02020603050405020304" pitchFamily="18" charset="0"/>
                <a:cs typeface="Times New Roman" panose="02020603050405020304" pitchFamily="18" charset="0"/>
              </a:rPr>
              <a:t>, P., </a:t>
            </a:r>
            <a:r>
              <a:rPr lang="en-MY" sz="1000" dirty="0" err="1">
                <a:latin typeface="Times New Roman" panose="02020603050405020304" pitchFamily="18" charset="0"/>
                <a:cs typeface="Times New Roman" panose="02020603050405020304" pitchFamily="18" charset="0"/>
              </a:rPr>
              <a:t>Venkatesan</a:t>
            </a:r>
            <a:r>
              <a:rPr lang="en-MY" sz="1000" dirty="0">
                <a:latin typeface="Times New Roman" panose="02020603050405020304" pitchFamily="18" charset="0"/>
                <a:cs typeface="Times New Roman" panose="02020603050405020304" pitchFamily="18" charset="0"/>
              </a:rPr>
              <a:t>, J., </a:t>
            </a:r>
            <a:r>
              <a:rPr lang="en-MY" sz="1000" dirty="0" err="1">
                <a:latin typeface="Times New Roman" panose="02020603050405020304" pitchFamily="18" charset="0"/>
                <a:cs typeface="Times New Roman" panose="02020603050405020304" pitchFamily="18" charset="0"/>
              </a:rPr>
              <a:t>Sivakumar</a:t>
            </a:r>
            <a:r>
              <a:rPr lang="en-MY" sz="1000" dirty="0">
                <a:latin typeface="Times New Roman" panose="02020603050405020304" pitchFamily="18" charset="0"/>
                <a:cs typeface="Times New Roman" panose="02020603050405020304" pitchFamily="18" charset="0"/>
              </a:rPr>
              <a:t>, K., and Kim, S.-K. (2014b). Pharmaceutically active secondary metabolites of marine </a:t>
            </a:r>
            <a:r>
              <a:rPr lang="en-MY" sz="1000" dirty="0" err="1">
                <a:latin typeface="Times New Roman" panose="02020603050405020304" pitchFamily="18" charset="0"/>
                <a:cs typeface="Times New Roman" panose="02020603050405020304" pitchFamily="18" charset="0"/>
              </a:rPr>
              <a:t>actinobacteria</a:t>
            </a:r>
            <a:r>
              <a:rPr lang="en-MY" sz="1000" dirty="0">
                <a:latin typeface="Times New Roman" panose="02020603050405020304" pitchFamily="18" charset="0"/>
                <a:cs typeface="Times New Roman" panose="02020603050405020304" pitchFamily="18" charset="0"/>
              </a:rPr>
              <a:t>. </a:t>
            </a:r>
            <a:r>
              <a:rPr lang="en-MY" sz="1000" i="1" dirty="0" err="1">
                <a:latin typeface="Times New Roman" panose="02020603050405020304" pitchFamily="18" charset="0"/>
                <a:cs typeface="Times New Roman" panose="02020603050405020304" pitchFamily="18" charset="0"/>
              </a:rPr>
              <a:t>Microbiol</a:t>
            </a:r>
            <a:r>
              <a:rPr lang="en-MY" sz="1000" i="1" dirty="0">
                <a:latin typeface="Times New Roman" panose="02020603050405020304" pitchFamily="18" charset="0"/>
                <a:cs typeface="Times New Roman" panose="02020603050405020304" pitchFamily="18" charset="0"/>
              </a:rPr>
              <a:t>. Res. </a:t>
            </a:r>
            <a:r>
              <a:rPr lang="en-MY" sz="1000" dirty="0">
                <a:latin typeface="Times New Roman" panose="02020603050405020304" pitchFamily="18" charset="0"/>
                <a:cs typeface="Times New Roman" panose="02020603050405020304" pitchFamily="18" charset="0"/>
              </a:rPr>
              <a:t>169, 262-278. doi:10.1016/j.micres.2013.07.014</a:t>
            </a:r>
          </a:p>
          <a:p>
            <a:pPr marL="361950" indent="-361950" algn="just">
              <a:lnSpc>
                <a:spcPct val="100000"/>
              </a:lnSpc>
              <a:buNone/>
            </a:pPr>
            <a:r>
              <a:rPr lang="en-MY" sz="1000" dirty="0" err="1">
                <a:latin typeface="Times New Roman" panose="02020603050405020304" pitchFamily="18" charset="0"/>
                <a:cs typeface="Times New Roman" panose="02020603050405020304" pitchFamily="18" charset="0"/>
              </a:rPr>
              <a:t>Subramani</a:t>
            </a:r>
            <a:r>
              <a:rPr lang="en-MY" sz="1000" dirty="0">
                <a:latin typeface="Times New Roman" panose="02020603050405020304" pitchFamily="18" charset="0"/>
                <a:cs typeface="Times New Roman" panose="02020603050405020304" pitchFamily="18" charset="0"/>
              </a:rPr>
              <a:t>, R., and </a:t>
            </a:r>
            <a:r>
              <a:rPr lang="en-MY" sz="1000" dirty="0" err="1">
                <a:latin typeface="Times New Roman" panose="02020603050405020304" pitchFamily="18" charset="0"/>
                <a:cs typeface="Times New Roman" panose="02020603050405020304" pitchFamily="18" charset="0"/>
              </a:rPr>
              <a:t>Aalbersberg</a:t>
            </a:r>
            <a:r>
              <a:rPr lang="en-MY" sz="1000" dirty="0">
                <a:latin typeface="Times New Roman" panose="02020603050405020304" pitchFamily="18" charset="0"/>
                <a:cs typeface="Times New Roman" panose="02020603050405020304" pitchFamily="18" charset="0"/>
              </a:rPr>
              <a:t>, W. (2012). Marine </a:t>
            </a:r>
            <a:r>
              <a:rPr lang="en-MY" sz="1000" dirty="0" err="1">
                <a:latin typeface="Times New Roman" panose="02020603050405020304" pitchFamily="18" charset="0"/>
                <a:cs typeface="Times New Roman" panose="02020603050405020304" pitchFamily="18" charset="0"/>
              </a:rPr>
              <a:t>actinomycetes</a:t>
            </a:r>
            <a:r>
              <a:rPr lang="en-MY" sz="1000" dirty="0">
                <a:latin typeface="Times New Roman" panose="02020603050405020304" pitchFamily="18" charset="0"/>
                <a:cs typeface="Times New Roman" panose="02020603050405020304" pitchFamily="18" charset="0"/>
              </a:rPr>
              <a:t>: An ongoing source of novel bioactive metabolites. </a:t>
            </a:r>
            <a:r>
              <a:rPr lang="en-MY" sz="1000" i="1" dirty="0" err="1">
                <a:latin typeface="Times New Roman" panose="02020603050405020304" pitchFamily="18" charset="0"/>
                <a:cs typeface="Times New Roman" panose="02020603050405020304" pitchFamily="18" charset="0"/>
              </a:rPr>
              <a:t>Microbiol</a:t>
            </a:r>
            <a:r>
              <a:rPr lang="en-MY" sz="1000" i="1" dirty="0">
                <a:latin typeface="Times New Roman" panose="02020603050405020304" pitchFamily="18" charset="0"/>
                <a:cs typeface="Times New Roman" panose="02020603050405020304" pitchFamily="18" charset="0"/>
              </a:rPr>
              <a:t>. Res. </a:t>
            </a:r>
            <a:r>
              <a:rPr lang="en-MY" sz="1000" dirty="0">
                <a:latin typeface="Times New Roman" panose="02020603050405020304" pitchFamily="18" charset="0"/>
                <a:cs typeface="Times New Roman" panose="02020603050405020304" pitchFamily="18" charset="0"/>
              </a:rPr>
              <a:t>167, 571-580. doi:10.1016/j.micres.2012.06.005</a:t>
            </a:r>
          </a:p>
          <a:p>
            <a:pPr marL="361950" indent="-361950" algn="just">
              <a:lnSpc>
                <a:spcPct val="100000"/>
              </a:lnSpc>
              <a:buNone/>
            </a:pPr>
            <a:r>
              <a:rPr lang="en-MY" sz="1000" dirty="0">
                <a:latin typeface="Times New Roman" panose="02020603050405020304" pitchFamily="18" charset="0"/>
                <a:cs typeface="Times New Roman" panose="02020603050405020304" pitchFamily="18" charset="0"/>
              </a:rPr>
              <a:t>Wayne, L. G., Brenner, D. J., Colwell, R. R., </a:t>
            </a:r>
            <a:r>
              <a:rPr lang="en-MY" sz="1000" dirty="0" err="1">
                <a:latin typeface="Times New Roman" panose="02020603050405020304" pitchFamily="18" charset="0"/>
                <a:cs typeface="Times New Roman" panose="02020603050405020304" pitchFamily="18" charset="0"/>
              </a:rPr>
              <a:t>Grimont</a:t>
            </a:r>
            <a:r>
              <a:rPr lang="en-MY" sz="1000" dirty="0">
                <a:latin typeface="Times New Roman" panose="02020603050405020304" pitchFamily="18" charset="0"/>
                <a:cs typeface="Times New Roman" panose="02020603050405020304" pitchFamily="18" charset="0"/>
              </a:rPr>
              <a:t>, P. A. D., </a:t>
            </a:r>
            <a:r>
              <a:rPr lang="en-MY" sz="1000" dirty="0" err="1">
                <a:latin typeface="Times New Roman" panose="02020603050405020304" pitchFamily="18" charset="0"/>
                <a:cs typeface="Times New Roman" panose="02020603050405020304" pitchFamily="18" charset="0"/>
              </a:rPr>
              <a:t>Kandler</a:t>
            </a:r>
            <a:r>
              <a:rPr lang="en-MY" sz="1000" dirty="0">
                <a:latin typeface="Times New Roman" panose="02020603050405020304" pitchFamily="18" charset="0"/>
                <a:cs typeface="Times New Roman" panose="02020603050405020304" pitchFamily="18" charset="0"/>
              </a:rPr>
              <a:t>, O., </a:t>
            </a:r>
            <a:r>
              <a:rPr lang="en-MY" sz="1000" dirty="0" err="1">
                <a:latin typeface="Times New Roman" panose="02020603050405020304" pitchFamily="18" charset="0"/>
                <a:cs typeface="Times New Roman" panose="02020603050405020304" pitchFamily="18" charset="0"/>
              </a:rPr>
              <a:t>Krichevsky</a:t>
            </a:r>
            <a:r>
              <a:rPr lang="en-MY" sz="1000" dirty="0">
                <a:latin typeface="Times New Roman" panose="02020603050405020304" pitchFamily="18" charset="0"/>
                <a:cs typeface="Times New Roman" panose="02020603050405020304" pitchFamily="18" charset="0"/>
              </a:rPr>
              <a:t>, M. I., et al. (1987). Report of the Ad Hoc Committee on Reconciliation of Approaches to Bacterial Systematics. </a:t>
            </a:r>
            <a:r>
              <a:rPr lang="en-MY" sz="1000" i="1" dirty="0">
                <a:latin typeface="Times New Roman" panose="02020603050405020304" pitchFamily="18" charset="0"/>
                <a:cs typeface="Times New Roman" panose="02020603050405020304" pitchFamily="18" charset="0"/>
              </a:rPr>
              <a:t>Int. J. Syst. </a:t>
            </a:r>
            <a:r>
              <a:rPr lang="en-MY" sz="1000" i="1" dirty="0" err="1">
                <a:latin typeface="Times New Roman" panose="02020603050405020304" pitchFamily="18" charset="0"/>
                <a:cs typeface="Times New Roman" panose="02020603050405020304" pitchFamily="18" charset="0"/>
              </a:rPr>
              <a:t>Bacteriol</a:t>
            </a:r>
            <a:r>
              <a:rPr lang="en-MY" sz="1000" i="1" dirty="0">
                <a:latin typeface="Times New Roman" panose="02020603050405020304" pitchFamily="18" charset="0"/>
                <a:cs typeface="Times New Roman" panose="02020603050405020304" pitchFamily="18" charset="0"/>
              </a:rPr>
              <a:t>. </a:t>
            </a:r>
            <a:r>
              <a:rPr lang="en-MY" sz="1000" dirty="0">
                <a:latin typeface="Times New Roman" panose="02020603050405020304" pitchFamily="18" charset="0"/>
                <a:cs typeface="Times New Roman" panose="02020603050405020304" pitchFamily="18" charset="0"/>
              </a:rPr>
              <a:t>37, 463-464. </a:t>
            </a:r>
            <a:r>
              <a:rPr lang="en-MY" sz="1000" dirty="0" err="1">
                <a:latin typeface="Times New Roman" panose="02020603050405020304" pitchFamily="18" charset="0"/>
                <a:cs typeface="Times New Roman" panose="02020603050405020304" pitchFamily="18" charset="0"/>
              </a:rPr>
              <a:t>doi</a:t>
            </a:r>
            <a:r>
              <a:rPr lang="en-MY" sz="1000" dirty="0">
                <a:latin typeface="Times New Roman" panose="02020603050405020304" pitchFamily="18" charset="0"/>
                <a:cs typeface="Times New Roman" panose="02020603050405020304" pitchFamily="18" charset="0"/>
              </a:rPr>
              <a:t>: 10.1099/00207713-37-4-463</a:t>
            </a:r>
          </a:p>
          <a:p>
            <a:pPr marL="361950" indent="-361950" algn="just">
              <a:lnSpc>
                <a:spcPct val="100000"/>
              </a:lnSpc>
              <a:buNone/>
            </a:pPr>
            <a:r>
              <a:rPr lang="en-MY" sz="1000" dirty="0">
                <a:latin typeface="Times New Roman" panose="02020603050405020304" pitchFamily="18" charset="0"/>
                <a:cs typeface="Times New Roman" panose="02020603050405020304" pitchFamily="18" charset="0"/>
              </a:rPr>
              <a:t>Xu, D.-B., Ye, W.-W., Han, Y., Deng, Z.-X., and Hong, K. (2014). Natural products from mangrove </a:t>
            </a:r>
            <a:r>
              <a:rPr lang="en-MY" sz="1000" dirty="0" err="1">
                <a:latin typeface="Times New Roman" panose="02020603050405020304" pitchFamily="18" charset="0"/>
                <a:cs typeface="Times New Roman" panose="02020603050405020304" pitchFamily="18" charset="0"/>
              </a:rPr>
              <a:t>actinomycetes</a:t>
            </a:r>
            <a:r>
              <a:rPr lang="en-MY" sz="1000" dirty="0">
                <a:latin typeface="Times New Roman" panose="02020603050405020304" pitchFamily="18" charset="0"/>
                <a:cs typeface="Times New Roman" panose="02020603050405020304" pitchFamily="18" charset="0"/>
              </a:rPr>
              <a:t>. </a:t>
            </a:r>
            <a:r>
              <a:rPr lang="en-MY" sz="1000" i="1" dirty="0">
                <a:latin typeface="Times New Roman" panose="02020603050405020304" pitchFamily="18" charset="0"/>
                <a:cs typeface="Times New Roman" panose="02020603050405020304" pitchFamily="18" charset="0"/>
              </a:rPr>
              <a:t>Mar. Drugs </a:t>
            </a:r>
            <a:r>
              <a:rPr lang="en-MY" sz="1000" dirty="0">
                <a:latin typeface="Times New Roman" panose="02020603050405020304" pitchFamily="18" charset="0"/>
                <a:cs typeface="Times New Roman" panose="02020603050405020304" pitchFamily="18" charset="0"/>
              </a:rPr>
              <a:t>12, 2590-2613. doi:10.3390/md12052590</a:t>
            </a:r>
          </a:p>
        </p:txBody>
      </p:sp>
    </p:spTree>
    <p:extLst>
      <p:ext uri="{BB962C8B-B14F-4D97-AF65-F5344CB8AC3E}">
        <p14:creationId xmlns:p14="http://schemas.microsoft.com/office/powerpoint/2010/main" val="1396341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ext Placeholder 3">
            <a:extLst>
              <a:ext uri="{FF2B5EF4-FFF2-40B4-BE49-F238E27FC236}">
                <a16:creationId xmlns:a16="http://schemas.microsoft.com/office/drawing/2014/main" xmlns="" id="{A88CE1B7-1A3E-4FBA-902C-3563EE36CF4D}"/>
              </a:ext>
            </a:extLst>
          </p:cNvPr>
          <p:cNvSpPr>
            <a:spLocks noGrp="1"/>
          </p:cNvSpPr>
          <p:nvPr>
            <p:ph type="body" sz="quarter" idx="10"/>
          </p:nvPr>
        </p:nvSpPr>
        <p:spPr>
          <a:xfrm>
            <a:off x="279082" y="119856"/>
            <a:ext cx="8641398" cy="469424"/>
          </a:xfrm>
        </p:spPr>
        <p:txBody>
          <a:bodyPr/>
          <a:lstStyle/>
          <a:p>
            <a:r>
              <a:rPr lang="en-US" dirty="0"/>
              <a:t>Background</a:t>
            </a:r>
            <a:r>
              <a:rPr lang="en-MY" dirty="0"/>
              <a:t> –</a:t>
            </a:r>
            <a:r>
              <a:rPr lang="en-US" dirty="0"/>
              <a:t> Free radicals and cancer initiation</a:t>
            </a:r>
            <a:endParaRPr lang="en-US" i="1" dirty="0"/>
          </a:p>
        </p:txBody>
      </p:sp>
      <p:grpSp>
        <p:nvGrpSpPr>
          <p:cNvPr id="8" name="Group 7">
            <a:extLst>
              <a:ext uri="{FF2B5EF4-FFF2-40B4-BE49-F238E27FC236}">
                <a16:creationId xmlns:a16="http://schemas.microsoft.com/office/drawing/2014/main" xmlns="" id="{EF9F56C8-00B3-473B-BA26-48AAC518C93C}"/>
              </a:ext>
            </a:extLst>
          </p:cNvPr>
          <p:cNvGrpSpPr/>
          <p:nvPr/>
        </p:nvGrpSpPr>
        <p:grpSpPr>
          <a:xfrm>
            <a:off x="1420419" y="1531348"/>
            <a:ext cx="3009649" cy="2107202"/>
            <a:chOff x="1099168" y="1490392"/>
            <a:chExt cx="2323451" cy="1559171"/>
          </a:xfrm>
        </p:grpSpPr>
        <p:grpSp>
          <p:nvGrpSpPr>
            <p:cNvPr id="215" name="Group 214">
              <a:extLst>
                <a:ext uri="{FF2B5EF4-FFF2-40B4-BE49-F238E27FC236}">
                  <a16:creationId xmlns:a16="http://schemas.microsoft.com/office/drawing/2014/main" xmlns="" id="{D3458208-F0A5-4FA8-B1BE-A5E1391D3D5A}"/>
                </a:ext>
              </a:extLst>
            </p:cNvPr>
            <p:cNvGrpSpPr/>
            <p:nvPr/>
          </p:nvGrpSpPr>
          <p:grpSpPr>
            <a:xfrm>
              <a:off x="1099168" y="1490392"/>
              <a:ext cx="2323451" cy="1126030"/>
              <a:chOff x="56647" y="1142635"/>
              <a:chExt cx="3097934" cy="1501373"/>
            </a:xfrm>
          </p:grpSpPr>
          <p:grpSp>
            <p:nvGrpSpPr>
              <p:cNvPr id="219" name="Group 218">
                <a:extLst>
                  <a:ext uri="{FF2B5EF4-FFF2-40B4-BE49-F238E27FC236}">
                    <a16:creationId xmlns:a16="http://schemas.microsoft.com/office/drawing/2014/main" xmlns="" id="{B45F2DD8-76D3-435B-8E7F-403FDC1E3888}"/>
                  </a:ext>
                </a:extLst>
              </p:cNvPr>
              <p:cNvGrpSpPr/>
              <p:nvPr/>
            </p:nvGrpSpPr>
            <p:grpSpPr>
              <a:xfrm>
                <a:off x="406012" y="1264375"/>
                <a:ext cx="2336417" cy="1379633"/>
                <a:chOff x="406012" y="1264375"/>
                <a:chExt cx="2336417" cy="1379633"/>
              </a:xfrm>
            </p:grpSpPr>
            <p:grpSp>
              <p:nvGrpSpPr>
                <p:cNvPr id="256" name="Group 255">
                  <a:extLst>
                    <a:ext uri="{FF2B5EF4-FFF2-40B4-BE49-F238E27FC236}">
                      <a16:creationId xmlns:a16="http://schemas.microsoft.com/office/drawing/2014/main" xmlns="" id="{DD38E0B8-797E-479D-BEE6-DAFDA97A396D}"/>
                    </a:ext>
                  </a:extLst>
                </p:cNvPr>
                <p:cNvGrpSpPr/>
                <p:nvPr/>
              </p:nvGrpSpPr>
              <p:grpSpPr>
                <a:xfrm>
                  <a:off x="406012" y="1264375"/>
                  <a:ext cx="2336417" cy="1379633"/>
                  <a:chOff x="723408" y="1376268"/>
                  <a:chExt cx="2509493" cy="1481833"/>
                </a:xfrm>
              </p:grpSpPr>
              <p:sp>
                <p:nvSpPr>
                  <p:cNvPr id="314" name="Oval 313">
                    <a:extLst>
                      <a:ext uri="{FF2B5EF4-FFF2-40B4-BE49-F238E27FC236}">
                        <a16:creationId xmlns:a16="http://schemas.microsoft.com/office/drawing/2014/main" xmlns="" id="{F834AFAB-657C-4450-8314-29B23EA9BDEE}"/>
                      </a:ext>
                    </a:extLst>
                  </p:cNvPr>
                  <p:cNvSpPr/>
                  <p:nvPr/>
                </p:nvSpPr>
                <p:spPr>
                  <a:xfrm>
                    <a:off x="1158166" y="2625006"/>
                    <a:ext cx="1639977" cy="233095"/>
                  </a:xfrm>
                  <a:prstGeom prst="ellipse">
                    <a:avLst/>
                  </a:prstGeom>
                  <a:solidFill>
                    <a:schemeClr val="tx2">
                      <a:lumMod val="60000"/>
                      <a:lumOff val="4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315" name="Oval 314">
                    <a:extLst>
                      <a:ext uri="{FF2B5EF4-FFF2-40B4-BE49-F238E27FC236}">
                        <a16:creationId xmlns:a16="http://schemas.microsoft.com/office/drawing/2014/main" xmlns="" id="{84187FEC-BF87-4431-8781-78D1A6625BAC}"/>
                      </a:ext>
                    </a:extLst>
                  </p:cNvPr>
                  <p:cNvSpPr/>
                  <p:nvPr/>
                </p:nvSpPr>
                <p:spPr>
                  <a:xfrm>
                    <a:off x="723408" y="2230616"/>
                    <a:ext cx="707730" cy="225187"/>
                  </a:xfrm>
                  <a:prstGeom prst="ellipse">
                    <a:avLst/>
                  </a:prstGeom>
                  <a:solidFill>
                    <a:schemeClr val="bg1">
                      <a:lumMod val="65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316" name="Oval 315">
                    <a:extLst>
                      <a:ext uri="{FF2B5EF4-FFF2-40B4-BE49-F238E27FC236}">
                        <a16:creationId xmlns:a16="http://schemas.microsoft.com/office/drawing/2014/main" xmlns="" id="{E18E0395-D7B7-46A5-958B-31B46D0772C5}"/>
                      </a:ext>
                    </a:extLst>
                  </p:cNvPr>
                  <p:cNvSpPr/>
                  <p:nvPr/>
                </p:nvSpPr>
                <p:spPr>
                  <a:xfrm>
                    <a:off x="2525171" y="2230616"/>
                    <a:ext cx="707730" cy="225187"/>
                  </a:xfrm>
                  <a:prstGeom prst="ellipse">
                    <a:avLst/>
                  </a:prstGeom>
                  <a:solidFill>
                    <a:schemeClr val="bg1">
                      <a:lumMod val="65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317" name="Freeform 240">
                    <a:extLst>
                      <a:ext uri="{FF2B5EF4-FFF2-40B4-BE49-F238E27FC236}">
                        <a16:creationId xmlns:a16="http://schemas.microsoft.com/office/drawing/2014/main" xmlns="" id="{CF1739B5-BEC7-4038-894E-BF53E61DA337}"/>
                      </a:ext>
                    </a:extLst>
                  </p:cNvPr>
                  <p:cNvSpPr/>
                  <p:nvPr/>
                </p:nvSpPr>
                <p:spPr>
                  <a:xfrm>
                    <a:off x="1077273" y="1395168"/>
                    <a:ext cx="1801763" cy="1327486"/>
                  </a:xfrm>
                  <a:custGeom>
                    <a:avLst/>
                    <a:gdLst>
                      <a:gd name="connsiteX0" fmla="*/ 843608 w 1801763"/>
                      <a:gd name="connsiteY0" fmla="*/ 0 h 1327486"/>
                      <a:gd name="connsiteX1" fmla="*/ 958155 w 1801763"/>
                      <a:gd name="connsiteY1" fmla="*/ 0 h 1327486"/>
                      <a:gd name="connsiteX2" fmla="*/ 973346 w 1801763"/>
                      <a:gd name="connsiteY2" fmla="*/ 113352 h 1327486"/>
                      <a:gd name="connsiteX3" fmla="*/ 976558 w 1801763"/>
                      <a:gd name="connsiteY3" fmla="*/ 178096 h 1327486"/>
                      <a:gd name="connsiteX4" fmla="*/ 1801763 w 1801763"/>
                      <a:gd name="connsiteY4" fmla="*/ 178096 h 1327486"/>
                      <a:gd name="connsiteX5" fmla="*/ 1801763 w 1801763"/>
                      <a:gd name="connsiteY5" fmla="*/ 215894 h 1327486"/>
                      <a:gd name="connsiteX6" fmla="*/ 978093 w 1801763"/>
                      <a:gd name="connsiteY6" fmla="*/ 215894 h 1327486"/>
                      <a:gd name="connsiteX7" fmla="*/ 980685 w 1801763"/>
                      <a:gd name="connsiteY7" fmla="*/ 292629 h 1327486"/>
                      <a:gd name="connsiteX8" fmla="*/ 985326 w 1801763"/>
                      <a:gd name="connsiteY8" fmla="*/ 663743 h 1327486"/>
                      <a:gd name="connsiteX9" fmla="*/ 958155 w 1801763"/>
                      <a:gd name="connsiteY9" fmla="*/ 1327486 h 1327486"/>
                      <a:gd name="connsiteX10" fmla="*/ 843608 w 1801763"/>
                      <a:gd name="connsiteY10" fmla="*/ 1327486 h 1327486"/>
                      <a:gd name="connsiteX11" fmla="*/ 816437 w 1801763"/>
                      <a:gd name="connsiteY11" fmla="*/ 663743 h 1327486"/>
                      <a:gd name="connsiteX12" fmla="*/ 821078 w 1801763"/>
                      <a:gd name="connsiteY12" fmla="*/ 292629 h 1327486"/>
                      <a:gd name="connsiteX13" fmla="*/ 823670 w 1801763"/>
                      <a:gd name="connsiteY13" fmla="*/ 215894 h 1327486"/>
                      <a:gd name="connsiteX14" fmla="*/ 0 w 1801763"/>
                      <a:gd name="connsiteY14" fmla="*/ 215894 h 1327486"/>
                      <a:gd name="connsiteX15" fmla="*/ 0 w 1801763"/>
                      <a:gd name="connsiteY15" fmla="*/ 178096 h 1327486"/>
                      <a:gd name="connsiteX16" fmla="*/ 825205 w 1801763"/>
                      <a:gd name="connsiteY16" fmla="*/ 178096 h 1327486"/>
                      <a:gd name="connsiteX17" fmla="*/ 828417 w 1801763"/>
                      <a:gd name="connsiteY17" fmla="*/ 113352 h 1327486"/>
                      <a:gd name="connsiteX18" fmla="*/ 843608 w 1801763"/>
                      <a:gd name="connsiteY18" fmla="*/ 0 h 132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763" h="1327486">
                        <a:moveTo>
                          <a:pt x="843608" y="0"/>
                        </a:moveTo>
                        <a:lnTo>
                          <a:pt x="958155" y="0"/>
                        </a:lnTo>
                        <a:cubicBezTo>
                          <a:pt x="963782" y="0"/>
                          <a:pt x="969010" y="41787"/>
                          <a:pt x="973346" y="113352"/>
                        </a:cubicBezTo>
                        <a:lnTo>
                          <a:pt x="976558" y="178096"/>
                        </a:lnTo>
                        <a:lnTo>
                          <a:pt x="1801763" y="178096"/>
                        </a:lnTo>
                        <a:lnTo>
                          <a:pt x="1801763" y="215894"/>
                        </a:lnTo>
                        <a:lnTo>
                          <a:pt x="978093" y="215894"/>
                        </a:lnTo>
                        <a:lnTo>
                          <a:pt x="980685" y="292629"/>
                        </a:lnTo>
                        <a:cubicBezTo>
                          <a:pt x="983615" y="398563"/>
                          <a:pt x="985326" y="526270"/>
                          <a:pt x="985326" y="663743"/>
                        </a:cubicBezTo>
                        <a:cubicBezTo>
                          <a:pt x="985326" y="1030338"/>
                          <a:pt x="973160" y="1327486"/>
                          <a:pt x="958155" y="1327486"/>
                        </a:cubicBezTo>
                        <a:lnTo>
                          <a:pt x="843608" y="1327486"/>
                        </a:lnTo>
                        <a:cubicBezTo>
                          <a:pt x="828603" y="1327486"/>
                          <a:pt x="816437" y="1030338"/>
                          <a:pt x="816437" y="663743"/>
                        </a:cubicBezTo>
                        <a:cubicBezTo>
                          <a:pt x="816437" y="526270"/>
                          <a:pt x="818148" y="398563"/>
                          <a:pt x="821078" y="292629"/>
                        </a:cubicBezTo>
                        <a:lnTo>
                          <a:pt x="823670" y="215894"/>
                        </a:lnTo>
                        <a:lnTo>
                          <a:pt x="0" y="215894"/>
                        </a:lnTo>
                        <a:lnTo>
                          <a:pt x="0" y="178096"/>
                        </a:lnTo>
                        <a:lnTo>
                          <a:pt x="825205" y="178096"/>
                        </a:lnTo>
                        <a:lnTo>
                          <a:pt x="828417" y="113352"/>
                        </a:lnTo>
                        <a:cubicBezTo>
                          <a:pt x="832754" y="41787"/>
                          <a:pt x="837981" y="0"/>
                          <a:pt x="843608" y="0"/>
                        </a:cubicBezTo>
                        <a:close/>
                      </a:path>
                    </a:pathLst>
                  </a:custGeom>
                  <a:solidFill>
                    <a:schemeClr val="tx2">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318" name="Oval 317">
                    <a:extLst>
                      <a:ext uri="{FF2B5EF4-FFF2-40B4-BE49-F238E27FC236}">
                        <a16:creationId xmlns:a16="http://schemas.microsoft.com/office/drawing/2014/main" xmlns="" id="{28333BCE-E6AF-4421-9221-4B4472E0D14C}"/>
                      </a:ext>
                    </a:extLst>
                  </p:cNvPr>
                  <p:cNvSpPr/>
                  <p:nvPr/>
                </p:nvSpPr>
                <p:spPr>
                  <a:xfrm>
                    <a:off x="1919093" y="1376268"/>
                    <a:ext cx="118989" cy="37798"/>
                  </a:xfrm>
                  <a:prstGeom prst="ellipse">
                    <a:avLst/>
                  </a:prstGeom>
                  <a:solidFill>
                    <a:schemeClr val="tx2">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cxnSp>
                <p:nvCxnSpPr>
                  <p:cNvPr id="319" name="Straight Connector 318">
                    <a:extLst>
                      <a:ext uri="{FF2B5EF4-FFF2-40B4-BE49-F238E27FC236}">
                        <a16:creationId xmlns:a16="http://schemas.microsoft.com/office/drawing/2014/main" xmlns="" id="{511BD9BA-59EB-439B-B536-6FCE1420183A}"/>
                      </a:ext>
                    </a:extLst>
                  </p:cNvPr>
                  <p:cNvCxnSpPr>
                    <a:endCxn id="315" idx="2"/>
                  </p:cNvCxnSpPr>
                  <p:nvPr/>
                </p:nvCxnSpPr>
                <p:spPr>
                  <a:xfrm flipH="1">
                    <a:off x="723408" y="1592163"/>
                    <a:ext cx="353865" cy="751047"/>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320" name="Straight Connector 319">
                    <a:extLst>
                      <a:ext uri="{FF2B5EF4-FFF2-40B4-BE49-F238E27FC236}">
                        <a16:creationId xmlns:a16="http://schemas.microsoft.com/office/drawing/2014/main" xmlns="" id="{B68F4C10-E56E-404A-9937-D0127D891DD0}"/>
                      </a:ext>
                    </a:extLst>
                  </p:cNvPr>
                  <p:cNvCxnSpPr>
                    <a:endCxn id="315" idx="6"/>
                  </p:cNvCxnSpPr>
                  <p:nvPr/>
                </p:nvCxnSpPr>
                <p:spPr>
                  <a:xfrm>
                    <a:off x="1077273" y="1592163"/>
                    <a:ext cx="353865" cy="751047"/>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321" name="Straight Connector 320">
                    <a:extLst>
                      <a:ext uri="{FF2B5EF4-FFF2-40B4-BE49-F238E27FC236}">
                        <a16:creationId xmlns:a16="http://schemas.microsoft.com/office/drawing/2014/main" xmlns="" id="{9A8D8411-36D5-46E1-8887-18D3E75AD115}"/>
                      </a:ext>
                    </a:extLst>
                  </p:cNvPr>
                  <p:cNvCxnSpPr>
                    <a:endCxn id="316" idx="2"/>
                  </p:cNvCxnSpPr>
                  <p:nvPr/>
                </p:nvCxnSpPr>
                <p:spPr>
                  <a:xfrm flipH="1">
                    <a:off x="2525171" y="1592163"/>
                    <a:ext cx="353865" cy="75104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322" name="Straight Connector 321">
                    <a:extLst>
                      <a:ext uri="{FF2B5EF4-FFF2-40B4-BE49-F238E27FC236}">
                        <a16:creationId xmlns:a16="http://schemas.microsoft.com/office/drawing/2014/main" xmlns="" id="{52DE05E1-9251-4182-820D-7E22F0AB8F5C}"/>
                      </a:ext>
                    </a:extLst>
                  </p:cNvPr>
                  <p:cNvCxnSpPr>
                    <a:endCxn id="316" idx="6"/>
                  </p:cNvCxnSpPr>
                  <p:nvPr/>
                </p:nvCxnSpPr>
                <p:spPr>
                  <a:xfrm>
                    <a:off x="2879036" y="1592163"/>
                    <a:ext cx="353865" cy="75104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57" name="Group 256">
                  <a:extLst>
                    <a:ext uri="{FF2B5EF4-FFF2-40B4-BE49-F238E27FC236}">
                      <a16:creationId xmlns:a16="http://schemas.microsoft.com/office/drawing/2014/main" xmlns="" id="{A01D2273-8D60-4B18-919C-E6D647C2895E}"/>
                    </a:ext>
                  </a:extLst>
                </p:cNvPr>
                <p:cNvGrpSpPr/>
                <p:nvPr/>
              </p:nvGrpSpPr>
              <p:grpSpPr>
                <a:xfrm>
                  <a:off x="479265" y="2021159"/>
                  <a:ext cx="204078" cy="204078"/>
                  <a:chOff x="2488283" y="1835431"/>
                  <a:chExt cx="1660243" cy="1660243"/>
                </a:xfrm>
              </p:grpSpPr>
              <p:sp>
                <p:nvSpPr>
                  <p:cNvPr id="307" name="Oval 306">
                    <a:extLst>
                      <a:ext uri="{FF2B5EF4-FFF2-40B4-BE49-F238E27FC236}">
                        <a16:creationId xmlns:a16="http://schemas.microsoft.com/office/drawing/2014/main" xmlns="" id="{A7447A5E-1324-49D2-8D30-ADEE54C74C6E}"/>
                      </a:ext>
                    </a:extLst>
                  </p:cNvPr>
                  <p:cNvSpPr/>
                  <p:nvPr/>
                </p:nvSpPr>
                <p:spPr>
                  <a:xfrm>
                    <a:off x="2488283" y="1835431"/>
                    <a:ext cx="1660243" cy="1660243"/>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308" name="Freeform 10">
                    <a:extLst>
                      <a:ext uri="{FF2B5EF4-FFF2-40B4-BE49-F238E27FC236}">
                        <a16:creationId xmlns:a16="http://schemas.microsoft.com/office/drawing/2014/main" xmlns="" id="{1F9B6F6A-B08F-4F14-B7C5-81252A70833D}"/>
                      </a:ext>
                    </a:extLst>
                  </p:cNvPr>
                  <p:cNvSpPr/>
                  <p:nvPr/>
                </p:nvSpPr>
                <p:spPr>
                  <a:xfrm>
                    <a:off x="2692400" y="2247127"/>
                    <a:ext cx="501650" cy="159523"/>
                  </a:xfrm>
                  <a:custGeom>
                    <a:avLst/>
                    <a:gdLst>
                      <a:gd name="connsiteX0" fmla="*/ 501650 w 501650"/>
                      <a:gd name="connsiteY0" fmla="*/ 159523 h 159523"/>
                      <a:gd name="connsiteX1" fmla="*/ 488950 w 501650"/>
                      <a:gd name="connsiteY1" fmla="*/ 127773 h 159523"/>
                      <a:gd name="connsiteX2" fmla="*/ 431800 w 501650"/>
                      <a:gd name="connsiteY2" fmla="*/ 102373 h 159523"/>
                      <a:gd name="connsiteX3" fmla="*/ 387350 w 501650"/>
                      <a:gd name="connsiteY3" fmla="*/ 89673 h 159523"/>
                      <a:gd name="connsiteX4" fmla="*/ 349250 w 501650"/>
                      <a:gd name="connsiteY4" fmla="*/ 76973 h 159523"/>
                      <a:gd name="connsiteX5" fmla="*/ 330200 w 501650"/>
                      <a:gd name="connsiteY5" fmla="*/ 70623 h 159523"/>
                      <a:gd name="connsiteX6" fmla="*/ 304800 w 501650"/>
                      <a:gd name="connsiteY6" fmla="*/ 64273 h 159523"/>
                      <a:gd name="connsiteX7" fmla="*/ 260350 w 501650"/>
                      <a:gd name="connsiteY7" fmla="*/ 45223 h 159523"/>
                      <a:gd name="connsiteX8" fmla="*/ 184150 w 501650"/>
                      <a:gd name="connsiteY8" fmla="*/ 26173 h 159523"/>
                      <a:gd name="connsiteX9" fmla="*/ 107950 w 501650"/>
                      <a:gd name="connsiteY9" fmla="*/ 7123 h 159523"/>
                      <a:gd name="connsiteX10" fmla="*/ 88900 w 501650"/>
                      <a:gd name="connsiteY10" fmla="*/ 773 h 159523"/>
                      <a:gd name="connsiteX11" fmla="*/ 0 w 501650"/>
                      <a:gd name="connsiteY11" fmla="*/ 773 h 1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50" h="159523">
                        <a:moveTo>
                          <a:pt x="501650" y="159523"/>
                        </a:moveTo>
                        <a:cubicBezTo>
                          <a:pt x="497417" y="148940"/>
                          <a:pt x="495575" y="137048"/>
                          <a:pt x="488950" y="127773"/>
                        </a:cubicBezTo>
                        <a:cubicBezTo>
                          <a:pt x="479516" y="114565"/>
                          <a:pt x="440734" y="105351"/>
                          <a:pt x="431800" y="102373"/>
                        </a:cubicBezTo>
                        <a:cubicBezTo>
                          <a:pt x="367779" y="81033"/>
                          <a:pt x="467084" y="113593"/>
                          <a:pt x="387350" y="89673"/>
                        </a:cubicBezTo>
                        <a:cubicBezTo>
                          <a:pt x="374528" y="85826"/>
                          <a:pt x="361950" y="81206"/>
                          <a:pt x="349250" y="76973"/>
                        </a:cubicBezTo>
                        <a:cubicBezTo>
                          <a:pt x="342900" y="74856"/>
                          <a:pt x="336694" y="72246"/>
                          <a:pt x="330200" y="70623"/>
                        </a:cubicBezTo>
                        <a:lnTo>
                          <a:pt x="304800" y="64273"/>
                        </a:lnTo>
                        <a:cubicBezTo>
                          <a:pt x="271317" y="41951"/>
                          <a:pt x="301355" y="58891"/>
                          <a:pt x="260350" y="45223"/>
                        </a:cubicBezTo>
                        <a:cubicBezTo>
                          <a:pt x="198727" y="24682"/>
                          <a:pt x="260862" y="37132"/>
                          <a:pt x="184150" y="26173"/>
                        </a:cubicBezTo>
                        <a:cubicBezTo>
                          <a:pt x="107163" y="511"/>
                          <a:pt x="184907" y="24225"/>
                          <a:pt x="107950" y="7123"/>
                        </a:cubicBezTo>
                        <a:cubicBezTo>
                          <a:pt x="101416" y="5671"/>
                          <a:pt x="95582" y="1166"/>
                          <a:pt x="88900" y="773"/>
                        </a:cubicBezTo>
                        <a:cubicBezTo>
                          <a:pt x="59318" y="-967"/>
                          <a:pt x="29633" y="773"/>
                          <a:pt x="0" y="773"/>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309" name="Freeform 31">
                    <a:extLst>
                      <a:ext uri="{FF2B5EF4-FFF2-40B4-BE49-F238E27FC236}">
                        <a16:creationId xmlns:a16="http://schemas.microsoft.com/office/drawing/2014/main" xmlns="" id="{9F9CFAAD-BA63-4A31-A2A1-B8C1122632A8}"/>
                      </a:ext>
                    </a:extLst>
                  </p:cNvPr>
                  <p:cNvSpPr/>
                  <p:nvPr/>
                </p:nvSpPr>
                <p:spPr>
                  <a:xfrm flipH="1">
                    <a:off x="3391843" y="2253477"/>
                    <a:ext cx="501650" cy="159523"/>
                  </a:xfrm>
                  <a:custGeom>
                    <a:avLst/>
                    <a:gdLst>
                      <a:gd name="connsiteX0" fmla="*/ 501650 w 501650"/>
                      <a:gd name="connsiteY0" fmla="*/ 159523 h 159523"/>
                      <a:gd name="connsiteX1" fmla="*/ 488950 w 501650"/>
                      <a:gd name="connsiteY1" fmla="*/ 127773 h 159523"/>
                      <a:gd name="connsiteX2" fmla="*/ 431800 w 501650"/>
                      <a:gd name="connsiteY2" fmla="*/ 102373 h 159523"/>
                      <a:gd name="connsiteX3" fmla="*/ 387350 w 501650"/>
                      <a:gd name="connsiteY3" fmla="*/ 89673 h 159523"/>
                      <a:gd name="connsiteX4" fmla="*/ 349250 w 501650"/>
                      <a:gd name="connsiteY4" fmla="*/ 76973 h 159523"/>
                      <a:gd name="connsiteX5" fmla="*/ 330200 w 501650"/>
                      <a:gd name="connsiteY5" fmla="*/ 70623 h 159523"/>
                      <a:gd name="connsiteX6" fmla="*/ 304800 w 501650"/>
                      <a:gd name="connsiteY6" fmla="*/ 64273 h 159523"/>
                      <a:gd name="connsiteX7" fmla="*/ 260350 w 501650"/>
                      <a:gd name="connsiteY7" fmla="*/ 45223 h 159523"/>
                      <a:gd name="connsiteX8" fmla="*/ 184150 w 501650"/>
                      <a:gd name="connsiteY8" fmla="*/ 26173 h 159523"/>
                      <a:gd name="connsiteX9" fmla="*/ 107950 w 501650"/>
                      <a:gd name="connsiteY9" fmla="*/ 7123 h 159523"/>
                      <a:gd name="connsiteX10" fmla="*/ 88900 w 501650"/>
                      <a:gd name="connsiteY10" fmla="*/ 773 h 159523"/>
                      <a:gd name="connsiteX11" fmla="*/ 0 w 501650"/>
                      <a:gd name="connsiteY11" fmla="*/ 773 h 1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50" h="159523">
                        <a:moveTo>
                          <a:pt x="501650" y="159523"/>
                        </a:moveTo>
                        <a:cubicBezTo>
                          <a:pt x="497417" y="148940"/>
                          <a:pt x="495575" y="137048"/>
                          <a:pt x="488950" y="127773"/>
                        </a:cubicBezTo>
                        <a:cubicBezTo>
                          <a:pt x="479516" y="114565"/>
                          <a:pt x="440734" y="105351"/>
                          <a:pt x="431800" y="102373"/>
                        </a:cubicBezTo>
                        <a:cubicBezTo>
                          <a:pt x="367779" y="81033"/>
                          <a:pt x="467084" y="113593"/>
                          <a:pt x="387350" y="89673"/>
                        </a:cubicBezTo>
                        <a:cubicBezTo>
                          <a:pt x="374528" y="85826"/>
                          <a:pt x="361950" y="81206"/>
                          <a:pt x="349250" y="76973"/>
                        </a:cubicBezTo>
                        <a:cubicBezTo>
                          <a:pt x="342900" y="74856"/>
                          <a:pt x="336694" y="72246"/>
                          <a:pt x="330200" y="70623"/>
                        </a:cubicBezTo>
                        <a:lnTo>
                          <a:pt x="304800" y="64273"/>
                        </a:lnTo>
                        <a:cubicBezTo>
                          <a:pt x="271317" y="41951"/>
                          <a:pt x="301355" y="58891"/>
                          <a:pt x="260350" y="45223"/>
                        </a:cubicBezTo>
                        <a:cubicBezTo>
                          <a:pt x="198727" y="24682"/>
                          <a:pt x="260862" y="37132"/>
                          <a:pt x="184150" y="26173"/>
                        </a:cubicBezTo>
                        <a:cubicBezTo>
                          <a:pt x="107163" y="511"/>
                          <a:pt x="184907" y="24225"/>
                          <a:pt x="107950" y="7123"/>
                        </a:cubicBezTo>
                        <a:cubicBezTo>
                          <a:pt x="101416" y="5671"/>
                          <a:pt x="95582" y="1166"/>
                          <a:pt x="88900" y="773"/>
                        </a:cubicBezTo>
                        <a:cubicBezTo>
                          <a:pt x="59318" y="-967"/>
                          <a:pt x="29633" y="773"/>
                          <a:pt x="0" y="773"/>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310" name="Oval 309">
                    <a:extLst>
                      <a:ext uri="{FF2B5EF4-FFF2-40B4-BE49-F238E27FC236}">
                        <a16:creationId xmlns:a16="http://schemas.microsoft.com/office/drawing/2014/main" xmlns="" id="{9793AF3F-B669-418A-951F-B77BE50AB770}"/>
                      </a:ext>
                    </a:extLst>
                  </p:cNvPr>
                  <p:cNvSpPr/>
                  <p:nvPr/>
                </p:nvSpPr>
                <p:spPr>
                  <a:xfrm rot="1335348">
                    <a:off x="2883358" y="2488050"/>
                    <a:ext cx="250825" cy="1184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311" name="Oval 310">
                    <a:extLst>
                      <a:ext uri="{FF2B5EF4-FFF2-40B4-BE49-F238E27FC236}">
                        <a16:creationId xmlns:a16="http://schemas.microsoft.com/office/drawing/2014/main" xmlns="" id="{CDDC9B73-1131-4258-98F0-AA1557012F98}"/>
                      </a:ext>
                    </a:extLst>
                  </p:cNvPr>
                  <p:cNvSpPr/>
                  <p:nvPr/>
                </p:nvSpPr>
                <p:spPr>
                  <a:xfrm rot="20264652" flipH="1">
                    <a:off x="3444985" y="2487897"/>
                    <a:ext cx="250825" cy="1184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312" name="Isosceles Triangle 18">
                    <a:extLst>
                      <a:ext uri="{FF2B5EF4-FFF2-40B4-BE49-F238E27FC236}">
                        <a16:creationId xmlns:a16="http://schemas.microsoft.com/office/drawing/2014/main" xmlns="" id="{AF6DA6E8-5F4F-4244-9B71-12FF1A234F3B}"/>
                      </a:ext>
                    </a:extLst>
                  </p:cNvPr>
                  <p:cNvSpPr/>
                  <p:nvPr/>
                </p:nvSpPr>
                <p:spPr>
                  <a:xfrm flipV="1">
                    <a:off x="3131923" y="3019473"/>
                    <a:ext cx="320261" cy="177962"/>
                  </a:xfrm>
                  <a:custGeom>
                    <a:avLst/>
                    <a:gdLst>
                      <a:gd name="connsiteX0" fmla="*/ 0 w 320261"/>
                      <a:gd name="connsiteY0" fmla="*/ 177962 h 177962"/>
                      <a:gd name="connsiteX1" fmla="*/ 160131 w 320261"/>
                      <a:gd name="connsiteY1" fmla="*/ 0 h 177962"/>
                      <a:gd name="connsiteX2" fmla="*/ 320261 w 320261"/>
                      <a:gd name="connsiteY2" fmla="*/ 177962 h 177962"/>
                      <a:gd name="connsiteX3" fmla="*/ 0 w 320261"/>
                      <a:gd name="connsiteY3" fmla="*/ 177962 h 177962"/>
                      <a:gd name="connsiteX0" fmla="*/ 0 w 320261"/>
                      <a:gd name="connsiteY0" fmla="*/ 177962 h 177962"/>
                      <a:gd name="connsiteX1" fmla="*/ 59481 w 320261"/>
                      <a:gd name="connsiteY1" fmla="*/ 30821 h 177962"/>
                      <a:gd name="connsiteX2" fmla="*/ 160131 w 320261"/>
                      <a:gd name="connsiteY2" fmla="*/ 0 h 177962"/>
                      <a:gd name="connsiteX3" fmla="*/ 320261 w 320261"/>
                      <a:gd name="connsiteY3" fmla="*/ 177962 h 177962"/>
                      <a:gd name="connsiteX4" fmla="*/ 0 w 320261"/>
                      <a:gd name="connsiteY4" fmla="*/ 177962 h 177962"/>
                      <a:gd name="connsiteX0" fmla="*/ 0 w 320261"/>
                      <a:gd name="connsiteY0" fmla="*/ 177962 h 177962"/>
                      <a:gd name="connsiteX1" fmla="*/ 59481 w 320261"/>
                      <a:gd name="connsiteY1" fmla="*/ 30821 h 177962"/>
                      <a:gd name="connsiteX2" fmla="*/ 160131 w 320261"/>
                      <a:gd name="connsiteY2" fmla="*/ 0 h 177962"/>
                      <a:gd name="connsiteX3" fmla="*/ 256331 w 320261"/>
                      <a:gd name="connsiteY3" fmla="*/ 24471 h 177962"/>
                      <a:gd name="connsiteX4" fmla="*/ 320261 w 320261"/>
                      <a:gd name="connsiteY4" fmla="*/ 177962 h 177962"/>
                      <a:gd name="connsiteX5" fmla="*/ 0 w 320261"/>
                      <a:gd name="connsiteY5" fmla="*/ 177962 h 1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261" h="177962">
                        <a:moveTo>
                          <a:pt x="0" y="177962"/>
                        </a:moveTo>
                        <a:cubicBezTo>
                          <a:pt x="34644" y="147965"/>
                          <a:pt x="24837" y="60818"/>
                          <a:pt x="59481" y="30821"/>
                        </a:cubicBezTo>
                        <a:lnTo>
                          <a:pt x="160131" y="0"/>
                        </a:lnTo>
                        <a:cubicBezTo>
                          <a:pt x="179498" y="25090"/>
                          <a:pt x="236964" y="-619"/>
                          <a:pt x="256331" y="24471"/>
                        </a:cubicBezTo>
                        <a:lnTo>
                          <a:pt x="320261" y="177962"/>
                        </a:lnTo>
                        <a:lnTo>
                          <a:pt x="0" y="177962"/>
                        </a:lnTo>
                        <a:close/>
                      </a:path>
                    </a:pathLst>
                  </a:cu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313" name="Freeform 19">
                    <a:extLst>
                      <a:ext uri="{FF2B5EF4-FFF2-40B4-BE49-F238E27FC236}">
                        <a16:creationId xmlns:a16="http://schemas.microsoft.com/office/drawing/2014/main" xmlns="" id="{2FD684A7-7F81-46FC-BA5C-F91D6F5F8713}"/>
                      </a:ext>
                    </a:extLst>
                  </p:cNvPr>
                  <p:cNvSpPr/>
                  <p:nvPr/>
                </p:nvSpPr>
                <p:spPr>
                  <a:xfrm>
                    <a:off x="3257313" y="2679700"/>
                    <a:ext cx="63737" cy="146050"/>
                  </a:xfrm>
                  <a:custGeom>
                    <a:avLst/>
                    <a:gdLst>
                      <a:gd name="connsiteX0" fmla="*/ 12937 w 63737"/>
                      <a:gd name="connsiteY0" fmla="*/ 0 h 146050"/>
                      <a:gd name="connsiteX1" fmla="*/ 6587 w 63737"/>
                      <a:gd name="connsiteY1" fmla="*/ 69850 h 146050"/>
                      <a:gd name="connsiteX2" fmla="*/ 237 w 63737"/>
                      <a:gd name="connsiteY2" fmla="*/ 88900 h 146050"/>
                      <a:gd name="connsiteX3" fmla="*/ 6587 w 63737"/>
                      <a:gd name="connsiteY3" fmla="*/ 127000 h 146050"/>
                      <a:gd name="connsiteX4" fmla="*/ 44687 w 63737"/>
                      <a:gd name="connsiteY4" fmla="*/ 139700 h 146050"/>
                      <a:gd name="connsiteX5" fmla="*/ 63737 w 63737"/>
                      <a:gd name="connsiteY5" fmla="*/ 14605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37" h="146050">
                        <a:moveTo>
                          <a:pt x="12937" y="0"/>
                        </a:moveTo>
                        <a:cubicBezTo>
                          <a:pt x="10820" y="23283"/>
                          <a:pt x="9893" y="46706"/>
                          <a:pt x="6587" y="69850"/>
                        </a:cubicBezTo>
                        <a:cubicBezTo>
                          <a:pt x="5640" y="76476"/>
                          <a:pt x="237" y="82207"/>
                          <a:pt x="237" y="88900"/>
                        </a:cubicBezTo>
                        <a:cubicBezTo>
                          <a:pt x="237" y="101775"/>
                          <a:pt x="-1891" y="117310"/>
                          <a:pt x="6587" y="127000"/>
                        </a:cubicBezTo>
                        <a:cubicBezTo>
                          <a:pt x="15402" y="137075"/>
                          <a:pt x="31987" y="135467"/>
                          <a:pt x="44687" y="139700"/>
                        </a:cubicBezTo>
                        <a:lnTo>
                          <a:pt x="63737" y="14605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MY" sz="1350"/>
                  </a:p>
                </p:txBody>
              </p:sp>
            </p:grpSp>
            <p:grpSp>
              <p:nvGrpSpPr>
                <p:cNvPr id="258" name="Group 257">
                  <a:extLst>
                    <a:ext uri="{FF2B5EF4-FFF2-40B4-BE49-F238E27FC236}">
                      <a16:creationId xmlns:a16="http://schemas.microsoft.com/office/drawing/2014/main" xmlns="" id="{2C204AA4-7228-4455-A8F8-71EA5DBC76F8}"/>
                    </a:ext>
                  </a:extLst>
                </p:cNvPr>
                <p:cNvGrpSpPr/>
                <p:nvPr/>
              </p:nvGrpSpPr>
              <p:grpSpPr>
                <a:xfrm>
                  <a:off x="697902" y="2011888"/>
                  <a:ext cx="208934" cy="208934"/>
                  <a:chOff x="2488283" y="1835431"/>
                  <a:chExt cx="1660243" cy="1660243"/>
                </a:xfrm>
              </p:grpSpPr>
              <p:sp>
                <p:nvSpPr>
                  <p:cNvPr id="300" name="Oval 299">
                    <a:extLst>
                      <a:ext uri="{FF2B5EF4-FFF2-40B4-BE49-F238E27FC236}">
                        <a16:creationId xmlns:a16="http://schemas.microsoft.com/office/drawing/2014/main" xmlns="" id="{47DA6655-E82D-475A-BF38-640952E6C1CC}"/>
                      </a:ext>
                    </a:extLst>
                  </p:cNvPr>
                  <p:cNvSpPr/>
                  <p:nvPr/>
                </p:nvSpPr>
                <p:spPr>
                  <a:xfrm>
                    <a:off x="2488283" y="1835431"/>
                    <a:ext cx="1660243" cy="1660243"/>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301" name="Freeform 43">
                    <a:extLst>
                      <a:ext uri="{FF2B5EF4-FFF2-40B4-BE49-F238E27FC236}">
                        <a16:creationId xmlns:a16="http://schemas.microsoft.com/office/drawing/2014/main" xmlns="" id="{C499C40A-6E6E-4038-AC7D-A652045CEC75}"/>
                      </a:ext>
                    </a:extLst>
                  </p:cNvPr>
                  <p:cNvSpPr/>
                  <p:nvPr/>
                </p:nvSpPr>
                <p:spPr>
                  <a:xfrm>
                    <a:off x="2692400" y="2247127"/>
                    <a:ext cx="501650" cy="159523"/>
                  </a:xfrm>
                  <a:custGeom>
                    <a:avLst/>
                    <a:gdLst>
                      <a:gd name="connsiteX0" fmla="*/ 501650 w 501650"/>
                      <a:gd name="connsiteY0" fmla="*/ 159523 h 159523"/>
                      <a:gd name="connsiteX1" fmla="*/ 488950 w 501650"/>
                      <a:gd name="connsiteY1" fmla="*/ 127773 h 159523"/>
                      <a:gd name="connsiteX2" fmla="*/ 431800 w 501650"/>
                      <a:gd name="connsiteY2" fmla="*/ 102373 h 159523"/>
                      <a:gd name="connsiteX3" fmla="*/ 387350 w 501650"/>
                      <a:gd name="connsiteY3" fmla="*/ 89673 h 159523"/>
                      <a:gd name="connsiteX4" fmla="*/ 349250 w 501650"/>
                      <a:gd name="connsiteY4" fmla="*/ 76973 h 159523"/>
                      <a:gd name="connsiteX5" fmla="*/ 330200 w 501650"/>
                      <a:gd name="connsiteY5" fmla="*/ 70623 h 159523"/>
                      <a:gd name="connsiteX6" fmla="*/ 304800 w 501650"/>
                      <a:gd name="connsiteY6" fmla="*/ 64273 h 159523"/>
                      <a:gd name="connsiteX7" fmla="*/ 260350 w 501650"/>
                      <a:gd name="connsiteY7" fmla="*/ 45223 h 159523"/>
                      <a:gd name="connsiteX8" fmla="*/ 184150 w 501650"/>
                      <a:gd name="connsiteY8" fmla="*/ 26173 h 159523"/>
                      <a:gd name="connsiteX9" fmla="*/ 107950 w 501650"/>
                      <a:gd name="connsiteY9" fmla="*/ 7123 h 159523"/>
                      <a:gd name="connsiteX10" fmla="*/ 88900 w 501650"/>
                      <a:gd name="connsiteY10" fmla="*/ 773 h 159523"/>
                      <a:gd name="connsiteX11" fmla="*/ 0 w 501650"/>
                      <a:gd name="connsiteY11" fmla="*/ 773 h 1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50" h="159523">
                        <a:moveTo>
                          <a:pt x="501650" y="159523"/>
                        </a:moveTo>
                        <a:cubicBezTo>
                          <a:pt x="497417" y="148940"/>
                          <a:pt x="495575" y="137048"/>
                          <a:pt x="488950" y="127773"/>
                        </a:cubicBezTo>
                        <a:cubicBezTo>
                          <a:pt x="479516" y="114565"/>
                          <a:pt x="440734" y="105351"/>
                          <a:pt x="431800" y="102373"/>
                        </a:cubicBezTo>
                        <a:cubicBezTo>
                          <a:pt x="367779" y="81033"/>
                          <a:pt x="467084" y="113593"/>
                          <a:pt x="387350" y="89673"/>
                        </a:cubicBezTo>
                        <a:cubicBezTo>
                          <a:pt x="374528" y="85826"/>
                          <a:pt x="361950" y="81206"/>
                          <a:pt x="349250" y="76973"/>
                        </a:cubicBezTo>
                        <a:cubicBezTo>
                          <a:pt x="342900" y="74856"/>
                          <a:pt x="336694" y="72246"/>
                          <a:pt x="330200" y="70623"/>
                        </a:cubicBezTo>
                        <a:lnTo>
                          <a:pt x="304800" y="64273"/>
                        </a:lnTo>
                        <a:cubicBezTo>
                          <a:pt x="271317" y="41951"/>
                          <a:pt x="301355" y="58891"/>
                          <a:pt x="260350" y="45223"/>
                        </a:cubicBezTo>
                        <a:cubicBezTo>
                          <a:pt x="198727" y="24682"/>
                          <a:pt x="260862" y="37132"/>
                          <a:pt x="184150" y="26173"/>
                        </a:cubicBezTo>
                        <a:cubicBezTo>
                          <a:pt x="107163" y="511"/>
                          <a:pt x="184907" y="24225"/>
                          <a:pt x="107950" y="7123"/>
                        </a:cubicBezTo>
                        <a:cubicBezTo>
                          <a:pt x="101416" y="5671"/>
                          <a:pt x="95582" y="1166"/>
                          <a:pt x="88900" y="773"/>
                        </a:cubicBezTo>
                        <a:cubicBezTo>
                          <a:pt x="59318" y="-967"/>
                          <a:pt x="29633" y="773"/>
                          <a:pt x="0" y="773"/>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302" name="Freeform 44">
                    <a:extLst>
                      <a:ext uri="{FF2B5EF4-FFF2-40B4-BE49-F238E27FC236}">
                        <a16:creationId xmlns:a16="http://schemas.microsoft.com/office/drawing/2014/main" xmlns="" id="{D086EA6B-D133-445D-93B3-348402F9695E}"/>
                      </a:ext>
                    </a:extLst>
                  </p:cNvPr>
                  <p:cNvSpPr/>
                  <p:nvPr/>
                </p:nvSpPr>
                <p:spPr>
                  <a:xfrm flipH="1">
                    <a:off x="3391843" y="2253477"/>
                    <a:ext cx="501650" cy="159523"/>
                  </a:xfrm>
                  <a:custGeom>
                    <a:avLst/>
                    <a:gdLst>
                      <a:gd name="connsiteX0" fmla="*/ 501650 w 501650"/>
                      <a:gd name="connsiteY0" fmla="*/ 159523 h 159523"/>
                      <a:gd name="connsiteX1" fmla="*/ 488950 w 501650"/>
                      <a:gd name="connsiteY1" fmla="*/ 127773 h 159523"/>
                      <a:gd name="connsiteX2" fmla="*/ 431800 w 501650"/>
                      <a:gd name="connsiteY2" fmla="*/ 102373 h 159523"/>
                      <a:gd name="connsiteX3" fmla="*/ 387350 w 501650"/>
                      <a:gd name="connsiteY3" fmla="*/ 89673 h 159523"/>
                      <a:gd name="connsiteX4" fmla="*/ 349250 w 501650"/>
                      <a:gd name="connsiteY4" fmla="*/ 76973 h 159523"/>
                      <a:gd name="connsiteX5" fmla="*/ 330200 w 501650"/>
                      <a:gd name="connsiteY5" fmla="*/ 70623 h 159523"/>
                      <a:gd name="connsiteX6" fmla="*/ 304800 w 501650"/>
                      <a:gd name="connsiteY6" fmla="*/ 64273 h 159523"/>
                      <a:gd name="connsiteX7" fmla="*/ 260350 w 501650"/>
                      <a:gd name="connsiteY7" fmla="*/ 45223 h 159523"/>
                      <a:gd name="connsiteX8" fmla="*/ 184150 w 501650"/>
                      <a:gd name="connsiteY8" fmla="*/ 26173 h 159523"/>
                      <a:gd name="connsiteX9" fmla="*/ 107950 w 501650"/>
                      <a:gd name="connsiteY9" fmla="*/ 7123 h 159523"/>
                      <a:gd name="connsiteX10" fmla="*/ 88900 w 501650"/>
                      <a:gd name="connsiteY10" fmla="*/ 773 h 159523"/>
                      <a:gd name="connsiteX11" fmla="*/ 0 w 501650"/>
                      <a:gd name="connsiteY11" fmla="*/ 773 h 1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50" h="159523">
                        <a:moveTo>
                          <a:pt x="501650" y="159523"/>
                        </a:moveTo>
                        <a:cubicBezTo>
                          <a:pt x="497417" y="148940"/>
                          <a:pt x="495575" y="137048"/>
                          <a:pt x="488950" y="127773"/>
                        </a:cubicBezTo>
                        <a:cubicBezTo>
                          <a:pt x="479516" y="114565"/>
                          <a:pt x="440734" y="105351"/>
                          <a:pt x="431800" y="102373"/>
                        </a:cubicBezTo>
                        <a:cubicBezTo>
                          <a:pt x="367779" y="81033"/>
                          <a:pt x="467084" y="113593"/>
                          <a:pt x="387350" y="89673"/>
                        </a:cubicBezTo>
                        <a:cubicBezTo>
                          <a:pt x="374528" y="85826"/>
                          <a:pt x="361950" y="81206"/>
                          <a:pt x="349250" y="76973"/>
                        </a:cubicBezTo>
                        <a:cubicBezTo>
                          <a:pt x="342900" y="74856"/>
                          <a:pt x="336694" y="72246"/>
                          <a:pt x="330200" y="70623"/>
                        </a:cubicBezTo>
                        <a:lnTo>
                          <a:pt x="304800" y="64273"/>
                        </a:lnTo>
                        <a:cubicBezTo>
                          <a:pt x="271317" y="41951"/>
                          <a:pt x="301355" y="58891"/>
                          <a:pt x="260350" y="45223"/>
                        </a:cubicBezTo>
                        <a:cubicBezTo>
                          <a:pt x="198727" y="24682"/>
                          <a:pt x="260862" y="37132"/>
                          <a:pt x="184150" y="26173"/>
                        </a:cubicBezTo>
                        <a:cubicBezTo>
                          <a:pt x="107163" y="511"/>
                          <a:pt x="184907" y="24225"/>
                          <a:pt x="107950" y="7123"/>
                        </a:cubicBezTo>
                        <a:cubicBezTo>
                          <a:pt x="101416" y="5671"/>
                          <a:pt x="95582" y="1166"/>
                          <a:pt x="88900" y="773"/>
                        </a:cubicBezTo>
                        <a:cubicBezTo>
                          <a:pt x="59318" y="-967"/>
                          <a:pt x="29633" y="773"/>
                          <a:pt x="0" y="773"/>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303" name="Oval 302">
                    <a:extLst>
                      <a:ext uri="{FF2B5EF4-FFF2-40B4-BE49-F238E27FC236}">
                        <a16:creationId xmlns:a16="http://schemas.microsoft.com/office/drawing/2014/main" xmlns="" id="{99759407-AA7D-4604-87E3-642BE5C8E995}"/>
                      </a:ext>
                    </a:extLst>
                  </p:cNvPr>
                  <p:cNvSpPr/>
                  <p:nvPr/>
                </p:nvSpPr>
                <p:spPr>
                  <a:xfrm rot="1335348">
                    <a:off x="2883358" y="2488050"/>
                    <a:ext cx="250825" cy="1184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304" name="Oval 303">
                    <a:extLst>
                      <a:ext uri="{FF2B5EF4-FFF2-40B4-BE49-F238E27FC236}">
                        <a16:creationId xmlns:a16="http://schemas.microsoft.com/office/drawing/2014/main" xmlns="" id="{6E7691E3-05B8-4120-AC03-3A76461F44CA}"/>
                      </a:ext>
                    </a:extLst>
                  </p:cNvPr>
                  <p:cNvSpPr/>
                  <p:nvPr/>
                </p:nvSpPr>
                <p:spPr>
                  <a:xfrm rot="20264652" flipH="1">
                    <a:off x="3444985" y="2487897"/>
                    <a:ext cx="250825" cy="1184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305" name="Isosceles Triangle 18">
                    <a:extLst>
                      <a:ext uri="{FF2B5EF4-FFF2-40B4-BE49-F238E27FC236}">
                        <a16:creationId xmlns:a16="http://schemas.microsoft.com/office/drawing/2014/main" xmlns="" id="{B8296575-ADDE-4D82-90EA-8989C174C817}"/>
                      </a:ext>
                    </a:extLst>
                  </p:cNvPr>
                  <p:cNvSpPr/>
                  <p:nvPr/>
                </p:nvSpPr>
                <p:spPr>
                  <a:xfrm flipV="1">
                    <a:off x="3131923" y="3019473"/>
                    <a:ext cx="320261" cy="177962"/>
                  </a:xfrm>
                  <a:custGeom>
                    <a:avLst/>
                    <a:gdLst>
                      <a:gd name="connsiteX0" fmla="*/ 0 w 320261"/>
                      <a:gd name="connsiteY0" fmla="*/ 177962 h 177962"/>
                      <a:gd name="connsiteX1" fmla="*/ 160131 w 320261"/>
                      <a:gd name="connsiteY1" fmla="*/ 0 h 177962"/>
                      <a:gd name="connsiteX2" fmla="*/ 320261 w 320261"/>
                      <a:gd name="connsiteY2" fmla="*/ 177962 h 177962"/>
                      <a:gd name="connsiteX3" fmla="*/ 0 w 320261"/>
                      <a:gd name="connsiteY3" fmla="*/ 177962 h 177962"/>
                      <a:gd name="connsiteX0" fmla="*/ 0 w 320261"/>
                      <a:gd name="connsiteY0" fmla="*/ 177962 h 177962"/>
                      <a:gd name="connsiteX1" fmla="*/ 59481 w 320261"/>
                      <a:gd name="connsiteY1" fmla="*/ 30821 h 177962"/>
                      <a:gd name="connsiteX2" fmla="*/ 160131 w 320261"/>
                      <a:gd name="connsiteY2" fmla="*/ 0 h 177962"/>
                      <a:gd name="connsiteX3" fmla="*/ 320261 w 320261"/>
                      <a:gd name="connsiteY3" fmla="*/ 177962 h 177962"/>
                      <a:gd name="connsiteX4" fmla="*/ 0 w 320261"/>
                      <a:gd name="connsiteY4" fmla="*/ 177962 h 177962"/>
                      <a:gd name="connsiteX0" fmla="*/ 0 w 320261"/>
                      <a:gd name="connsiteY0" fmla="*/ 177962 h 177962"/>
                      <a:gd name="connsiteX1" fmla="*/ 59481 w 320261"/>
                      <a:gd name="connsiteY1" fmla="*/ 30821 h 177962"/>
                      <a:gd name="connsiteX2" fmla="*/ 160131 w 320261"/>
                      <a:gd name="connsiteY2" fmla="*/ 0 h 177962"/>
                      <a:gd name="connsiteX3" fmla="*/ 256331 w 320261"/>
                      <a:gd name="connsiteY3" fmla="*/ 24471 h 177962"/>
                      <a:gd name="connsiteX4" fmla="*/ 320261 w 320261"/>
                      <a:gd name="connsiteY4" fmla="*/ 177962 h 177962"/>
                      <a:gd name="connsiteX5" fmla="*/ 0 w 320261"/>
                      <a:gd name="connsiteY5" fmla="*/ 177962 h 1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261" h="177962">
                        <a:moveTo>
                          <a:pt x="0" y="177962"/>
                        </a:moveTo>
                        <a:cubicBezTo>
                          <a:pt x="34644" y="147965"/>
                          <a:pt x="24837" y="60818"/>
                          <a:pt x="59481" y="30821"/>
                        </a:cubicBezTo>
                        <a:lnTo>
                          <a:pt x="160131" y="0"/>
                        </a:lnTo>
                        <a:cubicBezTo>
                          <a:pt x="179498" y="25090"/>
                          <a:pt x="236964" y="-619"/>
                          <a:pt x="256331" y="24471"/>
                        </a:cubicBezTo>
                        <a:lnTo>
                          <a:pt x="320261" y="177962"/>
                        </a:lnTo>
                        <a:lnTo>
                          <a:pt x="0" y="177962"/>
                        </a:lnTo>
                        <a:close/>
                      </a:path>
                    </a:pathLst>
                  </a:cu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306" name="Freeform 48">
                    <a:extLst>
                      <a:ext uri="{FF2B5EF4-FFF2-40B4-BE49-F238E27FC236}">
                        <a16:creationId xmlns:a16="http://schemas.microsoft.com/office/drawing/2014/main" xmlns="" id="{614F194A-FCEE-41CD-952F-5F0296FBB2C9}"/>
                      </a:ext>
                    </a:extLst>
                  </p:cNvPr>
                  <p:cNvSpPr/>
                  <p:nvPr/>
                </p:nvSpPr>
                <p:spPr>
                  <a:xfrm>
                    <a:off x="3257313" y="2679700"/>
                    <a:ext cx="63737" cy="146050"/>
                  </a:xfrm>
                  <a:custGeom>
                    <a:avLst/>
                    <a:gdLst>
                      <a:gd name="connsiteX0" fmla="*/ 12937 w 63737"/>
                      <a:gd name="connsiteY0" fmla="*/ 0 h 146050"/>
                      <a:gd name="connsiteX1" fmla="*/ 6587 w 63737"/>
                      <a:gd name="connsiteY1" fmla="*/ 69850 h 146050"/>
                      <a:gd name="connsiteX2" fmla="*/ 237 w 63737"/>
                      <a:gd name="connsiteY2" fmla="*/ 88900 h 146050"/>
                      <a:gd name="connsiteX3" fmla="*/ 6587 w 63737"/>
                      <a:gd name="connsiteY3" fmla="*/ 127000 h 146050"/>
                      <a:gd name="connsiteX4" fmla="*/ 44687 w 63737"/>
                      <a:gd name="connsiteY4" fmla="*/ 139700 h 146050"/>
                      <a:gd name="connsiteX5" fmla="*/ 63737 w 63737"/>
                      <a:gd name="connsiteY5" fmla="*/ 14605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37" h="146050">
                        <a:moveTo>
                          <a:pt x="12937" y="0"/>
                        </a:moveTo>
                        <a:cubicBezTo>
                          <a:pt x="10820" y="23283"/>
                          <a:pt x="9893" y="46706"/>
                          <a:pt x="6587" y="69850"/>
                        </a:cubicBezTo>
                        <a:cubicBezTo>
                          <a:pt x="5640" y="76476"/>
                          <a:pt x="237" y="82207"/>
                          <a:pt x="237" y="88900"/>
                        </a:cubicBezTo>
                        <a:cubicBezTo>
                          <a:pt x="237" y="101775"/>
                          <a:pt x="-1891" y="117310"/>
                          <a:pt x="6587" y="127000"/>
                        </a:cubicBezTo>
                        <a:cubicBezTo>
                          <a:pt x="15402" y="137075"/>
                          <a:pt x="31987" y="135467"/>
                          <a:pt x="44687" y="139700"/>
                        </a:cubicBezTo>
                        <a:lnTo>
                          <a:pt x="63737" y="14605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MY" sz="1350"/>
                  </a:p>
                </p:txBody>
              </p:sp>
            </p:grpSp>
            <p:grpSp>
              <p:nvGrpSpPr>
                <p:cNvPr id="259" name="Group 258">
                  <a:extLst>
                    <a:ext uri="{FF2B5EF4-FFF2-40B4-BE49-F238E27FC236}">
                      <a16:creationId xmlns:a16="http://schemas.microsoft.com/office/drawing/2014/main" xmlns="" id="{AAEA50B1-419D-4202-984A-3C1FEF77C4A0}"/>
                    </a:ext>
                  </a:extLst>
                </p:cNvPr>
                <p:cNvGrpSpPr/>
                <p:nvPr/>
              </p:nvGrpSpPr>
              <p:grpSpPr>
                <a:xfrm>
                  <a:off x="582549" y="1821699"/>
                  <a:ext cx="208934" cy="208934"/>
                  <a:chOff x="2488283" y="1835431"/>
                  <a:chExt cx="1660243" cy="1660243"/>
                </a:xfrm>
              </p:grpSpPr>
              <p:sp>
                <p:nvSpPr>
                  <p:cNvPr id="293" name="Oval 292">
                    <a:extLst>
                      <a:ext uri="{FF2B5EF4-FFF2-40B4-BE49-F238E27FC236}">
                        <a16:creationId xmlns:a16="http://schemas.microsoft.com/office/drawing/2014/main" xmlns="" id="{E4502B51-45C1-49AB-841C-1CD1A4EDB046}"/>
                      </a:ext>
                    </a:extLst>
                  </p:cNvPr>
                  <p:cNvSpPr/>
                  <p:nvPr/>
                </p:nvSpPr>
                <p:spPr>
                  <a:xfrm>
                    <a:off x="2488283" y="1835431"/>
                    <a:ext cx="1660243" cy="1660243"/>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294" name="Freeform 67">
                    <a:extLst>
                      <a:ext uri="{FF2B5EF4-FFF2-40B4-BE49-F238E27FC236}">
                        <a16:creationId xmlns:a16="http://schemas.microsoft.com/office/drawing/2014/main" xmlns="" id="{F4F9B4F3-10D8-49EE-B053-DA8AE6AC65E3}"/>
                      </a:ext>
                    </a:extLst>
                  </p:cNvPr>
                  <p:cNvSpPr/>
                  <p:nvPr/>
                </p:nvSpPr>
                <p:spPr>
                  <a:xfrm>
                    <a:off x="2692400" y="2247127"/>
                    <a:ext cx="501650" cy="159523"/>
                  </a:xfrm>
                  <a:custGeom>
                    <a:avLst/>
                    <a:gdLst>
                      <a:gd name="connsiteX0" fmla="*/ 501650 w 501650"/>
                      <a:gd name="connsiteY0" fmla="*/ 159523 h 159523"/>
                      <a:gd name="connsiteX1" fmla="*/ 488950 w 501650"/>
                      <a:gd name="connsiteY1" fmla="*/ 127773 h 159523"/>
                      <a:gd name="connsiteX2" fmla="*/ 431800 w 501650"/>
                      <a:gd name="connsiteY2" fmla="*/ 102373 h 159523"/>
                      <a:gd name="connsiteX3" fmla="*/ 387350 w 501650"/>
                      <a:gd name="connsiteY3" fmla="*/ 89673 h 159523"/>
                      <a:gd name="connsiteX4" fmla="*/ 349250 w 501650"/>
                      <a:gd name="connsiteY4" fmla="*/ 76973 h 159523"/>
                      <a:gd name="connsiteX5" fmla="*/ 330200 w 501650"/>
                      <a:gd name="connsiteY5" fmla="*/ 70623 h 159523"/>
                      <a:gd name="connsiteX6" fmla="*/ 304800 w 501650"/>
                      <a:gd name="connsiteY6" fmla="*/ 64273 h 159523"/>
                      <a:gd name="connsiteX7" fmla="*/ 260350 w 501650"/>
                      <a:gd name="connsiteY7" fmla="*/ 45223 h 159523"/>
                      <a:gd name="connsiteX8" fmla="*/ 184150 w 501650"/>
                      <a:gd name="connsiteY8" fmla="*/ 26173 h 159523"/>
                      <a:gd name="connsiteX9" fmla="*/ 107950 w 501650"/>
                      <a:gd name="connsiteY9" fmla="*/ 7123 h 159523"/>
                      <a:gd name="connsiteX10" fmla="*/ 88900 w 501650"/>
                      <a:gd name="connsiteY10" fmla="*/ 773 h 159523"/>
                      <a:gd name="connsiteX11" fmla="*/ 0 w 501650"/>
                      <a:gd name="connsiteY11" fmla="*/ 773 h 1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50" h="159523">
                        <a:moveTo>
                          <a:pt x="501650" y="159523"/>
                        </a:moveTo>
                        <a:cubicBezTo>
                          <a:pt x="497417" y="148940"/>
                          <a:pt x="495575" y="137048"/>
                          <a:pt x="488950" y="127773"/>
                        </a:cubicBezTo>
                        <a:cubicBezTo>
                          <a:pt x="479516" y="114565"/>
                          <a:pt x="440734" y="105351"/>
                          <a:pt x="431800" y="102373"/>
                        </a:cubicBezTo>
                        <a:cubicBezTo>
                          <a:pt x="367779" y="81033"/>
                          <a:pt x="467084" y="113593"/>
                          <a:pt x="387350" y="89673"/>
                        </a:cubicBezTo>
                        <a:cubicBezTo>
                          <a:pt x="374528" y="85826"/>
                          <a:pt x="361950" y="81206"/>
                          <a:pt x="349250" y="76973"/>
                        </a:cubicBezTo>
                        <a:cubicBezTo>
                          <a:pt x="342900" y="74856"/>
                          <a:pt x="336694" y="72246"/>
                          <a:pt x="330200" y="70623"/>
                        </a:cubicBezTo>
                        <a:lnTo>
                          <a:pt x="304800" y="64273"/>
                        </a:lnTo>
                        <a:cubicBezTo>
                          <a:pt x="271317" y="41951"/>
                          <a:pt x="301355" y="58891"/>
                          <a:pt x="260350" y="45223"/>
                        </a:cubicBezTo>
                        <a:cubicBezTo>
                          <a:pt x="198727" y="24682"/>
                          <a:pt x="260862" y="37132"/>
                          <a:pt x="184150" y="26173"/>
                        </a:cubicBezTo>
                        <a:cubicBezTo>
                          <a:pt x="107163" y="511"/>
                          <a:pt x="184907" y="24225"/>
                          <a:pt x="107950" y="7123"/>
                        </a:cubicBezTo>
                        <a:cubicBezTo>
                          <a:pt x="101416" y="5671"/>
                          <a:pt x="95582" y="1166"/>
                          <a:pt x="88900" y="773"/>
                        </a:cubicBezTo>
                        <a:cubicBezTo>
                          <a:pt x="59318" y="-967"/>
                          <a:pt x="29633" y="773"/>
                          <a:pt x="0" y="773"/>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295" name="Freeform 68">
                    <a:extLst>
                      <a:ext uri="{FF2B5EF4-FFF2-40B4-BE49-F238E27FC236}">
                        <a16:creationId xmlns:a16="http://schemas.microsoft.com/office/drawing/2014/main" xmlns="" id="{CD76038B-728D-4F33-91D2-DF326F669641}"/>
                      </a:ext>
                    </a:extLst>
                  </p:cNvPr>
                  <p:cNvSpPr/>
                  <p:nvPr/>
                </p:nvSpPr>
                <p:spPr>
                  <a:xfrm flipH="1">
                    <a:off x="3391843" y="2253477"/>
                    <a:ext cx="501650" cy="159523"/>
                  </a:xfrm>
                  <a:custGeom>
                    <a:avLst/>
                    <a:gdLst>
                      <a:gd name="connsiteX0" fmla="*/ 501650 w 501650"/>
                      <a:gd name="connsiteY0" fmla="*/ 159523 h 159523"/>
                      <a:gd name="connsiteX1" fmla="*/ 488950 w 501650"/>
                      <a:gd name="connsiteY1" fmla="*/ 127773 h 159523"/>
                      <a:gd name="connsiteX2" fmla="*/ 431800 w 501650"/>
                      <a:gd name="connsiteY2" fmla="*/ 102373 h 159523"/>
                      <a:gd name="connsiteX3" fmla="*/ 387350 w 501650"/>
                      <a:gd name="connsiteY3" fmla="*/ 89673 h 159523"/>
                      <a:gd name="connsiteX4" fmla="*/ 349250 w 501650"/>
                      <a:gd name="connsiteY4" fmla="*/ 76973 h 159523"/>
                      <a:gd name="connsiteX5" fmla="*/ 330200 w 501650"/>
                      <a:gd name="connsiteY5" fmla="*/ 70623 h 159523"/>
                      <a:gd name="connsiteX6" fmla="*/ 304800 w 501650"/>
                      <a:gd name="connsiteY6" fmla="*/ 64273 h 159523"/>
                      <a:gd name="connsiteX7" fmla="*/ 260350 w 501650"/>
                      <a:gd name="connsiteY7" fmla="*/ 45223 h 159523"/>
                      <a:gd name="connsiteX8" fmla="*/ 184150 w 501650"/>
                      <a:gd name="connsiteY8" fmla="*/ 26173 h 159523"/>
                      <a:gd name="connsiteX9" fmla="*/ 107950 w 501650"/>
                      <a:gd name="connsiteY9" fmla="*/ 7123 h 159523"/>
                      <a:gd name="connsiteX10" fmla="*/ 88900 w 501650"/>
                      <a:gd name="connsiteY10" fmla="*/ 773 h 159523"/>
                      <a:gd name="connsiteX11" fmla="*/ 0 w 501650"/>
                      <a:gd name="connsiteY11" fmla="*/ 773 h 1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50" h="159523">
                        <a:moveTo>
                          <a:pt x="501650" y="159523"/>
                        </a:moveTo>
                        <a:cubicBezTo>
                          <a:pt x="497417" y="148940"/>
                          <a:pt x="495575" y="137048"/>
                          <a:pt x="488950" y="127773"/>
                        </a:cubicBezTo>
                        <a:cubicBezTo>
                          <a:pt x="479516" y="114565"/>
                          <a:pt x="440734" y="105351"/>
                          <a:pt x="431800" y="102373"/>
                        </a:cubicBezTo>
                        <a:cubicBezTo>
                          <a:pt x="367779" y="81033"/>
                          <a:pt x="467084" y="113593"/>
                          <a:pt x="387350" y="89673"/>
                        </a:cubicBezTo>
                        <a:cubicBezTo>
                          <a:pt x="374528" y="85826"/>
                          <a:pt x="361950" y="81206"/>
                          <a:pt x="349250" y="76973"/>
                        </a:cubicBezTo>
                        <a:cubicBezTo>
                          <a:pt x="342900" y="74856"/>
                          <a:pt x="336694" y="72246"/>
                          <a:pt x="330200" y="70623"/>
                        </a:cubicBezTo>
                        <a:lnTo>
                          <a:pt x="304800" y="64273"/>
                        </a:lnTo>
                        <a:cubicBezTo>
                          <a:pt x="271317" y="41951"/>
                          <a:pt x="301355" y="58891"/>
                          <a:pt x="260350" y="45223"/>
                        </a:cubicBezTo>
                        <a:cubicBezTo>
                          <a:pt x="198727" y="24682"/>
                          <a:pt x="260862" y="37132"/>
                          <a:pt x="184150" y="26173"/>
                        </a:cubicBezTo>
                        <a:cubicBezTo>
                          <a:pt x="107163" y="511"/>
                          <a:pt x="184907" y="24225"/>
                          <a:pt x="107950" y="7123"/>
                        </a:cubicBezTo>
                        <a:cubicBezTo>
                          <a:pt x="101416" y="5671"/>
                          <a:pt x="95582" y="1166"/>
                          <a:pt x="88900" y="773"/>
                        </a:cubicBezTo>
                        <a:cubicBezTo>
                          <a:pt x="59318" y="-967"/>
                          <a:pt x="29633" y="773"/>
                          <a:pt x="0" y="773"/>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296" name="Oval 295">
                    <a:extLst>
                      <a:ext uri="{FF2B5EF4-FFF2-40B4-BE49-F238E27FC236}">
                        <a16:creationId xmlns:a16="http://schemas.microsoft.com/office/drawing/2014/main" xmlns="" id="{F19F2ED5-C9B2-47C1-B57D-CD5F1052CB69}"/>
                      </a:ext>
                    </a:extLst>
                  </p:cNvPr>
                  <p:cNvSpPr/>
                  <p:nvPr/>
                </p:nvSpPr>
                <p:spPr>
                  <a:xfrm rot="1335348">
                    <a:off x="2883358" y="2488050"/>
                    <a:ext cx="250825" cy="1184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297" name="Oval 296">
                    <a:extLst>
                      <a:ext uri="{FF2B5EF4-FFF2-40B4-BE49-F238E27FC236}">
                        <a16:creationId xmlns:a16="http://schemas.microsoft.com/office/drawing/2014/main" xmlns="" id="{0B141437-161F-4E61-91F3-B3979E4F4FD5}"/>
                      </a:ext>
                    </a:extLst>
                  </p:cNvPr>
                  <p:cNvSpPr/>
                  <p:nvPr/>
                </p:nvSpPr>
                <p:spPr>
                  <a:xfrm rot="20264652" flipH="1">
                    <a:off x="3444985" y="2487897"/>
                    <a:ext cx="250825" cy="1184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298" name="Isosceles Triangle 18">
                    <a:extLst>
                      <a:ext uri="{FF2B5EF4-FFF2-40B4-BE49-F238E27FC236}">
                        <a16:creationId xmlns:a16="http://schemas.microsoft.com/office/drawing/2014/main" xmlns="" id="{9B8D7BB9-C57E-4714-A8FC-6F2638BC3BF6}"/>
                      </a:ext>
                    </a:extLst>
                  </p:cNvPr>
                  <p:cNvSpPr/>
                  <p:nvPr/>
                </p:nvSpPr>
                <p:spPr>
                  <a:xfrm flipV="1">
                    <a:off x="3131923" y="3019473"/>
                    <a:ext cx="320261" cy="177962"/>
                  </a:xfrm>
                  <a:custGeom>
                    <a:avLst/>
                    <a:gdLst>
                      <a:gd name="connsiteX0" fmla="*/ 0 w 320261"/>
                      <a:gd name="connsiteY0" fmla="*/ 177962 h 177962"/>
                      <a:gd name="connsiteX1" fmla="*/ 160131 w 320261"/>
                      <a:gd name="connsiteY1" fmla="*/ 0 h 177962"/>
                      <a:gd name="connsiteX2" fmla="*/ 320261 w 320261"/>
                      <a:gd name="connsiteY2" fmla="*/ 177962 h 177962"/>
                      <a:gd name="connsiteX3" fmla="*/ 0 w 320261"/>
                      <a:gd name="connsiteY3" fmla="*/ 177962 h 177962"/>
                      <a:gd name="connsiteX0" fmla="*/ 0 w 320261"/>
                      <a:gd name="connsiteY0" fmla="*/ 177962 h 177962"/>
                      <a:gd name="connsiteX1" fmla="*/ 59481 w 320261"/>
                      <a:gd name="connsiteY1" fmla="*/ 30821 h 177962"/>
                      <a:gd name="connsiteX2" fmla="*/ 160131 w 320261"/>
                      <a:gd name="connsiteY2" fmla="*/ 0 h 177962"/>
                      <a:gd name="connsiteX3" fmla="*/ 320261 w 320261"/>
                      <a:gd name="connsiteY3" fmla="*/ 177962 h 177962"/>
                      <a:gd name="connsiteX4" fmla="*/ 0 w 320261"/>
                      <a:gd name="connsiteY4" fmla="*/ 177962 h 177962"/>
                      <a:gd name="connsiteX0" fmla="*/ 0 w 320261"/>
                      <a:gd name="connsiteY0" fmla="*/ 177962 h 177962"/>
                      <a:gd name="connsiteX1" fmla="*/ 59481 w 320261"/>
                      <a:gd name="connsiteY1" fmla="*/ 30821 h 177962"/>
                      <a:gd name="connsiteX2" fmla="*/ 160131 w 320261"/>
                      <a:gd name="connsiteY2" fmla="*/ 0 h 177962"/>
                      <a:gd name="connsiteX3" fmla="*/ 256331 w 320261"/>
                      <a:gd name="connsiteY3" fmla="*/ 24471 h 177962"/>
                      <a:gd name="connsiteX4" fmla="*/ 320261 w 320261"/>
                      <a:gd name="connsiteY4" fmla="*/ 177962 h 177962"/>
                      <a:gd name="connsiteX5" fmla="*/ 0 w 320261"/>
                      <a:gd name="connsiteY5" fmla="*/ 177962 h 1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261" h="177962">
                        <a:moveTo>
                          <a:pt x="0" y="177962"/>
                        </a:moveTo>
                        <a:cubicBezTo>
                          <a:pt x="34644" y="147965"/>
                          <a:pt x="24837" y="60818"/>
                          <a:pt x="59481" y="30821"/>
                        </a:cubicBezTo>
                        <a:lnTo>
                          <a:pt x="160131" y="0"/>
                        </a:lnTo>
                        <a:cubicBezTo>
                          <a:pt x="179498" y="25090"/>
                          <a:pt x="236964" y="-619"/>
                          <a:pt x="256331" y="24471"/>
                        </a:cubicBezTo>
                        <a:lnTo>
                          <a:pt x="320261" y="177962"/>
                        </a:lnTo>
                        <a:lnTo>
                          <a:pt x="0" y="177962"/>
                        </a:lnTo>
                        <a:close/>
                      </a:path>
                    </a:pathLst>
                  </a:cu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299" name="Freeform 72">
                    <a:extLst>
                      <a:ext uri="{FF2B5EF4-FFF2-40B4-BE49-F238E27FC236}">
                        <a16:creationId xmlns:a16="http://schemas.microsoft.com/office/drawing/2014/main" xmlns="" id="{74E3C055-1436-42BA-AE51-F423E74DC6CD}"/>
                      </a:ext>
                    </a:extLst>
                  </p:cNvPr>
                  <p:cNvSpPr/>
                  <p:nvPr/>
                </p:nvSpPr>
                <p:spPr>
                  <a:xfrm>
                    <a:off x="3257313" y="2679700"/>
                    <a:ext cx="63737" cy="146050"/>
                  </a:xfrm>
                  <a:custGeom>
                    <a:avLst/>
                    <a:gdLst>
                      <a:gd name="connsiteX0" fmla="*/ 12937 w 63737"/>
                      <a:gd name="connsiteY0" fmla="*/ 0 h 146050"/>
                      <a:gd name="connsiteX1" fmla="*/ 6587 w 63737"/>
                      <a:gd name="connsiteY1" fmla="*/ 69850 h 146050"/>
                      <a:gd name="connsiteX2" fmla="*/ 237 w 63737"/>
                      <a:gd name="connsiteY2" fmla="*/ 88900 h 146050"/>
                      <a:gd name="connsiteX3" fmla="*/ 6587 w 63737"/>
                      <a:gd name="connsiteY3" fmla="*/ 127000 h 146050"/>
                      <a:gd name="connsiteX4" fmla="*/ 44687 w 63737"/>
                      <a:gd name="connsiteY4" fmla="*/ 139700 h 146050"/>
                      <a:gd name="connsiteX5" fmla="*/ 63737 w 63737"/>
                      <a:gd name="connsiteY5" fmla="*/ 14605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37" h="146050">
                        <a:moveTo>
                          <a:pt x="12937" y="0"/>
                        </a:moveTo>
                        <a:cubicBezTo>
                          <a:pt x="10820" y="23283"/>
                          <a:pt x="9893" y="46706"/>
                          <a:pt x="6587" y="69850"/>
                        </a:cubicBezTo>
                        <a:cubicBezTo>
                          <a:pt x="5640" y="76476"/>
                          <a:pt x="237" y="82207"/>
                          <a:pt x="237" y="88900"/>
                        </a:cubicBezTo>
                        <a:cubicBezTo>
                          <a:pt x="237" y="101775"/>
                          <a:pt x="-1891" y="117310"/>
                          <a:pt x="6587" y="127000"/>
                        </a:cubicBezTo>
                        <a:cubicBezTo>
                          <a:pt x="15402" y="137075"/>
                          <a:pt x="31987" y="135467"/>
                          <a:pt x="44687" y="139700"/>
                        </a:cubicBezTo>
                        <a:lnTo>
                          <a:pt x="63737" y="14605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MY" sz="1350"/>
                  </a:p>
                </p:txBody>
              </p:sp>
            </p:grpSp>
            <p:grpSp>
              <p:nvGrpSpPr>
                <p:cNvPr id="260" name="Group 259">
                  <a:extLst>
                    <a:ext uri="{FF2B5EF4-FFF2-40B4-BE49-F238E27FC236}">
                      <a16:creationId xmlns:a16="http://schemas.microsoft.com/office/drawing/2014/main" xmlns="" id="{F2A634A8-1AA8-4632-A287-FCD7712E401B}"/>
                    </a:ext>
                  </a:extLst>
                </p:cNvPr>
                <p:cNvGrpSpPr/>
                <p:nvPr/>
              </p:nvGrpSpPr>
              <p:grpSpPr>
                <a:xfrm>
                  <a:off x="2216317" y="1981041"/>
                  <a:ext cx="208800" cy="208800"/>
                  <a:chOff x="2533176" y="1028338"/>
                  <a:chExt cx="509425" cy="507584"/>
                </a:xfrm>
              </p:grpSpPr>
              <p:grpSp>
                <p:nvGrpSpPr>
                  <p:cNvPr id="283" name="Group 282">
                    <a:extLst>
                      <a:ext uri="{FF2B5EF4-FFF2-40B4-BE49-F238E27FC236}">
                        <a16:creationId xmlns:a16="http://schemas.microsoft.com/office/drawing/2014/main" xmlns="" id="{B60597C9-8888-432A-A8E4-C129421E10A7}"/>
                      </a:ext>
                    </a:extLst>
                  </p:cNvPr>
                  <p:cNvGrpSpPr/>
                  <p:nvPr/>
                </p:nvGrpSpPr>
                <p:grpSpPr>
                  <a:xfrm>
                    <a:off x="2533176" y="1028338"/>
                    <a:ext cx="509425" cy="507584"/>
                    <a:chOff x="2488283" y="1835431"/>
                    <a:chExt cx="1660243" cy="1660243"/>
                  </a:xfrm>
                </p:grpSpPr>
                <p:sp>
                  <p:nvSpPr>
                    <p:cNvPr id="290" name="Oval 289">
                      <a:extLst>
                        <a:ext uri="{FF2B5EF4-FFF2-40B4-BE49-F238E27FC236}">
                          <a16:creationId xmlns:a16="http://schemas.microsoft.com/office/drawing/2014/main" xmlns="" id="{636F59DA-8C48-4249-AF0F-0BB1F482D192}"/>
                        </a:ext>
                      </a:extLst>
                    </p:cNvPr>
                    <p:cNvSpPr/>
                    <p:nvPr/>
                  </p:nvSpPr>
                  <p:spPr>
                    <a:xfrm>
                      <a:off x="2488283" y="1835431"/>
                      <a:ext cx="1660243" cy="1660243"/>
                    </a:xfrm>
                    <a:prstGeom prst="ellipse">
                      <a:avLst/>
                    </a:prstGeom>
                    <a:solidFill>
                      <a:srgbClr val="66FF3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291" name="Isosceles Triangle 18">
                      <a:extLst>
                        <a:ext uri="{FF2B5EF4-FFF2-40B4-BE49-F238E27FC236}">
                          <a16:creationId xmlns:a16="http://schemas.microsoft.com/office/drawing/2014/main" xmlns="" id="{823AF639-3383-4AC9-A037-2C59A9924C15}"/>
                        </a:ext>
                      </a:extLst>
                    </p:cNvPr>
                    <p:cNvSpPr/>
                    <p:nvPr/>
                  </p:nvSpPr>
                  <p:spPr>
                    <a:xfrm flipV="1">
                      <a:off x="3140606" y="3010789"/>
                      <a:ext cx="320260" cy="177961"/>
                    </a:xfrm>
                    <a:custGeom>
                      <a:avLst/>
                      <a:gdLst>
                        <a:gd name="connsiteX0" fmla="*/ 0 w 320261"/>
                        <a:gd name="connsiteY0" fmla="*/ 177962 h 177962"/>
                        <a:gd name="connsiteX1" fmla="*/ 160131 w 320261"/>
                        <a:gd name="connsiteY1" fmla="*/ 0 h 177962"/>
                        <a:gd name="connsiteX2" fmla="*/ 320261 w 320261"/>
                        <a:gd name="connsiteY2" fmla="*/ 177962 h 177962"/>
                        <a:gd name="connsiteX3" fmla="*/ 0 w 320261"/>
                        <a:gd name="connsiteY3" fmla="*/ 177962 h 177962"/>
                        <a:gd name="connsiteX0" fmla="*/ 0 w 320261"/>
                        <a:gd name="connsiteY0" fmla="*/ 177962 h 177962"/>
                        <a:gd name="connsiteX1" fmla="*/ 59481 w 320261"/>
                        <a:gd name="connsiteY1" fmla="*/ 30821 h 177962"/>
                        <a:gd name="connsiteX2" fmla="*/ 160131 w 320261"/>
                        <a:gd name="connsiteY2" fmla="*/ 0 h 177962"/>
                        <a:gd name="connsiteX3" fmla="*/ 320261 w 320261"/>
                        <a:gd name="connsiteY3" fmla="*/ 177962 h 177962"/>
                        <a:gd name="connsiteX4" fmla="*/ 0 w 320261"/>
                        <a:gd name="connsiteY4" fmla="*/ 177962 h 177962"/>
                        <a:gd name="connsiteX0" fmla="*/ 0 w 320261"/>
                        <a:gd name="connsiteY0" fmla="*/ 177962 h 177962"/>
                        <a:gd name="connsiteX1" fmla="*/ 59481 w 320261"/>
                        <a:gd name="connsiteY1" fmla="*/ 30821 h 177962"/>
                        <a:gd name="connsiteX2" fmla="*/ 160131 w 320261"/>
                        <a:gd name="connsiteY2" fmla="*/ 0 h 177962"/>
                        <a:gd name="connsiteX3" fmla="*/ 256331 w 320261"/>
                        <a:gd name="connsiteY3" fmla="*/ 24471 h 177962"/>
                        <a:gd name="connsiteX4" fmla="*/ 320261 w 320261"/>
                        <a:gd name="connsiteY4" fmla="*/ 177962 h 177962"/>
                        <a:gd name="connsiteX5" fmla="*/ 0 w 320261"/>
                        <a:gd name="connsiteY5" fmla="*/ 177962 h 1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261" h="177962">
                          <a:moveTo>
                            <a:pt x="0" y="177962"/>
                          </a:moveTo>
                          <a:cubicBezTo>
                            <a:pt x="34644" y="147965"/>
                            <a:pt x="24837" y="60818"/>
                            <a:pt x="59481" y="30821"/>
                          </a:cubicBezTo>
                          <a:lnTo>
                            <a:pt x="160131" y="0"/>
                          </a:lnTo>
                          <a:cubicBezTo>
                            <a:pt x="179498" y="25090"/>
                            <a:pt x="236964" y="-619"/>
                            <a:pt x="256331" y="24471"/>
                          </a:cubicBezTo>
                          <a:lnTo>
                            <a:pt x="320261" y="177962"/>
                          </a:lnTo>
                          <a:lnTo>
                            <a:pt x="0" y="177962"/>
                          </a:lnTo>
                          <a:close/>
                        </a:path>
                      </a:pathLst>
                    </a:custGeom>
                    <a:solidFill>
                      <a:srgbClr val="FF99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292" name="Freeform 144">
                      <a:extLst>
                        <a:ext uri="{FF2B5EF4-FFF2-40B4-BE49-F238E27FC236}">
                          <a16:creationId xmlns:a16="http://schemas.microsoft.com/office/drawing/2014/main" xmlns="" id="{DC97B78A-AC5E-44A6-9AD0-4FF576DC33B7}"/>
                        </a:ext>
                      </a:extLst>
                    </p:cNvPr>
                    <p:cNvSpPr/>
                    <p:nvPr/>
                  </p:nvSpPr>
                  <p:spPr>
                    <a:xfrm>
                      <a:off x="3257313" y="2679700"/>
                      <a:ext cx="63737" cy="146050"/>
                    </a:xfrm>
                    <a:custGeom>
                      <a:avLst/>
                      <a:gdLst>
                        <a:gd name="connsiteX0" fmla="*/ 12937 w 63737"/>
                        <a:gd name="connsiteY0" fmla="*/ 0 h 146050"/>
                        <a:gd name="connsiteX1" fmla="*/ 6587 w 63737"/>
                        <a:gd name="connsiteY1" fmla="*/ 69850 h 146050"/>
                        <a:gd name="connsiteX2" fmla="*/ 237 w 63737"/>
                        <a:gd name="connsiteY2" fmla="*/ 88900 h 146050"/>
                        <a:gd name="connsiteX3" fmla="*/ 6587 w 63737"/>
                        <a:gd name="connsiteY3" fmla="*/ 127000 h 146050"/>
                        <a:gd name="connsiteX4" fmla="*/ 44687 w 63737"/>
                        <a:gd name="connsiteY4" fmla="*/ 139700 h 146050"/>
                        <a:gd name="connsiteX5" fmla="*/ 63737 w 63737"/>
                        <a:gd name="connsiteY5" fmla="*/ 14605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37" h="146050">
                          <a:moveTo>
                            <a:pt x="12937" y="0"/>
                          </a:moveTo>
                          <a:cubicBezTo>
                            <a:pt x="10820" y="23283"/>
                            <a:pt x="9893" y="46706"/>
                            <a:pt x="6587" y="69850"/>
                          </a:cubicBezTo>
                          <a:cubicBezTo>
                            <a:pt x="5640" y="76476"/>
                            <a:pt x="237" y="82207"/>
                            <a:pt x="237" y="88900"/>
                          </a:cubicBezTo>
                          <a:cubicBezTo>
                            <a:pt x="237" y="101775"/>
                            <a:pt x="-1891" y="117310"/>
                            <a:pt x="6587" y="127000"/>
                          </a:cubicBezTo>
                          <a:cubicBezTo>
                            <a:pt x="15402" y="137075"/>
                            <a:pt x="31987" y="135467"/>
                            <a:pt x="44687" y="139700"/>
                          </a:cubicBezTo>
                          <a:lnTo>
                            <a:pt x="63737" y="14605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MY" sz="1350"/>
                    </a:p>
                  </p:txBody>
                </p:sp>
              </p:grpSp>
              <p:grpSp>
                <p:nvGrpSpPr>
                  <p:cNvPr id="284" name="Group 283">
                    <a:extLst>
                      <a:ext uri="{FF2B5EF4-FFF2-40B4-BE49-F238E27FC236}">
                        <a16:creationId xmlns:a16="http://schemas.microsoft.com/office/drawing/2014/main" xmlns="" id="{7A02D9AA-AB3E-4E97-9734-1FC6E4952568}"/>
                      </a:ext>
                    </a:extLst>
                  </p:cNvPr>
                  <p:cNvGrpSpPr/>
                  <p:nvPr/>
                </p:nvGrpSpPr>
                <p:grpSpPr>
                  <a:xfrm>
                    <a:off x="2630747" y="1178484"/>
                    <a:ext cx="101208" cy="57443"/>
                    <a:chOff x="2787650" y="1502500"/>
                    <a:chExt cx="241204" cy="137398"/>
                  </a:xfrm>
                </p:grpSpPr>
                <p:cxnSp>
                  <p:nvCxnSpPr>
                    <p:cNvPr id="288" name="Straight Connector 287">
                      <a:extLst>
                        <a:ext uri="{FF2B5EF4-FFF2-40B4-BE49-F238E27FC236}">
                          <a16:creationId xmlns:a16="http://schemas.microsoft.com/office/drawing/2014/main" xmlns="" id="{FA05504A-C959-4537-8977-F1A6AE5D7F12}"/>
                        </a:ext>
                      </a:extLst>
                    </p:cNvPr>
                    <p:cNvCxnSpPr/>
                    <p:nvPr/>
                  </p:nvCxnSpPr>
                  <p:spPr>
                    <a:xfrm flipV="1">
                      <a:off x="2787650" y="1502500"/>
                      <a:ext cx="133350" cy="137398"/>
                    </a:xfrm>
                    <a:prstGeom prst="line">
                      <a:avLst/>
                    </a:prstGeom>
                    <a:ln w="12700"/>
                  </p:spPr>
                  <p:style>
                    <a:lnRef idx="2">
                      <a:schemeClr val="dk1"/>
                    </a:lnRef>
                    <a:fillRef idx="0">
                      <a:schemeClr val="dk1"/>
                    </a:fillRef>
                    <a:effectRef idx="1">
                      <a:schemeClr val="dk1"/>
                    </a:effectRef>
                    <a:fontRef idx="minor">
                      <a:schemeClr val="tx1"/>
                    </a:fontRef>
                  </p:style>
                </p:cxnSp>
                <p:cxnSp>
                  <p:nvCxnSpPr>
                    <p:cNvPr id="289" name="Straight Connector 288">
                      <a:extLst>
                        <a:ext uri="{FF2B5EF4-FFF2-40B4-BE49-F238E27FC236}">
                          <a16:creationId xmlns:a16="http://schemas.microsoft.com/office/drawing/2014/main" xmlns="" id="{7FEE1353-F16A-4701-BF33-1EC9BD78F3C4}"/>
                        </a:ext>
                      </a:extLst>
                    </p:cNvPr>
                    <p:cNvCxnSpPr/>
                    <p:nvPr/>
                  </p:nvCxnSpPr>
                  <p:spPr>
                    <a:xfrm>
                      <a:off x="2907040" y="1502500"/>
                      <a:ext cx="121814" cy="137398"/>
                    </a:xfrm>
                    <a:prstGeom prst="line">
                      <a:avLst/>
                    </a:prstGeom>
                    <a:ln w="12700"/>
                  </p:spPr>
                  <p:style>
                    <a:lnRef idx="2">
                      <a:schemeClr val="dk1"/>
                    </a:lnRef>
                    <a:fillRef idx="0">
                      <a:schemeClr val="dk1"/>
                    </a:fillRef>
                    <a:effectRef idx="1">
                      <a:schemeClr val="dk1"/>
                    </a:effectRef>
                    <a:fontRef idx="minor">
                      <a:schemeClr val="tx1"/>
                    </a:fontRef>
                  </p:style>
                </p:cxnSp>
              </p:grpSp>
              <p:grpSp>
                <p:nvGrpSpPr>
                  <p:cNvPr id="285" name="Group 284">
                    <a:extLst>
                      <a:ext uri="{FF2B5EF4-FFF2-40B4-BE49-F238E27FC236}">
                        <a16:creationId xmlns:a16="http://schemas.microsoft.com/office/drawing/2014/main" xmlns="" id="{039234A1-6E0C-4FEC-AED4-B85DBB3A8A09}"/>
                      </a:ext>
                    </a:extLst>
                  </p:cNvPr>
                  <p:cNvGrpSpPr/>
                  <p:nvPr/>
                </p:nvGrpSpPr>
                <p:grpSpPr>
                  <a:xfrm>
                    <a:off x="2835127" y="1173469"/>
                    <a:ext cx="101208" cy="57443"/>
                    <a:chOff x="2787650" y="1502500"/>
                    <a:chExt cx="241204" cy="137398"/>
                  </a:xfrm>
                </p:grpSpPr>
                <p:cxnSp>
                  <p:nvCxnSpPr>
                    <p:cNvPr id="286" name="Straight Connector 285">
                      <a:extLst>
                        <a:ext uri="{FF2B5EF4-FFF2-40B4-BE49-F238E27FC236}">
                          <a16:creationId xmlns:a16="http://schemas.microsoft.com/office/drawing/2014/main" xmlns="" id="{0D05A5B9-31B3-4BE4-A9A2-29F44DC4BCFF}"/>
                        </a:ext>
                      </a:extLst>
                    </p:cNvPr>
                    <p:cNvCxnSpPr/>
                    <p:nvPr/>
                  </p:nvCxnSpPr>
                  <p:spPr>
                    <a:xfrm flipV="1">
                      <a:off x="2787650" y="1502500"/>
                      <a:ext cx="133350" cy="137398"/>
                    </a:xfrm>
                    <a:prstGeom prst="line">
                      <a:avLst/>
                    </a:prstGeom>
                    <a:ln w="12700"/>
                  </p:spPr>
                  <p:style>
                    <a:lnRef idx="2">
                      <a:schemeClr val="dk1"/>
                    </a:lnRef>
                    <a:fillRef idx="0">
                      <a:schemeClr val="dk1"/>
                    </a:fillRef>
                    <a:effectRef idx="1">
                      <a:schemeClr val="dk1"/>
                    </a:effectRef>
                    <a:fontRef idx="minor">
                      <a:schemeClr val="tx1"/>
                    </a:fontRef>
                  </p:style>
                </p:cxnSp>
                <p:cxnSp>
                  <p:nvCxnSpPr>
                    <p:cNvPr id="287" name="Straight Connector 286">
                      <a:extLst>
                        <a:ext uri="{FF2B5EF4-FFF2-40B4-BE49-F238E27FC236}">
                          <a16:creationId xmlns:a16="http://schemas.microsoft.com/office/drawing/2014/main" xmlns="" id="{1B17BA8C-6846-4792-A9EE-F27A760DB762}"/>
                        </a:ext>
                      </a:extLst>
                    </p:cNvPr>
                    <p:cNvCxnSpPr/>
                    <p:nvPr/>
                  </p:nvCxnSpPr>
                  <p:spPr>
                    <a:xfrm>
                      <a:off x="2907040" y="1502500"/>
                      <a:ext cx="121814" cy="137398"/>
                    </a:xfrm>
                    <a:prstGeom prst="line">
                      <a:avLst/>
                    </a:prstGeom>
                    <a:ln w="12700"/>
                  </p:spPr>
                  <p:style>
                    <a:lnRef idx="2">
                      <a:schemeClr val="dk1"/>
                    </a:lnRef>
                    <a:fillRef idx="0">
                      <a:schemeClr val="dk1"/>
                    </a:fillRef>
                    <a:effectRef idx="1">
                      <a:schemeClr val="dk1"/>
                    </a:effectRef>
                    <a:fontRef idx="minor">
                      <a:schemeClr val="tx1"/>
                    </a:fontRef>
                  </p:style>
                </p:cxnSp>
              </p:grpSp>
            </p:grpSp>
            <p:grpSp>
              <p:nvGrpSpPr>
                <p:cNvPr id="261" name="Group 260">
                  <a:extLst>
                    <a:ext uri="{FF2B5EF4-FFF2-40B4-BE49-F238E27FC236}">
                      <a16:creationId xmlns:a16="http://schemas.microsoft.com/office/drawing/2014/main" xmlns="" id="{943E5942-6903-408B-BF79-78BF1B228689}"/>
                    </a:ext>
                  </a:extLst>
                </p:cNvPr>
                <p:cNvGrpSpPr/>
                <p:nvPr/>
              </p:nvGrpSpPr>
              <p:grpSpPr>
                <a:xfrm>
                  <a:off x="2432331" y="1981041"/>
                  <a:ext cx="208800" cy="208800"/>
                  <a:chOff x="2533176" y="1028338"/>
                  <a:chExt cx="509425" cy="507584"/>
                </a:xfrm>
              </p:grpSpPr>
              <p:grpSp>
                <p:nvGrpSpPr>
                  <p:cNvPr id="273" name="Group 272">
                    <a:extLst>
                      <a:ext uri="{FF2B5EF4-FFF2-40B4-BE49-F238E27FC236}">
                        <a16:creationId xmlns:a16="http://schemas.microsoft.com/office/drawing/2014/main" xmlns="" id="{F17B16DB-B27A-49DE-B9C3-1B30776586BE}"/>
                      </a:ext>
                    </a:extLst>
                  </p:cNvPr>
                  <p:cNvGrpSpPr/>
                  <p:nvPr/>
                </p:nvGrpSpPr>
                <p:grpSpPr>
                  <a:xfrm>
                    <a:off x="2533176" y="1028338"/>
                    <a:ext cx="509425" cy="507584"/>
                    <a:chOff x="2488283" y="1835431"/>
                    <a:chExt cx="1660243" cy="1660243"/>
                  </a:xfrm>
                </p:grpSpPr>
                <p:sp>
                  <p:nvSpPr>
                    <p:cNvPr id="280" name="Oval 279">
                      <a:extLst>
                        <a:ext uri="{FF2B5EF4-FFF2-40B4-BE49-F238E27FC236}">
                          <a16:creationId xmlns:a16="http://schemas.microsoft.com/office/drawing/2014/main" xmlns="" id="{F8DE8056-3B44-4BB8-9F17-D8777C4BBF04}"/>
                        </a:ext>
                      </a:extLst>
                    </p:cNvPr>
                    <p:cNvSpPr/>
                    <p:nvPr/>
                  </p:nvSpPr>
                  <p:spPr>
                    <a:xfrm>
                      <a:off x="2488283" y="1835431"/>
                      <a:ext cx="1660243" cy="1660243"/>
                    </a:xfrm>
                    <a:prstGeom prst="ellipse">
                      <a:avLst/>
                    </a:prstGeom>
                    <a:solidFill>
                      <a:srgbClr val="66FF3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281" name="Isosceles Triangle 18">
                      <a:extLst>
                        <a:ext uri="{FF2B5EF4-FFF2-40B4-BE49-F238E27FC236}">
                          <a16:creationId xmlns:a16="http://schemas.microsoft.com/office/drawing/2014/main" xmlns="" id="{6007D50D-881D-4AE8-BACC-D7D4215943C8}"/>
                        </a:ext>
                      </a:extLst>
                    </p:cNvPr>
                    <p:cNvSpPr/>
                    <p:nvPr/>
                  </p:nvSpPr>
                  <p:spPr>
                    <a:xfrm flipV="1">
                      <a:off x="3140606" y="3010789"/>
                      <a:ext cx="320260" cy="177961"/>
                    </a:xfrm>
                    <a:custGeom>
                      <a:avLst/>
                      <a:gdLst>
                        <a:gd name="connsiteX0" fmla="*/ 0 w 320261"/>
                        <a:gd name="connsiteY0" fmla="*/ 177962 h 177962"/>
                        <a:gd name="connsiteX1" fmla="*/ 160131 w 320261"/>
                        <a:gd name="connsiteY1" fmla="*/ 0 h 177962"/>
                        <a:gd name="connsiteX2" fmla="*/ 320261 w 320261"/>
                        <a:gd name="connsiteY2" fmla="*/ 177962 h 177962"/>
                        <a:gd name="connsiteX3" fmla="*/ 0 w 320261"/>
                        <a:gd name="connsiteY3" fmla="*/ 177962 h 177962"/>
                        <a:gd name="connsiteX0" fmla="*/ 0 w 320261"/>
                        <a:gd name="connsiteY0" fmla="*/ 177962 h 177962"/>
                        <a:gd name="connsiteX1" fmla="*/ 59481 w 320261"/>
                        <a:gd name="connsiteY1" fmla="*/ 30821 h 177962"/>
                        <a:gd name="connsiteX2" fmla="*/ 160131 w 320261"/>
                        <a:gd name="connsiteY2" fmla="*/ 0 h 177962"/>
                        <a:gd name="connsiteX3" fmla="*/ 320261 w 320261"/>
                        <a:gd name="connsiteY3" fmla="*/ 177962 h 177962"/>
                        <a:gd name="connsiteX4" fmla="*/ 0 w 320261"/>
                        <a:gd name="connsiteY4" fmla="*/ 177962 h 177962"/>
                        <a:gd name="connsiteX0" fmla="*/ 0 w 320261"/>
                        <a:gd name="connsiteY0" fmla="*/ 177962 h 177962"/>
                        <a:gd name="connsiteX1" fmla="*/ 59481 w 320261"/>
                        <a:gd name="connsiteY1" fmla="*/ 30821 h 177962"/>
                        <a:gd name="connsiteX2" fmla="*/ 160131 w 320261"/>
                        <a:gd name="connsiteY2" fmla="*/ 0 h 177962"/>
                        <a:gd name="connsiteX3" fmla="*/ 256331 w 320261"/>
                        <a:gd name="connsiteY3" fmla="*/ 24471 h 177962"/>
                        <a:gd name="connsiteX4" fmla="*/ 320261 w 320261"/>
                        <a:gd name="connsiteY4" fmla="*/ 177962 h 177962"/>
                        <a:gd name="connsiteX5" fmla="*/ 0 w 320261"/>
                        <a:gd name="connsiteY5" fmla="*/ 177962 h 1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261" h="177962">
                          <a:moveTo>
                            <a:pt x="0" y="177962"/>
                          </a:moveTo>
                          <a:cubicBezTo>
                            <a:pt x="34644" y="147965"/>
                            <a:pt x="24837" y="60818"/>
                            <a:pt x="59481" y="30821"/>
                          </a:cubicBezTo>
                          <a:lnTo>
                            <a:pt x="160131" y="0"/>
                          </a:lnTo>
                          <a:cubicBezTo>
                            <a:pt x="179498" y="25090"/>
                            <a:pt x="236964" y="-619"/>
                            <a:pt x="256331" y="24471"/>
                          </a:cubicBezTo>
                          <a:lnTo>
                            <a:pt x="320261" y="177962"/>
                          </a:lnTo>
                          <a:lnTo>
                            <a:pt x="0" y="177962"/>
                          </a:lnTo>
                          <a:close/>
                        </a:path>
                      </a:pathLst>
                    </a:custGeom>
                    <a:solidFill>
                      <a:srgbClr val="FF99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282" name="Freeform 167">
                      <a:extLst>
                        <a:ext uri="{FF2B5EF4-FFF2-40B4-BE49-F238E27FC236}">
                          <a16:creationId xmlns:a16="http://schemas.microsoft.com/office/drawing/2014/main" xmlns="" id="{DAC7C724-C899-4117-8AA5-B2B9AFEEEDD9}"/>
                        </a:ext>
                      </a:extLst>
                    </p:cNvPr>
                    <p:cNvSpPr/>
                    <p:nvPr/>
                  </p:nvSpPr>
                  <p:spPr>
                    <a:xfrm>
                      <a:off x="3257313" y="2679700"/>
                      <a:ext cx="63737" cy="146050"/>
                    </a:xfrm>
                    <a:custGeom>
                      <a:avLst/>
                      <a:gdLst>
                        <a:gd name="connsiteX0" fmla="*/ 12937 w 63737"/>
                        <a:gd name="connsiteY0" fmla="*/ 0 h 146050"/>
                        <a:gd name="connsiteX1" fmla="*/ 6587 w 63737"/>
                        <a:gd name="connsiteY1" fmla="*/ 69850 h 146050"/>
                        <a:gd name="connsiteX2" fmla="*/ 237 w 63737"/>
                        <a:gd name="connsiteY2" fmla="*/ 88900 h 146050"/>
                        <a:gd name="connsiteX3" fmla="*/ 6587 w 63737"/>
                        <a:gd name="connsiteY3" fmla="*/ 127000 h 146050"/>
                        <a:gd name="connsiteX4" fmla="*/ 44687 w 63737"/>
                        <a:gd name="connsiteY4" fmla="*/ 139700 h 146050"/>
                        <a:gd name="connsiteX5" fmla="*/ 63737 w 63737"/>
                        <a:gd name="connsiteY5" fmla="*/ 14605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37" h="146050">
                          <a:moveTo>
                            <a:pt x="12937" y="0"/>
                          </a:moveTo>
                          <a:cubicBezTo>
                            <a:pt x="10820" y="23283"/>
                            <a:pt x="9893" y="46706"/>
                            <a:pt x="6587" y="69850"/>
                          </a:cubicBezTo>
                          <a:cubicBezTo>
                            <a:pt x="5640" y="76476"/>
                            <a:pt x="237" y="82207"/>
                            <a:pt x="237" y="88900"/>
                          </a:cubicBezTo>
                          <a:cubicBezTo>
                            <a:pt x="237" y="101775"/>
                            <a:pt x="-1891" y="117310"/>
                            <a:pt x="6587" y="127000"/>
                          </a:cubicBezTo>
                          <a:cubicBezTo>
                            <a:pt x="15402" y="137075"/>
                            <a:pt x="31987" y="135467"/>
                            <a:pt x="44687" y="139700"/>
                          </a:cubicBezTo>
                          <a:lnTo>
                            <a:pt x="63737" y="14605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MY" sz="1350"/>
                    </a:p>
                  </p:txBody>
                </p:sp>
              </p:grpSp>
              <p:grpSp>
                <p:nvGrpSpPr>
                  <p:cNvPr id="274" name="Group 273">
                    <a:extLst>
                      <a:ext uri="{FF2B5EF4-FFF2-40B4-BE49-F238E27FC236}">
                        <a16:creationId xmlns:a16="http://schemas.microsoft.com/office/drawing/2014/main" xmlns="" id="{9BA74E77-0882-48FF-9696-805D6E44AB2F}"/>
                      </a:ext>
                    </a:extLst>
                  </p:cNvPr>
                  <p:cNvGrpSpPr/>
                  <p:nvPr/>
                </p:nvGrpSpPr>
                <p:grpSpPr>
                  <a:xfrm>
                    <a:off x="2630747" y="1178484"/>
                    <a:ext cx="101208" cy="57443"/>
                    <a:chOff x="2787650" y="1502500"/>
                    <a:chExt cx="241204" cy="137398"/>
                  </a:xfrm>
                </p:grpSpPr>
                <p:cxnSp>
                  <p:nvCxnSpPr>
                    <p:cNvPr id="278" name="Straight Connector 277">
                      <a:extLst>
                        <a:ext uri="{FF2B5EF4-FFF2-40B4-BE49-F238E27FC236}">
                          <a16:creationId xmlns:a16="http://schemas.microsoft.com/office/drawing/2014/main" xmlns="" id="{E9FD6FDE-78E1-45FA-9651-2F38FF42831D}"/>
                        </a:ext>
                      </a:extLst>
                    </p:cNvPr>
                    <p:cNvCxnSpPr/>
                    <p:nvPr/>
                  </p:nvCxnSpPr>
                  <p:spPr>
                    <a:xfrm flipV="1">
                      <a:off x="2787650" y="1502500"/>
                      <a:ext cx="133350" cy="137398"/>
                    </a:xfrm>
                    <a:prstGeom prst="line">
                      <a:avLst/>
                    </a:prstGeom>
                    <a:ln w="12700"/>
                  </p:spPr>
                  <p:style>
                    <a:lnRef idx="2">
                      <a:schemeClr val="dk1"/>
                    </a:lnRef>
                    <a:fillRef idx="0">
                      <a:schemeClr val="dk1"/>
                    </a:fillRef>
                    <a:effectRef idx="1">
                      <a:schemeClr val="dk1"/>
                    </a:effectRef>
                    <a:fontRef idx="minor">
                      <a:schemeClr val="tx1"/>
                    </a:fontRef>
                  </p:style>
                </p:cxnSp>
                <p:cxnSp>
                  <p:nvCxnSpPr>
                    <p:cNvPr id="279" name="Straight Connector 278">
                      <a:extLst>
                        <a:ext uri="{FF2B5EF4-FFF2-40B4-BE49-F238E27FC236}">
                          <a16:creationId xmlns:a16="http://schemas.microsoft.com/office/drawing/2014/main" xmlns="" id="{49DB114E-A687-4C84-8C15-530A2E584605}"/>
                        </a:ext>
                      </a:extLst>
                    </p:cNvPr>
                    <p:cNvCxnSpPr/>
                    <p:nvPr/>
                  </p:nvCxnSpPr>
                  <p:spPr>
                    <a:xfrm>
                      <a:off x="2907040" y="1502500"/>
                      <a:ext cx="121814" cy="137398"/>
                    </a:xfrm>
                    <a:prstGeom prst="line">
                      <a:avLst/>
                    </a:prstGeom>
                    <a:ln w="12700"/>
                  </p:spPr>
                  <p:style>
                    <a:lnRef idx="2">
                      <a:schemeClr val="dk1"/>
                    </a:lnRef>
                    <a:fillRef idx="0">
                      <a:schemeClr val="dk1"/>
                    </a:fillRef>
                    <a:effectRef idx="1">
                      <a:schemeClr val="dk1"/>
                    </a:effectRef>
                    <a:fontRef idx="minor">
                      <a:schemeClr val="tx1"/>
                    </a:fontRef>
                  </p:style>
                </p:cxnSp>
              </p:grpSp>
              <p:grpSp>
                <p:nvGrpSpPr>
                  <p:cNvPr id="275" name="Group 274">
                    <a:extLst>
                      <a:ext uri="{FF2B5EF4-FFF2-40B4-BE49-F238E27FC236}">
                        <a16:creationId xmlns:a16="http://schemas.microsoft.com/office/drawing/2014/main" xmlns="" id="{4E48AE41-88E9-4D04-96CB-BF2860712431}"/>
                      </a:ext>
                    </a:extLst>
                  </p:cNvPr>
                  <p:cNvGrpSpPr/>
                  <p:nvPr/>
                </p:nvGrpSpPr>
                <p:grpSpPr>
                  <a:xfrm>
                    <a:off x="2835127" y="1173469"/>
                    <a:ext cx="101208" cy="57443"/>
                    <a:chOff x="2787650" y="1502500"/>
                    <a:chExt cx="241204" cy="137398"/>
                  </a:xfrm>
                </p:grpSpPr>
                <p:cxnSp>
                  <p:nvCxnSpPr>
                    <p:cNvPr id="276" name="Straight Connector 275">
                      <a:extLst>
                        <a:ext uri="{FF2B5EF4-FFF2-40B4-BE49-F238E27FC236}">
                          <a16:creationId xmlns:a16="http://schemas.microsoft.com/office/drawing/2014/main" xmlns="" id="{3D27D7FA-43AD-46C6-9173-60E34954AA82}"/>
                        </a:ext>
                      </a:extLst>
                    </p:cNvPr>
                    <p:cNvCxnSpPr/>
                    <p:nvPr/>
                  </p:nvCxnSpPr>
                  <p:spPr>
                    <a:xfrm flipV="1">
                      <a:off x="2787650" y="1502500"/>
                      <a:ext cx="133350" cy="137398"/>
                    </a:xfrm>
                    <a:prstGeom prst="line">
                      <a:avLst/>
                    </a:prstGeom>
                    <a:ln w="12700"/>
                  </p:spPr>
                  <p:style>
                    <a:lnRef idx="2">
                      <a:schemeClr val="dk1"/>
                    </a:lnRef>
                    <a:fillRef idx="0">
                      <a:schemeClr val="dk1"/>
                    </a:fillRef>
                    <a:effectRef idx="1">
                      <a:schemeClr val="dk1"/>
                    </a:effectRef>
                    <a:fontRef idx="minor">
                      <a:schemeClr val="tx1"/>
                    </a:fontRef>
                  </p:style>
                </p:cxnSp>
                <p:cxnSp>
                  <p:nvCxnSpPr>
                    <p:cNvPr id="277" name="Straight Connector 276">
                      <a:extLst>
                        <a:ext uri="{FF2B5EF4-FFF2-40B4-BE49-F238E27FC236}">
                          <a16:creationId xmlns:a16="http://schemas.microsoft.com/office/drawing/2014/main" xmlns="" id="{1BAA6F20-BFB0-48B0-B93C-E978B53D0FE9}"/>
                        </a:ext>
                      </a:extLst>
                    </p:cNvPr>
                    <p:cNvCxnSpPr/>
                    <p:nvPr/>
                  </p:nvCxnSpPr>
                  <p:spPr>
                    <a:xfrm>
                      <a:off x="2907040" y="1502500"/>
                      <a:ext cx="121814" cy="137398"/>
                    </a:xfrm>
                    <a:prstGeom prst="line">
                      <a:avLst/>
                    </a:prstGeom>
                    <a:ln w="12700"/>
                  </p:spPr>
                  <p:style>
                    <a:lnRef idx="2">
                      <a:schemeClr val="dk1"/>
                    </a:lnRef>
                    <a:fillRef idx="0">
                      <a:schemeClr val="dk1"/>
                    </a:fillRef>
                    <a:effectRef idx="1">
                      <a:schemeClr val="dk1"/>
                    </a:effectRef>
                    <a:fontRef idx="minor">
                      <a:schemeClr val="tx1"/>
                    </a:fontRef>
                  </p:style>
                </p:cxnSp>
              </p:grpSp>
            </p:grpSp>
            <p:grpSp>
              <p:nvGrpSpPr>
                <p:cNvPr id="262" name="Group 261">
                  <a:extLst>
                    <a:ext uri="{FF2B5EF4-FFF2-40B4-BE49-F238E27FC236}">
                      <a16:creationId xmlns:a16="http://schemas.microsoft.com/office/drawing/2014/main" xmlns="" id="{8ED56A60-F57D-421D-9DEF-B21E53DEBCEF}"/>
                    </a:ext>
                  </a:extLst>
                </p:cNvPr>
                <p:cNvGrpSpPr/>
                <p:nvPr/>
              </p:nvGrpSpPr>
              <p:grpSpPr>
                <a:xfrm>
                  <a:off x="2317967" y="1796160"/>
                  <a:ext cx="208800" cy="208800"/>
                  <a:chOff x="2533176" y="1028338"/>
                  <a:chExt cx="509425" cy="507584"/>
                </a:xfrm>
              </p:grpSpPr>
              <p:grpSp>
                <p:nvGrpSpPr>
                  <p:cNvPr id="263" name="Group 262">
                    <a:extLst>
                      <a:ext uri="{FF2B5EF4-FFF2-40B4-BE49-F238E27FC236}">
                        <a16:creationId xmlns:a16="http://schemas.microsoft.com/office/drawing/2014/main" xmlns="" id="{28FEAFD1-5B52-41EC-8644-1352654BA346}"/>
                      </a:ext>
                    </a:extLst>
                  </p:cNvPr>
                  <p:cNvGrpSpPr/>
                  <p:nvPr/>
                </p:nvGrpSpPr>
                <p:grpSpPr>
                  <a:xfrm>
                    <a:off x="2533176" y="1028338"/>
                    <a:ext cx="509425" cy="507584"/>
                    <a:chOff x="2488283" y="1835431"/>
                    <a:chExt cx="1660243" cy="1660243"/>
                  </a:xfrm>
                </p:grpSpPr>
                <p:sp>
                  <p:nvSpPr>
                    <p:cNvPr id="270" name="Oval 269">
                      <a:extLst>
                        <a:ext uri="{FF2B5EF4-FFF2-40B4-BE49-F238E27FC236}">
                          <a16:creationId xmlns:a16="http://schemas.microsoft.com/office/drawing/2014/main" xmlns="" id="{B54DED8B-E2F1-4381-B23F-9A7CDB9EEA91}"/>
                        </a:ext>
                      </a:extLst>
                    </p:cNvPr>
                    <p:cNvSpPr/>
                    <p:nvPr/>
                  </p:nvSpPr>
                  <p:spPr>
                    <a:xfrm>
                      <a:off x="2488283" y="1835431"/>
                      <a:ext cx="1660243" cy="1660243"/>
                    </a:xfrm>
                    <a:prstGeom prst="ellipse">
                      <a:avLst/>
                    </a:prstGeom>
                    <a:solidFill>
                      <a:srgbClr val="66FF3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271" name="Isosceles Triangle 18">
                      <a:extLst>
                        <a:ext uri="{FF2B5EF4-FFF2-40B4-BE49-F238E27FC236}">
                          <a16:creationId xmlns:a16="http://schemas.microsoft.com/office/drawing/2014/main" xmlns="" id="{A5208DE4-3D24-4F3B-B51D-020B3D86927C}"/>
                        </a:ext>
                      </a:extLst>
                    </p:cNvPr>
                    <p:cNvSpPr/>
                    <p:nvPr/>
                  </p:nvSpPr>
                  <p:spPr>
                    <a:xfrm flipV="1">
                      <a:off x="3140606" y="3010789"/>
                      <a:ext cx="320260" cy="177961"/>
                    </a:xfrm>
                    <a:custGeom>
                      <a:avLst/>
                      <a:gdLst>
                        <a:gd name="connsiteX0" fmla="*/ 0 w 320261"/>
                        <a:gd name="connsiteY0" fmla="*/ 177962 h 177962"/>
                        <a:gd name="connsiteX1" fmla="*/ 160131 w 320261"/>
                        <a:gd name="connsiteY1" fmla="*/ 0 h 177962"/>
                        <a:gd name="connsiteX2" fmla="*/ 320261 w 320261"/>
                        <a:gd name="connsiteY2" fmla="*/ 177962 h 177962"/>
                        <a:gd name="connsiteX3" fmla="*/ 0 w 320261"/>
                        <a:gd name="connsiteY3" fmla="*/ 177962 h 177962"/>
                        <a:gd name="connsiteX0" fmla="*/ 0 w 320261"/>
                        <a:gd name="connsiteY0" fmla="*/ 177962 h 177962"/>
                        <a:gd name="connsiteX1" fmla="*/ 59481 w 320261"/>
                        <a:gd name="connsiteY1" fmla="*/ 30821 h 177962"/>
                        <a:gd name="connsiteX2" fmla="*/ 160131 w 320261"/>
                        <a:gd name="connsiteY2" fmla="*/ 0 h 177962"/>
                        <a:gd name="connsiteX3" fmla="*/ 320261 w 320261"/>
                        <a:gd name="connsiteY3" fmla="*/ 177962 h 177962"/>
                        <a:gd name="connsiteX4" fmla="*/ 0 w 320261"/>
                        <a:gd name="connsiteY4" fmla="*/ 177962 h 177962"/>
                        <a:gd name="connsiteX0" fmla="*/ 0 w 320261"/>
                        <a:gd name="connsiteY0" fmla="*/ 177962 h 177962"/>
                        <a:gd name="connsiteX1" fmla="*/ 59481 w 320261"/>
                        <a:gd name="connsiteY1" fmla="*/ 30821 h 177962"/>
                        <a:gd name="connsiteX2" fmla="*/ 160131 w 320261"/>
                        <a:gd name="connsiteY2" fmla="*/ 0 h 177962"/>
                        <a:gd name="connsiteX3" fmla="*/ 256331 w 320261"/>
                        <a:gd name="connsiteY3" fmla="*/ 24471 h 177962"/>
                        <a:gd name="connsiteX4" fmla="*/ 320261 w 320261"/>
                        <a:gd name="connsiteY4" fmla="*/ 177962 h 177962"/>
                        <a:gd name="connsiteX5" fmla="*/ 0 w 320261"/>
                        <a:gd name="connsiteY5" fmla="*/ 177962 h 1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261" h="177962">
                          <a:moveTo>
                            <a:pt x="0" y="177962"/>
                          </a:moveTo>
                          <a:cubicBezTo>
                            <a:pt x="34644" y="147965"/>
                            <a:pt x="24837" y="60818"/>
                            <a:pt x="59481" y="30821"/>
                          </a:cubicBezTo>
                          <a:lnTo>
                            <a:pt x="160131" y="0"/>
                          </a:lnTo>
                          <a:cubicBezTo>
                            <a:pt x="179498" y="25090"/>
                            <a:pt x="236964" y="-619"/>
                            <a:pt x="256331" y="24471"/>
                          </a:cubicBezTo>
                          <a:lnTo>
                            <a:pt x="320261" y="177962"/>
                          </a:lnTo>
                          <a:lnTo>
                            <a:pt x="0" y="177962"/>
                          </a:lnTo>
                          <a:close/>
                        </a:path>
                      </a:pathLst>
                    </a:custGeom>
                    <a:solidFill>
                      <a:srgbClr val="FF99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272" name="Freeform 178">
                      <a:extLst>
                        <a:ext uri="{FF2B5EF4-FFF2-40B4-BE49-F238E27FC236}">
                          <a16:creationId xmlns:a16="http://schemas.microsoft.com/office/drawing/2014/main" xmlns="" id="{EC013DEE-E46D-4512-8185-76B0A599DFCF}"/>
                        </a:ext>
                      </a:extLst>
                    </p:cNvPr>
                    <p:cNvSpPr/>
                    <p:nvPr/>
                  </p:nvSpPr>
                  <p:spPr>
                    <a:xfrm>
                      <a:off x="3257313" y="2679700"/>
                      <a:ext cx="63737" cy="146050"/>
                    </a:xfrm>
                    <a:custGeom>
                      <a:avLst/>
                      <a:gdLst>
                        <a:gd name="connsiteX0" fmla="*/ 12937 w 63737"/>
                        <a:gd name="connsiteY0" fmla="*/ 0 h 146050"/>
                        <a:gd name="connsiteX1" fmla="*/ 6587 w 63737"/>
                        <a:gd name="connsiteY1" fmla="*/ 69850 h 146050"/>
                        <a:gd name="connsiteX2" fmla="*/ 237 w 63737"/>
                        <a:gd name="connsiteY2" fmla="*/ 88900 h 146050"/>
                        <a:gd name="connsiteX3" fmla="*/ 6587 w 63737"/>
                        <a:gd name="connsiteY3" fmla="*/ 127000 h 146050"/>
                        <a:gd name="connsiteX4" fmla="*/ 44687 w 63737"/>
                        <a:gd name="connsiteY4" fmla="*/ 139700 h 146050"/>
                        <a:gd name="connsiteX5" fmla="*/ 63737 w 63737"/>
                        <a:gd name="connsiteY5" fmla="*/ 14605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37" h="146050">
                          <a:moveTo>
                            <a:pt x="12937" y="0"/>
                          </a:moveTo>
                          <a:cubicBezTo>
                            <a:pt x="10820" y="23283"/>
                            <a:pt x="9893" y="46706"/>
                            <a:pt x="6587" y="69850"/>
                          </a:cubicBezTo>
                          <a:cubicBezTo>
                            <a:pt x="5640" y="76476"/>
                            <a:pt x="237" y="82207"/>
                            <a:pt x="237" y="88900"/>
                          </a:cubicBezTo>
                          <a:cubicBezTo>
                            <a:pt x="237" y="101775"/>
                            <a:pt x="-1891" y="117310"/>
                            <a:pt x="6587" y="127000"/>
                          </a:cubicBezTo>
                          <a:cubicBezTo>
                            <a:pt x="15402" y="137075"/>
                            <a:pt x="31987" y="135467"/>
                            <a:pt x="44687" y="139700"/>
                          </a:cubicBezTo>
                          <a:lnTo>
                            <a:pt x="63737" y="14605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MY" sz="1350"/>
                    </a:p>
                  </p:txBody>
                </p:sp>
              </p:grpSp>
              <p:grpSp>
                <p:nvGrpSpPr>
                  <p:cNvPr id="264" name="Group 263">
                    <a:extLst>
                      <a:ext uri="{FF2B5EF4-FFF2-40B4-BE49-F238E27FC236}">
                        <a16:creationId xmlns:a16="http://schemas.microsoft.com/office/drawing/2014/main" xmlns="" id="{AF6B9C12-B36C-452D-8169-D1EE2990711F}"/>
                      </a:ext>
                    </a:extLst>
                  </p:cNvPr>
                  <p:cNvGrpSpPr/>
                  <p:nvPr/>
                </p:nvGrpSpPr>
                <p:grpSpPr>
                  <a:xfrm>
                    <a:off x="2630747" y="1178484"/>
                    <a:ext cx="101208" cy="57443"/>
                    <a:chOff x="2787650" y="1502500"/>
                    <a:chExt cx="241204" cy="137398"/>
                  </a:xfrm>
                </p:grpSpPr>
                <p:cxnSp>
                  <p:nvCxnSpPr>
                    <p:cNvPr id="268" name="Straight Connector 267">
                      <a:extLst>
                        <a:ext uri="{FF2B5EF4-FFF2-40B4-BE49-F238E27FC236}">
                          <a16:creationId xmlns:a16="http://schemas.microsoft.com/office/drawing/2014/main" xmlns="" id="{A34A9756-E639-495D-AD2B-1BAF4BA196B3}"/>
                        </a:ext>
                      </a:extLst>
                    </p:cNvPr>
                    <p:cNvCxnSpPr/>
                    <p:nvPr/>
                  </p:nvCxnSpPr>
                  <p:spPr>
                    <a:xfrm flipV="1">
                      <a:off x="2787650" y="1502500"/>
                      <a:ext cx="133350" cy="137398"/>
                    </a:xfrm>
                    <a:prstGeom prst="line">
                      <a:avLst/>
                    </a:prstGeom>
                    <a:ln w="12700"/>
                  </p:spPr>
                  <p:style>
                    <a:lnRef idx="2">
                      <a:schemeClr val="dk1"/>
                    </a:lnRef>
                    <a:fillRef idx="0">
                      <a:schemeClr val="dk1"/>
                    </a:fillRef>
                    <a:effectRef idx="1">
                      <a:schemeClr val="dk1"/>
                    </a:effectRef>
                    <a:fontRef idx="minor">
                      <a:schemeClr val="tx1"/>
                    </a:fontRef>
                  </p:style>
                </p:cxnSp>
                <p:cxnSp>
                  <p:nvCxnSpPr>
                    <p:cNvPr id="269" name="Straight Connector 268">
                      <a:extLst>
                        <a:ext uri="{FF2B5EF4-FFF2-40B4-BE49-F238E27FC236}">
                          <a16:creationId xmlns:a16="http://schemas.microsoft.com/office/drawing/2014/main" xmlns="" id="{14A03969-F65E-4092-A9E9-979DB89EAD95}"/>
                        </a:ext>
                      </a:extLst>
                    </p:cNvPr>
                    <p:cNvCxnSpPr/>
                    <p:nvPr/>
                  </p:nvCxnSpPr>
                  <p:spPr>
                    <a:xfrm>
                      <a:off x="2907040" y="1502500"/>
                      <a:ext cx="121814" cy="137398"/>
                    </a:xfrm>
                    <a:prstGeom prst="line">
                      <a:avLst/>
                    </a:prstGeom>
                    <a:ln w="12700"/>
                  </p:spPr>
                  <p:style>
                    <a:lnRef idx="2">
                      <a:schemeClr val="dk1"/>
                    </a:lnRef>
                    <a:fillRef idx="0">
                      <a:schemeClr val="dk1"/>
                    </a:fillRef>
                    <a:effectRef idx="1">
                      <a:schemeClr val="dk1"/>
                    </a:effectRef>
                    <a:fontRef idx="minor">
                      <a:schemeClr val="tx1"/>
                    </a:fontRef>
                  </p:style>
                </p:cxnSp>
              </p:grpSp>
              <p:grpSp>
                <p:nvGrpSpPr>
                  <p:cNvPr id="265" name="Group 264">
                    <a:extLst>
                      <a:ext uri="{FF2B5EF4-FFF2-40B4-BE49-F238E27FC236}">
                        <a16:creationId xmlns:a16="http://schemas.microsoft.com/office/drawing/2014/main" xmlns="" id="{9D2C44A2-F5CD-4838-9894-516177E0B27C}"/>
                      </a:ext>
                    </a:extLst>
                  </p:cNvPr>
                  <p:cNvGrpSpPr/>
                  <p:nvPr/>
                </p:nvGrpSpPr>
                <p:grpSpPr>
                  <a:xfrm>
                    <a:off x="2835127" y="1173469"/>
                    <a:ext cx="101208" cy="57443"/>
                    <a:chOff x="2787650" y="1502500"/>
                    <a:chExt cx="241204" cy="137398"/>
                  </a:xfrm>
                </p:grpSpPr>
                <p:cxnSp>
                  <p:nvCxnSpPr>
                    <p:cNvPr id="266" name="Straight Connector 265">
                      <a:extLst>
                        <a:ext uri="{FF2B5EF4-FFF2-40B4-BE49-F238E27FC236}">
                          <a16:creationId xmlns:a16="http://schemas.microsoft.com/office/drawing/2014/main" xmlns="" id="{EEDEC57F-F920-4D30-8171-76E8BCB64676}"/>
                        </a:ext>
                      </a:extLst>
                    </p:cNvPr>
                    <p:cNvCxnSpPr/>
                    <p:nvPr/>
                  </p:nvCxnSpPr>
                  <p:spPr>
                    <a:xfrm flipV="1">
                      <a:off x="2787650" y="1502500"/>
                      <a:ext cx="133350" cy="137398"/>
                    </a:xfrm>
                    <a:prstGeom prst="line">
                      <a:avLst/>
                    </a:prstGeom>
                    <a:ln w="12700"/>
                  </p:spPr>
                  <p:style>
                    <a:lnRef idx="2">
                      <a:schemeClr val="dk1"/>
                    </a:lnRef>
                    <a:fillRef idx="0">
                      <a:schemeClr val="dk1"/>
                    </a:fillRef>
                    <a:effectRef idx="1">
                      <a:schemeClr val="dk1"/>
                    </a:effectRef>
                    <a:fontRef idx="minor">
                      <a:schemeClr val="tx1"/>
                    </a:fontRef>
                  </p:style>
                </p:cxnSp>
                <p:cxnSp>
                  <p:nvCxnSpPr>
                    <p:cNvPr id="267" name="Straight Connector 266">
                      <a:extLst>
                        <a:ext uri="{FF2B5EF4-FFF2-40B4-BE49-F238E27FC236}">
                          <a16:creationId xmlns:a16="http://schemas.microsoft.com/office/drawing/2014/main" xmlns="" id="{69380D58-4E40-4C07-B1FA-25E68F7A2353}"/>
                        </a:ext>
                      </a:extLst>
                    </p:cNvPr>
                    <p:cNvCxnSpPr/>
                    <p:nvPr/>
                  </p:nvCxnSpPr>
                  <p:spPr>
                    <a:xfrm>
                      <a:off x="2907040" y="1502500"/>
                      <a:ext cx="121814" cy="137398"/>
                    </a:xfrm>
                    <a:prstGeom prst="line">
                      <a:avLst/>
                    </a:prstGeom>
                    <a:ln w="12700"/>
                  </p:spPr>
                  <p:style>
                    <a:lnRef idx="2">
                      <a:schemeClr val="dk1"/>
                    </a:lnRef>
                    <a:fillRef idx="0">
                      <a:schemeClr val="dk1"/>
                    </a:fillRef>
                    <a:effectRef idx="1">
                      <a:schemeClr val="dk1"/>
                    </a:effectRef>
                    <a:fontRef idx="minor">
                      <a:schemeClr val="tx1"/>
                    </a:fontRef>
                  </p:style>
                </p:cxnSp>
              </p:grpSp>
            </p:grpSp>
          </p:grpSp>
          <p:sp>
            <p:nvSpPr>
              <p:cNvPr id="220" name="TextBox 219">
                <a:extLst>
                  <a:ext uri="{FF2B5EF4-FFF2-40B4-BE49-F238E27FC236}">
                    <a16:creationId xmlns:a16="http://schemas.microsoft.com/office/drawing/2014/main" xmlns="" id="{68439E6C-9CD0-421D-9E38-A5157B0D5911}"/>
                  </a:ext>
                </a:extLst>
              </p:cNvPr>
              <p:cNvSpPr txBox="1"/>
              <p:nvPr/>
            </p:nvSpPr>
            <p:spPr>
              <a:xfrm>
                <a:off x="1749783" y="1142635"/>
                <a:ext cx="1404798" cy="284780"/>
              </a:xfrm>
              <a:prstGeom prst="rect">
                <a:avLst/>
              </a:prstGeom>
              <a:noFill/>
            </p:spPr>
            <p:txBody>
              <a:bodyPr wrap="square" rtlCol="0">
                <a:spAutoFit/>
              </a:bodyPr>
              <a:lstStyle/>
              <a:p>
                <a:pPr algn="ctr"/>
                <a:r>
                  <a:rPr lang="en-MY" sz="788" dirty="0"/>
                  <a:t>Antioxidant defence</a:t>
                </a:r>
              </a:p>
            </p:txBody>
          </p:sp>
          <p:sp>
            <p:nvSpPr>
              <p:cNvPr id="221" name="TextBox 220">
                <a:extLst>
                  <a:ext uri="{FF2B5EF4-FFF2-40B4-BE49-F238E27FC236}">
                    <a16:creationId xmlns:a16="http://schemas.microsoft.com/office/drawing/2014/main" xmlns="" id="{47646454-32BB-4412-AA8C-39A3E56C5E5E}"/>
                  </a:ext>
                </a:extLst>
              </p:cNvPr>
              <p:cNvSpPr txBox="1"/>
              <p:nvPr/>
            </p:nvSpPr>
            <p:spPr>
              <a:xfrm>
                <a:off x="56647" y="1152712"/>
                <a:ext cx="1404798" cy="284780"/>
              </a:xfrm>
              <a:prstGeom prst="rect">
                <a:avLst/>
              </a:prstGeom>
              <a:noFill/>
            </p:spPr>
            <p:txBody>
              <a:bodyPr wrap="square" rtlCol="0">
                <a:spAutoFit/>
              </a:bodyPr>
              <a:lstStyle/>
              <a:p>
                <a:pPr algn="ctr"/>
                <a:r>
                  <a:rPr lang="en-MY" sz="788" dirty="0"/>
                  <a:t>Free radicals</a:t>
                </a:r>
              </a:p>
            </p:txBody>
          </p:sp>
        </p:grpSp>
        <p:sp>
          <p:nvSpPr>
            <p:cNvPr id="323" name="TextBox 322">
              <a:extLst>
                <a:ext uri="{FF2B5EF4-FFF2-40B4-BE49-F238E27FC236}">
                  <a16:creationId xmlns:a16="http://schemas.microsoft.com/office/drawing/2014/main" xmlns="" id="{9887354B-BEFF-4990-82F1-FAEA6F515EA8}"/>
                </a:ext>
              </a:extLst>
            </p:cNvPr>
            <p:cNvSpPr txBox="1"/>
            <p:nvPr/>
          </p:nvSpPr>
          <p:spPr>
            <a:xfrm>
              <a:off x="1640859" y="2749481"/>
              <a:ext cx="1149485" cy="300082"/>
            </a:xfrm>
            <a:prstGeom prst="rect">
              <a:avLst/>
            </a:prstGeom>
            <a:solidFill>
              <a:srgbClr val="FFFFAB"/>
            </a:solidFill>
          </p:spPr>
          <p:txBody>
            <a:bodyPr wrap="square" rtlCol="0">
              <a:spAutoFit/>
            </a:bodyPr>
            <a:lstStyle/>
            <a:p>
              <a:pPr algn="ctr"/>
              <a:r>
                <a:rPr lang="en-MY" sz="1350" dirty="0"/>
                <a:t>Normal</a:t>
              </a:r>
            </a:p>
          </p:txBody>
        </p:sp>
      </p:grpSp>
      <p:grpSp>
        <p:nvGrpSpPr>
          <p:cNvPr id="10" name="Group 9">
            <a:extLst>
              <a:ext uri="{FF2B5EF4-FFF2-40B4-BE49-F238E27FC236}">
                <a16:creationId xmlns:a16="http://schemas.microsoft.com/office/drawing/2014/main" xmlns="" id="{5E40FD04-A42A-4E3B-A289-9991349E83A7}"/>
              </a:ext>
            </a:extLst>
          </p:cNvPr>
          <p:cNvGrpSpPr/>
          <p:nvPr/>
        </p:nvGrpSpPr>
        <p:grpSpPr>
          <a:xfrm>
            <a:off x="4576441" y="1325898"/>
            <a:ext cx="2800665" cy="2488864"/>
            <a:chOff x="3353246" y="1353817"/>
            <a:chExt cx="2461672" cy="2184033"/>
          </a:xfrm>
        </p:grpSpPr>
        <p:sp>
          <p:nvSpPr>
            <p:cNvPr id="415" name="TextBox 414">
              <a:extLst>
                <a:ext uri="{FF2B5EF4-FFF2-40B4-BE49-F238E27FC236}">
                  <a16:creationId xmlns:a16="http://schemas.microsoft.com/office/drawing/2014/main" xmlns="" id="{448CDDF9-2F71-4A2E-AB47-DCEDF407DE4A}"/>
                </a:ext>
              </a:extLst>
            </p:cNvPr>
            <p:cNvSpPr txBox="1"/>
            <p:nvPr/>
          </p:nvSpPr>
          <p:spPr>
            <a:xfrm>
              <a:off x="3484148" y="3168518"/>
              <a:ext cx="2330770" cy="369332"/>
            </a:xfrm>
            <a:prstGeom prst="rect">
              <a:avLst/>
            </a:prstGeom>
            <a:solidFill>
              <a:schemeClr val="tx1"/>
            </a:solidFill>
          </p:spPr>
          <p:txBody>
            <a:bodyPr wrap="square" rtlCol="0">
              <a:spAutoFit/>
            </a:bodyPr>
            <a:lstStyle/>
            <a:p>
              <a:pPr algn="ctr"/>
              <a:r>
                <a:rPr lang="en-MY" dirty="0">
                  <a:solidFill>
                    <a:schemeClr val="bg1"/>
                  </a:solidFill>
                  <a:latin typeface="Arial Black" panose="020B0A04020102020204" pitchFamily="34" charset="0"/>
                </a:rPr>
                <a:t>Oxidative stress</a:t>
              </a:r>
            </a:p>
          </p:txBody>
        </p:sp>
        <p:grpSp>
          <p:nvGrpSpPr>
            <p:cNvPr id="416" name="Group 415">
              <a:extLst>
                <a:ext uri="{FF2B5EF4-FFF2-40B4-BE49-F238E27FC236}">
                  <a16:creationId xmlns:a16="http://schemas.microsoft.com/office/drawing/2014/main" xmlns="" id="{0A1AF4CD-BC62-4845-982E-48EDF0016E7A}"/>
                </a:ext>
              </a:extLst>
            </p:cNvPr>
            <p:cNvGrpSpPr/>
            <p:nvPr/>
          </p:nvGrpSpPr>
          <p:grpSpPr>
            <a:xfrm>
              <a:off x="3353246" y="1353817"/>
              <a:ext cx="2461671" cy="1316934"/>
              <a:chOff x="3034282" y="962479"/>
              <a:chExt cx="3282228" cy="1755912"/>
            </a:xfrm>
          </p:grpSpPr>
          <p:grpSp>
            <p:nvGrpSpPr>
              <p:cNvPr id="417" name="Group 416">
                <a:extLst>
                  <a:ext uri="{FF2B5EF4-FFF2-40B4-BE49-F238E27FC236}">
                    <a16:creationId xmlns:a16="http://schemas.microsoft.com/office/drawing/2014/main" xmlns="" id="{F37D5577-DEDC-4DC7-B939-FFA2D9B2EE02}"/>
                  </a:ext>
                </a:extLst>
              </p:cNvPr>
              <p:cNvGrpSpPr/>
              <p:nvPr/>
            </p:nvGrpSpPr>
            <p:grpSpPr>
              <a:xfrm>
                <a:off x="3468916" y="962479"/>
                <a:ext cx="2847594" cy="1755912"/>
                <a:chOff x="3468916" y="962479"/>
                <a:chExt cx="2847594" cy="1755912"/>
              </a:xfrm>
            </p:grpSpPr>
            <p:grpSp>
              <p:nvGrpSpPr>
                <p:cNvPr id="419" name="Group 418">
                  <a:extLst>
                    <a:ext uri="{FF2B5EF4-FFF2-40B4-BE49-F238E27FC236}">
                      <a16:creationId xmlns:a16="http://schemas.microsoft.com/office/drawing/2014/main" xmlns="" id="{988172E1-C270-4183-A4A2-66ADE7775DEA}"/>
                    </a:ext>
                  </a:extLst>
                </p:cNvPr>
                <p:cNvGrpSpPr/>
                <p:nvPr/>
              </p:nvGrpSpPr>
              <p:grpSpPr>
                <a:xfrm>
                  <a:off x="3468916" y="1214328"/>
                  <a:ext cx="2509493" cy="1504063"/>
                  <a:chOff x="4223840" y="1264375"/>
                  <a:chExt cx="2509493" cy="1504063"/>
                </a:xfrm>
              </p:grpSpPr>
              <p:grpSp>
                <p:nvGrpSpPr>
                  <p:cNvPr id="421" name="Group 420">
                    <a:extLst>
                      <a:ext uri="{FF2B5EF4-FFF2-40B4-BE49-F238E27FC236}">
                        <a16:creationId xmlns:a16="http://schemas.microsoft.com/office/drawing/2014/main" xmlns="" id="{9A0AFC8F-B5C5-4E61-9E31-E0DEFFEBF086}"/>
                      </a:ext>
                    </a:extLst>
                  </p:cNvPr>
                  <p:cNvGrpSpPr/>
                  <p:nvPr/>
                </p:nvGrpSpPr>
                <p:grpSpPr>
                  <a:xfrm>
                    <a:off x="4223840" y="1264375"/>
                    <a:ext cx="2509493" cy="1504063"/>
                    <a:chOff x="3637141" y="1315449"/>
                    <a:chExt cx="2509493" cy="1504063"/>
                  </a:xfrm>
                </p:grpSpPr>
                <p:sp>
                  <p:nvSpPr>
                    <p:cNvPr id="495" name="Oval 494">
                      <a:extLst>
                        <a:ext uri="{FF2B5EF4-FFF2-40B4-BE49-F238E27FC236}">
                          <a16:creationId xmlns:a16="http://schemas.microsoft.com/office/drawing/2014/main" xmlns="" id="{F6740F99-DD67-428D-96A7-A6DC86F64431}"/>
                        </a:ext>
                      </a:extLst>
                    </p:cNvPr>
                    <p:cNvSpPr/>
                    <p:nvPr/>
                  </p:nvSpPr>
                  <p:spPr>
                    <a:xfrm>
                      <a:off x="4071899" y="2586417"/>
                      <a:ext cx="1639977" cy="233095"/>
                    </a:xfrm>
                    <a:prstGeom prst="ellipse">
                      <a:avLst/>
                    </a:prstGeom>
                    <a:solidFill>
                      <a:schemeClr val="tx2">
                        <a:lumMod val="60000"/>
                        <a:lumOff val="4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96" name="Oval 495">
                      <a:extLst>
                        <a:ext uri="{FF2B5EF4-FFF2-40B4-BE49-F238E27FC236}">
                          <a16:creationId xmlns:a16="http://schemas.microsoft.com/office/drawing/2014/main" xmlns="" id="{A0B5C23B-9786-4925-9C05-A89C9C46D4D7}"/>
                        </a:ext>
                      </a:extLst>
                    </p:cNvPr>
                    <p:cNvSpPr/>
                    <p:nvPr/>
                  </p:nvSpPr>
                  <p:spPr>
                    <a:xfrm>
                      <a:off x="3637141" y="2373002"/>
                      <a:ext cx="707730" cy="225187"/>
                    </a:xfrm>
                    <a:prstGeom prst="ellipse">
                      <a:avLst/>
                    </a:prstGeom>
                    <a:solidFill>
                      <a:schemeClr val="bg1">
                        <a:lumMod val="65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97" name="Oval 496">
                      <a:extLst>
                        <a:ext uri="{FF2B5EF4-FFF2-40B4-BE49-F238E27FC236}">
                          <a16:creationId xmlns:a16="http://schemas.microsoft.com/office/drawing/2014/main" xmlns="" id="{9B8492ED-ABBD-40C9-AB57-7C8120FC42B5}"/>
                        </a:ext>
                      </a:extLst>
                    </p:cNvPr>
                    <p:cNvSpPr/>
                    <p:nvPr/>
                  </p:nvSpPr>
                  <p:spPr>
                    <a:xfrm>
                      <a:off x="5438904" y="1953902"/>
                      <a:ext cx="707730" cy="225187"/>
                    </a:xfrm>
                    <a:prstGeom prst="ellipse">
                      <a:avLst/>
                    </a:prstGeom>
                    <a:solidFill>
                      <a:schemeClr val="bg1">
                        <a:lumMod val="65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grpSp>
                  <p:nvGrpSpPr>
                    <p:cNvPr id="498" name="Group 497">
                      <a:extLst>
                        <a:ext uri="{FF2B5EF4-FFF2-40B4-BE49-F238E27FC236}">
                          <a16:creationId xmlns:a16="http://schemas.microsoft.com/office/drawing/2014/main" xmlns="" id="{47DE80B7-7B91-425C-A615-B8FC864C8760}"/>
                        </a:ext>
                      </a:extLst>
                    </p:cNvPr>
                    <p:cNvGrpSpPr/>
                    <p:nvPr/>
                  </p:nvGrpSpPr>
                  <p:grpSpPr>
                    <a:xfrm>
                      <a:off x="4807443" y="1337679"/>
                      <a:ext cx="168889" cy="1346386"/>
                      <a:chOff x="2057400" y="1236573"/>
                      <a:chExt cx="204280" cy="1628519"/>
                    </a:xfrm>
                  </p:grpSpPr>
                  <p:sp>
                    <p:nvSpPr>
                      <p:cNvPr id="504" name="Flowchart: Terminator 503">
                        <a:extLst>
                          <a:ext uri="{FF2B5EF4-FFF2-40B4-BE49-F238E27FC236}">
                            <a16:creationId xmlns:a16="http://schemas.microsoft.com/office/drawing/2014/main" xmlns="" id="{9A619DBB-CC98-480E-BFA7-12488DAAC39B}"/>
                          </a:ext>
                        </a:extLst>
                      </p:cNvPr>
                      <p:cNvSpPr/>
                      <p:nvPr/>
                    </p:nvSpPr>
                    <p:spPr>
                      <a:xfrm>
                        <a:off x="2057400" y="1259433"/>
                        <a:ext cx="204280" cy="1605659"/>
                      </a:xfrm>
                      <a:prstGeom prst="flowChartTerminator">
                        <a:avLst/>
                      </a:prstGeom>
                      <a:solidFill>
                        <a:schemeClr val="tx2">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505" name="Oval 504">
                        <a:extLst>
                          <a:ext uri="{FF2B5EF4-FFF2-40B4-BE49-F238E27FC236}">
                            <a16:creationId xmlns:a16="http://schemas.microsoft.com/office/drawing/2014/main" xmlns="" id="{D61ABF23-A0A7-4F39-A58D-8ABC00FB0040}"/>
                          </a:ext>
                        </a:extLst>
                      </p:cNvPr>
                      <p:cNvSpPr/>
                      <p:nvPr/>
                    </p:nvSpPr>
                    <p:spPr>
                      <a:xfrm>
                        <a:off x="2088102" y="1236573"/>
                        <a:ext cx="143923" cy="45719"/>
                      </a:xfrm>
                      <a:prstGeom prst="ellipse">
                        <a:avLst/>
                      </a:prstGeom>
                      <a:solidFill>
                        <a:schemeClr val="tx2">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grpSp>
                <p:sp>
                  <p:nvSpPr>
                    <p:cNvPr id="499" name="Rectangle 498">
                      <a:extLst>
                        <a:ext uri="{FF2B5EF4-FFF2-40B4-BE49-F238E27FC236}">
                          <a16:creationId xmlns:a16="http://schemas.microsoft.com/office/drawing/2014/main" xmlns="" id="{05318CE7-9C38-4E8E-B5A7-E6B3A729B6A3}"/>
                        </a:ext>
                      </a:extLst>
                    </p:cNvPr>
                    <p:cNvSpPr/>
                    <p:nvPr/>
                  </p:nvSpPr>
                  <p:spPr>
                    <a:xfrm rot="20830112">
                      <a:off x="3991006" y="1534675"/>
                      <a:ext cx="1801763" cy="37798"/>
                    </a:xfrm>
                    <a:prstGeom prst="rect">
                      <a:avLst/>
                    </a:prstGeom>
                    <a:solidFill>
                      <a:schemeClr val="tx2">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cxnSp>
                  <p:nvCxnSpPr>
                    <p:cNvPr id="500" name="Straight Connector 499">
                      <a:extLst>
                        <a:ext uri="{FF2B5EF4-FFF2-40B4-BE49-F238E27FC236}">
                          <a16:creationId xmlns:a16="http://schemas.microsoft.com/office/drawing/2014/main" xmlns="" id="{1DA14B2B-9907-463B-B5A4-E28B45AA1A92}"/>
                        </a:ext>
                      </a:extLst>
                    </p:cNvPr>
                    <p:cNvCxnSpPr>
                      <a:endCxn id="496" idx="2"/>
                    </p:cNvCxnSpPr>
                    <p:nvPr/>
                  </p:nvCxnSpPr>
                  <p:spPr>
                    <a:xfrm flipH="1">
                      <a:off x="3637141" y="1734549"/>
                      <a:ext cx="353865" cy="751047"/>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501" name="Straight Connector 500">
                      <a:extLst>
                        <a:ext uri="{FF2B5EF4-FFF2-40B4-BE49-F238E27FC236}">
                          <a16:creationId xmlns:a16="http://schemas.microsoft.com/office/drawing/2014/main" xmlns="" id="{77DBE6E2-B442-4147-9224-66312F05A2D2}"/>
                        </a:ext>
                      </a:extLst>
                    </p:cNvPr>
                    <p:cNvCxnSpPr>
                      <a:endCxn id="496" idx="6"/>
                    </p:cNvCxnSpPr>
                    <p:nvPr/>
                  </p:nvCxnSpPr>
                  <p:spPr>
                    <a:xfrm>
                      <a:off x="3991006" y="1734549"/>
                      <a:ext cx="353865" cy="751047"/>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502" name="Straight Connector 501">
                      <a:extLst>
                        <a:ext uri="{FF2B5EF4-FFF2-40B4-BE49-F238E27FC236}">
                          <a16:creationId xmlns:a16="http://schemas.microsoft.com/office/drawing/2014/main" xmlns="" id="{589C2E2C-B188-4675-A8F5-A64033109799}"/>
                        </a:ext>
                      </a:extLst>
                    </p:cNvPr>
                    <p:cNvCxnSpPr>
                      <a:endCxn id="497" idx="2"/>
                    </p:cNvCxnSpPr>
                    <p:nvPr/>
                  </p:nvCxnSpPr>
                  <p:spPr>
                    <a:xfrm flipH="1">
                      <a:off x="5438904" y="1315449"/>
                      <a:ext cx="353865" cy="75104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503" name="Straight Connector 502">
                      <a:extLst>
                        <a:ext uri="{FF2B5EF4-FFF2-40B4-BE49-F238E27FC236}">
                          <a16:creationId xmlns:a16="http://schemas.microsoft.com/office/drawing/2014/main" xmlns="" id="{86F9A296-6B67-4C65-BC1A-B4EF9ADFEDB2}"/>
                        </a:ext>
                      </a:extLst>
                    </p:cNvPr>
                    <p:cNvCxnSpPr>
                      <a:endCxn id="497" idx="6"/>
                    </p:cNvCxnSpPr>
                    <p:nvPr/>
                  </p:nvCxnSpPr>
                  <p:spPr>
                    <a:xfrm>
                      <a:off x="5792769" y="1315449"/>
                      <a:ext cx="353865" cy="75104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422" name="Group 421">
                    <a:extLst>
                      <a:ext uri="{FF2B5EF4-FFF2-40B4-BE49-F238E27FC236}">
                        <a16:creationId xmlns:a16="http://schemas.microsoft.com/office/drawing/2014/main" xmlns="" id="{23E7E13A-A7B7-4B4B-8AFB-7C5EFA71A8E4}"/>
                      </a:ext>
                    </a:extLst>
                  </p:cNvPr>
                  <p:cNvGrpSpPr/>
                  <p:nvPr/>
                </p:nvGrpSpPr>
                <p:grpSpPr>
                  <a:xfrm>
                    <a:off x="4266405" y="2299189"/>
                    <a:ext cx="204078" cy="204078"/>
                    <a:chOff x="2488283" y="1835431"/>
                    <a:chExt cx="1660243" cy="1660243"/>
                  </a:xfrm>
                </p:grpSpPr>
                <p:sp>
                  <p:nvSpPr>
                    <p:cNvPr id="488" name="Oval 487">
                      <a:extLst>
                        <a:ext uri="{FF2B5EF4-FFF2-40B4-BE49-F238E27FC236}">
                          <a16:creationId xmlns:a16="http://schemas.microsoft.com/office/drawing/2014/main" xmlns="" id="{3250D648-DA6F-4A04-A394-4291C88F0F5A}"/>
                        </a:ext>
                      </a:extLst>
                    </p:cNvPr>
                    <p:cNvSpPr/>
                    <p:nvPr/>
                  </p:nvSpPr>
                  <p:spPr>
                    <a:xfrm>
                      <a:off x="2488283" y="1835431"/>
                      <a:ext cx="1660243" cy="1660243"/>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89" name="Freeform 75">
                      <a:extLst>
                        <a:ext uri="{FF2B5EF4-FFF2-40B4-BE49-F238E27FC236}">
                          <a16:creationId xmlns:a16="http://schemas.microsoft.com/office/drawing/2014/main" xmlns="" id="{E0992A94-52FC-4DC4-9FFC-1B6B63591B7A}"/>
                        </a:ext>
                      </a:extLst>
                    </p:cNvPr>
                    <p:cNvSpPr/>
                    <p:nvPr/>
                  </p:nvSpPr>
                  <p:spPr>
                    <a:xfrm>
                      <a:off x="2692400" y="2247127"/>
                      <a:ext cx="501650" cy="159523"/>
                    </a:xfrm>
                    <a:custGeom>
                      <a:avLst/>
                      <a:gdLst>
                        <a:gd name="connsiteX0" fmla="*/ 501650 w 501650"/>
                        <a:gd name="connsiteY0" fmla="*/ 159523 h 159523"/>
                        <a:gd name="connsiteX1" fmla="*/ 488950 w 501650"/>
                        <a:gd name="connsiteY1" fmla="*/ 127773 h 159523"/>
                        <a:gd name="connsiteX2" fmla="*/ 431800 w 501650"/>
                        <a:gd name="connsiteY2" fmla="*/ 102373 h 159523"/>
                        <a:gd name="connsiteX3" fmla="*/ 387350 w 501650"/>
                        <a:gd name="connsiteY3" fmla="*/ 89673 h 159523"/>
                        <a:gd name="connsiteX4" fmla="*/ 349250 w 501650"/>
                        <a:gd name="connsiteY4" fmla="*/ 76973 h 159523"/>
                        <a:gd name="connsiteX5" fmla="*/ 330200 w 501650"/>
                        <a:gd name="connsiteY5" fmla="*/ 70623 h 159523"/>
                        <a:gd name="connsiteX6" fmla="*/ 304800 w 501650"/>
                        <a:gd name="connsiteY6" fmla="*/ 64273 h 159523"/>
                        <a:gd name="connsiteX7" fmla="*/ 260350 w 501650"/>
                        <a:gd name="connsiteY7" fmla="*/ 45223 h 159523"/>
                        <a:gd name="connsiteX8" fmla="*/ 184150 w 501650"/>
                        <a:gd name="connsiteY8" fmla="*/ 26173 h 159523"/>
                        <a:gd name="connsiteX9" fmla="*/ 107950 w 501650"/>
                        <a:gd name="connsiteY9" fmla="*/ 7123 h 159523"/>
                        <a:gd name="connsiteX10" fmla="*/ 88900 w 501650"/>
                        <a:gd name="connsiteY10" fmla="*/ 773 h 159523"/>
                        <a:gd name="connsiteX11" fmla="*/ 0 w 501650"/>
                        <a:gd name="connsiteY11" fmla="*/ 773 h 1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50" h="159523">
                          <a:moveTo>
                            <a:pt x="501650" y="159523"/>
                          </a:moveTo>
                          <a:cubicBezTo>
                            <a:pt x="497417" y="148940"/>
                            <a:pt x="495575" y="137048"/>
                            <a:pt x="488950" y="127773"/>
                          </a:cubicBezTo>
                          <a:cubicBezTo>
                            <a:pt x="479516" y="114565"/>
                            <a:pt x="440734" y="105351"/>
                            <a:pt x="431800" y="102373"/>
                          </a:cubicBezTo>
                          <a:cubicBezTo>
                            <a:pt x="367779" y="81033"/>
                            <a:pt x="467084" y="113593"/>
                            <a:pt x="387350" y="89673"/>
                          </a:cubicBezTo>
                          <a:cubicBezTo>
                            <a:pt x="374528" y="85826"/>
                            <a:pt x="361950" y="81206"/>
                            <a:pt x="349250" y="76973"/>
                          </a:cubicBezTo>
                          <a:cubicBezTo>
                            <a:pt x="342900" y="74856"/>
                            <a:pt x="336694" y="72246"/>
                            <a:pt x="330200" y="70623"/>
                          </a:cubicBezTo>
                          <a:lnTo>
                            <a:pt x="304800" y="64273"/>
                          </a:lnTo>
                          <a:cubicBezTo>
                            <a:pt x="271317" y="41951"/>
                            <a:pt x="301355" y="58891"/>
                            <a:pt x="260350" y="45223"/>
                          </a:cubicBezTo>
                          <a:cubicBezTo>
                            <a:pt x="198727" y="24682"/>
                            <a:pt x="260862" y="37132"/>
                            <a:pt x="184150" y="26173"/>
                          </a:cubicBezTo>
                          <a:cubicBezTo>
                            <a:pt x="107163" y="511"/>
                            <a:pt x="184907" y="24225"/>
                            <a:pt x="107950" y="7123"/>
                          </a:cubicBezTo>
                          <a:cubicBezTo>
                            <a:pt x="101416" y="5671"/>
                            <a:pt x="95582" y="1166"/>
                            <a:pt x="88900" y="773"/>
                          </a:cubicBezTo>
                          <a:cubicBezTo>
                            <a:pt x="59318" y="-967"/>
                            <a:pt x="29633" y="773"/>
                            <a:pt x="0" y="773"/>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90" name="Freeform 76">
                      <a:extLst>
                        <a:ext uri="{FF2B5EF4-FFF2-40B4-BE49-F238E27FC236}">
                          <a16:creationId xmlns:a16="http://schemas.microsoft.com/office/drawing/2014/main" xmlns="" id="{B8CAABE1-6B13-4CBF-8F04-79A719B7B1DA}"/>
                        </a:ext>
                      </a:extLst>
                    </p:cNvPr>
                    <p:cNvSpPr/>
                    <p:nvPr/>
                  </p:nvSpPr>
                  <p:spPr>
                    <a:xfrm flipH="1">
                      <a:off x="3391843" y="2253477"/>
                      <a:ext cx="501650" cy="159523"/>
                    </a:xfrm>
                    <a:custGeom>
                      <a:avLst/>
                      <a:gdLst>
                        <a:gd name="connsiteX0" fmla="*/ 501650 w 501650"/>
                        <a:gd name="connsiteY0" fmla="*/ 159523 h 159523"/>
                        <a:gd name="connsiteX1" fmla="*/ 488950 w 501650"/>
                        <a:gd name="connsiteY1" fmla="*/ 127773 h 159523"/>
                        <a:gd name="connsiteX2" fmla="*/ 431800 w 501650"/>
                        <a:gd name="connsiteY2" fmla="*/ 102373 h 159523"/>
                        <a:gd name="connsiteX3" fmla="*/ 387350 w 501650"/>
                        <a:gd name="connsiteY3" fmla="*/ 89673 h 159523"/>
                        <a:gd name="connsiteX4" fmla="*/ 349250 w 501650"/>
                        <a:gd name="connsiteY4" fmla="*/ 76973 h 159523"/>
                        <a:gd name="connsiteX5" fmla="*/ 330200 w 501650"/>
                        <a:gd name="connsiteY5" fmla="*/ 70623 h 159523"/>
                        <a:gd name="connsiteX6" fmla="*/ 304800 w 501650"/>
                        <a:gd name="connsiteY6" fmla="*/ 64273 h 159523"/>
                        <a:gd name="connsiteX7" fmla="*/ 260350 w 501650"/>
                        <a:gd name="connsiteY7" fmla="*/ 45223 h 159523"/>
                        <a:gd name="connsiteX8" fmla="*/ 184150 w 501650"/>
                        <a:gd name="connsiteY8" fmla="*/ 26173 h 159523"/>
                        <a:gd name="connsiteX9" fmla="*/ 107950 w 501650"/>
                        <a:gd name="connsiteY9" fmla="*/ 7123 h 159523"/>
                        <a:gd name="connsiteX10" fmla="*/ 88900 w 501650"/>
                        <a:gd name="connsiteY10" fmla="*/ 773 h 159523"/>
                        <a:gd name="connsiteX11" fmla="*/ 0 w 501650"/>
                        <a:gd name="connsiteY11" fmla="*/ 773 h 1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50" h="159523">
                          <a:moveTo>
                            <a:pt x="501650" y="159523"/>
                          </a:moveTo>
                          <a:cubicBezTo>
                            <a:pt x="497417" y="148940"/>
                            <a:pt x="495575" y="137048"/>
                            <a:pt x="488950" y="127773"/>
                          </a:cubicBezTo>
                          <a:cubicBezTo>
                            <a:pt x="479516" y="114565"/>
                            <a:pt x="440734" y="105351"/>
                            <a:pt x="431800" y="102373"/>
                          </a:cubicBezTo>
                          <a:cubicBezTo>
                            <a:pt x="367779" y="81033"/>
                            <a:pt x="467084" y="113593"/>
                            <a:pt x="387350" y="89673"/>
                          </a:cubicBezTo>
                          <a:cubicBezTo>
                            <a:pt x="374528" y="85826"/>
                            <a:pt x="361950" y="81206"/>
                            <a:pt x="349250" y="76973"/>
                          </a:cubicBezTo>
                          <a:cubicBezTo>
                            <a:pt x="342900" y="74856"/>
                            <a:pt x="336694" y="72246"/>
                            <a:pt x="330200" y="70623"/>
                          </a:cubicBezTo>
                          <a:lnTo>
                            <a:pt x="304800" y="64273"/>
                          </a:lnTo>
                          <a:cubicBezTo>
                            <a:pt x="271317" y="41951"/>
                            <a:pt x="301355" y="58891"/>
                            <a:pt x="260350" y="45223"/>
                          </a:cubicBezTo>
                          <a:cubicBezTo>
                            <a:pt x="198727" y="24682"/>
                            <a:pt x="260862" y="37132"/>
                            <a:pt x="184150" y="26173"/>
                          </a:cubicBezTo>
                          <a:cubicBezTo>
                            <a:pt x="107163" y="511"/>
                            <a:pt x="184907" y="24225"/>
                            <a:pt x="107950" y="7123"/>
                          </a:cubicBezTo>
                          <a:cubicBezTo>
                            <a:pt x="101416" y="5671"/>
                            <a:pt x="95582" y="1166"/>
                            <a:pt x="88900" y="773"/>
                          </a:cubicBezTo>
                          <a:cubicBezTo>
                            <a:pt x="59318" y="-967"/>
                            <a:pt x="29633" y="773"/>
                            <a:pt x="0" y="773"/>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91" name="Oval 490">
                      <a:extLst>
                        <a:ext uri="{FF2B5EF4-FFF2-40B4-BE49-F238E27FC236}">
                          <a16:creationId xmlns:a16="http://schemas.microsoft.com/office/drawing/2014/main" xmlns="" id="{772CCF49-978E-4495-ADC1-3E1D06824938}"/>
                        </a:ext>
                      </a:extLst>
                    </p:cNvPr>
                    <p:cNvSpPr/>
                    <p:nvPr/>
                  </p:nvSpPr>
                  <p:spPr>
                    <a:xfrm rot="1335348">
                      <a:off x="2883358" y="2488050"/>
                      <a:ext cx="250825" cy="1184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92" name="Oval 491">
                      <a:extLst>
                        <a:ext uri="{FF2B5EF4-FFF2-40B4-BE49-F238E27FC236}">
                          <a16:creationId xmlns:a16="http://schemas.microsoft.com/office/drawing/2014/main" xmlns="" id="{7580F2D8-E26F-4C08-9328-D9528EE1DC67}"/>
                        </a:ext>
                      </a:extLst>
                    </p:cNvPr>
                    <p:cNvSpPr/>
                    <p:nvPr/>
                  </p:nvSpPr>
                  <p:spPr>
                    <a:xfrm rot="20264652" flipH="1">
                      <a:off x="3444985" y="2487897"/>
                      <a:ext cx="250825" cy="1184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93" name="Isosceles Triangle 18">
                      <a:extLst>
                        <a:ext uri="{FF2B5EF4-FFF2-40B4-BE49-F238E27FC236}">
                          <a16:creationId xmlns:a16="http://schemas.microsoft.com/office/drawing/2014/main" xmlns="" id="{C391F1C8-250F-4406-86DC-EB256C53B260}"/>
                        </a:ext>
                      </a:extLst>
                    </p:cNvPr>
                    <p:cNvSpPr/>
                    <p:nvPr/>
                  </p:nvSpPr>
                  <p:spPr>
                    <a:xfrm flipV="1">
                      <a:off x="3131923" y="3019473"/>
                      <a:ext cx="320261" cy="177962"/>
                    </a:xfrm>
                    <a:custGeom>
                      <a:avLst/>
                      <a:gdLst>
                        <a:gd name="connsiteX0" fmla="*/ 0 w 320261"/>
                        <a:gd name="connsiteY0" fmla="*/ 177962 h 177962"/>
                        <a:gd name="connsiteX1" fmla="*/ 160131 w 320261"/>
                        <a:gd name="connsiteY1" fmla="*/ 0 h 177962"/>
                        <a:gd name="connsiteX2" fmla="*/ 320261 w 320261"/>
                        <a:gd name="connsiteY2" fmla="*/ 177962 h 177962"/>
                        <a:gd name="connsiteX3" fmla="*/ 0 w 320261"/>
                        <a:gd name="connsiteY3" fmla="*/ 177962 h 177962"/>
                        <a:gd name="connsiteX0" fmla="*/ 0 w 320261"/>
                        <a:gd name="connsiteY0" fmla="*/ 177962 h 177962"/>
                        <a:gd name="connsiteX1" fmla="*/ 59481 w 320261"/>
                        <a:gd name="connsiteY1" fmla="*/ 30821 h 177962"/>
                        <a:gd name="connsiteX2" fmla="*/ 160131 w 320261"/>
                        <a:gd name="connsiteY2" fmla="*/ 0 h 177962"/>
                        <a:gd name="connsiteX3" fmla="*/ 320261 w 320261"/>
                        <a:gd name="connsiteY3" fmla="*/ 177962 h 177962"/>
                        <a:gd name="connsiteX4" fmla="*/ 0 w 320261"/>
                        <a:gd name="connsiteY4" fmla="*/ 177962 h 177962"/>
                        <a:gd name="connsiteX0" fmla="*/ 0 w 320261"/>
                        <a:gd name="connsiteY0" fmla="*/ 177962 h 177962"/>
                        <a:gd name="connsiteX1" fmla="*/ 59481 w 320261"/>
                        <a:gd name="connsiteY1" fmla="*/ 30821 h 177962"/>
                        <a:gd name="connsiteX2" fmla="*/ 160131 w 320261"/>
                        <a:gd name="connsiteY2" fmla="*/ 0 h 177962"/>
                        <a:gd name="connsiteX3" fmla="*/ 256331 w 320261"/>
                        <a:gd name="connsiteY3" fmla="*/ 24471 h 177962"/>
                        <a:gd name="connsiteX4" fmla="*/ 320261 w 320261"/>
                        <a:gd name="connsiteY4" fmla="*/ 177962 h 177962"/>
                        <a:gd name="connsiteX5" fmla="*/ 0 w 320261"/>
                        <a:gd name="connsiteY5" fmla="*/ 177962 h 1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261" h="177962">
                          <a:moveTo>
                            <a:pt x="0" y="177962"/>
                          </a:moveTo>
                          <a:cubicBezTo>
                            <a:pt x="34644" y="147965"/>
                            <a:pt x="24837" y="60818"/>
                            <a:pt x="59481" y="30821"/>
                          </a:cubicBezTo>
                          <a:lnTo>
                            <a:pt x="160131" y="0"/>
                          </a:lnTo>
                          <a:cubicBezTo>
                            <a:pt x="179498" y="25090"/>
                            <a:pt x="236964" y="-619"/>
                            <a:pt x="256331" y="24471"/>
                          </a:cubicBezTo>
                          <a:lnTo>
                            <a:pt x="320261" y="177962"/>
                          </a:lnTo>
                          <a:lnTo>
                            <a:pt x="0" y="177962"/>
                          </a:lnTo>
                          <a:close/>
                        </a:path>
                      </a:pathLst>
                    </a:cu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94" name="Freeform 80">
                      <a:extLst>
                        <a:ext uri="{FF2B5EF4-FFF2-40B4-BE49-F238E27FC236}">
                          <a16:creationId xmlns:a16="http://schemas.microsoft.com/office/drawing/2014/main" xmlns="" id="{359EB0A7-C22D-4219-99E3-174F9C22C2B8}"/>
                        </a:ext>
                      </a:extLst>
                    </p:cNvPr>
                    <p:cNvSpPr/>
                    <p:nvPr/>
                  </p:nvSpPr>
                  <p:spPr>
                    <a:xfrm>
                      <a:off x="3257313" y="2679700"/>
                      <a:ext cx="63737" cy="146050"/>
                    </a:xfrm>
                    <a:custGeom>
                      <a:avLst/>
                      <a:gdLst>
                        <a:gd name="connsiteX0" fmla="*/ 12937 w 63737"/>
                        <a:gd name="connsiteY0" fmla="*/ 0 h 146050"/>
                        <a:gd name="connsiteX1" fmla="*/ 6587 w 63737"/>
                        <a:gd name="connsiteY1" fmla="*/ 69850 h 146050"/>
                        <a:gd name="connsiteX2" fmla="*/ 237 w 63737"/>
                        <a:gd name="connsiteY2" fmla="*/ 88900 h 146050"/>
                        <a:gd name="connsiteX3" fmla="*/ 6587 w 63737"/>
                        <a:gd name="connsiteY3" fmla="*/ 127000 h 146050"/>
                        <a:gd name="connsiteX4" fmla="*/ 44687 w 63737"/>
                        <a:gd name="connsiteY4" fmla="*/ 139700 h 146050"/>
                        <a:gd name="connsiteX5" fmla="*/ 63737 w 63737"/>
                        <a:gd name="connsiteY5" fmla="*/ 14605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37" h="146050">
                          <a:moveTo>
                            <a:pt x="12937" y="0"/>
                          </a:moveTo>
                          <a:cubicBezTo>
                            <a:pt x="10820" y="23283"/>
                            <a:pt x="9893" y="46706"/>
                            <a:pt x="6587" y="69850"/>
                          </a:cubicBezTo>
                          <a:cubicBezTo>
                            <a:pt x="5640" y="76476"/>
                            <a:pt x="237" y="82207"/>
                            <a:pt x="237" y="88900"/>
                          </a:cubicBezTo>
                          <a:cubicBezTo>
                            <a:pt x="237" y="101775"/>
                            <a:pt x="-1891" y="117310"/>
                            <a:pt x="6587" y="127000"/>
                          </a:cubicBezTo>
                          <a:cubicBezTo>
                            <a:pt x="15402" y="137075"/>
                            <a:pt x="31987" y="135467"/>
                            <a:pt x="44687" y="139700"/>
                          </a:cubicBezTo>
                          <a:lnTo>
                            <a:pt x="63737" y="14605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MY" sz="1350"/>
                    </a:p>
                  </p:txBody>
                </p:sp>
              </p:grpSp>
              <p:grpSp>
                <p:nvGrpSpPr>
                  <p:cNvPr id="423" name="Group 422">
                    <a:extLst>
                      <a:ext uri="{FF2B5EF4-FFF2-40B4-BE49-F238E27FC236}">
                        <a16:creationId xmlns:a16="http://schemas.microsoft.com/office/drawing/2014/main" xmlns="" id="{2C45A925-D6EB-47EE-84F3-3D7A6AF12DDC}"/>
                      </a:ext>
                    </a:extLst>
                  </p:cNvPr>
                  <p:cNvGrpSpPr/>
                  <p:nvPr/>
                </p:nvGrpSpPr>
                <p:grpSpPr>
                  <a:xfrm>
                    <a:off x="4587865" y="2099729"/>
                    <a:ext cx="208934" cy="208934"/>
                    <a:chOff x="2488283" y="1835431"/>
                    <a:chExt cx="1660243" cy="1660243"/>
                  </a:xfrm>
                </p:grpSpPr>
                <p:sp>
                  <p:nvSpPr>
                    <p:cNvPr id="481" name="Oval 480">
                      <a:extLst>
                        <a:ext uri="{FF2B5EF4-FFF2-40B4-BE49-F238E27FC236}">
                          <a16:creationId xmlns:a16="http://schemas.microsoft.com/office/drawing/2014/main" xmlns="" id="{08A9143E-F977-43AA-83E5-1385482B245B}"/>
                        </a:ext>
                      </a:extLst>
                    </p:cNvPr>
                    <p:cNvSpPr/>
                    <p:nvPr/>
                  </p:nvSpPr>
                  <p:spPr>
                    <a:xfrm>
                      <a:off x="2488283" y="1835431"/>
                      <a:ext cx="1660243" cy="1660243"/>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82" name="Freeform 83">
                      <a:extLst>
                        <a:ext uri="{FF2B5EF4-FFF2-40B4-BE49-F238E27FC236}">
                          <a16:creationId xmlns:a16="http://schemas.microsoft.com/office/drawing/2014/main" xmlns="" id="{C6BA3E81-065D-43A6-A0C7-90E0BA82BDAA}"/>
                        </a:ext>
                      </a:extLst>
                    </p:cNvPr>
                    <p:cNvSpPr/>
                    <p:nvPr/>
                  </p:nvSpPr>
                  <p:spPr>
                    <a:xfrm>
                      <a:off x="2692400" y="2247127"/>
                      <a:ext cx="501650" cy="159523"/>
                    </a:xfrm>
                    <a:custGeom>
                      <a:avLst/>
                      <a:gdLst>
                        <a:gd name="connsiteX0" fmla="*/ 501650 w 501650"/>
                        <a:gd name="connsiteY0" fmla="*/ 159523 h 159523"/>
                        <a:gd name="connsiteX1" fmla="*/ 488950 w 501650"/>
                        <a:gd name="connsiteY1" fmla="*/ 127773 h 159523"/>
                        <a:gd name="connsiteX2" fmla="*/ 431800 w 501650"/>
                        <a:gd name="connsiteY2" fmla="*/ 102373 h 159523"/>
                        <a:gd name="connsiteX3" fmla="*/ 387350 w 501650"/>
                        <a:gd name="connsiteY3" fmla="*/ 89673 h 159523"/>
                        <a:gd name="connsiteX4" fmla="*/ 349250 w 501650"/>
                        <a:gd name="connsiteY4" fmla="*/ 76973 h 159523"/>
                        <a:gd name="connsiteX5" fmla="*/ 330200 w 501650"/>
                        <a:gd name="connsiteY5" fmla="*/ 70623 h 159523"/>
                        <a:gd name="connsiteX6" fmla="*/ 304800 w 501650"/>
                        <a:gd name="connsiteY6" fmla="*/ 64273 h 159523"/>
                        <a:gd name="connsiteX7" fmla="*/ 260350 w 501650"/>
                        <a:gd name="connsiteY7" fmla="*/ 45223 h 159523"/>
                        <a:gd name="connsiteX8" fmla="*/ 184150 w 501650"/>
                        <a:gd name="connsiteY8" fmla="*/ 26173 h 159523"/>
                        <a:gd name="connsiteX9" fmla="*/ 107950 w 501650"/>
                        <a:gd name="connsiteY9" fmla="*/ 7123 h 159523"/>
                        <a:gd name="connsiteX10" fmla="*/ 88900 w 501650"/>
                        <a:gd name="connsiteY10" fmla="*/ 773 h 159523"/>
                        <a:gd name="connsiteX11" fmla="*/ 0 w 501650"/>
                        <a:gd name="connsiteY11" fmla="*/ 773 h 1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50" h="159523">
                          <a:moveTo>
                            <a:pt x="501650" y="159523"/>
                          </a:moveTo>
                          <a:cubicBezTo>
                            <a:pt x="497417" y="148940"/>
                            <a:pt x="495575" y="137048"/>
                            <a:pt x="488950" y="127773"/>
                          </a:cubicBezTo>
                          <a:cubicBezTo>
                            <a:pt x="479516" y="114565"/>
                            <a:pt x="440734" y="105351"/>
                            <a:pt x="431800" y="102373"/>
                          </a:cubicBezTo>
                          <a:cubicBezTo>
                            <a:pt x="367779" y="81033"/>
                            <a:pt x="467084" y="113593"/>
                            <a:pt x="387350" y="89673"/>
                          </a:cubicBezTo>
                          <a:cubicBezTo>
                            <a:pt x="374528" y="85826"/>
                            <a:pt x="361950" y="81206"/>
                            <a:pt x="349250" y="76973"/>
                          </a:cubicBezTo>
                          <a:cubicBezTo>
                            <a:pt x="342900" y="74856"/>
                            <a:pt x="336694" y="72246"/>
                            <a:pt x="330200" y="70623"/>
                          </a:cubicBezTo>
                          <a:lnTo>
                            <a:pt x="304800" y="64273"/>
                          </a:lnTo>
                          <a:cubicBezTo>
                            <a:pt x="271317" y="41951"/>
                            <a:pt x="301355" y="58891"/>
                            <a:pt x="260350" y="45223"/>
                          </a:cubicBezTo>
                          <a:cubicBezTo>
                            <a:pt x="198727" y="24682"/>
                            <a:pt x="260862" y="37132"/>
                            <a:pt x="184150" y="26173"/>
                          </a:cubicBezTo>
                          <a:cubicBezTo>
                            <a:pt x="107163" y="511"/>
                            <a:pt x="184907" y="24225"/>
                            <a:pt x="107950" y="7123"/>
                          </a:cubicBezTo>
                          <a:cubicBezTo>
                            <a:pt x="101416" y="5671"/>
                            <a:pt x="95582" y="1166"/>
                            <a:pt x="88900" y="773"/>
                          </a:cubicBezTo>
                          <a:cubicBezTo>
                            <a:pt x="59318" y="-967"/>
                            <a:pt x="29633" y="773"/>
                            <a:pt x="0" y="773"/>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83" name="Freeform 84">
                      <a:extLst>
                        <a:ext uri="{FF2B5EF4-FFF2-40B4-BE49-F238E27FC236}">
                          <a16:creationId xmlns:a16="http://schemas.microsoft.com/office/drawing/2014/main" xmlns="" id="{EA5E0933-F856-49BA-84A4-27E1EFB5B4FE}"/>
                        </a:ext>
                      </a:extLst>
                    </p:cNvPr>
                    <p:cNvSpPr/>
                    <p:nvPr/>
                  </p:nvSpPr>
                  <p:spPr>
                    <a:xfrm flipH="1">
                      <a:off x="3391843" y="2253477"/>
                      <a:ext cx="501650" cy="159523"/>
                    </a:xfrm>
                    <a:custGeom>
                      <a:avLst/>
                      <a:gdLst>
                        <a:gd name="connsiteX0" fmla="*/ 501650 w 501650"/>
                        <a:gd name="connsiteY0" fmla="*/ 159523 h 159523"/>
                        <a:gd name="connsiteX1" fmla="*/ 488950 w 501650"/>
                        <a:gd name="connsiteY1" fmla="*/ 127773 h 159523"/>
                        <a:gd name="connsiteX2" fmla="*/ 431800 w 501650"/>
                        <a:gd name="connsiteY2" fmla="*/ 102373 h 159523"/>
                        <a:gd name="connsiteX3" fmla="*/ 387350 w 501650"/>
                        <a:gd name="connsiteY3" fmla="*/ 89673 h 159523"/>
                        <a:gd name="connsiteX4" fmla="*/ 349250 w 501650"/>
                        <a:gd name="connsiteY4" fmla="*/ 76973 h 159523"/>
                        <a:gd name="connsiteX5" fmla="*/ 330200 w 501650"/>
                        <a:gd name="connsiteY5" fmla="*/ 70623 h 159523"/>
                        <a:gd name="connsiteX6" fmla="*/ 304800 w 501650"/>
                        <a:gd name="connsiteY6" fmla="*/ 64273 h 159523"/>
                        <a:gd name="connsiteX7" fmla="*/ 260350 w 501650"/>
                        <a:gd name="connsiteY7" fmla="*/ 45223 h 159523"/>
                        <a:gd name="connsiteX8" fmla="*/ 184150 w 501650"/>
                        <a:gd name="connsiteY8" fmla="*/ 26173 h 159523"/>
                        <a:gd name="connsiteX9" fmla="*/ 107950 w 501650"/>
                        <a:gd name="connsiteY9" fmla="*/ 7123 h 159523"/>
                        <a:gd name="connsiteX10" fmla="*/ 88900 w 501650"/>
                        <a:gd name="connsiteY10" fmla="*/ 773 h 159523"/>
                        <a:gd name="connsiteX11" fmla="*/ 0 w 501650"/>
                        <a:gd name="connsiteY11" fmla="*/ 773 h 1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50" h="159523">
                          <a:moveTo>
                            <a:pt x="501650" y="159523"/>
                          </a:moveTo>
                          <a:cubicBezTo>
                            <a:pt x="497417" y="148940"/>
                            <a:pt x="495575" y="137048"/>
                            <a:pt x="488950" y="127773"/>
                          </a:cubicBezTo>
                          <a:cubicBezTo>
                            <a:pt x="479516" y="114565"/>
                            <a:pt x="440734" y="105351"/>
                            <a:pt x="431800" y="102373"/>
                          </a:cubicBezTo>
                          <a:cubicBezTo>
                            <a:pt x="367779" y="81033"/>
                            <a:pt x="467084" y="113593"/>
                            <a:pt x="387350" y="89673"/>
                          </a:cubicBezTo>
                          <a:cubicBezTo>
                            <a:pt x="374528" y="85826"/>
                            <a:pt x="361950" y="81206"/>
                            <a:pt x="349250" y="76973"/>
                          </a:cubicBezTo>
                          <a:cubicBezTo>
                            <a:pt x="342900" y="74856"/>
                            <a:pt x="336694" y="72246"/>
                            <a:pt x="330200" y="70623"/>
                          </a:cubicBezTo>
                          <a:lnTo>
                            <a:pt x="304800" y="64273"/>
                          </a:lnTo>
                          <a:cubicBezTo>
                            <a:pt x="271317" y="41951"/>
                            <a:pt x="301355" y="58891"/>
                            <a:pt x="260350" y="45223"/>
                          </a:cubicBezTo>
                          <a:cubicBezTo>
                            <a:pt x="198727" y="24682"/>
                            <a:pt x="260862" y="37132"/>
                            <a:pt x="184150" y="26173"/>
                          </a:cubicBezTo>
                          <a:cubicBezTo>
                            <a:pt x="107163" y="511"/>
                            <a:pt x="184907" y="24225"/>
                            <a:pt x="107950" y="7123"/>
                          </a:cubicBezTo>
                          <a:cubicBezTo>
                            <a:pt x="101416" y="5671"/>
                            <a:pt x="95582" y="1166"/>
                            <a:pt x="88900" y="773"/>
                          </a:cubicBezTo>
                          <a:cubicBezTo>
                            <a:pt x="59318" y="-967"/>
                            <a:pt x="29633" y="773"/>
                            <a:pt x="0" y="773"/>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84" name="Oval 483">
                      <a:extLst>
                        <a:ext uri="{FF2B5EF4-FFF2-40B4-BE49-F238E27FC236}">
                          <a16:creationId xmlns:a16="http://schemas.microsoft.com/office/drawing/2014/main" xmlns="" id="{B3EE1876-B822-4A90-B5BC-E640ABEB60C8}"/>
                        </a:ext>
                      </a:extLst>
                    </p:cNvPr>
                    <p:cNvSpPr/>
                    <p:nvPr/>
                  </p:nvSpPr>
                  <p:spPr>
                    <a:xfrm rot="1335348">
                      <a:off x="2883358" y="2488050"/>
                      <a:ext cx="250825" cy="1184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85" name="Oval 484">
                      <a:extLst>
                        <a:ext uri="{FF2B5EF4-FFF2-40B4-BE49-F238E27FC236}">
                          <a16:creationId xmlns:a16="http://schemas.microsoft.com/office/drawing/2014/main" xmlns="" id="{C5827E2F-7408-4F05-89E2-C06AF5DF7C02}"/>
                        </a:ext>
                      </a:extLst>
                    </p:cNvPr>
                    <p:cNvSpPr/>
                    <p:nvPr/>
                  </p:nvSpPr>
                  <p:spPr>
                    <a:xfrm rot="20264652" flipH="1">
                      <a:off x="3444985" y="2487897"/>
                      <a:ext cx="250825" cy="1184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86" name="Isosceles Triangle 18">
                      <a:extLst>
                        <a:ext uri="{FF2B5EF4-FFF2-40B4-BE49-F238E27FC236}">
                          <a16:creationId xmlns:a16="http://schemas.microsoft.com/office/drawing/2014/main" xmlns="" id="{D79CAA8D-C203-401B-816E-BE553924085A}"/>
                        </a:ext>
                      </a:extLst>
                    </p:cNvPr>
                    <p:cNvSpPr/>
                    <p:nvPr/>
                  </p:nvSpPr>
                  <p:spPr>
                    <a:xfrm flipV="1">
                      <a:off x="3131923" y="3019473"/>
                      <a:ext cx="320261" cy="177962"/>
                    </a:xfrm>
                    <a:custGeom>
                      <a:avLst/>
                      <a:gdLst>
                        <a:gd name="connsiteX0" fmla="*/ 0 w 320261"/>
                        <a:gd name="connsiteY0" fmla="*/ 177962 h 177962"/>
                        <a:gd name="connsiteX1" fmla="*/ 160131 w 320261"/>
                        <a:gd name="connsiteY1" fmla="*/ 0 h 177962"/>
                        <a:gd name="connsiteX2" fmla="*/ 320261 w 320261"/>
                        <a:gd name="connsiteY2" fmla="*/ 177962 h 177962"/>
                        <a:gd name="connsiteX3" fmla="*/ 0 w 320261"/>
                        <a:gd name="connsiteY3" fmla="*/ 177962 h 177962"/>
                        <a:gd name="connsiteX0" fmla="*/ 0 w 320261"/>
                        <a:gd name="connsiteY0" fmla="*/ 177962 h 177962"/>
                        <a:gd name="connsiteX1" fmla="*/ 59481 w 320261"/>
                        <a:gd name="connsiteY1" fmla="*/ 30821 h 177962"/>
                        <a:gd name="connsiteX2" fmla="*/ 160131 w 320261"/>
                        <a:gd name="connsiteY2" fmla="*/ 0 h 177962"/>
                        <a:gd name="connsiteX3" fmla="*/ 320261 w 320261"/>
                        <a:gd name="connsiteY3" fmla="*/ 177962 h 177962"/>
                        <a:gd name="connsiteX4" fmla="*/ 0 w 320261"/>
                        <a:gd name="connsiteY4" fmla="*/ 177962 h 177962"/>
                        <a:gd name="connsiteX0" fmla="*/ 0 w 320261"/>
                        <a:gd name="connsiteY0" fmla="*/ 177962 h 177962"/>
                        <a:gd name="connsiteX1" fmla="*/ 59481 w 320261"/>
                        <a:gd name="connsiteY1" fmla="*/ 30821 h 177962"/>
                        <a:gd name="connsiteX2" fmla="*/ 160131 w 320261"/>
                        <a:gd name="connsiteY2" fmla="*/ 0 h 177962"/>
                        <a:gd name="connsiteX3" fmla="*/ 256331 w 320261"/>
                        <a:gd name="connsiteY3" fmla="*/ 24471 h 177962"/>
                        <a:gd name="connsiteX4" fmla="*/ 320261 w 320261"/>
                        <a:gd name="connsiteY4" fmla="*/ 177962 h 177962"/>
                        <a:gd name="connsiteX5" fmla="*/ 0 w 320261"/>
                        <a:gd name="connsiteY5" fmla="*/ 177962 h 1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261" h="177962">
                          <a:moveTo>
                            <a:pt x="0" y="177962"/>
                          </a:moveTo>
                          <a:cubicBezTo>
                            <a:pt x="34644" y="147965"/>
                            <a:pt x="24837" y="60818"/>
                            <a:pt x="59481" y="30821"/>
                          </a:cubicBezTo>
                          <a:lnTo>
                            <a:pt x="160131" y="0"/>
                          </a:lnTo>
                          <a:cubicBezTo>
                            <a:pt x="179498" y="25090"/>
                            <a:pt x="236964" y="-619"/>
                            <a:pt x="256331" y="24471"/>
                          </a:cubicBezTo>
                          <a:lnTo>
                            <a:pt x="320261" y="177962"/>
                          </a:lnTo>
                          <a:lnTo>
                            <a:pt x="0" y="177962"/>
                          </a:lnTo>
                          <a:close/>
                        </a:path>
                      </a:pathLst>
                    </a:cu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87" name="Freeform 88">
                      <a:extLst>
                        <a:ext uri="{FF2B5EF4-FFF2-40B4-BE49-F238E27FC236}">
                          <a16:creationId xmlns:a16="http://schemas.microsoft.com/office/drawing/2014/main" xmlns="" id="{D16A4E1E-2E97-41B6-9A69-03DBE4712B02}"/>
                        </a:ext>
                      </a:extLst>
                    </p:cNvPr>
                    <p:cNvSpPr/>
                    <p:nvPr/>
                  </p:nvSpPr>
                  <p:spPr>
                    <a:xfrm>
                      <a:off x="3257313" y="2679700"/>
                      <a:ext cx="63737" cy="146050"/>
                    </a:xfrm>
                    <a:custGeom>
                      <a:avLst/>
                      <a:gdLst>
                        <a:gd name="connsiteX0" fmla="*/ 12937 w 63737"/>
                        <a:gd name="connsiteY0" fmla="*/ 0 h 146050"/>
                        <a:gd name="connsiteX1" fmla="*/ 6587 w 63737"/>
                        <a:gd name="connsiteY1" fmla="*/ 69850 h 146050"/>
                        <a:gd name="connsiteX2" fmla="*/ 237 w 63737"/>
                        <a:gd name="connsiteY2" fmla="*/ 88900 h 146050"/>
                        <a:gd name="connsiteX3" fmla="*/ 6587 w 63737"/>
                        <a:gd name="connsiteY3" fmla="*/ 127000 h 146050"/>
                        <a:gd name="connsiteX4" fmla="*/ 44687 w 63737"/>
                        <a:gd name="connsiteY4" fmla="*/ 139700 h 146050"/>
                        <a:gd name="connsiteX5" fmla="*/ 63737 w 63737"/>
                        <a:gd name="connsiteY5" fmla="*/ 14605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37" h="146050">
                          <a:moveTo>
                            <a:pt x="12937" y="0"/>
                          </a:moveTo>
                          <a:cubicBezTo>
                            <a:pt x="10820" y="23283"/>
                            <a:pt x="9893" y="46706"/>
                            <a:pt x="6587" y="69850"/>
                          </a:cubicBezTo>
                          <a:cubicBezTo>
                            <a:pt x="5640" y="76476"/>
                            <a:pt x="237" y="82207"/>
                            <a:pt x="237" y="88900"/>
                          </a:cubicBezTo>
                          <a:cubicBezTo>
                            <a:pt x="237" y="101775"/>
                            <a:pt x="-1891" y="117310"/>
                            <a:pt x="6587" y="127000"/>
                          </a:cubicBezTo>
                          <a:cubicBezTo>
                            <a:pt x="15402" y="137075"/>
                            <a:pt x="31987" y="135467"/>
                            <a:pt x="44687" y="139700"/>
                          </a:cubicBezTo>
                          <a:lnTo>
                            <a:pt x="63737" y="14605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MY" sz="1350"/>
                    </a:p>
                  </p:txBody>
                </p:sp>
              </p:grpSp>
              <p:grpSp>
                <p:nvGrpSpPr>
                  <p:cNvPr id="424" name="Group 423">
                    <a:extLst>
                      <a:ext uri="{FF2B5EF4-FFF2-40B4-BE49-F238E27FC236}">
                        <a16:creationId xmlns:a16="http://schemas.microsoft.com/office/drawing/2014/main" xmlns="" id="{CC4289E7-51E1-41B9-AD1D-14EB1EC21281}"/>
                      </a:ext>
                    </a:extLst>
                  </p:cNvPr>
                  <p:cNvGrpSpPr/>
                  <p:nvPr/>
                </p:nvGrpSpPr>
                <p:grpSpPr>
                  <a:xfrm>
                    <a:off x="4369689" y="2099729"/>
                    <a:ext cx="208934" cy="208934"/>
                    <a:chOff x="2488283" y="1835431"/>
                    <a:chExt cx="1660243" cy="1660243"/>
                  </a:xfrm>
                </p:grpSpPr>
                <p:sp>
                  <p:nvSpPr>
                    <p:cNvPr id="474" name="Oval 473">
                      <a:extLst>
                        <a:ext uri="{FF2B5EF4-FFF2-40B4-BE49-F238E27FC236}">
                          <a16:creationId xmlns:a16="http://schemas.microsoft.com/office/drawing/2014/main" xmlns="" id="{5090F80E-6E2D-40D0-8F30-DEB91BE9DB37}"/>
                        </a:ext>
                      </a:extLst>
                    </p:cNvPr>
                    <p:cNvSpPr/>
                    <p:nvPr/>
                  </p:nvSpPr>
                  <p:spPr>
                    <a:xfrm>
                      <a:off x="2488283" y="1835431"/>
                      <a:ext cx="1660243" cy="1660243"/>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75" name="Freeform 91">
                      <a:extLst>
                        <a:ext uri="{FF2B5EF4-FFF2-40B4-BE49-F238E27FC236}">
                          <a16:creationId xmlns:a16="http://schemas.microsoft.com/office/drawing/2014/main" xmlns="" id="{A2857B8F-64BE-41C4-94C7-37E861780235}"/>
                        </a:ext>
                      </a:extLst>
                    </p:cNvPr>
                    <p:cNvSpPr/>
                    <p:nvPr/>
                  </p:nvSpPr>
                  <p:spPr>
                    <a:xfrm>
                      <a:off x="2692400" y="2247127"/>
                      <a:ext cx="501650" cy="159523"/>
                    </a:xfrm>
                    <a:custGeom>
                      <a:avLst/>
                      <a:gdLst>
                        <a:gd name="connsiteX0" fmla="*/ 501650 w 501650"/>
                        <a:gd name="connsiteY0" fmla="*/ 159523 h 159523"/>
                        <a:gd name="connsiteX1" fmla="*/ 488950 w 501650"/>
                        <a:gd name="connsiteY1" fmla="*/ 127773 h 159523"/>
                        <a:gd name="connsiteX2" fmla="*/ 431800 w 501650"/>
                        <a:gd name="connsiteY2" fmla="*/ 102373 h 159523"/>
                        <a:gd name="connsiteX3" fmla="*/ 387350 w 501650"/>
                        <a:gd name="connsiteY3" fmla="*/ 89673 h 159523"/>
                        <a:gd name="connsiteX4" fmla="*/ 349250 w 501650"/>
                        <a:gd name="connsiteY4" fmla="*/ 76973 h 159523"/>
                        <a:gd name="connsiteX5" fmla="*/ 330200 w 501650"/>
                        <a:gd name="connsiteY5" fmla="*/ 70623 h 159523"/>
                        <a:gd name="connsiteX6" fmla="*/ 304800 w 501650"/>
                        <a:gd name="connsiteY6" fmla="*/ 64273 h 159523"/>
                        <a:gd name="connsiteX7" fmla="*/ 260350 w 501650"/>
                        <a:gd name="connsiteY7" fmla="*/ 45223 h 159523"/>
                        <a:gd name="connsiteX8" fmla="*/ 184150 w 501650"/>
                        <a:gd name="connsiteY8" fmla="*/ 26173 h 159523"/>
                        <a:gd name="connsiteX9" fmla="*/ 107950 w 501650"/>
                        <a:gd name="connsiteY9" fmla="*/ 7123 h 159523"/>
                        <a:gd name="connsiteX10" fmla="*/ 88900 w 501650"/>
                        <a:gd name="connsiteY10" fmla="*/ 773 h 159523"/>
                        <a:gd name="connsiteX11" fmla="*/ 0 w 501650"/>
                        <a:gd name="connsiteY11" fmla="*/ 773 h 1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50" h="159523">
                          <a:moveTo>
                            <a:pt x="501650" y="159523"/>
                          </a:moveTo>
                          <a:cubicBezTo>
                            <a:pt x="497417" y="148940"/>
                            <a:pt x="495575" y="137048"/>
                            <a:pt x="488950" y="127773"/>
                          </a:cubicBezTo>
                          <a:cubicBezTo>
                            <a:pt x="479516" y="114565"/>
                            <a:pt x="440734" y="105351"/>
                            <a:pt x="431800" y="102373"/>
                          </a:cubicBezTo>
                          <a:cubicBezTo>
                            <a:pt x="367779" y="81033"/>
                            <a:pt x="467084" y="113593"/>
                            <a:pt x="387350" y="89673"/>
                          </a:cubicBezTo>
                          <a:cubicBezTo>
                            <a:pt x="374528" y="85826"/>
                            <a:pt x="361950" y="81206"/>
                            <a:pt x="349250" y="76973"/>
                          </a:cubicBezTo>
                          <a:cubicBezTo>
                            <a:pt x="342900" y="74856"/>
                            <a:pt x="336694" y="72246"/>
                            <a:pt x="330200" y="70623"/>
                          </a:cubicBezTo>
                          <a:lnTo>
                            <a:pt x="304800" y="64273"/>
                          </a:lnTo>
                          <a:cubicBezTo>
                            <a:pt x="271317" y="41951"/>
                            <a:pt x="301355" y="58891"/>
                            <a:pt x="260350" y="45223"/>
                          </a:cubicBezTo>
                          <a:cubicBezTo>
                            <a:pt x="198727" y="24682"/>
                            <a:pt x="260862" y="37132"/>
                            <a:pt x="184150" y="26173"/>
                          </a:cubicBezTo>
                          <a:cubicBezTo>
                            <a:pt x="107163" y="511"/>
                            <a:pt x="184907" y="24225"/>
                            <a:pt x="107950" y="7123"/>
                          </a:cubicBezTo>
                          <a:cubicBezTo>
                            <a:pt x="101416" y="5671"/>
                            <a:pt x="95582" y="1166"/>
                            <a:pt x="88900" y="773"/>
                          </a:cubicBezTo>
                          <a:cubicBezTo>
                            <a:pt x="59318" y="-967"/>
                            <a:pt x="29633" y="773"/>
                            <a:pt x="0" y="773"/>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76" name="Freeform 92">
                      <a:extLst>
                        <a:ext uri="{FF2B5EF4-FFF2-40B4-BE49-F238E27FC236}">
                          <a16:creationId xmlns:a16="http://schemas.microsoft.com/office/drawing/2014/main" xmlns="" id="{FFB1C2B9-D31F-4DB0-93A6-EEC31DDA86A8}"/>
                        </a:ext>
                      </a:extLst>
                    </p:cNvPr>
                    <p:cNvSpPr/>
                    <p:nvPr/>
                  </p:nvSpPr>
                  <p:spPr>
                    <a:xfrm flipH="1">
                      <a:off x="3391843" y="2253477"/>
                      <a:ext cx="501650" cy="159523"/>
                    </a:xfrm>
                    <a:custGeom>
                      <a:avLst/>
                      <a:gdLst>
                        <a:gd name="connsiteX0" fmla="*/ 501650 w 501650"/>
                        <a:gd name="connsiteY0" fmla="*/ 159523 h 159523"/>
                        <a:gd name="connsiteX1" fmla="*/ 488950 w 501650"/>
                        <a:gd name="connsiteY1" fmla="*/ 127773 h 159523"/>
                        <a:gd name="connsiteX2" fmla="*/ 431800 w 501650"/>
                        <a:gd name="connsiteY2" fmla="*/ 102373 h 159523"/>
                        <a:gd name="connsiteX3" fmla="*/ 387350 w 501650"/>
                        <a:gd name="connsiteY3" fmla="*/ 89673 h 159523"/>
                        <a:gd name="connsiteX4" fmla="*/ 349250 w 501650"/>
                        <a:gd name="connsiteY4" fmla="*/ 76973 h 159523"/>
                        <a:gd name="connsiteX5" fmla="*/ 330200 w 501650"/>
                        <a:gd name="connsiteY5" fmla="*/ 70623 h 159523"/>
                        <a:gd name="connsiteX6" fmla="*/ 304800 w 501650"/>
                        <a:gd name="connsiteY6" fmla="*/ 64273 h 159523"/>
                        <a:gd name="connsiteX7" fmla="*/ 260350 w 501650"/>
                        <a:gd name="connsiteY7" fmla="*/ 45223 h 159523"/>
                        <a:gd name="connsiteX8" fmla="*/ 184150 w 501650"/>
                        <a:gd name="connsiteY8" fmla="*/ 26173 h 159523"/>
                        <a:gd name="connsiteX9" fmla="*/ 107950 w 501650"/>
                        <a:gd name="connsiteY9" fmla="*/ 7123 h 159523"/>
                        <a:gd name="connsiteX10" fmla="*/ 88900 w 501650"/>
                        <a:gd name="connsiteY10" fmla="*/ 773 h 159523"/>
                        <a:gd name="connsiteX11" fmla="*/ 0 w 501650"/>
                        <a:gd name="connsiteY11" fmla="*/ 773 h 1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50" h="159523">
                          <a:moveTo>
                            <a:pt x="501650" y="159523"/>
                          </a:moveTo>
                          <a:cubicBezTo>
                            <a:pt x="497417" y="148940"/>
                            <a:pt x="495575" y="137048"/>
                            <a:pt x="488950" y="127773"/>
                          </a:cubicBezTo>
                          <a:cubicBezTo>
                            <a:pt x="479516" y="114565"/>
                            <a:pt x="440734" y="105351"/>
                            <a:pt x="431800" y="102373"/>
                          </a:cubicBezTo>
                          <a:cubicBezTo>
                            <a:pt x="367779" y="81033"/>
                            <a:pt x="467084" y="113593"/>
                            <a:pt x="387350" y="89673"/>
                          </a:cubicBezTo>
                          <a:cubicBezTo>
                            <a:pt x="374528" y="85826"/>
                            <a:pt x="361950" y="81206"/>
                            <a:pt x="349250" y="76973"/>
                          </a:cubicBezTo>
                          <a:cubicBezTo>
                            <a:pt x="342900" y="74856"/>
                            <a:pt x="336694" y="72246"/>
                            <a:pt x="330200" y="70623"/>
                          </a:cubicBezTo>
                          <a:lnTo>
                            <a:pt x="304800" y="64273"/>
                          </a:lnTo>
                          <a:cubicBezTo>
                            <a:pt x="271317" y="41951"/>
                            <a:pt x="301355" y="58891"/>
                            <a:pt x="260350" y="45223"/>
                          </a:cubicBezTo>
                          <a:cubicBezTo>
                            <a:pt x="198727" y="24682"/>
                            <a:pt x="260862" y="37132"/>
                            <a:pt x="184150" y="26173"/>
                          </a:cubicBezTo>
                          <a:cubicBezTo>
                            <a:pt x="107163" y="511"/>
                            <a:pt x="184907" y="24225"/>
                            <a:pt x="107950" y="7123"/>
                          </a:cubicBezTo>
                          <a:cubicBezTo>
                            <a:pt x="101416" y="5671"/>
                            <a:pt x="95582" y="1166"/>
                            <a:pt x="88900" y="773"/>
                          </a:cubicBezTo>
                          <a:cubicBezTo>
                            <a:pt x="59318" y="-967"/>
                            <a:pt x="29633" y="773"/>
                            <a:pt x="0" y="773"/>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77" name="Oval 476">
                      <a:extLst>
                        <a:ext uri="{FF2B5EF4-FFF2-40B4-BE49-F238E27FC236}">
                          <a16:creationId xmlns:a16="http://schemas.microsoft.com/office/drawing/2014/main" xmlns="" id="{79467718-A42E-4E12-92C6-0C657625468D}"/>
                        </a:ext>
                      </a:extLst>
                    </p:cNvPr>
                    <p:cNvSpPr/>
                    <p:nvPr/>
                  </p:nvSpPr>
                  <p:spPr>
                    <a:xfrm rot="1335348">
                      <a:off x="2883358" y="2488050"/>
                      <a:ext cx="250825" cy="1184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78" name="Oval 477">
                      <a:extLst>
                        <a:ext uri="{FF2B5EF4-FFF2-40B4-BE49-F238E27FC236}">
                          <a16:creationId xmlns:a16="http://schemas.microsoft.com/office/drawing/2014/main" xmlns="" id="{14046592-3280-458D-B376-E1EC204E8D1C}"/>
                        </a:ext>
                      </a:extLst>
                    </p:cNvPr>
                    <p:cNvSpPr/>
                    <p:nvPr/>
                  </p:nvSpPr>
                  <p:spPr>
                    <a:xfrm rot="20264652" flipH="1">
                      <a:off x="3444985" y="2487897"/>
                      <a:ext cx="250825" cy="1184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79" name="Isosceles Triangle 18">
                      <a:extLst>
                        <a:ext uri="{FF2B5EF4-FFF2-40B4-BE49-F238E27FC236}">
                          <a16:creationId xmlns:a16="http://schemas.microsoft.com/office/drawing/2014/main" xmlns="" id="{0AEA5B5F-364B-463A-8EA9-ABFCA68FF523}"/>
                        </a:ext>
                      </a:extLst>
                    </p:cNvPr>
                    <p:cNvSpPr/>
                    <p:nvPr/>
                  </p:nvSpPr>
                  <p:spPr>
                    <a:xfrm flipV="1">
                      <a:off x="3131923" y="3019473"/>
                      <a:ext cx="320261" cy="177962"/>
                    </a:xfrm>
                    <a:custGeom>
                      <a:avLst/>
                      <a:gdLst>
                        <a:gd name="connsiteX0" fmla="*/ 0 w 320261"/>
                        <a:gd name="connsiteY0" fmla="*/ 177962 h 177962"/>
                        <a:gd name="connsiteX1" fmla="*/ 160131 w 320261"/>
                        <a:gd name="connsiteY1" fmla="*/ 0 h 177962"/>
                        <a:gd name="connsiteX2" fmla="*/ 320261 w 320261"/>
                        <a:gd name="connsiteY2" fmla="*/ 177962 h 177962"/>
                        <a:gd name="connsiteX3" fmla="*/ 0 w 320261"/>
                        <a:gd name="connsiteY3" fmla="*/ 177962 h 177962"/>
                        <a:gd name="connsiteX0" fmla="*/ 0 w 320261"/>
                        <a:gd name="connsiteY0" fmla="*/ 177962 h 177962"/>
                        <a:gd name="connsiteX1" fmla="*/ 59481 w 320261"/>
                        <a:gd name="connsiteY1" fmla="*/ 30821 h 177962"/>
                        <a:gd name="connsiteX2" fmla="*/ 160131 w 320261"/>
                        <a:gd name="connsiteY2" fmla="*/ 0 h 177962"/>
                        <a:gd name="connsiteX3" fmla="*/ 320261 w 320261"/>
                        <a:gd name="connsiteY3" fmla="*/ 177962 h 177962"/>
                        <a:gd name="connsiteX4" fmla="*/ 0 w 320261"/>
                        <a:gd name="connsiteY4" fmla="*/ 177962 h 177962"/>
                        <a:gd name="connsiteX0" fmla="*/ 0 w 320261"/>
                        <a:gd name="connsiteY0" fmla="*/ 177962 h 177962"/>
                        <a:gd name="connsiteX1" fmla="*/ 59481 w 320261"/>
                        <a:gd name="connsiteY1" fmla="*/ 30821 h 177962"/>
                        <a:gd name="connsiteX2" fmla="*/ 160131 w 320261"/>
                        <a:gd name="connsiteY2" fmla="*/ 0 h 177962"/>
                        <a:gd name="connsiteX3" fmla="*/ 256331 w 320261"/>
                        <a:gd name="connsiteY3" fmla="*/ 24471 h 177962"/>
                        <a:gd name="connsiteX4" fmla="*/ 320261 w 320261"/>
                        <a:gd name="connsiteY4" fmla="*/ 177962 h 177962"/>
                        <a:gd name="connsiteX5" fmla="*/ 0 w 320261"/>
                        <a:gd name="connsiteY5" fmla="*/ 177962 h 1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261" h="177962">
                          <a:moveTo>
                            <a:pt x="0" y="177962"/>
                          </a:moveTo>
                          <a:cubicBezTo>
                            <a:pt x="34644" y="147965"/>
                            <a:pt x="24837" y="60818"/>
                            <a:pt x="59481" y="30821"/>
                          </a:cubicBezTo>
                          <a:lnTo>
                            <a:pt x="160131" y="0"/>
                          </a:lnTo>
                          <a:cubicBezTo>
                            <a:pt x="179498" y="25090"/>
                            <a:pt x="236964" y="-619"/>
                            <a:pt x="256331" y="24471"/>
                          </a:cubicBezTo>
                          <a:lnTo>
                            <a:pt x="320261" y="177962"/>
                          </a:lnTo>
                          <a:lnTo>
                            <a:pt x="0" y="177962"/>
                          </a:lnTo>
                          <a:close/>
                        </a:path>
                      </a:pathLst>
                    </a:cu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80" name="Freeform 96">
                      <a:extLst>
                        <a:ext uri="{FF2B5EF4-FFF2-40B4-BE49-F238E27FC236}">
                          <a16:creationId xmlns:a16="http://schemas.microsoft.com/office/drawing/2014/main" xmlns="" id="{FB16A403-D357-43E9-AFF1-4FE41E411679}"/>
                        </a:ext>
                      </a:extLst>
                    </p:cNvPr>
                    <p:cNvSpPr/>
                    <p:nvPr/>
                  </p:nvSpPr>
                  <p:spPr>
                    <a:xfrm>
                      <a:off x="3257313" y="2679700"/>
                      <a:ext cx="63737" cy="146050"/>
                    </a:xfrm>
                    <a:custGeom>
                      <a:avLst/>
                      <a:gdLst>
                        <a:gd name="connsiteX0" fmla="*/ 12937 w 63737"/>
                        <a:gd name="connsiteY0" fmla="*/ 0 h 146050"/>
                        <a:gd name="connsiteX1" fmla="*/ 6587 w 63737"/>
                        <a:gd name="connsiteY1" fmla="*/ 69850 h 146050"/>
                        <a:gd name="connsiteX2" fmla="*/ 237 w 63737"/>
                        <a:gd name="connsiteY2" fmla="*/ 88900 h 146050"/>
                        <a:gd name="connsiteX3" fmla="*/ 6587 w 63737"/>
                        <a:gd name="connsiteY3" fmla="*/ 127000 h 146050"/>
                        <a:gd name="connsiteX4" fmla="*/ 44687 w 63737"/>
                        <a:gd name="connsiteY4" fmla="*/ 139700 h 146050"/>
                        <a:gd name="connsiteX5" fmla="*/ 63737 w 63737"/>
                        <a:gd name="connsiteY5" fmla="*/ 14605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37" h="146050">
                          <a:moveTo>
                            <a:pt x="12937" y="0"/>
                          </a:moveTo>
                          <a:cubicBezTo>
                            <a:pt x="10820" y="23283"/>
                            <a:pt x="9893" y="46706"/>
                            <a:pt x="6587" y="69850"/>
                          </a:cubicBezTo>
                          <a:cubicBezTo>
                            <a:pt x="5640" y="76476"/>
                            <a:pt x="237" y="82207"/>
                            <a:pt x="237" y="88900"/>
                          </a:cubicBezTo>
                          <a:cubicBezTo>
                            <a:pt x="237" y="101775"/>
                            <a:pt x="-1891" y="117310"/>
                            <a:pt x="6587" y="127000"/>
                          </a:cubicBezTo>
                          <a:cubicBezTo>
                            <a:pt x="15402" y="137075"/>
                            <a:pt x="31987" y="135467"/>
                            <a:pt x="44687" y="139700"/>
                          </a:cubicBezTo>
                          <a:lnTo>
                            <a:pt x="63737" y="14605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MY" sz="1350"/>
                    </a:p>
                  </p:txBody>
                </p:sp>
              </p:grpSp>
              <p:grpSp>
                <p:nvGrpSpPr>
                  <p:cNvPr id="425" name="Group 424">
                    <a:extLst>
                      <a:ext uri="{FF2B5EF4-FFF2-40B4-BE49-F238E27FC236}">
                        <a16:creationId xmlns:a16="http://schemas.microsoft.com/office/drawing/2014/main" xmlns="" id="{66A0144F-381A-4ED3-BB70-FAC61742EAAA}"/>
                      </a:ext>
                    </a:extLst>
                  </p:cNvPr>
                  <p:cNvGrpSpPr/>
                  <p:nvPr/>
                </p:nvGrpSpPr>
                <p:grpSpPr>
                  <a:xfrm>
                    <a:off x="4476055" y="2299189"/>
                    <a:ext cx="204078" cy="204078"/>
                    <a:chOff x="2488283" y="1835431"/>
                    <a:chExt cx="1660243" cy="1660243"/>
                  </a:xfrm>
                </p:grpSpPr>
                <p:sp>
                  <p:nvSpPr>
                    <p:cNvPr id="467" name="Oval 466">
                      <a:extLst>
                        <a:ext uri="{FF2B5EF4-FFF2-40B4-BE49-F238E27FC236}">
                          <a16:creationId xmlns:a16="http://schemas.microsoft.com/office/drawing/2014/main" xmlns="" id="{D183BAC5-AECE-4A10-B3D0-9CC6A61699BE}"/>
                        </a:ext>
                      </a:extLst>
                    </p:cNvPr>
                    <p:cNvSpPr/>
                    <p:nvPr/>
                  </p:nvSpPr>
                  <p:spPr>
                    <a:xfrm>
                      <a:off x="2488283" y="1835431"/>
                      <a:ext cx="1660243" cy="1660243"/>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68" name="Freeform 123">
                      <a:extLst>
                        <a:ext uri="{FF2B5EF4-FFF2-40B4-BE49-F238E27FC236}">
                          <a16:creationId xmlns:a16="http://schemas.microsoft.com/office/drawing/2014/main" xmlns="" id="{25FAA75A-1069-490A-8EC6-B8F3AD5DC9A5}"/>
                        </a:ext>
                      </a:extLst>
                    </p:cNvPr>
                    <p:cNvSpPr/>
                    <p:nvPr/>
                  </p:nvSpPr>
                  <p:spPr>
                    <a:xfrm>
                      <a:off x="2692400" y="2247127"/>
                      <a:ext cx="501650" cy="159523"/>
                    </a:xfrm>
                    <a:custGeom>
                      <a:avLst/>
                      <a:gdLst>
                        <a:gd name="connsiteX0" fmla="*/ 501650 w 501650"/>
                        <a:gd name="connsiteY0" fmla="*/ 159523 h 159523"/>
                        <a:gd name="connsiteX1" fmla="*/ 488950 w 501650"/>
                        <a:gd name="connsiteY1" fmla="*/ 127773 h 159523"/>
                        <a:gd name="connsiteX2" fmla="*/ 431800 w 501650"/>
                        <a:gd name="connsiteY2" fmla="*/ 102373 h 159523"/>
                        <a:gd name="connsiteX3" fmla="*/ 387350 w 501650"/>
                        <a:gd name="connsiteY3" fmla="*/ 89673 h 159523"/>
                        <a:gd name="connsiteX4" fmla="*/ 349250 w 501650"/>
                        <a:gd name="connsiteY4" fmla="*/ 76973 h 159523"/>
                        <a:gd name="connsiteX5" fmla="*/ 330200 w 501650"/>
                        <a:gd name="connsiteY5" fmla="*/ 70623 h 159523"/>
                        <a:gd name="connsiteX6" fmla="*/ 304800 w 501650"/>
                        <a:gd name="connsiteY6" fmla="*/ 64273 h 159523"/>
                        <a:gd name="connsiteX7" fmla="*/ 260350 w 501650"/>
                        <a:gd name="connsiteY7" fmla="*/ 45223 h 159523"/>
                        <a:gd name="connsiteX8" fmla="*/ 184150 w 501650"/>
                        <a:gd name="connsiteY8" fmla="*/ 26173 h 159523"/>
                        <a:gd name="connsiteX9" fmla="*/ 107950 w 501650"/>
                        <a:gd name="connsiteY9" fmla="*/ 7123 h 159523"/>
                        <a:gd name="connsiteX10" fmla="*/ 88900 w 501650"/>
                        <a:gd name="connsiteY10" fmla="*/ 773 h 159523"/>
                        <a:gd name="connsiteX11" fmla="*/ 0 w 501650"/>
                        <a:gd name="connsiteY11" fmla="*/ 773 h 1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50" h="159523">
                          <a:moveTo>
                            <a:pt x="501650" y="159523"/>
                          </a:moveTo>
                          <a:cubicBezTo>
                            <a:pt x="497417" y="148940"/>
                            <a:pt x="495575" y="137048"/>
                            <a:pt x="488950" y="127773"/>
                          </a:cubicBezTo>
                          <a:cubicBezTo>
                            <a:pt x="479516" y="114565"/>
                            <a:pt x="440734" y="105351"/>
                            <a:pt x="431800" y="102373"/>
                          </a:cubicBezTo>
                          <a:cubicBezTo>
                            <a:pt x="367779" y="81033"/>
                            <a:pt x="467084" y="113593"/>
                            <a:pt x="387350" y="89673"/>
                          </a:cubicBezTo>
                          <a:cubicBezTo>
                            <a:pt x="374528" y="85826"/>
                            <a:pt x="361950" y="81206"/>
                            <a:pt x="349250" y="76973"/>
                          </a:cubicBezTo>
                          <a:cubicBezTo>
                            <a:pt x="342900" y="74856"/>
                            <a:pt x="336694" y="72246"/>
                            <a:pt x="330200" y="70623"/>
                          </a:cubicBezTo>
                          <a:lnTo>
                            <a:pt x="304800" y="64273"/>
                          </a:lnTo>
                          <a:cubicBezTo>
                            <a:pt x="271317" y="41951"/>
                            <a:pt x="301355" y="58891"/>
                            <a:pt x="260350" y="45223"/>
                          </a:cubicBezTo>
                          <a:cubicBezTo>
                            <a:pt x="198727" y="24682"/>
                            <a:pt x="260862" y="37132"/>
                            <a:pt x="184150" y="26173"/>
                          </a:cubicBezTo>
                          <a:cubicBezTo>
                            <a:pt x="107163" y="511"/>
                            <a:pt x="184907" y="24225"/>
                            <a:pt x="107950" y="7123"/>
                          </a:cubicBezTo>
                          <a:cubicBezTo>
                            <a:pt x="101416" y="5671"/>
                            <a:pt x="95582" y="1166"/>
                            <a:pt x="88900" y="773"/>
                          </a:cubicBezTo>
                          <a:cubicBezTo>
                            <a:pt x="59318" y="-967"/>
                            <a:pt x="29633" y="773"/>
                            <a:pt x="0" y="773"/>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69" name="Freeform 124">
                      <a:extLst>
                        <a:ext uri="{FF2B5EF4-FFF2-40B4-BE49-F238E27FC236}">
                          <a16:creationId xmlns:a16="http://schemas.microsoft.com/office/drawing/2014/main" xmlns="" id="{A33E3886-5F9D-49C1-B387-0EF6C2F18B03}"/>
                        </a:ext>
                      </a:extLst>
                    </p:cNvPr>
                    <p:cNvSpPr/>
                    <p:nvPr/>
                  </p:nvSpPr>
                  <p:spPr>
                    <a:xfrm flipH="1">
                      <a:off x="3391843" y="2253477"/>
                      <a:ext cx="501650" cy="159523"/>
                    </a:xfrm>
                    <a:custGeom>
                      <a:avLst/>
                      <a:gdLst>
                        <a:gd name="connsiteX0" fmla="*/ 501650 w 501650"/>
                        <a:gd name="connsiteY0" fmla="*/ 159523 h 159523"/>
                        <a:gd name="connsiteX1" fmla="*/ 488950 w 501650"/>
                        <a:gd name="connsiteY1" fmla="*/ 127773 h 159523"/>
                        <a:gd name="connsiteX2" fmla="*/ 431800 w 501650"/>
                        <a:gd name="connsiteY2" fmla="*/ 102373 h 159523"/>
                        <a:gd name="connsiteX3" fmla="*/ 387350 w 501650"/>
                        <a:gd name="connsiteY3" fmla="*/ 89673 h 159523"/>
                        <a:gd name="connsiteX4" fmla="*/ 349250 w 501650"/>
                        <a:gd name="connsiteY4" fmla="*/ 76973 h 159523"/>
                        <a:gd name="connsiteX5" fmla="*/ 330200 w 501650"/>
                        <a:gd name="connsiteY5" fmla="*/ 70623 h 159523"/>
                        <a:gd name="connsiteX6" fmla="*/ 304800 w 501650"/>
                        <a:gd name="connsiteY6" fmla="*/ 64273 h 159523"/>
                        <a:gd name="connsiteX7" fmla="*/ 260350 w 501650"/>
                        <a:gd name="connsiteY7" fmla="*/ 45223 h 159523"/>
                        <a:gd name="connsiteX8" fmla="*/ 184150 w 501650"/>
                        <a:gd name="connsiteY8" fmla="*/ 26173 h 159523"/>
                        <a:gd name="connsiteX9" fmla="*/ 107950 w 501650"/>
                        <a:gd name="connsiteY9" fmla="*/ 7123 h 159523"/>
                        <a:gd name="connsiteX10" fmla="*/ 88900 w 501650"/>
                        <a:gd name="connsiteY10" fmla="*/ 773 h 159523"/>
                        <a:gd name="connsiteX11" fmla="*/ 0 w 501650"/>
                        <a:gd name="connsiteY11" fmla="*/ 773 h 1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50" h="159523">
                          <a:moveTo>
                            <a:pt x="501650" y="159523"/>
                          </a:moveTo>
                          <a:cubicBezTo>
                            <a:pt x="497417" y="148940"/>
                            <a:pt x="495575" y="137048"/>
                            <a:pt x="488950" y="127773"/>
                          </a:cubicBezTo>
                          <a:cubicBezTo>
                            <a:pt x="479516" y="114565"/>
                            <a:pt x="440734" y="105351"/>
                            <a:pt x="431800" y="102373"/>
                          </a:cubicBezTo>
                          <a:cubicBezTo>
                            <a:pt x="367779" y="81033"/>
                            <a:pt x="467084" y="113593"/>
                            <a:pt x="387350" y="89673"/>
                          </a:cubicBezTo>
                          <a:cubicBezTo>
                            <a:pt x="374528" y="85826"/>
                            <a:pt x="361950" y="81206"/>
                            <a:pt x="349250" y="76973"/>
                          </a:cubicBezTo>
                          <a:cubicBezTo>
                            <a:pt x="342900" y="74856"/>
                            <a:pt x="336694" y="72246"/>
                            <a:pt x="330200" y="70623"/>
                          </a:cubicBezTo>
                          <a:lnTo>
                            <a:pt x="304800" y="64273"/>
                          </a:lnTo>
                          <a:cubicBezTo>
                            <a:pt x="271317" y="41951"/>
                            <a:pt x="301355" y="58891"/>
                            <a:pt x="260350" y="45223"/>
                          </a:cubicBezTo>
                          <a:cubicBezTo>
                            <a:pt x="198727" y="24682"/>
                            <a:pt x="260862" y="37132"/>
                            <a:pt x="184150" y="26173"/>
                          </a:cubicBezTo>
                          <a:cubicBezTo>
                            <a:pt x="107163" y="511"/>
                            <a:pt x="184907" y="24225"/>
                            <a:pt x="107950" y="7123"/>
                          </a:cubicBezTo>
                          <a:cubicBezTo>
                            <a:pt x="101416" y="5671"/>
                            <a:pt x="95582" y="1166"/>
                            <a:pt x="88900" y="773"/>
                          </a:cubicBezTo>
                          <a:cubicBezTo>
                            <a:pt x="59318" y="-967"/>
                            <a:pt x="29633" y="773"/>
                            <a:pt x="0" y="773"/>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70" name="Oval 469">
                      <a:extLst>
                        <a:ext uri="{FF2B5EF4-FFF2-40B4-BE49-F238E27FC236}">
                          <a16:creationId xmlns:a16="http://schemas.microsoft.com/office/drawing/2014/main" xmlns="" id="{45F65571-A0AF-40DB-851F-5C1B017F2DB8}"/>
                        </a:ext>
                      </a:extLst>
                    </p:cNvPr>
                    <p:cNvSpPr/>
                    <p:nvPr/>
                  </p:nvSpPr>
                  <p:spPr>
                    <a:xfrm rot="1335348">
                      <a:off x="2883358" y="2488050"/>
                      <a:ext cx="250825" cy="1184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71" name="Oval 470">
                      <a:extLst>
                        <a:ext uri="{FF2B5EF4-FFF2-40B4-BE49-F238E27FC236}">
                          <a16:creationId xmlns:a16="http://schemas.microsoft.com/office/drawing/2014/main" xmlns="" id="{32069A52-8D16-40DF-935F-7F187D88DE6F}"/>
                        </a:ext>
                      </a:extLst>
                    </p:cNvPr>
                    <p:cNvSpPr/>
                    <p:nvPr/>
                  </p:nvSpPr>
                  <p:spPr>
                    <a:xfrm rot="20264652" flipH="1">
                      <a:off x="3444985" y="2487897"/>
                      <a:ext cx="250825" cy="1184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72" name="Isosceles Triangle 18">
                      <a:extLst>
                        <a:ext uri="{FF2B5EF4-FFF2-40B4-BE49-F238E27FC236}">
                          <a16:creationId xmlns:a16="http://schemas.microsoft.com/office/drawing/2014/main" xmlns="" id="{877773B6-C4D5-4B9A-A4E5-511FEB33EA98}"/>
                        </a:ext>
                      </a:extLst>
                    </p:cNvPr>
                    <p:cNvSpPr/>
                    <p:nvPr/>
                  </p:nvSpPr>
                  <p:spPr>
                    <a:xfrm flipV="1">
                      <a:off x="3131923" y="3019473"/>
                      <a:ext cx="320261" cy="177962"/>
                    </a:xfrm>
                    <a:custGeom>
                      <a:avLst/>
                      <a:gdLst>
                        <a:gd name="connsiteX0" fmla="*/ 0 w 320261"/>
                        <a:gd name="connsiteY0" fmla="*/ 177962 h 177962"/>
                        <a:gd name="connsiteX1" fmla="*/ 160131 w 320261"/>
                        <a:gd name="connsiteY1" fmla="*/ 0 h 177962"/>
                        <a:gd name="connsiteX2" fmla="*/ 320261 w 320261"/>
                        <a:gd name="connsiteY2" fmla="*/ 177962 h 177962"/>
                        <a:gd name="connsiteX3" fmla="*/ 0 w 320261"/>
                        <a:gd name="connsiteY3" fmla="*/ 177962 h 177962"/>
                        <a:gd name="connsiteX0" fmla="*/ 0 w 320261"/>
                        <a:gd name="connsiteY0" fmla="*/ 177962 h 177962"/>
                        <a:gd name="connsiteX1" fmla="*/ 59481 w 320261"/>
                        <a:gd name="connsiteY1" fmla="*/ 30821 h 177962"/>
                        <a:gd name="connsiteX2" fmla="*/ 160131 w 320261"/>
                        <a:gd name="connsiteY2" fmla="*/ 0 h 177962"/>
                        <a:gd name="connsiteX3" fmla="*/ 320261 w 320261"/>
                        <a:gd name="connsiteY3" fmla="*/ 177962 h 177962"/>
                        <a:gd name="connsiteX4" fmla="*/ 0 w 320261"/>
                        <a:gd name="connsiteY4" fmla="*/ 177962 h 177962"/>
                        <a:gd name="connsiteX0" fmla="*/ 0 w 320261"/>
                        <a:gd name="connsiteY0" fmla="*/ 177962 h 177962"/>
                        <a:gd name="connsiteX1" fmla="*/ 59481 w 320261"/>
                        <a:gd name="connsiteY1" fmla="*/ 30821 h 177962"/>
                        <a:gd name="connsiteX2" fmla="*/ 160131 w 320261"/>
                        <a:gd name="connsiteY2" fmla="*/ 0 h 177962"/>
                        <a:gd name="connsiteX3" fmla="*/ 256331 w 320261"/>
                        <a:gd name="connsiteY3" fmla="*/ 24471 h 177962"/>
                        <a:gd name="connsiteX4" fmla="*/ 320261 w 320261"/>
                        <a:gd name="connsiteY4" fmla="*/ 177962 h 177962"/>
                        <a:gd name="connsiteX5" fmla="*/ 0 w 320261"/>
                        <a:gd name="connsiteY5" fmla="*/ 177962 h 1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261" h="177962">
                          <a:moveTo>
                            <a:pt x="0" y="177962"/>
                          </a:moveTo>
                          <a:cubicBezTo>
                            <a:pt x="34644" y="147965"/>
                            <a:pt x="24837" y="60818"/>
                            <a:pt x="59481" y="30821"/>
                          </a:cubicBezTo>
                          <a:lnTo>
                            <a:pt x="160131" y="0"/>
                          </a:lnTo>
                          <a:cubicBezTo>
                            <a:pt x="179498" y="25090"/>
                            <a:pt x="236964" y="-619"/>
                            <a:pt x="256331" y="24471"/>
                          </a:cubicBezTo>
                          <a:lnTo>
                            <a:pt x="320261" y="177962"/>
                          </a:lnTo>
                          <a:lnTo>
                            <a:pt x="0" y="177962"/>
                          </a:lnTo>
                          <a:close/>
                        </a:path>
                      </a:pathLst>
                    </a:cu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73" name="Freeform 128">
                      <a:extLst>
                        <a:ext uri="{FF2B5EF4-FFF2-40B4-BE49-F238E27FC236}">
                          <a16:creationId xmlns:a16="http://schemas.microsoft.com/office/drawing/2014/main" xmlns="" id="{466D5E59-0278-4513-8955-91E5B31788A0}"/>
                        </a:ext>
                      </a:extLst>
                    </p:cNvPr>
                    <p:cNvSpPr/>
                    <p:nvPr/>
                  </p:nvSpPr>
                  <p:spPr>
                    <a:xfrm>
                      <a:off x="3257313" y="2679700"/>
                      <a:ext cx="63737" cy="146050"/>
                    </a:xfrm>
                    <a:custGeom>
                      <a:avLst/>
                      <a:gdLst>
                        <a:gd name="connsiteX0" fmla="*/ 12937 w 63737"/>
                        <a:gd name="connsiteY0" fmla="*/ 0 h 146050"/>
                        <a:gd name="connsiteX1" fmla="*/ 6587 w 63737"/>
                        <a:gd name="connsiteY1" fmla="*/ 69850 h 146050"/>
                        <a:gd name="connsiteX2" fmla="*/ 237 w 63737"/>
                        <a:gd name="connsiteY2" fmla="*/ 88900 h 146050"/>
                        <a:gd name="connsiteX3" fmla="*/ 6587 w 63737"/>
                        <a:gd name="connsiteY3" fmla="*/ 127000 h 146050"/>
                        <a:gd name="connsiteX4" fmla="*/ 44687 w 63737"/>
                        <a:gd name="connsiteY4" fmla="*/ 139700 h 146050"/>
                        <a:gd name="connsiteX5" fmla="*/ 63737 w 63737"/>
                        <a:gd name="connsiteY5" fmla="*/ 14605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37" h="146050">
                          <a:moveTo>
                            <a:pt x="12937" y="0"/>
                          </a:moveTo>
                          <a:cubicBezTo>
                            <a:pt x="10820" y="23283"/>
                            <a:pt x="9893" y="46706"/>
                            <a:pt x="6587" y="69850"/>
                          </a:cubicBezTo>
                          <a:cubicBezTo>
                            <a:pt x="5640" y="76476"/>
                            <a:pt x="237" y="82207"/>
                            <a:pt x="237" y="88900"/>
                          </a:cubicBezTo>
                          <a:cubicBezTo>
                            <a:pt x="237" y="101775"/>
                            <a:pt x="-1891" y="117310"/>
                            <a:pt x="6587" y="127000"/>
                          </a:cubicBezTo>
                          <a:cubicBezTo>
                            <a:pt x="15402" y="137075"/>
                            <a:pt x="31987" y="135467"/>
                            <a:pt x="44687" y="139700"/>
                          </a:cubicBezTo>
                          <a:lnTo>
                            <a:pt x="63737" y="14605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MY" sz="1350"/>
                    </a:p>
                  </p:txBody>
                </p:sp>
              </p:grpSp>
              <p:grpSp>
                <p:nvGrpSpPr>
                  <p:cNvPr id="426" name="Group 425">
                    <a:extLst>
                      <a:ext uri="{FF2B5EF4-FFF2-40B4-BE49-F238E27FC236}">
                        <a16:creationId xmlns:a16="http://schemas.microsoft.com/office/drawing/2014/main" xmlns="" id="{FFB17A50-6CBA-41EA-9C6C-9AB126F4E686}"/>
                      </a:ext>
                    </a:extLst>
                  </p:cNvPr>
                  <p:cNvGrpSpPr/>
                  <p:nvPr/>
                </p:nvGrpSpPr>
                <p:grpSpPr>
                  <a:xfrm>
                    <a:off x="4673748" y="2284396"/>
                    <a:ext cx="204078" cy="204078"/>
                    <a:chOff x="2488283" y="1835431"/>
                    <a:chExt cx="1660243" cy="1660243"/>
                  </a:xfrm>
                </p:grpSpPr>
                <p:sp>
                  <p:nvSpPr>
                    <p:cNvPr id="460" name="Oval 459">
                      <a:extLst>
                        <a:ext uri="{FF2B5EF4-FFF2-40B4-BE49-F238E27FC236}">
                          <a16:creationId xmlns:a16="http://schemas.microsoft.com/office/drawing/2014/main" xmlns="" id="{DEE8708D-5FA3-485A-A701-0FD9BE20E079}"/>
                        </a:ext>
                      </a:extLst>
                    </p:cNvPr>
                    <p:cNvSpPr/>
                    <p:nvPr/>
                  </p:nvSpPr>
                  <p:spPr>
                    <a:xfrm>
                      <a:off x="2488283" y="1835431"/>
                      <a:ext cx="1660243" cy="1660243"/>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61" name="Freeform 131">
                      <a:extLst>
                        <a:ext uri="{FF2B5EF4-FFF2-40B4-BE49-F238E27FC236}">
                          <a16:creationId xmlns:a16="http://schemas.microsoft.com/office/drawing/2014/main" xmlns="" id="{866A72B6-AF5F-4365-8B2F-FC93B201E54B}"/>
                        </a:ext>
                      </a:extLst>
                    </p:cNvPr>
                    <p:cNvSpPr/>
                    <p:nvPr/>
                  </p:nvSpPr>
                  <p:spPr>
                    <a:xfrm>
                      <a:off x="2692400" y="2247127"/>
                      <a:ext cx="501650" cy="159523"/>
                    </a:xfrm>
                    <a:custGeom>
                      <a:avLst/>
                      <a:gdLst>
                        <a:gd name="connsiteX0" fmla="*/ 501650 w 501650"/>
                        <a:gd name="connsiteY0" fmla="*/ 159523 h 159523"/>
                        <a:gd name="connsiteX1" fmla="*/ 488950 w 501650"/>
                        <a:gd name="connsiteY1" fmla="*/ 127773 h 159523"/>
                        <a:gd name="connsiteX2" fmla="*/ 431800 w 501650"/>
                        <a:gd name="connsiteY2" fmla="*/ 102373 h 159523"/>
                        <a:gd name="connsiteX3" fmla="*/ 387350 w 501650"/>
                        <a:gd name="connsiteY3" fmla="*/ 89673 h 159523"/>
                        <a:gd name="connsiteX4" fmla="*/ 349250 w 501650"/>
                        <a:gd name="connsiteY4" fmla="*/ 76973 h 159523"/>
                        <a:gd name="connsiteX5" fmla="*/ 330200 w 501650"/>
                        <a:gd name="connsiteY5" fmla="*/ 70623 h 159523"/>
                        <a:gd name="connsiteX6" fmla="*/ 304800 w 501650"/>
                        <a:gd name="connsiteY6" fmla="*/ 64273 h 159523"/>
                        <a:gd name="connsiteX7" fmla="*/ 260350 w 501650"/>
                        <a:gd name="connsiteY7" fmla="*/ 45223 h 159523"/>
                        <a:gd name="connsiteX8" fmla="*/ 184150 w 501650"/>
                        <a:gd name="connsiteY8" fmla="*/ 26173 h 159523"/>
                        <a:gd name="connsiteX9" fmla="*/ 107950 w 501650"/>
                        <a:gd name="connsiteY9" fmla="*/ 7123 h 159523"/>
                        <a:gd name="connsiteX10" fmla="*/ 88900 w 501650"/>
                        <a:gd name="connsiteY10" fmla="*/ 773 h 159523"/>
                        <a:gd name="connsiteX11" fmla="*/ 0 w 501650"/>
                        <a:gd name="connsiteY11" fmla="*/ 773 h 1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50" h="159523">
                          <a:moveTo>
                            <a:pt x="501650" y="159523"/>
                          </a:moveTo>
                          <a:cubicBezTo>
                            <a:pt x="497417" y="148940"/>
                            <a:pt x="495575" y="137048"/>
                            <a:pt x="488950" y="127773"/>
                          </a:cubicBezTo>
                          <a:cubicBezTo>
                            <a:pt x="479516" y="114565"/>
                            <a:pt x="440734" y="105351"/>
                            <a:pt x="431800" y="102373"/>
                          </a:cubicBezTo>
                          <a:cubicBezTo>
                            <a:pt x="367779" y="81033"/>
                            <a:pt x="467084" y="113593"/>
                            <a:pt x="387350" y="89673"/>
                          </a:cubicBezTo>
                          <a:cubicBezTo>
                            <a:pt x="374528" y="85826"/>
                            <a:pt x="361950" y="81206"/>
                            <a:pt x="349250" y="76973"/>
                          </a:cubicBezTo>
                          <a:cubicBezTo>
                            <a:pt x="342900" y="74856"/>
                            <a:pt x="336694" y="72246"/>
                            <a:pt x="330200" y="70623"/>
                          </a:cubicBezTo>
                          <a:lnTo>
                            <a:pt x="304800" y="64273"/>
                          </a:lnTo>
                          <a:cubicBezTo>
                            <a:pt x="271317" y="41951"/>
                            <a:pt x="301355" y="58891"/>
                            <a:pt x="260350" y="45223"/>
                          </a:cubicBezTo>
                          <a:cubicBezTo>
                            <a:pt x="198727" y="24682"/>
                            <a:pt x="260862" y="37132"/>
                            <a:pt x="184150" y="26173"/>
                          </a:cubicBezTo>
                          <a:cubicBezTo>
                            <a:pt x="107163" y="511"/>
                            <a:pt x="184907" y="24225"/>
                            <a:pt x="107950" y="7123"/>
                          </a:cubicBezTo>
                          <a:cubicBezTo>
                            <a:pt x="101416" y="5671"/>
                            <a:pt x="95582" y="1166"/>
                            <a:pt x="88900" y="773"/>
                          </a:cubicBezTo>
                          <a:cubicBezTo>
                            <a:pt x="59318" y="-967"/>
                            <a:pt x="29633" y="773"/>
                            <a:pt x="0" y="773"/>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62" name="Freeform 132">
                      <a:extLst>
                        <a:ext uri="{FF2B5EF4-FFF2-40B4-BE49-F238E27FC236}">
                          <a16:creationId xmlns:a16="http://schemas.microsoft.com/office/drawing/2014/main" xmlns="" id="{6857C9DD-58F0-4C64-84BE-CD7BFE91BA89}"/>
                        </a:ext>
                      </a:extLst>
                    </p:cNvPr>
                    <p:cNvSpPr/>
                    <p:nvPr/>
                  </p:nvSpPr>
                  <p:spPr>
                    <a:xfrm flipH="1">
                      <a:off x="3391843" y="2253477"/>
                      <a:ext cx="501650" cy="159523"/>
                    </a:xfrm>
                    <a:custGeom>
                      <a:avLst/>
                      <a:gdLst>
                        <a:gd name="connsiteX0" fmla="*/ 501650 w 501650"/>
                        <a:gd name="connsiteY0" fmla="*/ 159523 h 159523"/>
                        <a:gd name="connsiteX1" fmla="*/ 488950 w 501650"/>
                        <a:gd name="connsiteY1" fmla="*/ 127773 h 159523"/>
                        <a:gd name="connsiteX2" fmla="*/ 431800 w 501650"/>
                        <a:gd name="connsiteY2" fmla="*/ 102373 h 159523"/>
                        <a:gd name="connsiteX3" fmla="*/ 387350 w 501650"/>
                        <a:gd name="connsiteY3" fmla="*/ 89673 h 159523"/>
                        <a:gd name="connsiteX4" fmla="*/ 349250 w 501650"/>
                        <a:gd name="connsiteY4" fmla="*/ 76973 h 159523"/>
                        <a:gd name="connsiteX5" fmla="*/ 330200 w 501650"/>
                        <a:gd name="connsiteY5" fmla="*/ 70623 h 159523"/>
                        <a:gd name="connsiteX6" fmla="*/ 304800 w 501650"/>
                        <a:gd name="connsiteY6" fmla="*/ 64273 h 159523"/>
                        <a:gd name="connsiteX7" fmla="*/ 260350 w 501650"/>
                        <a:gd name="connsiteY7" fmla="*/ 45223 h 159523"/>
                        <a:gd name="connsiteX8" fmla="*/ 184150 w 501650"/>
                        <a:gd name="connsiteY8" fmla="*/ 26173 h 159523"/>
                        <a:gd name="connsiteX9" fmla="*/ 107950 w 501650"/>
                        <a:gd name="connsiteY9" fmla="*/ 7123 h 159523"/>
                        <a:gd name="connsiteX10" fmla="*/ 88900 w 501650"/>
                        <a:gd name="connsiteY10" fmla="*/ 773 h 159523"/>
                        <a:gd name="connsiteX11" fmla="*/ 0 w 501650"/>
                        <a:gd name="connsiteY11" fmla="*/ 773 h 1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650" h="159523">
                          <a:moveTo>
                            <a:pt x="501650" y="159523"/>
                          </a:moveTo>
                          <a:cubicBezTo>
                            <a:pt x="497417" y="148940"/>
                            <a:pt x="495575" y="137048"/>
                            <a:pt x="488950" y="127773"/>
                          </a:cubicBezTo>
                          <a:cubicBezTo>
                            <a:pt x="479516" y="114565"/>
                            <a:pt x="440734" y="105351"/>
                            <a:pt x="431800" y="102373"/>
                          </a:cubicBezTo>
                          <a:cubicBezTo>
                            <a:pt x="367779" y="81033"/>
                            <a:pt x="467084" y="113593"/>
                            <a:pt x="387350" y="89673"/>
                          </a:cubicBezTo>
                          <a:cubicBezTo>
                            <a:pt x="374528" y="85826"/>
                            <a:pt x="361950" y="81206"/>
                            <a:pt x="349250" y="76973"/>
                          </a:cubicBezTo>
                          <a:cubicBezTo>
                            <a:pt x="342900" y="74856"/>
                            <a:pt x="336694" y="72246"/>
                            <a:pt x="330200" y="70623"/>
                          </a:cubicBezTo>
                          <a:lnTo>
                            <a:pt x="304800" y="64273"/>
                          </a:lnTo>
                          <a:cubicBezTo>
                            <a:pt x="271317" y="41951"/>
                            <a:pt x="301355" y="58891"/>
                            <a:pt x="260350" y="45223"/>
                          </a:cubicBezTo>
                          <a:cubicBezTo>
                            <a:pt x="198727" y="24682"/>
                            <a:pt x="260862" y="37132"/>
                            <a:pt x="184150" y="26173"/>
                          </a:cubicBezTo>
                          <a:cubicBezTo>
                            <a:pt x="107163" y="511"/>
                            <a:pt x="184907" y="24225"/>
                            <a:pt x="107950" y="7123"/>
                          </a:cubicBezTo>
                          <a:cubicBezTo>
                            <a:pt x="101416" y="5671"/>
                            <a:pt x="95582" y="1166"/>
                            <a:pt x="88900" y="773"/>
                          </a:cubicBezTo>
                          <a:cubicBezTo>
                            <a:pt x="59318" y="-967"/>
                            <a:pt x="29633" y="773"/>
                            <a:pt x="0" y="773"/>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63" name="Oval 462">
                      <a:extLst>
                        <a:ext uri="{FF2B5EF4-FFF2-40B4-BE49-F238E27FC236}">
                          <a16:creationId xmlns:a16="http://schemas.microsoft.com/office/drawing/2014/main" xmlns="" id="{B899D492-4587-46E2-BD4D-E9A158AA4F91}"/>
                        </a:ext>
                      </a:extLst>
                    </p:cNvPr>
                    <p:cNvSpPr/>
                    <p:nvPr/>
                  </p:nvSpPr>
                  <p:spPr>
                    <a:xfrm rot="1335348">
                      <a:off x="2883358" y="2488050"/>
                      <a:ext cx="250825" cy="1184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64" name="Oval 463">
                      <a:extLst>
                        <a:ext uri="{FF2B5EF4-FFF2-40B4-BE49-F238E27FC236}">
                          <a16:creationId xmlns:a16="http://schemas.microsoft.com/office/drawing/2014/main" xmlns="" id="{9E7617C1-BCA2-4655-AE81-45C84D5D0685}"/>
                        </a:ext>
                      </a:extLst>
                    </p:cNvPr>
                    <p:cNvSpPr/>
                    <p:nvPr/>
                  </p:nvSpPr>
                  <p:spPr>
                    <a:xfrm rot="20264652" flipH="1">
                      <a:off x="3444985" y="2487897"/>
                      <a:ext cx="250825" cy="1184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65" name="Isosceles Triangle 18">
                      <a:extLst>
                        <a:ext uri="{FF2B5EF4-FFF2-40B4-BE49-F238E27FC236}">
                          <a16:creationId xmlns:a16="http://schemas.microsoft.com/office/drawing/2014/main" xmlns="" id="{D57F4964-9882-42C7-99B3-02936FB778BB}"/>
                        </a:ext>
                      </a:extLst>
                    </p:cNvPr>
                    <p:cNvSpPr/>
                    <p:nvPr/>
                  </p:nvSpPr>
                  <p:spPr>
                    <a:xfrm flipV="1">
                      <a:off x="3131923" y="3019473"/>
                      <a:ext cx="320261" cy="177962"/>
                    </a:xfrm>
                    <a:custGeom>
                      <a:avLst/>
                      <a:gdLst>
                        <a:gd name="connsiteX0" fmla="*/ 0 w 320261"/>
                        <a:gd name="connsiteY0" fmla="*/ 177962 h 177962"/>
                        <a:gd name="connsiteX1" fmla="*/ 160131 w 320261"/>
                        <a:gd name="connsiteY1" fmla="*/ 0 h 177962"/>
                        <a:gd name="connsiteX2" fmla="*/ 320261 w 320261"/>
                        <a:gd name="connsiteY2" fmla="*/ 177962 h 177962"/>
                        <a:gd name="connsiteX3" fmla="*/ 0 w 320261"/>
                        <a:gd name="connsiteY3" fmla="*/ 177962 h 177962"/>
                        <a:gd name="connsiteX0" fmla="*/ 0 w 320261"/>
                        <a:gd name="connsiteY0" fmla="*/ 177962 h 177962"/>
                        <a:gd name="connsiteX1" fmla="*/ 59481 w 320261"/>
                        <a:gd name="connsiteY1" fmla="*/ 30821 h 177962"/>
                        <a:gd name="connsiteX2" fmla="*/ 160131 w 320261"/>
                        <a:gd name="connsiteY2" fmla="*/ 0 h 177962"/>
                        <a:gd name="connsiteX3" fmla="*/ 320261 w 320261"/>
                        <a:gd name="connsiteY3" fmla="*/ 177962 h 177962"/>
                        <a:gd name="connsiteX4" fmla="*/ 0 w 320261"/>
                        <a:gd name="connsiteY4" fmla="*/ 177962 h 177962"/>
                        <a:gd name="connsiteX0" fmla="*/ 0 w 320261"/>
                        <a:gd name="connsiteY0" fmla="*/ 177962 h 177962"/>
                        <a:gd name="connsiteX1" fmla="*/ 59481 w 320261"/>
                        <a:gd name="connsiteY1" fmla="*/ 30821 h 177962"/>
                        <a:gd name="connsiteX2" fmla="*/ 160131 w 320261"/>
                        <a:gd name="connsiteY2" fmla="*/ 0 h 177962"/>
                        <a:gd name="connsiteX3" fmla="*/ 256331 w 320261"/>
                        <a:gd name="connsiteY3" fmla="*/ 24471 h 177962"/>
                        <a:gd name="connsiteX4" fmla="*/ 320261 w 320261"/>
                        <a:gd name="connsiteY4" fmla="*/ 177962 h 177962"/>
                        <a:gd name="connsiteX5" fmla="*/ 0 w 320261"/>
                        <a:gd name="connsiteY5" fmla="*/ 177962 h 1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261" h="177962">
                          <a:moveTo>
                            <a:pt x="0" y="177962"/>
                          </a:moveTo>
                          <a:cubicBezTo>
                            <a:pt x="34644" y="147965"/>
                            <a:pt x="24837" y="60818"/>
                            <a:pt x="59481" y="30821"/>
                          </a:cubicBezTo>
                          <a:lnTo>
                            <a:pt x="160131" y="0"/>
                          </a:lnTo>
                          <a:cubicBezTo>
                            <a:pt x="179498" y="25090"/>
                            <a:pt x="236964" y="-619"/>
                            <a:pt x="256331" y="24471"/>
                          </a:cubicBezTo>
                          <a:lnTo>
                            <a:pt x="320261" y="177962"/>
                          </a:lnTo>
                          <a:lnTo>
                            <a:pt x="0" y="177962"/>
                          </a:lnTo>
                          <a:close/>
                        </a:path>
                      </a:pathLst>
                    </a:cu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66" name="Freeform 136">
                      <a:extLst>
                        <a:ext uri="{FF2B5EF4-FFF2-40B4-BE49-F238E27FC236}">
                          <a16:creationId xmlns:a16="http://schemas.microsoft.com/office/drawing/2014/main" xmlns="" id="{EE6C9145-09CF-486A-BCD8-9DFD69DBA817}"/>
                        </a:ext>
                      </a:extLst>
                    </p:cNvPr>
                    <p:cNvSpPr/>
                    <p:nvPr/>
                  </p:nvSpPr>
                  <p:spPr>
                    <a:xfrm>
                      <a:off x="3257313" y="2679700"/>
                      <a:ext cx="63737" cy="146050"/>
                    </a:xfrm>
                    <a:custGeom>
                      <a:avLst/>
                      <a:gdLst>
                        <a:gd name="connsiteX0" fmla="*/ 12937 w 63737"/>
                        <a:gd name="connsiteY0" fmla="*/ 0 h 146050"/>
                        <a:gd name="connsiteX1" fmla="*/ 6587 w 63737"/>
                        <a:gd name="connsiteY1" fmla="*/ 69850 h 146050"/>
                        <a:gd name="connsiteX2" fmla="*/ 237 w 63737"/>
                        <a:gd name="connsiteY2" fmla="*/ 88900 h 146050"/>
                        <a:gd name="connsiteX3" fmla="*/ 6587 w 63737"/>
                        <a:gd name="connsiteY3" fmla="*/ 127000 h 146050"/>
                        <a:gd name="connsiteX4" fmla="*/ 44687 w 63737"/>
                        <a:gd name="connsiteY4" fmla="*/ 139700 h 146050"/>
                        <a:gd name="connsiteX5" fmla="*/ 63737 w 63737"/>
                        <a:gd name="connsiteY5" fmla="*/ 14605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37" h="146050">
                          <a:moveTo>
                            <a:pt x="12937" y="0"/>
                          </a:moveTo>
                          <a:cubicBezTo>
                            <a:pt x="10820" y="23283"/>
                            <a:pt x="9893" y="46706"/>
                            <a:pt x="6587" y="69850"/>
                          </a:cubicBezTo>
                          <a:cubicBezTo>
                            <a:pt x="5640" y="76476"/>
                            <a:pt x="237" y="82207"/>
                            <a:pt x="237" y="88900"/>
                          </a:cubicBezTo>
                          <a:cubicBezTo>
                            <a:pt x="237" y="101775"/>
                            <a:pt x="-1891" y="117310"/>
                            <a:pt x="6587" y="127000"/>
                          </a:cubicBezTo>
                          <a:cubicBezTo>
                            <a:pt x="15402" y="137075"/>
                            <a:pt x="31987" y="135467"/>
                            <a:pt x="44687" y="139700"/>
                          </a:cubicBezTo>
                          <a:lnTo>
                            <a:pt x="63737" y="14605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MY" sz="1350"/>
                    </a:p>
                  </p:txBody>
                </p:sp>
              </p:grpSp>
              <p:grpSp>
                <p:nvGrpSpPr>
                  <p:cNvPr id="427" name="Group 426">
                    <a:extLst>
                      <a:ext uri="{FF2B5EF4-FFF2-40B4-BE49-F238E27FC236}">
                        <a16:creationId xmlns:a16="http://schemas.microsoft.com/office/drawing/2014/main" xmlns="" id="{9DB6C72F-43FC-443A-A7B3-7B2D1B03DE33}"/>
                      </a:ext>
                    </a:extLst>
                  </p:cNvPr>
                  <p:cNvGrpSpPr/>
                  <p:nvPr/>
                </p:nvGrpSpPr>
                <p:grpSpPr>
                  <a:xfrm>
                    <a:off x="6170668" y="1822455"/>
                    <a:ext cx="208800" cy="208800"/>
                    <a:chOff x="2533176" y="1028338"/>
                    <a:chExt cx="509425" cy="507584"/>
                  </a:xfrm>
                </p:grpSpPr>
                <p:grpSp>
                  <p:nvGrpSpPr>
                    <p:cNvPr id="450" name="Group 449">
                      <a:extLst>
                        <a:ext uri="{FF2B5EF4-FFF2-40B4-BE49-F238E27FC236}">
                          <a16:creationId xmlns:a16="http://schemas.microsoft.com/office/drawing/2014/main" xmlns="" id="{4E9BAC2B-E47F-47D5-879F-174E327AE00B}"/>
                        </a:ext>
                      </a:extLst>
                    </p:cNvPr>
                    <p:cNvGrpSpPr/>
                    <p:nvPr/>
                  </p:nvGrpSpPr>
                  <p:grpSpPr>
                    <a:xfrm>
                      <a:off x="2533176" y="1028338"/>
                      <a:ext cx="509425" cy="507584"/>
                      <a:chOff x="2488283" y="1835431"/>
                      <a:chExt cx="1660243" cy="1660243"/>
                    </a:xfrm>
                  </p:grpSpPr>
                  <p:sp>
                    <p:nvSpPr>
                      <p:cNvPr id="457" name="Oval 456">
                        <a:extLst>
                          <a:ext uri="{FF2B5EF4-FFF2-40B4-BE49-F238E27FC236}">
                            <a16:creationId xmlns:a16="http://schemas.microsoft.com/office/drawing/2014/main" xmlns="" id="{B5CD6077-1D16-411C-A0BF-A1B846C057FF}"/>
                          </a:ext>
                        </a:extLst>
                      </p:cNvPr>
                      <p:cNvSpPr/>
                      <p:nvPr/>
                    </p:nvSpPr>
                    <p:spPr>
                      <a:xfrm>
                        <a:off x="2488283" y="1835431"/>
                        <a:ext cx="1660243" cy="1660243"/>
                      </a:xfrm>
                      <a:prstGeom prst="ellipse">
                        <a:avLst/>
                      </a:prstGeom>
                      <a:solidFill>
                        <a:srgbClr val="66FF3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58" name="Isosceles Triangle 18">
                        <a:extLst>
                          <a:ext uri="{FF2B5EF4-FFF2-40B4-BE49-F238E27FC236}">
                            <a16:creationId xmlns:a16="http://schemas.microsoft.com/office/drawing/2014/main" xmlns="" id="{DD24E0C2-34DB-4C96-BEFA-68C6DA705DD5}"/>
                          </a:ext>
                        </a:extLst>
                      </p:cNvPr>
                      <p:cNvSpPr/>
                      <p:nvPr/>
                    </p:nvSpPr>
                    <p:spPr>
                      <a:xfrm flipV="1">
                        <a:off x="3140606" y="3010789"/>
                        <a:ext cx="320260" cy="177961"/>
                      </a:xfrm>
                      <a:custGeom>
                        <a:avLst/>
                        <a:gdLst>
                          <a:gd name="connsiteX0" fmla="*/ 0 w 320261"/>
                          <a:gd name="connsiteY0" fmla="*/ 177962 h 177962"/>
                          <a:gd name="connsiteX1" fmla="*/ 160131 w 320261"/>
                          <a:gd name="connsiteY1" fmla="*/ 0 h 177962"/>
                          <a:gd name="connsiteX2" fmla="*/ 320261 w 320261"/>
                          <a:gd name="connsiteY2" fmla="*/ 177962 h 177962"/>
                          <a:gd name="connsiteX3" fmla="*/ 0 w 320261"/>
                          <a:gd name="connsiteY3" fmla="*/ 177962 h 177962"/>
                          <a:gd name="connsiteX0" fmla="*/ 0 w 320261"/>
                          <a:gd name="connsiteY0" fmla="*/ 177962 h 177962"/>
                          <a:gd name="connsiteX1" fmla="*/ 59481 w 320261"/>
                          <a:gd name="connsiteY1" fmla="*/ 30821 h 177962"/>
                          <a:gd name="connsiteX2" fmla="*/ 160131 w 320261"/>
                          <a:gd name="connsiteY2" fmla="*/ 0 h 177962"/>
                          <a:gd name="connsiteX3" fmla="*/ 320261 w 320261"/>
                          <a:gd name="connsiteY3" fmla="*/ 177962 h 177962"/>
                          <a:gd name="connsiteX4" fmla="*/ 0 w 320261"/>
                          <a:gd name="connsiteY4" fmla="*/ 177962 h 177962"/>
                          <a:gd name="connsiteX0" fmla="*/ 0 w 320261"/>
                          <a:gd name="connsiteY0" fmla="*/ 177962 h 177962"/>
                          <a:gd name="connsiteX1" fmla="*/ 59481 w 320261"/>
                          <a:gd name="connsiteY1" fmla="*/ 30821 h 177962"/>
                          <a:gd name="connsiteX2" fmla="*/ 160131 w 320261"/>
                          <a:gd name="connsiteY2" fmla="*/ 0 h 177962"/>
                          <a:gd name="connsiteX3" fmla="*/ 256331 w 320261"/>
                          <a:gd name="connsiteY3" fmla="*/ 24471 h 177962"/>
                          <a:gd name="connsiteX4" fmla="*/ 320261 w 320261"/>
                          <a:gd name="connsiteY4" fmla="*/ 177962 h 177962"/>
                          <a:gd name="connsiteX5" fmla="*/ 0 w 320261"/>
                          <a:gd name="connsiteY5" fmla="*/ 177962 h 1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261" h="177962">
                            <a:moveTo>
                              <a:pt x="0" y="177962"/>
                            </a:moveTo>
                            <a:cubicBezTo>
                              <a:pt x="34644" y="147965"/>
                              <a:pt x="24837" y="60818"/>
                              <a:pt x="59481" y="30821"/>
                            </a:cubicBezTo>
                            <a:lnTo>
                              <a:pt x="160131" y="0"/>
                            </a:lnTo>
                            <a:cubicBezTo>
                              <a:pt x="179498" y="25090"/>
                              <a:pt x="236964" y="-619"/>
                              <a:pt x="256331" y="24471"/>
                            </a:cubicBezTo>
                            <a:lnTo>
                              <a:pt x="320261" y="177962"/>
                            </a:lnTo>
                            <a:lnTo>
                              <a:pt x="0" y="177962"/>
                            </a:lnTo>
                            <a:close/>
                          </a:path>
                        </a:pathLst>
                      </a:custGeom>
                      <a:solidFill>
                        <a:srgbClr val="FF99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59" name="Freeform 190">
                        <a:extLst>
                          <a:ext uri="{FF2B5EF4-FFF2-40B4-BE49-F238E27FC236}">
                            <a16:creationId xmlns:a16="http://schemas.microsoft.com/office/drawing/2014/main" xmlns="" id="{405806BE-117B-422E-98C0-BC5FEFC1555A}"/>
                          </a:ext>
                        </a:extLst>
                      </p:cNvPr>
                      <p:cNvSpPr/>
                      <p:nvPr/>
                    </p:nvSpPr>
                    <p:spPr>
                      <a:xfrm>
                        <a:off x="3257313" y="2679700"/>
                        <a:ext cx="63737" cy="146050"/>
                      </a:xfrm>
                      <a:custGeom>
                        <a:avLst/>
                        <a:gdLst>
                          <a:gd name="connsiteX0" fmla="*/ 12937 w 63737"/>
                          <a:gd name="connsiteY0" fmla="*/ 0 h 146050"/>
                          <a:gd name="connsiteX1" fmla="*/ 6587 w 63737"/>
                          <a:gd name="connsiteY1" fmla="*/ 69850 h 146050"/>
                          <a:gd name="connsiteX2" fmla="*/ 237 w 63737"/>
                          <a:gd name="connsiteY2" fmla="*/ 88900 h 146050"/>
                          <a:gd name="connsiteX3" fmla="*/ 6587 w 63737"/>
                          <a:gd name="connsiteY3" fmla="*/ 127000 h 146050"/>
                          <a:gd name="connsiteX4" fmla="*/ 44687 w 63737"/>
                          <a:gd name="connsiteY4" fmla="*/ 139700 h 146050"/>
                          <a:gd name="connsiteX5" fmla="*/ 63737 w 63737"/>
                          <a:gd name="connsiteY5" fmla="*/ 14605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37" h="146050">
                            <a:moveTo>
                              <a:pt x="12937" y="0"/>
                            </a:moveTo>
                            <a:cubicBezTo>
                              <a:pt x="10820" y="23283"/>
                              <a:pt x="9893" y="46706"/>
                              <a:pt x="6587" y="69850"/>
                            </a:cubicBezTo>
                            <a:cubicBezTo>
                              <a:pt x="5640" y="76476"/>
                              <a:pt x="237" y="82207"/>
                              <a:pt x="237" y="88900"/>
                            </a:cubicBezTo>
                            <a:cubicBezTo>
                              <a:pt x="237" y="101775"/>
                              <a:pt x="-1891" y="117310"/>
                              <a:pt x="6587" y="127000"/>
                            </a:cubicBezTo>
                            <a:cubicBezTo>
                              <a:pt x="15402" y="137075"/>
                              <a:pt x="31987" y="135467"/>
                              <a:pt x="44687" y="139700"/>
                            </a:cubicBezTo>
                            <a:lnTo>
                              <a:pt x="63737" y="14605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MY" sz="1350"/>
                      </a:p>
                    </p:txBody>
                  </p:sp>
                </p:grpSp>
                <p:grpSp>
                  <p:nvGrpSpPr>
                    <p:cNvPr id="451" name="Group 450">
                      <a:extLst>
                        <a:ext uri="{FF2B5EF4-FFF2-40B4-BE49-F238E27FC236}">
                          <a16:creationId xmlns:a16="http://schemas.microsoft.com/office/drawing/2014/main" xmlns="" id="{BA94FD85-93A9-48B8-95AA-373EE0B80A0B}"/>
                        </a:ext>
                      </a:extLst>
                    </p:cNvPr>
                    <p:cNvGrpSpPr/>
                    <p:nvPr/>
                  </p:nvGrpSpPr>
                  <p:grpSpPr>
                    <a:xfrm>
                      <a:off x="2630747" y="1178484"/>
                      <a:ext cx="101208" cy="57443"/>
                      <a:chOff x="2787650" y="1502500"/>
                      <a:chExt cx="241204" cy="137398"/>
                    </a:xfrm>
                  </p:grpSpPr>
                  <p:cxnSp>
                    <p:nvCxnSpPr>
                      <p:cNvPr id="455" name="Straight Connector 454">
                        <a:extLst>
                          <a:ext uri="{FF2B5EF4-FFF2-40B4-BE49-F238E27FC236}">
                            <a16:creationId xmlns:a16="http://schemas.microsoft.com/office/drawing/2014/main" xmlns="" id="{618E0343-A8CB-44DD-B9AE-5B281824FE37}"/>
                          </a:ext>
                        </a:extLst>
                      </p:cNvPr>
                      <p:cNvCxnSpPr/>
                      <p:nvPr/>
                    </p:nvCxnSpPr>
                    <p:spPr>
                      <a:xfrm flipV="1">
                        <a:off x="2787650" y="1502500"/>
                        <a:ext cx="133350" cy="137398"/>
                      </a:xfrm>
                      <a:prstGeom prst="line">
                        <a:avLst/>
                      </a:prstGeom>
                      <a:ln w="12700"/>
                    </p:spPr>
                    <p:style>
                      <a:lnRef idx="2">
                        <a:schemeClr val="dk1"/>
                      </a:lnRef>
                      <a:fillRef idx="0">
                        <a:schemeClr val="dk1"/>
                      </a:fillRef>
                      <a:effectRef idx="1">
                        <a:schemeClr val="dk1"/>
                      </a:effectRef>
                      <a:fontRef idx="minor">
                        <a:schemeClr val="tx1"/>
                      </a:fontRef>
                    </p:style>
                  </p:cxnSp>
                  <p:cxnSp>
                    <p:nvCxnSpPr>
                      <p:cNvPr id="456" name="Straight Connector 455">
                        <a:extLst>
                          <a:ext uri="{FF2B5EF4-FFF2-40B4-BE49-F238E27FC236}">
                            <a16:creationId xmlns:a16="http://schemas.microsoft.com/office/drawing/2014/main" xmlns="" id="{28E29EF3-A68C-4350-B369-467698CEDC11}"/>
                          </a:ext>
                        </a:extLst>
                      </p:cNvPr>
                      <p:cNvCxnSpPr/>
                      <p:nvPr/>
                    </p:nvCxnSpPr>
                    <p:spPr>
                      <a:xfrm>
                        <a:off x="2907040" y="1502500"/>
                        <a:ext cx="121814" cy="137398"/>
                      </a:xfrm>
                      <a:prstGeom prst="line">
                        <a:avLst/>
                      </a:prstGeom>
                      <a:ln w="12700"/>
                    </p:spPr>
                    <p:style>
                      <a:lnRef idx="2">
                        <a:schemeClr val="dk1"/>
                      </a:lnRef>
                      <a:fillRef idx="0">
                        <a:schemeClr val="dk1"/>
                      </a:fillRef>
                      <a:effectRef idx="1">
                        <a:schemeClr val="dk1"/>
                      </a:effectRef>
                      <a:fontRef idx="minor">
                        <a:schemeClr val="tx1"/>
                      </a:fontRef>
                    </p:style>
                  </p:cxnSp>
                </p:grpSp>
                <p:grpSp>
                  <p:nvGrpSpPr>
                    <p:cNvPr id="452" name="Group 451">
                      <a:extLst>
                        <a:ext uri="{FF2B5EF4-FFF2-40B4-BE49-F238E27FC236}">
                          <a16:creationId xmlns:a16="http://schemas.microsoft.com/office/drawing/2014/main" xmlns="" id="{4FCD5755-77A0-4B03-9A74-275B79EA9907}"/>
                        </a:ext>
                      </a:extLst>
                    </p:cNvPr>
                    <p:cNvGrpSpPr/>
                    <p:nvPr/>
                  </p:nvGrpSpPr>
                  <p:grpSpPr>
                    <a:xfrm>
                      <a:off x="2835127" y="1173469"/>
                      <a:ext cx="101208" cy="57443"/>
                      <a:chOff x="2787650" y="1502500"/>
                      <a:chExt cx="241204" cy="137398"/>
                    </a:xfrm>
                  </p:grpSpPr>
                  <p:cxnSp>
                    <p:nvCxnSpPr>
                      <p:cNvPr id="453" name="Straight Connector 452">
                        <a:extLst>
                          <a:ext uri="{FF2B5EF4-FFF2-40B4-BE49-F238E27FC236}">
                            <a16:creationId xmlns:a16="http://schemas.microsoft.com/office/drawing/2014/main" xmlns="" id="{84DABBF2-09EB-4CA6-8F65-4A7822ED002E}"/>
                          </a:ext>
                        </a:extLst>
                      </p:cNvPr>
                      <p:cNvCxnSpPr/>
                      <p:nvPr/>
                    </p:nvCxnSpPr>
                    <p:spPr>
                      <a:xfrm flipV="1">
                        <a:off x="2787650" y="1502500"/>
                        <a:ext cx="133350" cy="137398"/>
                      </a:xfrm>
                      <a:prstGeom prst="line">
                        <a:avLst/>
                      </a:prstGeom>
                      <a:ln w="12700"/>
                    </p:spPr>
                    <p:style>
                      <a:lnRef idx="2">
                        <a:schemeClr val="dk1"/>
                      </a:lnRef>
                      <a:fillRef idx="0">
                        <a:schemeClr val="dk1"/>
                      </a:fillRef>
                      <a:effectRef idx="1">
                        <a:schemeClr val="dk1"/>
                      </a:effectRef>
                      <a:fontRef idx="minor">
                        <a:schemeClr val="tx1"/>
                      </a:fontRef>
                    </p:style>
                  </p:cxnSp>
                  <p:cxnSp>
                    <p:nvCxnSpPr>
                      <p:cNvPr id="454" name="Straight Connector 453">
                        <a:extLst>
                          <a:ext uri="{FF2B5EF4-FFF2-40B4-BE49-F238E27FC236}">
                            <a16:creationId xmlns:a16="http://schemas.microsoft.com/office/drawing/2014/main" xmlns="" id="{611C1EEF-8F8E-450A-8768-2C10B03A18CB}"/>
                          </a:ext>
                        </a:extLst>
                      </p:cNvPr>
                      <p:cNvCxnSpPr/>
                      <p:nvPr/>
                    </p:nvCxnSpPr>
                    <p:spPr>
                      <a:xfrm>
                        <a:off x="2907040" y="1502500"/>
                        <a:ext cx="121814" cy="137398"/>
                      </a:xfrm>
                      <a:prstGeom prst="line">
                        <a:avLst/>
                      </a:prstGeom>
                      <a:ln w="12700"/>
                    </p:spPr>
                    <p:style>
                      <a:lnRef idx="2">
                        <a:schemeClr val="dk1"/>
                      </a:lnRef>
                      <a:fillRef idx="0">
                        <a:schemeClr val="dk1"/>
                      </a:fillRef>
                      <a:effectRef idx="1">
                        <a:schemeClr val="dk1"/>
                      </a:effectRef>
                      <a:fontRef idx="minor">
                        <a:schemeClr val="tx1"/>
                      </a:fontRef>
                    </p:style>
                  </p:cxnSp>
                </p:grpSp>
              </p:grpSp>
              <p:grpSp>
                <p:nvGrpSpPr>
                  <p:cNvPr id="428" name="Group 427">
                    <a:extLst>
                      <a:ext uri="{FF2B5EF4-FFF2-40B4-BE49-F238E27FC236}">
                        <a16:creationId xmlns:a16="http://schemas.microsoft.com/office/drawing/2014/main" xmlns="" id="{ED7C7498-AD22-4525-80F4-86650877C33D}"/>
                      </a:ext>
                    </a:extLst>
                  </p:cNvPr>
                  <p:cNvGrpSpPr/>
                  <p:nvPr/>
                </p:nvGrpSpPr>
                <p:grpSpPr>
                  <a:xfrm>
                    <a:off x="6386682" y="1822455"/>
                    <a:ext cx="208800" cy="208800"/>
                    <a:chOff x="2533176" y="1028338"/>
                    <a:chExt cx="509425" cy="507584"/>
                  </a:xfrm>
                </p:grpSpPr>
                <p:grpSp>
                  <p:nvGrpSpPr>
                    <p:cNvPr id="440" name="Group 439">
                      <a:extLst>
                        <a:ext uri="{FF2B5EF4-FFF2-40B4-BE49-F238E27FC236}">
                          <a16:creationId xmlns:a16="http://schemas.microsoft.com/office/drawing/2014/main" xmlns="" id="{093CB996-DCDB-48E9-AB6E-82932F6E0F3C}"/>
                        </a:ext>
                      </a:extLst>
                    </p:cNvPr>
                    <p:cNvGrpSpPr/>
                    <p:nvPr/>
                  </p:nvGrpSpPr>
                  <p:grpSpPr>
                    <a:xfrm>
                      <a:off x="2533176" y="1028338"/>
                      <a:ext cx="509425" cy="507584"/>
                      <a:chOff x="2488283" y="1835431"/>
                      <a:chExt cx="1660243" cy="1660243"/>
                    </a:xfrm>
                  </p:grpSpPr>
                  <p:sp>
                    <p:nvSpPr>
                      <p:cNvPr id="447" name="Oval 446">
                        <a:extLst>
                          <a:ext uri="{FF2B5EF4-FFF2-40B4-BE49-F238E27FC236}">
                            <a16:creationId xmlns:a16="http://schemas.microsoft.com/office/drawing/2014/main" xmlns="" id="{D4212AF4-0894-4B95-B9F0-6A5047C63710}"/>
                          </a:ext>
                        </a:extLst>
                      </p:cNvPr>
                      <p:cNvSpPr/>
                      <p:nvPr/>
                    </p:nvSpPr>
                    <p:spPr>
                      <a:xfrm>
                        <a:off x="2488283" y="1835431"/>
                        <a:ext cx="1660243" cy="1660243"/>
                      </a:xfrm>
                      <a:prstGeom prst="ellipse">
                        <a:avLst/>
                      </a:prstGeom>
                      <a:solidFill>
                        <a:srgbClr val="66FF3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48" name="Isosceles Triangle 18">
                        <a:extLst>
                          <a:ext uri="{FF2B5EF4-FFF2-40B4-BE49-F238E27FC236}">
                            <a16:creationId xmlns:a16="http://schemas.microsoft.com/office/drawing/2014/main" xmlns="" id="{55D869C2-80D0-40C3-9193-739EB3C955FD}"/>
                          </a:ext>
                        </a:extLst>
                      </p:cNvPr>
                      <p:cNvSpPr/>
                      <p:nvPr/>
                    </p:nvSpPr>
                    <p:spPr>
                      <a:xfrm flipV="1">
                        <a:off x="3140606" y="3010789"/>
                        <a:ext cx="320260" cy="177961"/>
                      </a:xfrm>
                      <a:custGeom>
                        <a:avLst/>
                        <a:gdLst>
                          <a:gd name="connsiteX0" fmla="*/ 0 w 320261"/>
                          <a:gd name="connsiteY0" fmla="*/ 177962 h 177962"/>
                          <a:gd name="connsiteX1" fmla="*/ 160131 w 320261"/>
                          <a:gd name="connsiteY1" fmla="*/ 0 h 177962"/>
                          <a:gd name="connsiteX2" fmla="*/ 320261 w 320261"/>
                          <a:gd name="connsiteY2" fmla="*/ 177962 h 177962"/>
                          <a:gd name="connsiteX3" fmla="*/ 0 w 320261"/>
                          <a:gd name="connsiteY3" fmla="*/ 177962 h 177962"/>
                          <a:gd name="connsiteX0" fmla="*/ 0 w 320261"/>
                          <a:gd name="connsiteY0" fmla="*/ 177962 h 177962"/>
                          <a:gd name="connsiteX1" fmla="*/ 59481 w 320261"/>
                          <a:gd name="connsiteY1" fmla="*/ 30821 h 177962"/>
                          <a:gd name="connsiteX2" fmla="*/ 160131 w 320261"/>
                          <a:gd name="connsiteY2" fmla="*/ 0 h 177962"/>
                          <a:gd name="connsiteX3" fmla="*/ 320261 w 320261"/>
                          <a:gd name="connsiteY3" fmla="*/ 177962 h 177962"/>
                          <a:gd name="connsiteX4" fmla="*/ 0 w 320261"/>
                          <a:gd name="connsiteY4" fmla="*/ 177962 h 177962"/>
                          <a:gd name="connsiteX0" fmla="*/ 0 w 320261"/>
                          <a:gd name="connsiteY0" fmla="*/ 177962 h 177962"/>
                          <a:gd name="connsiteX1" fmla="*/ 59481 w 320261"/>
                          <a:gd name="connsiteY1" fmla="*/ 30821 h 177962"/>
                          <a:gd name="connsiteX2" fmla="*/ 160131 w 320261"/>
                          <a:gd name="connsiteY2" fmla="*/ 0 h 177962"/>
                          <a:gd name="connsiteX3" fmla="*/ 256331 w 320261"/>
                          <a:gd name="connsiteY3" fmla="*/ 24471 h 177962"/>
                          <a:gd name="connsiteX4" fmla="*/ 320261 w 320261"/>
                          <a:gd name="connsiteY4" fmla="*/ 177962 h 177962"/>
                          <a:gd name="connsiteX5" fmla="*/ 0 w 320261"/>
                          <a:gd name="connsiteY5" fmla="*/ 177962 h 1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261" h="177962">
                            <a:moveTo>
                              <a:pt x="0" y="177962"/>
                            </a:moveTo>
                            <a:cubicBezTo>
                              <a:pt x="34644" y="147965"/>
                              <a:pt x="24837" y="60818"/>
                              <a:pt x="59481" y="30821"/>
                            </a:cubicBezTo>
                            <a:lnTo>
                              <a:pt x="160131" y="0"/>
                            </a:lnTo>
                            <a:cubicBezTo>
                              <a:pt x="179498" y="25090"/>
                              <a:pt x="236964" y="-619"/>
                              <a:pt x="256331" y="24471"/>
                            </a:cubicBezTo>
                            <a:lnTo>
                              <a:pt x="320261" y="177962"/>
                            </a:lnTo>
                            <a:lnTo>
                              <a:pt x="0" y="177962"/>
                            </a:lnTo>
                            <a:close/>
                          </a:path>
                        </a:pathLst>
                      </a:custGeom>
                      <a:solidFill>
                        <a:srgbClr val="FF99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49" name="Freeform 201">
                        <a:extLst>
                          <a:ext uri="{FF2B5EF4-FFF2-40B4-BE49-F238E27FC236}">
                            <a16:creationId xmlns:a16="http://schemas.microsoft.com/office/drawing/2014/main" xmlns="" id="{8E33C994-487E-499F-BD79-9042EE618358}"/>
                          </a:ext>
                        </a:extLst>
                      </p:cNvPr>
                      <p:cNvSpPr/>
                      <p:nvPr/>
                    </p:nvSpPr>
                    <p:spPr>
                      <a:xfrm>
                        <a:off x="3257313" y="2679700"/>
                        <a:ext cx="63737" cy="146050"/>
                      </a:xfrm>
                      <a:custGeom>
                        <a:avLst/>
                        <a:gdLst>
                          <a:gd name="connsiteX0" fmla="*/ 12937 w 63737"/>
                          <a:gd name="connsiteY0" fmla="*/ 0 h 146050"/>
                          <a:gd name="connsiteX1" fmla="*/ 6587 w 63737"/>
                          <a:gd name="connsiteY1" fmla="*/ 69850 h 146050"/>
                          <a:gd name="connsiteX2" fmla="*/ 237 w 63737"/>
                          <a:gd name="connsiteY2" fmla="*/ 88900 h 146050"/>
                          <a:gd name="connsiteX3" fmla="*/ 6587 w 63737"/>
                          <a:gd name="connsiteY3" fmla="*/ 127000 h 146050"/>
                          <a:gd name="connsiteX4" fmla="*/ 44687 w 63737"/>
                          <a:gd name="connsiteY4" fmla="*/ 139700 h 146050"/>
                          <a:gd name="connsiteX5" fmla="*/ 63737 w 63737"/>
                          <a:gd name="connsiteY5" fmla="*/ 14605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37" h="146050">
                            <a:moveTo>
                              <a:pt x="12937" y="0"/>
                            </a:moveTo>
                            <a:cubicBezTo>
                              <a:pt x="10820" y="23283"/>
                              <a:pt x="9893" y="46706"/>
                              <a:pt x="6587" y="69850"/>
                            </a:cubicBezTo>
                            <a:cubicBezTo>
                              <a:pt x="5640" y="76476"/>
                              <a:pt x="237" y="82207"/>
                              <a:pt x="237" y="88900"/>
                            </a:cubicBezTo>
                            <a:cubicBezTo>
                              <a:pt x="237" y="101775"/>
                              <a:pt x="-1891" y="117310"/>
                              <a:pt x="6587" y="127000"/>
                            </a:cubicBezTo>
                            <a:cubicBezTo>
                              <a:pt x="15402" y="137075"/>
                              <a:pt x="31987" y="135467"/>
                              <a:pt x="44687" y="139700"/>
                            </a:cubicBezTo>
                            <a:lnTo>
                              <a:pt x="63737" y="14605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MY" sz="1350"/>
                      </a:p>
                    </p:txBody>
                  </p:sp>
                </p:grpSp>
                <p:grpSp>
                  <p:nvGrpSpPr>
                    <p:cNvPr id="441" name="Group 440">
                      <a:extLst>
                        <a:ext uri="{FF2B5EF4-FFF2-40B4-BE49-F238E27FC236}">
                          <a16:creationId xmlns:a16="http://schemas.microsoft.com/office/drawing/2014/main" xmlns="" id="{13ADC167-5E66-40C3-8418-0B1CF7EFAB36}"/>
                        </a:ext>
                      </a:extLst>
                    </p:cNvPr>
                    <p:cNvGrpSpPr/>
                    <p:nvPr/>
                  </p:nvGrpSpPr>
                  <p:grpSpPr>
                    <a:xfrm>
                      <a:off x="2630747" y="1178484"/>
                      <a:ext cx="101208" cy="57443"/>
                      <a:chOff x="2787650" y="1502500"/>
                      <a:chExt cx="241204" cy="137398"/>
                    </a:xfrm>
                  </p:grpSpPr>
                  <p:cxnSp>
                    <p:nvCxnSpPr>
                      <p:cNvPr id="445" name="Straight Connector 444">
                        <a:extLst>
                          <a:ext uri="{FF2B5EF4-FFF2-40B4-BE49-F238E27FC236}">
                            <a16:creationId xmlns:a16="http://schemas.microsoft.com/office/drawing/2014/main" xmlns="" id="{8EE0BA8B-08E9-4A7F-AC93-0E93334BCA1C}"/>
                          </a:ext>
                        </a:extLst>
                      </p:cNvPr>
                      <p:cNvCxnSpPr/>
                      <p:nvPr/>
                    </p:nvCxnSpPr>
                    <p:spPr>
                      <a:xfrm flipV="1">
                        <a:off x="2787650" y="1502500"/>
                        <a:ext cx="133350" cy="137398"/>
                      </a:xfrm>
                      <a:prstGeom prst="line">
                        <a:avLst/>
                      </a:prstGeom>
                      <a:ln w="12700"/>
                    </p:spPr>
                    <p:style>
                      <a:lnRef idx="2">
                        <a:schemeClr val="dk1"/>
                      </a:lnRef>
                      <a:fillRef idx="0">
                        <a:schemeClr val="dk1"/>
                      </a:fillRef>
                      <a:effectRef idx="1">
                        <a:schemeClr val="dk1"/>
                      </a:effectRef>
                      <a:fontRef idx="minor">
                        <a:schemeClr val="tx1"/>
                      </a:fontRef>
                    </p:style>
                  </p:cxnSp>
                  <p:cxnSp>
                    <p:nvCxnSpPr>
                      <p:cNvPr id="446" name="Straight Connector 445">
                        <a:extLst>
                          <a:ext uri="{FF2B5EF4-FFF2-40B4-BE49-F238E27FC236}">
                            <a16:creationId xmlns:a16="http://schemas.microsoft.com/office/drawing/2014/main" xmlns="" id="{984E3B6E-05BB-4E52-B847-9920DEB02F57}"/>
                          </a:ext>
                        </a:extLst>
                      </p:cNvPr>
                      <p:cNvCxnSpPr/>
                      <p:nvPr/>
                    </p:nvCxnSpPr>
                    <p:spPr>
                      <a:xfrm>
                        <a:off x="2907040" y="1502500"/>
                        <a:ext cx="121814" cy="137398"/>
                      </a:xfrm>
                      <a:prstGeom prst="line">
                        <a:avLst/>
                      </a:prstGeom>
                      <a:ln w="12700"/>
                    </p:spPr>
                    <p:style>
                      <a:lnRef idx="2">
                        <a:schemeClr val="dk1"/>
                      </a:lnRef>
                      <a:fillRef idx="0">
                        <a:schemeClr val="dk1"/>
                      </a:fillRef>
                      <a:effectRef idx="1">
                        <a:schemeClr val="dk1"/>
                      </a:effectRef>
                      <a:fontRef idx="minor">
                        <a:schemeClr val="tx1"/>
                      </a:fontRef>
                    </p:style>
                  </p:cxnSp>
                </p:grpSp>
                <p:grpSp>
                  <p:nvGrpSpPr>
                    <p:cNvPr id="442" name="Group 441">
                      <a:extLst>
                        <a:ext uri="{FF2B5EF4-FFF2-40B4-BE49-F238E27FC236}">
                          <a16:creationId xmlns:a16="http://schemas.microsoft.com/office/drawing/2014/main" xmlns="" id="{8266A149-8574-443A-80D8-D9B07E405FE8}"/>
                        </a:ext>
                      </a:extLst>
                    </p:cNvPr>
                    <p:cNvGrpSpPr/>
                    <p:nvPr/>
                  </p:nvGrpSpPr>
                  <p:grpSpPr>
                    <a:xfrm>
                      <a:off x="2835127" y="1173469"/>
                      <a:ext cx="101208" cy="57443"/>
                      <a:chOff x="2787650" y="1502500"/>
                      <a:chExt cx="241204" cy="137398"/>
                    </a:xfrm>
                  </p:grpSpPr>
                  <p:cxnSp>
                    <p:nvCxnSpPr>
                      <p:cNvPr id="443" name="Straight Connector 442">
                        <a:extLst>
                          <a:ext uri="{FF2B5EF4-FFF2-40B4-BE49-F238E27FC236}">
                            <a16:creationId xmlns:a16="http://schemas.microsoft.com/office/drawing/2014/main" xmlns="" id="{5968E5D8-884D-4C87-BD8B-81769AC34217}"/>
                          </a:ext>
                        </a:extLst>
                      </p:cNvPr>
                      <p:cNvCxnSpPr/>
                      <p:nvPr/>
                    </p:nvCxnSpPr>
                    <p:spPr>
                      <a:xfrm flipV="1">
                        <a:off x="2787650" y="1502500"/>
                        <a:ext cx="133350" cy="137398"/>
                      </a:xfrm>
                      <a:prstGeom prst="line">
                        <a:avLst/>
                      </a:prstGeom>
                      <a:ln w="12700"/>
                    </p:spPr>
                    <p:style>
                      <a:lnRef idx="2">
                        <a:schemeClr val="dk1"/>
                      </a:lnRef>
                      <a:fillRef idx="0">
                        <a:schemeClr val="dk1"/>
                      </a:fillRef>
                      <a:effectRef idx="1">
                        <a:schemeClr val="dk1"/>
                      </a:effectRef>
                      <a:fontRef idx="minor">
                        <a:schemeClr val="tx1"/>
                      </a:fontRef>
                    </p:style>
                  </p:cxnSp>
                  <p:cxnSp>
                    <p:nvCxnSpPr>
                      <p:cNvPr id="444" name="Straight Connector 443">
                        <a:extLst>
                          <a:ext uri="{FF2B5EF4-FFF2-40B4-BE49-F238E27FC236}">
                            <a16:creationId xmlns:a16="http://schemas.microsoft.com/office/drawing/2014/main" xmlns="" id="{C28C7DDE-131B-4090-9B1E-49AA8B702B0E}"/>
                          </a:ext>
                        </a:extLst>
                      </p:cNvPr>
                      <p:cNvCxnSpPr/>
                      <p:nvPr/>
                    </p:nvCxnSpPr>
                    <p:spPr>
                      <a:xfrm>
                        <a:off x="2907040" y="1502500"/>
                        <a:ext cx="121814" cy="137398"/>
                      </a:xfrm>
                      <a:prstGeom prst="line">
                        <a:avLst/>
                      </a:prstGeom>
                      <a:ln w="12700"/>
                    </p:spPr>
                    <p:style>
                      <a:lnRef idx="2">
                        <a:schemeClr val="dk1"/>
                      </a:lnRef>
                      <a:fillRef idx="0">
                        <a:schemeClr val="dk1"/>
                      </a:fillRef>
                      <a:effectRef idx="1">
                        <a:schemeClr val="dk1"/>
                      </a:effectRef>
                      <a:fontRef idx="minor">
                        <a:schemeClr val="tx1"/>
                      </a:fontRef>
                    </p:style>
                  </p:cxnSp>
                </p:grpSp>
              </p:grpSp>
              <p:grpSp>
                <p:nvGrpSpPr>
                  <p:cNvPr id="429" name="Group 428">
                    <a:extLst>
                      <a:ext uri="{FF2B5EF4-FFF2-40B4-BE49-F238E27FC236}">
                        <a16:creationId xmlns:a16="http://schemas.microsoft.com/office/drawing/2014/main" xmlns="" id="{7F2E0B58-6488-4A59-B9DE-E2DE74525669}"/>
                      </a:ext>
                    </a:extLst>
                  </p:cNvPr>
                  <p:cNvGrpSpPr/>
                  <p:nvPr/>
                </p:nvGrpSpPr>
                <p:grpSpPr>
                  <a:xfrm>
                    <a:off x="6272318" y="1637574"/>
                    <a:ext cx="208800" cy="208800"/>
                    <a:chOff x="2533176" y="1028338"/>
                    <a:chExt cx="509425" cy="507584"/>
                  </a:xfrm>
                </p:grpSpPr>
                <p:grpSp>
                  <p:nvGrpSpPr>
                    <p:cNvPr id="430" name="Group 429">
                      <a:extLst>
                        <a:ext uri="{FF2B5EF4-FFF2-40B4-BE49-F238E27FC236}">
                          <a16:creationId xmlns:a16="http://schemas.microsoft.com/office/drawing/2014/main" xmlns="" id="{322A2DE9-3BE5-4A4B-B6DD-567E4B9A6C51}"/>
                        </a:ext>
                      </a:extLst>
                    </p:cNvPr>
                    <p:cNvGrpSpPr/>
                    <p:nvPr/>
                  </p:nvGrpSpPr>
                  <p:grpSpPr>
                    <a:xfrm>
                      <a:off x="2533176" y="1028338"/>
                      <a:ext cx="509425" cy="507584"/>
                      <a:chOff x="2488283" y="1835431"/>
                      <a:chExt cx="1660243" cy="1660243"/>
                    </a:xfrm>
                  </p:grpSpPr>
                  <p:sp>
                    <p:nvSpPr>
                      <p:cNvPr id="437" name="Oval 436">
                        <a:extLst>
                          <a:ext uri="{FF2B5EF4-FFF2-40B4-BE49-F238E27FC236}">
                            <a16:creationId xmlns:a16="http://schemas.microsoft.com/office/drawing/2014/main" xmlns="" id="{081D630F-CAF2-4D06-8CD7-5FDF7966C706}"/>
                          </a:ext>
                        </a:extLst>
                      </p:cNvPr>
                      <p:cNvSpPr/>
                      <p:nvPr/>
                    </p:nvSpPr>
                    <p:spPr>
                      <a:xfrm>
                        <a:off x="2488283" y="1835431"/>
                        <a:ext cx="1660243" cy="1660243"/>
                      </a:xfrm>
                      <a:prstGeom prst="ellipse">
                        <a:avLst/>
                      </a:prstGeom>
                      <a:solidFill>
                        <a:srgbClr val="66FF3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38" name="Isosceles Triangle 18">
                        <a:extLst>
                          <a:ext uri="{FF2B5EF4-FFF2-40B4-BE49-F238E27FC236}">
                            <a16:creationId xmlns:a16="http://schemas.microsoft.com/office/drawing/2014/main" xmlns="" id="{1E850518-F6AB-49E1-BC14-A19D39BCA8AE}"/>
                          </a:ext>
                        </a:extLst>
                      </p:cNvPr>
                      <p:cNvSpPr/>
                      <p:nvPr/>
                    </p:nvSpPr>
                    <p:spPr>
                      <a:xfrm flipV="1">
                        <a:off x="3140606" y="3010789"/>
                        <a:ext cx="320260" cy="177961"/>
                      </a:xfrm>
                      <a:custGeom>
                        <a:avLst/>
                        <a:gdLst>
                          <a:gd name="connsiteX0" fmla="*/ 0 w 320261"/>
                          <a:gd name="connsiteY0" fmla="*/ 177962 h 177962"/>
                          <a:gd name="connsiteX1" fmla="*/ 160131 w 320261"/>
                          <a:gd name="connsiteY1" fmla="*/ 0 h 177962"/>
                          <a:gd name="connsiteX2" fmla="*/ 320261 w 320261"/>
                          <a:gd name="connsiteY2" fmla="*/ 177962 h 177962"/>
                          <a:gd name="connsiteX3" fmla="*/ 0 w 320261"/>
                          <a:gd name="connsiteY3" fmla="*/ 177962 h 177962"/>
                          <a:gd name="connsiteX0" fmla="*/ 0 w 320261"/>
                          <a:gd name="connsiteY0" fmla="*/ 177962 h 177962"/>
                          <a:gd name="connsiteX1" fmla="*/ 59481 w 320261"/>
                          <a:gd name="connsiteY1" fmla="*/ 30821 h 177962"/>
                          <a:gd name="connsiteX2" fmla="*/ 160131 w 320261"/>
                          <a:gd name="connsiteY2" fmla="*/ 0 h 177962"/>
                          <a:gd name="connsiteX3" fmla="*/ 320261 w 320261"/>
                          <a:gd name="connsiteY3" fmla="*/ 177962 h 177962"/>
                          <a:gd name="connsiteX4" fmla="*/ 0 w 320261"/>
                          <a:gd name="connsiteY4" fmla="*/ 177962 h 177962"/>
                          <a:gd name="connsiteX0" fmla="*/ 0 w 320261"/>
                          <a:gd name="connsiteY0" fmla="*/ 177962 h 177962"/>
                          <a:gd name="connsiteX1" fmla="*/ 59481 w 320261"/>
                          <a:gd name="connsiteY1" fmla="*/ 30821 h 177962"/>
                          <a:gd name="connsiteX2" fmla="*/ 160131 w 320261"/>
                          <a:gd name="connsiteY2" fmla="*/ 0 h 177962"/>
                          <a:gd name="connsiteX3" fmla="*/ 256331 w 320261"/>
                          <a:gd name="connsiteY3" fmla="*/ 24471 h 177962"/>
                          <a:gd name="connsiteX4" fmla="*/ 320261 w 320261"/>
                          <a:gd name="connsiteY4" fmla="*/ 177962 h 177962"/>
                          <a:gd name="connsiteX5" fmla="*/ 0 w 320261"/>
                          <a:gd name="connsiteY5" fmla="*/ 177962 h 1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261" h="177962">
                            <a:moveTo>
                              <a:pt x="0" y="177962"/>
                            </a:moveTo>
                            <a:cubicBezTo>
                              <a:pt x="34644" y="147965"/>
                              <a:pt x="24837" y="60818"/>
                              <a:pt x="59481" y="30821"/>
                            </a:cubicBezTo>
                            <a:lnTo>
                              <a:pt x="160131" y="0"/>
                            </a:lnTo>
                            <a:cubicBezTo>
                              <a:pt x="179498" y="25090"/>
                              <a:pt x="236964" y="-619"/>
                              <a:pt x="256331" y="24471"/>
                            </a:cubicBezTo>
                            <a:lnTo>
                              <a:pt x="320261" y="177962"/>
                            </a:lnTo>
                            <a:lnTo>
                              <a:pt x="0" y="177962"/>
                            </a:lnTo>
                            <a:close/>
                          </a:path>
                        </a:pathLst>
                      </a:custGeom>
                      <a:solidFill>
                        <a:srgbClr val="FF99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1350"/>
                      </a:p>
                    </p:txBody>
                  </p:sp>
                  <p:sp>
                    <p:nvSpPr>
                      <p:cNvPr id="439" name="Freeform 212">
                        <a:extLst>
                          <a:ext uri="{FF2B5EF4-FFF2-40B4-BE49-F238E27FC236}">
                            <a16:creationId xmlns:a16="http://schemas.microsoft.com/office/drawing/2014/main" xmlns="" id="{B2317C8B-37FA-4477-9CBB-50FD4F50B5B5}"/>
                          </a:ext>
                        </a:extLst>
                      </p:cNvPr>
                      <p:cNvSpPr/>
                      <p:nvPr/>
                    </p:nvSpPr>
                    <p:spPr>
                      <a:xfrm>
                        <a:off x="3257313" y="2679700"/>
                        <a:ext cx="63737" cy="146050"/>
                      </a:xfrm>
                      <a:custGeom>
                        <a:avLst/>
                        <a:gdLst>
                          <a:gd name="connsiteX0" fmla="*/ 12937 w 63737"/>
                          <a:gd name="connsiteY0" fmla="*/ 0 h 146050"/>
                          <a:gd name="connsiteX1" fmla="*/ 6587 w 63737"/>
                          <a:gd name="connsiteY1" fmla="*/ 69850 h 146050"/>
                          <a:gd name="connsiteX2" fmla="*/ 237 w 63737"/>
                          <a:gd name="connsiteY2" fmla="*/ 88900 h 146050"/>
                          <a:gd name="connsiteX3" fmla="*/ 6587 w 63737"/>
                          <a:gd name="connsiteY3" fmla="*/ 127000 h 146050"/>
                          <a:gd name="connsiteX4" fmla="*/ 44687 w 63737"/>
                          <a:gd name="connsiteY4" fmla="*/ 139700 h 146050"/>
                          <a:gd name="connsiteX5" fmla="*/ 63737 w 63737"/>
                          <a:gd name="connsiteY5" fmla="*/ 14605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37" h="146050">
                            <a:moveTo>
                              <a:pt x="12937" y="0"/>
                            </a:moveTo>
                            <a:cubicBezTo>
                              <a:pt x="10820" y="23283"/>
                              <a:pt x="9893" y="46706"/>
                              <a:pt x="6587" y="69850"/>
                            </a:cubicBezTo>
                            <a:cubicBezTo>
                              <a:pt x="5640" y="76476"/>
                              <a:pt x="237" y="82207"/>
                              <a:pt x="237" y="88900"/>
                            </a:cubicBezTo>
                            <a:cubicBezTo>
                              <a:pt x="237" y="101775"/>
                              <a:pt x="-1891" y="117310"/>
                              <a:pt x="6587" y="127000"/>
                            </a:cubicBezTo>
                            <a:cubicBezTo>
                              <a:pt x="15402" y="137075"/>
                              <a:pt x="31987" y="135467"/>
                              <a:pt x="44687" y="139700"/>
                            </a:cubicBezTo>
                            <a:lnTo>
                              <a:pt x="63737" y="14605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MY" sz="1350"/>
                      </a:p>
                    </p:txBody>
                  </p:sp>
                </p:grpSp>
                <p:grpSp>
                  <p:nvGrpSpPr>
                    <p:cNvPr id="431" name="Group 430">
                      <a:extLst>
                        <a:ext uri="{FF2B5EF4-FFF2-40B4-BE49-F238E27FC236}">
                          <a16:creationId xmlns:a16="http://schemas.microsoft.com/office/drawing/2014/main" xmlns="" id="{69710497-1E4A-4E91-8DBF-B1796E939ED0}"/>
                        </a:ext>
                      </a:extLst>
                    </p:cNvPr>
                    <p:cNvGrpSpPr/>
                    <p:nvPr/>
                  </p:nvGrpSpPr>
                  <p:grpSpPr>
                    <a:xfrm>
                      <a:off x="2630747" y="1178484"/>
                      <a:ext cx="101208" cy="57443"/>
                      <a:chOff x="2787650" y="1502500"/>
                      <a:chExt cx="241204" cy="137398"/>
                    </a:xfrm>
                  </p:grpSpPr>
                  <p:cxnSp>
                    <p:nvCxnSpPr>
                      <p:cNvPr id="435" name="Straight Connector 434">
                        <a:extLst>
                          <a:ext uri="{FF2B5EF4-FFF2-40B4-BE49-F238E27FC236}">
                            <a16:creationId xmlns:a16="http://schemas.microsoft.com/office/drawing/2014/main" xmlns="" id="{2882CD76-D897-4286-8C71-2154AF3756F3}"/>
                          </a:ext>
                        </a:extLst>
                      </p:cNvPr>
                      <p:cNvCxnSpPr/>
                      <p:nvPr/>
                    </p:nvCxnSpPr>
                    <p:spPr>
                      <a:xfrm flipV="1">
                        <a:off x="2787650" y="1502500"/>
                        <a:ext cx="133350" cy="137398"/>
                      </a:xfrm>
                      <a:prstGeom prst="line">
                        <a:avLst/>
                      </a:prstGeom>
                      <a:ln w="12700"/>
                    </p:spPr>
                    <p:style>
                      <a:lnRef idx="2">
                        <a:schemeClr val="dk1"/>
                      </a:lnRef>
                      <a:fillRef idx="0">
                        <a:schemeClr val="dk1"/>
                      </a:fillRef>
                      <a:effectRef idx="1">
                        <a:schemeClr val="dk1"/>
                      </a:effectRef>
                      <a:fontRef idx="minor">
                        <a:schemeClr val="tx1"/>
                      </a:fontRef>
                    </p:style>
                  </p:cxnSp>
                  <p:cxnSp>
                    <p:nvCxnSpPr>
                      <p:cNvPr id="436" name="Straight Connector 435">
                        <a:extLst>
                          <a:ext uri="{FF2B5EF4-FFF2-40B4-BE49-F238E27FC236}">
                            <a16:creationId xmlns:a16="http://schemas.microsoft.com/office/drawing/2014/main" xmlns="" id="{CA870BAA-DBA6-4065-BC9E-F3AC1BB2C882}"/>
                          </a:ext>
                        </a:extLst>
                      </p:cNvPr>
                      <p:cNvCxnSpPr/>
                      <p:nvPr/>
                    </p:nvCxnSpPr>
                    <p:spPr>
                      <a:xfrm>
                        <a:off x="2907040" y="1502500"/>
                        <a:ext cx="121814" cy="137398"/>
                      </a:xfrm>
                      <a:prstGeom prst="line">
                        <a:avLst/>
                      </a:prstGeom>
                      <a:ln w="12700"/>
                    </p:spPr>
                    <p:style>
                      <a:lnRef idx="2">
                        <a:schemeClr val="dk1"/>
                      </a:lnRef>
                      <a:fillRef idx="0">
                        <a:schemeClr val="dk1"/>
                      </a:fillRef>
                      <a:effectRef idx="1">
                        <a:schemeClr val="dk1"/>
                      </a:effectRef>
                      <a:fontRef idx="minor">
                        <a:schemeClr val="tx1"/>
                      </a:fontRef>
                    </p:style>
                  </p:cxnSp>
                </p:grpSp>
                <p:grpSp>
                  <p:nvGrpSpPr>
                    <p:cNvPr id="432" name="Group 431">
                      <a:extLst>
                        <a:ext uri="{FF2B5EF4-FFF2-40B4-BE49-F238E27FC236}">
                          <a16:creationId xmlns:a16="http://schemas.microsoft.com/office/drawing/2014/main" xmlns="" id="{CEA36EA7-BE25-458E-8A0D-7EE506D24E3A}"/>
                        </a:ext>
                      </a:extLst>
                    </p:cNvPr>
                    <p:cNvGrpSpPr/>
                    <p:nvPr/>
                  </p:nvGrpSpPr>
                  <p:grpSpPr>
                    <a:xfrm>
                      <a:off x="2835127" y="1173469"/>
                      <a:ext cx="101208" cy="57443"/>
                      <a:chOff x="2787650" y="1502500"/>
                      <a:chExt cx="241204" cy="137398"/>
                    </a:xfrm>
                  </p:grpSpPr>
                  <p:cxnSp>
                    <p:nvCxnSpPr>
                      <p:cNvPr id="433" name="Straight Connector 432">
                        <a:extLst>
                          <a:ext uri="{FF2B5EF4-FFF2-40B4-BE49-F238E27FC236}">
                            <a16:creationId xmlns:a16="http://schemas.microsoft.com/office/drawing/2014/main" xmlns="" id="{AA5ECDDC-9FDA-42CF-97A5-801FE4959EA7}"/>
                          </a:ext>
                        </a:extLst>
                      </p:cNvPr>
                      <p:cNvCxnSpPr/>
                      <p:nvPr/>
                    </p:nvCxnSpPr>
                    <p:spPr>
                      <a:xfrm flipV="1">
                        <a:off x="2787650" y="1502500"/>
                        <a:ext cx="133350" cy="137398"/>
                      </a:xfrm>
                      <a:prstGeom prst="line">
                        <a:avLst/>
                      </a:prstGeom>
                      <a:ln w="12700"/>
                    </p:spPr>
                    <p:style>
                      <a:lnRef idx="2">
                        <a:schemeClr val="dk1"/>
                      </a:lnRef>
                      <a:fillRef idx="0">
                        <a:schemeClr val="dk1"/>
                      </a:fillRef>
                      <a:effectRef idx="1">
                        <a:schemeClr val="dk1"/>
                      </a:effectRef>
                      <a:fontRef idx="minor">
                        <a:schemeClr val="tx1"/>
                      </a:fontRef>
                    </p:style>
                  </p:cxnSp>
                  <p:cxnSp>
                    <p:nvCxnSpPr>
                      <p:cNvPr id="434" name="Straight Connector 433">
                        <a:extLst>
                          <a:ext uri="{FF2B5EF4-FFF2-40B4-BE49-F238E27FC236}">
                            <a16:creationId xmlns:a16="http://schemas.microsoft.com/office/drawing/2014/main" xmlns="" id="{BAF1D66A-E05F-4585-ADDD-DAD0D74DE701}"/>
                          </a:ext>
                        </a:extLst>
                      </p:cNvPr>
                      <p:cNvCxnSpPr/>
                      <p:nvPr/>
                    </p:nvCxnSpPr>
                    <p:spPr>
                      <a:xfrm>
                        <a:off x="2907040" y="1502500"/>
                        <a:ext cx="121814" cy="137398"/>
                      </a:xfrm>
                      <a:prstGeom prst="line">
                        <a:avLst/>
                      </a:prstGeom>
                      <a:ln w="12700"/>
                    </p:spPr>
                    <p:style>
                      <a:lnRef idx="2">
                        <a:schemeClr val="dk1"/>
                      </a:lnRef>
                      <a:fillRef idx="0">
                        <a:schemeClr val="dk1"/>
                      </a:fillRef>
                      <a:effectRef idx="1">
                        <a:schemeClr val="dk1"/>
                      </a:effectRef>
                      <a:fontRef idx="minor">
                        <a:schemeClr val="tx1"/>
                      </a:fontRef>
                    </p:style>
                  </p:cxnSp>
                </p:grpSp>
              </p:grpSp>
            </p:grpSp>
            <p:sp>
              <p:nvSpPr>
                <p:cNvPr id="420" name="TextBox 419">
                  <a:extLst>
                    <a:ext uri="{FF2B5EF4-FFF2-40B4-BE49-F238E27FC236}">
                      <a16:creationId xmlns:a16="http://schemas.microsoft.com/office/drawing/2014/main" xmlns="" id="{60240242-4517-4264-B819-9F0C135D5088}"/>
                    </a:ext>
                  </a:extLst>
                </p:cNvPr>
                <p:cNvSpPr txBox="1"/>
                <p:nvPr/>
              </p:nvSpPr>
              <p:spPr>
                <a:xfrm>
                  <a:off x="4911712" y="962479"/>
                  <a:ext cx="1404798" cy="284780"/>
                </a:xfrm>
                <a:prstGeom prst="rect">
                  <a:avLst/>
                </a:prstGeom>
                <a:noFill/>
              </p:spPr>
              <p:txBody>
                <a:bodyPr wrap="square" rtlCol="0">
                  <a:spAutoFit/>
                </a:bodyPr>
                <a:lstStyle/>
                <a:p>
                  <a:pPr algn="ctr"/>
                  <a:r>
                    <a:rPr lang="en-MY" sz="788" dirty="0"/>
                    <a:t>Antioxidant defence</a:t>
                  </a:r>
                </a:p>
              </p:txBody>
            </p:sp>
          </p:grpSp>
          <p:sp>
            <p:nvSpPr>
              <p:cNvPr id="418" name="TextBox 417">
                <a:extLst>
                  <a:ext uri="{FF2B5EF4-FFF2-40B4-BE49-F238E27FC236}">
                    <a16:creationId xmlns:a16="http://schemas.microsoft.com/office/drawing/2014/main" xmlns="" id="{CACBC47A-6ABA-4FEE-ABA0-63872E7A3F83}"/>
                  </a:ext>
                </a:extLst>
              </p:cNvPr>
              <p:cNvSpPr txBox="1"/>
              <p:nvPr/>
            </p:nvSpPr>
            <p:spPr>
              <a:xfrm>
                <a:off x="3034282" y="1285631"/>
                <a:ext cx="1404799" cy="284780"/>
              </a:xfrm>
              <a:prstGeom prst="rect">
                <a:avLst/>
              </a:prstGeom>
              <a:noFill/>
            </p:spPr>
            <p:txBody>
              <a:bodyPr wrap="square" rtlCol="0">
                <a:spAutoFit/>
              </a:bodyPr>
              <a:lstStyle/>
              <a:p>
                <a:pPr algn="ctr"/>
                <a:r>
                  <a:rPr lang="en-MY" sz="788" dirty="0"/>
                  <a:t>Free radicals</a:t>
                </a:r>
              </a:p>
            </p:txBody>
          </p:sp>
        </p:grpSp>
        <p:sp>
          <p:nvSpPr>
            <p:cNvPr id="506" name="TextBox 505">
              <a:extLst>
                <a:ext uri="{FF2B5EF4-FFF2-40B4-BE49-F238E27FC236}">
                  <a16:creationId xmlns:a16="http://schemas.microsoft.com/office/drawing/2014/main" xmlns="" id="{A767E95B-BD33-4FF9-BD52-C72A4078883A}"/>
                </a:ext>
              </a:extLst>
            </p:cNvPr>
            <p:cNvSpPr txBox="1"/>
            <p:nvPr/>
          </p:nvSpPr>
          <p:spPr>
            <a:xfrm>
              <a:off x="4075990" y="2749481"/>
              <a:ext cx="1149485" cy="300082"/>
            </a:xfrm>
            <a:prstGeom prst="rect">
              <a:avLst/>
            </a:prstGeom>
            <a:solidFill>
              <a:schemeClr val="accent2">
                <a:lumMod val="40000"/>
                <a:lumOff val="60000"/>
              </a:schemeClr>
            </a:solidFill>
          </p:spPr>
          <p:txBody>
            <a:bodyPr wrap="square" rtlCol="0">
              <a:spAutoFit/>
            </a:bodyPr>
            <a:lstStyle/>
            <a:p>
              <a:pPr algn="ctr"/>
              <a:r>
                <a:rPr lang="en-MY" sz="1350" dirty="0"/>
                <a:t>Pathological</a:t>
              </a:r>
            </a:p>
          </p:txBody>
        </p:sp>
      </p:grpSp>
    </p:spTree>
    <p:extLst>
      <p:ext uri="{BB962C8B-B14F-4D97-AF65-F5344CB8AC3E}">
        <p14:creationId xmlns:p14="http://schemas.microsoft.com/office/powerpoint/2010/main" val="885058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Background</a:t>
            </a:r>
            <a:r>
              <a:rPr lang="en-MY" dirty="0"/>
              <a:t> –</a:t>
            </a:r>
            <a:r>
              <a:rPr lang="en-US" dirty="0"/>
              <a:t> Free radicals and cancer initiation</a:t>
            </a:r>
            <a:endParaRPr lang="en-US" i="1" dirty="0"/>
          </a:p>
        </p:txBody>
      </p:sp>
      <p:grpSp>
        <p:nvGrpSpPr>
          <p:cNvPr id="185" name="Group 184"/>
          <p:cNvGrpSpPr/>
          <p:nvPr/>
        </p:nvGrpSpPr>
        <p:grpSpPr>
          <a:xfrm>
            <a:off x="3956297" y="2124206"/>
            <a:ext cx="2371479" cy="621930"/>
            <a:chOff x="3894431" y="2252968"/>
            <a:chExt cx="2371479" cy="621930"/>
          </a:xfrm>
        </p:grpSpPr>
        <p:grpSp>
          <p:nvGrpSpPr>
            <p:cNvPr id="28" name="Group 27"/>
            <p:cNvGrpSpPr/>
            <p:nvPr/>
          </p:nvGrpSpPr>
          <p:grpSpPr>
            <a:xfrm>
              <a:off x="3894431" y="2252968"/>
              <a:ext cx="899082" cy="621930"/>
              <a:chOff x="4257614" y="1898608"/>
              <a:chExt cx="1590277" cy="1100057"/>
            </a:xfrm>
          </p:grpSpPr>
          <p:grpSp>
            <p:nvGrpSpPr>
              <p:cNvPr id="19" name="Group 18"/>
              <p:cNvGrpSpPr/>
              <p:nvPr/>
            </p:nvGrpSpPr>
            <p:grpSpPr>
              <a:xfrm>
                <a:off x="4257614" y="2120460"/>
                <a:ext cx="916275" cy="507388"/>
                <a:chOff x="4257614" y="2120460"/>
                <a:chExt cx="916275" cy="507388"/>
              </a:xfrm>
            </p:grpSpPr>
            <p:sp>
              <p:nvSpPr>
                <p:cNvPr id="10" name="Oval 9"/>
                <p:cNvSpPr/>
                <p:nvPr/>
              </p:nvSpPr>
              <p:spPr>
                <a:xfrm>
                  <a:off x="4329378" y="2273836"/>
                  <a:ext cx="844511" cy="354012"/>
                </a:xfrm>
                <a:prstGeom prst="ellipse">
                  <a:avLst/>
                </a:prstGeom>
                <a:solidFill>
                  <a:schemeClr val="accent6">
                    <a:lumMod val="5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9" name="Freeform 8"/>
                <p:cNvSpPr/>
                <p:nvPr/>
              </p:nvSpPr>
              <p:spPr>
                <a:xfrm>
                  <a:off x="4368509" y="2310090"/>
                  <a:ext cx="733616" cy="281504"/>
                </a:xfrm>
                <a:custGeom>
                  <a:avLst/>
                  <a:gdLst>
                    <a:gd name="connsiteX0" fmla="*/ 538199 w 2079475"/>
                    <a:gd name="connsiteY0" fmla="*/ 328612 h 942975"/>
                    <a:gd name="connsiteX1" fmla="*/ 542962 w 2079475"/>
                    <a:gd name="connsiteY1" fmla="*/ 257175 h 942975"/>
                    <a:gd name="connsiteX2" fmla="*/ 547724 w 2079475"/>
                    <a:gd name="connsiteY2" fmla="*/ 238125 h 942975"/>
                    <a:gd name="connsiteX3" fmla="*/ 557249 w 2079475"/>
                    <a:gd name="connsiteY3" fmla="*/ 209550 h 942975"/>
                    <a:gd name="connsiteX4" fmla="*/ 562012 w 2079475"/>
                    <a:gd name="connsiteY4" fmla="*/ 195262 h 942975"/>
                    <a:gd name="connsiteX5" fmla="*/ 566774 w 2079475"/>
                    <a:gd name="connsiteY5" fmla="*/ 176212 h 942975"/>
                    <a:gd name="connsiteX6" fmla="*/ 571537 w 2079475"/>
                    <a:gd name="connsiteY6" fmla="*/ 152400 h 942975"/>
                    <a:gd name="connsiteX7" fmla="*/ 581062 w 2079475"/>
                    <a:gd name="connsiteY7" fmla="*/ 123825 h 942975"/>
                    <a:gd name="connsiteX8" fmla="*/ 590587 w 2079475"/>
                    <a:gd name="connsiteY8" fmla="*/ 95250 h 942975"/>
                    <a:gd name="connsiteX9" fmla="*/ 600112 w 2079475"/>
                    <a:gd name="connsiteY9" fmla="*/ 80962 h 942975"/>
                    <a:gd name="connsiteX10" fmla="*/ 614399 w 2079475"/>
                    <a:gd name="connsiteY10" fmla="*/ 66675 h 942975"/>
                    <a:gd name="connsiteX11" fmla="*/ 628687 w 2079475"/>
                    <a:gd name="connsiteY11" fmla="*/ 61912 h 942975"/>
                    <a:gd name="connsiteX12" fmla="*/ 642974 w 2079475"/>
                    <a:gd name="connsiteY12" fmla="*/ 304800 h 942975"/>
                    <a:gd name="connsiteX13" fmla="*/ 652499 w 2079475"/>
                    <a:gd name="connsiteY13" fmla="*/ 319087 h 942975"/>
                    <a:gd name="connsiteX14" fmla="*/ 657262 w 2079475"/>
                    <a:gd name="connsiteY14" fmla="*/ 333375 h 942975"/>
                    <a:gd name="connsiteX15" fmla="*/ 671549 w 2079475"/>
                    <a:gd name="connsiteY15" fmla="*/ 347662 h 942975"/>
                    <a:gd name="connsiteX16" fmla="*/ 681074 w 2079475"/>
                    <a:gd name="connsiteY16" fmla="*/ 361950 h 942975"/>
                    <a:gd name="connsiteX17" fmla="*/ 738224 w 2079475"/>
                    <a:gd name="connsiteY17" fmla="*/ 357187 h 942975"/>
                    <a:gd name="connsiteX18" fmla="*/ 757274 w 2079475"/>
                    <a:gd name="connsiteY18" fmla="*/ 342900 h 942975"/>
                    <a:gd name="connsiteX19" fmla="*/ 776324 w 2079475"/>
                    <a:gd name="connsiteY19" fmla="*/ 314325 h 942975"/>
                    <a:gd name="connsiteX20" fmla="*/ 790612 w 2079475"/>
                    <a:gd name="connsiteY20" fmla="*/ 228600 h 942975"/>
                    <a:gd name="connsiteX21" fmla="*/ 795374 w 2079475"/>
                    <a:gd name="connsiteY21" fmla="*/ 209550 h 942975"/>
                    <a:gd name="connsiteX22" fmla="*/ 809662 w 2079475"/>
                    <a:gd name="connsiteY22" fmla="*/ 147637 h 942975"/>
                    <a:gd name="connsiteX23" fmla="*/ 819187 w 2079475"/>
                    <a:gd name="connsiteY23" fmla="*/ 119062 h 942975"/>
                    <a:gd name="connsiteX24" fmla="*/ 828712 w 2079475"/>
                    <a:gd name="connsiteY24" fmla="*/ 90487 h 942975"/>
                    <a:gd name="connsiteX25" fmla="*/ 833474 w 2079475"/>
                    <a:gd name="connsiteY25" fmla="*/ 76200 h 942975"/>
                    <a:gd name="connsiteX26" fmla="*/ 847762 w 2079475"/>
                    <a:gd name="connsiteY26" fmla="*/ 66675 h 942975"/>
                    <a:gd name="connsiteX27" fmla="*/ 852524 w 2079475"/>
                    <a:gd name="connsiteY27" fmla="*/ 42862 h 942975"/>
                    <a:gd name="connsiteX28" fmla="*/ 895387 w 2079475"/>
                    <a:gd name="connsiteY28" fmla="*/ 4762 h 942975"/>
                    <a:gd name="connsiteX29" fmla="*/ 909674 w 2079475"/>
                    <a:gd name="connsiteY29" fmla="*/ 0 h 942975"/>
                    <a:gd name="connsiteX30" fmla="*/ 923962 w 2079475"/>
                    <a:gd name="connsiteY30" fmla="*/ 4762 h 942975"/>
                    <a:gd name="connsiteX31" fmla="*/ 933487 w 2079475"/>
                    <a:gd name="connsiteY31" fmla="*/ 19050 h 942975"/>
                    <a:gd name="connsiteX32" fmla="*/ 947774 w 2079475"/>
                    <a:gd name="connsiteY32" fmla="*/ 66675 h 942975"/>
                    <a:gd name="connsiteX33" fmla="*/ 952537 w 2079475"/>
                    <a:gd name="connsiteY33" fmla="*/ 285750 h 942975"/>
                    <a:gd name="connsiteX34" fmla="*/ 962062 w 2079475"/>
                    <a:gd name="connsiteY34" fmla="*/ 342900 h 942975"/>
                    <a:gd name="connsiteX35" fmla="*/ 981112 w 2079475"/>
                    <a:gd name="connsiteY35" fmla="*/ 371475 h 942975"/>
                    <a:gd name="connsiteX36" fmla="*/ 995399 w 2079475"/>
                    <a:gd name="connsiteY36" fmla="*/ 381000 h 942975"/>
                    <a:gd name="connsiteX37" fmla="*/ 1033499 w 2079475"/>
                    <a:gd name="connsiteY37" fmla="*/ 347662 h 942975"/>
                    <a:gd name="connsiteX38" fmla="*/ 1043024 w 2079475"/>
                    <a:gd name="connsiteY38" fmla="*/ 333375 h 942975"/>
                    <a:gd name="connsiteX39" fmla="*/ 1052549 w 2079475"/>
                    <a:gd name="connsiteY39" fmla="*/ 300037 h 942975"/>
                    <a:gd name="connsiteX40" fmla="*/ 1057312 w 2079475"/>
                    <a:gd name="connsiteY40" fmla="*/ 280987 h 942975"/>
                    <a:gd name="connsiteX41" fmla="*/ 1071599 w 2079475"/>
                    <a:gd name="connsiteY41" fmla="*/ 238125 h 942975"/>
                    <a:gd name="connsiteX42" fmla="*/ 1076362 w 2079475"/>
                    <a:gd name="connsiteY42" fmla="*/ 223837 h 942975"/>
                    <a:gd name="connsiteX43" fmla="*/ 1081124 w 2079475"/>
                    <a:gd name="connsiteY43" fmla="*/ 204787 h 942975"/>
                    <a:gd name="connsiteX44" fmla="*/ 1090649 w 2079475"/>
                    <a:gd name="connsiteY44" fmla="*/ 190500 h 942975"/>
                    <a:gd name="connsiteX45" fmla="*/ 1104937 w 2079475"/>
                    <a:gd name="connsiteY45" fmla="*/ 142875 h 942975"/>
                    <a:gd name="connsiteX46" fmla="*/ 1114462 w 2079475"/>
                    <a:gd name="connsiteY46" fmla="*/ 128587 h 942975"/>
                    <a:gd name="connsiteX47" fmla="*/ 1128749 w 2079475"/>
                    <a:gd name="connsiteY47" fmla="*/ 119062 h 942975"/>
                    <a:gd name="connsiteX48" fmla="*/ 1157324 w 2079475"/>
                    <a:gd name="connsiteY48" fmla="*/ 95250 h 942975"/>
                    <a:gd name="connsiteX49" fmla="*/ 1176374 w 2079475"/>
                    <a:gd name="connsiteY49" fmla="*/ 80962 h 942975"/>
                    <a:gd name="connsiteX50" fmla="*/ 1204949 w 2079475"/>
                    <a:gd name="connsiteY50" fmla="*/ 85725 h 942975"/>
                    <a:gd name="connsiteX51" fmla="*/ 1209712 w 2079475"/>
                    <a:gd name="connsiteY51" fmla="*/ 100012 h 942975"/>
                    <a:gd name="connsiteX52" fmla="*/ 1219237 w 2079475"/>
                    <a:gd name="connsiteY52" fmla="*/ 138112 h 942975"/>
                    <a:gd name="connsiteX53" fmla="*/ 1223999 w 2079475"/>
                    <a:gd name="connsiteY53" fmla="*/ 333375 h 942975"/>
                    <a:gd name="connsiteX54" fmla="*/ 1243049 w 2079475"/>
                    <a:gd name="connsiteY54" fmla="*/ 366712 h 942975"/>
                    <a:gd name="connsiteX55" fmla="*/ 1262099 w 2079475"/>
                    <a:gd name="connsiteY55" fmla="*/ 376237 h 942975"/>
                    <a:gd name="connsiteX56" fmla="*/ 1276387 w 2079475"/>
                    <a:gd name="connsiteY56" fmla="*/ 371475 h 942975"/>
                    <a:gd name="connsiteX57" fmla="*/ 1300199 w 2079475"/>
                    <a:gd name="connsiteY57" fmla="*/ 342900 h 942975"/>
                    <a:gd name="connsiteX58" fmla="*/ 1304962 w 2079475"/>
                    <a:gd name="connsiteY58" fmla="*/ 328612 h 942975"/>
                    <a:gd name="connsiteX59" fmla="*/ 1324012 w 2079475"/>
                    <a:gd name="connsiteY59" fmla="*/ 300037 h 942975"/>
                    <a:gd name="connsiteX60" fmla="*/ 1333537 w 2079475"/>
                    <a:gd name="connsiteY60" fmla="*/ 209550 h 942975"/>
                    <a:gd name="connsiteX61" fmla="*/ 1338299 w 2079475"/>
                    <a:gd name="connsiteY61" fmla="*/ 185737 h 942975"/>
                    <a:gd name="connsiteX62" fmla="*/ 1347824 w 2079475"/>
                    <a:gd name="connsiteY62" fmla="*/ 157162 h 942975"/>
                    <a:gd name="connsiteX63" fmla="*/ 1352587 w 2079475"/>
                    <a:gd name="connsiteY63" fmla="*/ 138112 h 942975"/>
                    <a:gd name="connsiteX64" fmla="*/ 1371637 w 2079475"/>
                    <a:gd name="connsiteY64" fmla="*/ 109537 h 942975"/>
                    <a:gd name="connsiteX65" fmla="*/ 1395449 w 2079475"/>
                    <a:gd name="connsiteY65" fmla="*/ 76200 h 942975"/>
                    <a:gd name="connsiteX66" fmla="*/ 1409737 w 2079475"/>
                    <a:gd name="connsiteY66" fmla="*/ 66675 h 942975"/>
                    <a:gd name="connsiteX67" fmla="*/ 1438312 w 2079475"/>
                    <a:gd name="connsiteY67" fmla="*/ 47625 h 942975"/>
                    <a:gd name="connsiteX68" fmla="*/ 1447837 w 2079475"/>
                    <a:gd name="connsiteY68" fmla="*/ 66675 h 942975"/>
                    <a:gd name="connsiteX69" fmla="*/ 1462124 w 2079475"/>
                    <a:gd name="connsiteY69" fmla="*/ 119062 h 942975"/>
                    <a:gd name="connsiteX70" fmla="*/ 1466887 w 2079475"/>
                    <a:gd name="connsiteY70" fmla="*/ 376237 h 942975"/>
                    <a:gd name="connsiteX71" fmla="*/ 1485937 w 2079475"/>
                    <a:gd name="connsiteY71" fmla="*/ 381000 h 942975"/>
                    <a:gd name="connsiteX72" fmla="*/ 1509749 w 2079475"/>
                    <a:gd name="connsiteY72" fmla="*/ 376237 h 942975"/>
                    <a:gd name="connsiteX73" fmla="*/ 1524037 w 2079475"/>
                    <a:gd name="connsiteY73" fmla="*/ 371475 h 942975"/>
                    <a:gd name="connsiteX74" fmla="*/ 1547849 w 2079475"/>
                    <a:gd name="connsiteY74" fmla="*/ 328612 h 942975"/>
                    <a:gd name="connsiteX75" fmla="*/ 1552612 w 2079475"/>
                    <a:gd name="connsiteY75" fmla="*/ 314325 h 942975"/>
                    <a:gd name="connsiteX76" fmla="*/ 1557374 w 2079475"/>
                    <a:gd name="connsiteY76" fmla="*/ 185737 h 942975"/>
                    <a:gd name="connsiteX77" fmla="*/ 1566899 w 2079475"/>
                    <a:gd name="connsiteY77" fmla="*/ 142875 h 942975"/>
                    <a:gd name="connsiteX78" fmla="*/ 1595474 w 2079475"/>
                    <a:gd name="connsiteY78" fmla="*/ 104775 h 942975"/>
                    <a:gd name="connsiteX79" fmla="*/ 1628812 w 2079475"/>
                    <a:gd name="connsiteY79" fmla="*/ 71437 h 942975"/>
                    <a:gd name="connsiteX80" fmla="*/ 1643099 w 2079475"/>
                    <a:gd name="connsiteY80" fmla="*/ 76200 h 942975"/>
                    <a:gd name="connsiteX81" fmla="*/ 1666912 w 2079475"/>
                    <a:gd name="connsiteY81" fmla="*/ 109537 h 942975"/>
                    <a:gd name="connsiteX82" fmla="*/ 1671674 w 2079475"/>
                    <a:gd name="connsiteY82" fmla="*/ 123825 h 942975"/>
                    <a:gd name="connsiteX83" fmla="*/ 1676437 w 2079475"/>
                    <a:gd name="connsiteY83" fmla="*/ 157162 h 942975"/>
                    <a:gd name="connsiteX84" fmla="*/ 1685962 w 2079475"/>
                    <a:gd name="connsiteY84" fmla="*/ 328612 h 942975"/>
                    <a:gd name="connsiteX85" fmla="*/ 1690724 w 2079475"/>
                    <a:gd name="connsiteY85" fmla="*/ 342900 h 942975"/>
                    <a:gd name="connsiteX86" fmla="*/ 1705012 w 2079475"/>
                    <a:gd name="connsiteY86" fmla="*/ 357187 h 942975"/>
                    <a:gd name="connsiteX87" fmla="*/ 1728824 w 2079475"/>
                    <a:gd name="connsiteY87" fmla="*/ 352425 h 942975"/>
                    <a:gd name="connsiteX88" fmla="*/ 1733587 w 2079475"/>
                    <a:gd name="connsiteY88" fmla="*/ 333375 h 942975"/>
                    <a:gd name="connsiteX89" fmla="*/ 1747874 w 2079475"/>
                    <a:gd name="connsiteY89" fmla="*/ 314325 h 942975"/>
                    <a:gd name="connsiteX90" fmla="*/ 1762162 w 2079475"/>
                    <a:gd name="connsiteY90" fmla="*/ 280987 h 942975"/>
                    <a:gd name="connsiteX91" fmla="*/ 1766924 w 2079475"/>
                    <a:gd name="connsiteY91" fmla="*/ 261937 h 942975"/>
                    <a:gd name="connsiteX92" fmla="*/ 1776449 w 2079475"/>
                    <a:gd name="connsiteY92" fmla="*/ 247650 h 942975"/>
                    <a:gd name="connsiteX93" fmla="*/ 1819312 w 2079475"/>
                    <a:gd name="connsiteY93" fmla="*/ 209550 h 942975"/>
                    <a:gd name="connsiteX94" fmla="*/ 1838362 w 2079475"/>
                    <a:gd name="connsiteY94" fmla="*/ 195262 h 942975"/>
                    <a:gd name="connsiteX95" fmla="*/ 1881224 w 2079475"/>
                    <a:gd name="connsiteY95" fmla="*/ 176212 h 942975"/>
                    <a:gd name="connsiteX96" fmla="*/ 1947899 w 2079475"/>
                    <a:gd name="connsiteY96" fmla="*/ 180975 h 942975"/>
                    <a:gd name="connsiteX97" fmla="*/ 1966949 w 2079475"/>
                    <a:gd name="connsiteY97" fmla="*/ 219075 h 942975"/>
                    <a:gd name="connsiteX98" fmla="*/ 1971712 w 2079475"/>
                    <a:gd name="connsiteY98" fmla="*/ 252412 h 942975"/>
                    <a:gd name="connsiteX99" fmla="*/ 1966949 w 2079475"/>
                    <a:gd name="connsiteY99" fmla="*/ 309562 h 942975"/>
                    <a:gd name="connsiteX100" fmla="*/ 1962187 w 2079475"/>
                    <a:gd name="connsiteY100" fmla="*/ 323850 h 942975"/>
                    <a:gd name="connsiteX101" fmla="*/ 1943137 w 2079475"/>
                    <a:gd name="connsiteY101" fmla="*/ 352425 h 942975"/>
                    <a:gd name="connsiteX102" fmla="*/ 1914562 w 2079475"/>
                    <a:gd name="connsiteY102" fmla="*/ 371475 h 942975"/>
                    <a:gd name="connsiteX103" fmla="*/ 1876462 w 2079475"/>
                    <a:gd name="connsiteY103" fmla="*/ 395287 h 942975"/>
                    <a:gd name="connsiteX104" fmla="*/ 1876462 w 2079475"/>
                    <a:gd name="connsiteY104" fmla="*/ 461962 h 942975"/>
                    <a:gd name="connsiteX105" fmla="*/ 1885987 w 2079475"/>
                    <a:gd name="connsiteY105" fmla="*/ 476250 h 942975"/>
                    <a:gd name="connsiteX106" fmla="*/ 1905037 w 2079475"/>
                    <a:gd name="connsiteY106" fmla="*/ 481012 h 942975"/>
                    <a:gd name="connsiteX107" fmla="*/ 1919324 w 2079475"/>
                    <a:gd name="connsiteY107" fmla="*/ 490537 h 942975"/>
                    <a:gd name="connsiteX108" fmla="*/ 1957424 w 2079475"/>
                    <a:gd name="connsiteY108" fmla="*/ 500062 h 942975"/>
                    <a:gd name="connsiteX109" fmla="*/ 1971712 w 2079475"/>
                    <a:gd name="connsiteY109" fmla="*/ 504825 h 942975"/>
                    <a:gd name="connsiteX110" fmla="*/ 2009812 w 2079475"/>
                    <a:gd name="connsiteY110" fmla="*/ 528637 h 942975"/>
                    <a:gd name="connsiteX111" fmla="*/ 2028862 w 2079475"/>
                    <a:gd name="connsiteY111" fmla="*/ 538162 h 942975"/>
                    <a:gd name="connsiteX112" fmla="*/ 2071724 w 2079475"/>
                    <a:gd name="connsiteY112" fmla="*/ 571500 h 942975"/>
                    <a:gd name="connsiteX113" fmla="*/ 2071724 w 2079475"/>
                    <a:gd name="connsiteY113" fmla="*/ 638175 h 942975"/>
                    <a:gd name="connsiteX114" fmla="*/ 2057437 w 2079475"/>
                    <a:gd name="connsiteY114" fmla="*/ 642937 h 942975"/>
                    <a:gd name="connsiteX115" fmla="*/ 1843124 w 2079475"/>
                    <a:gd name="connsiteY115" fmla="*/ 638175 h 942975"/>
                    <a:gd name="connsiteX116" fmla="*/ 1800262 w 2079475"/>
                    <a:gd name="connsiteY116" fmla="*/ 642937 h 942975"/>
                    <a:gd name="connsiteX117" fmla="*/ 1805024 w 2079475"/>
                    <a:gd name="connsiteY117" fmla="*/ 747712 h 942975"/>
                    <a:gd name="connsiteX118" fmla="*/ 1809787 w 2079475"/>
                    <a:gd name="connsiteY118" fmla="*/ 781050 h 942975"/>
                    <a:gd name="connsiteX119" fmla="*/ 1814549 w 2079475"/>
                    <a:gd name="connsiteY119" fmla="*/ 795337 h 942975"/>
                    <a:gd name="connsiteX120" fmla="*/ 1819312 w 2079475"/>
                    <a:gd name="connsiteY120" fmla="*/ 814387 h 942975"/>
                    <a:gd name="connsiteX121" fmla="*/ 1814549 w 2079475"/>
                    <a:gd name="connsiteY121" fmla="*/ 890587 h 942975"/>
                    <a:gd name="connsiteX122" fmla="*/ 1809787 w 2079475"/>
                    <a:gd name="connsiteY122" fmla="*/ 909637 h 942975"/>
                    <a:gd name="connsiteX123" fmla="*/ 1800262 w 2079475"/>
                    <a:gd name="connsiteY123" fmla="*/ 923925 h 942975"/>
                    <a:gd name="connsiteX124" fmla="*/ 1785974 w 2079475"/>
                    <a:gd name="connsiteY124" fmla="*/ 938212 h 942975"/>
                    <a:gd name="connsiteX125" fmla="*/ 1762162 w 2079475"/>
                    <a:gd name="connsiteY125" fmla="*/ 942975 h 942975"/>
                    <a:gd name="connsiteX126" fmla="*/ 1719299 w 2079475"/>
                    <a:gd name="connsiteY126" fmla="*/ 938212 h 942975"/>
                    <a:gd name="connsiteX127" fmla="*/ 1695487 w 2079475"/>
                    <a:gd name="connsiteY127" fmla="*/ 904875 h 942975"/>
                    <a:gd name="connsiteX128" fmla="*/ 1676437 w 2079475"/>
                    <a:gd name="connsiteY128" fmla="*/ 871537 h 942975"/>
                    <a:gd name="connsiteX129" fmla="*/ 1671674 w 2079475"/>
                    <a:gd name="connsiteY129" fmla="*/ 852487 h 942975"/>
                    <a:gd name="connsiteX130" fmla="*/ 1662149 w 2079475"/>
                    <a:gd name="connsiteY130" fmla="*/ 823912 h 942975"/>
                    <a:gd name="connsiteX131" fmla="*/ 1652624 w 2079475"/>
                    <a:gd name="connsiteY131" fmla="*/ 719137 h 942975"/>
                    <a:gd name="connsiteX132" fmla="*/ 1643099 w 2079475"/>
                    <a:gd name="connsiteY132" fmla="*/ 700087 h 942975"/>
                    <a:gd name="connsiteX133" fmla="*/ 1633574 w 2079475"/>
                    <a:gd name="connsiteY133" fmla="*/ 666750 h 942975"/>
                    <a:gd name="connsiteX134" fmla="*/ 1585949 w 2079475"/>
                    <a:gd name="connsiteY134" fmla="*/ 614362 h 942975"/>
                    <a:gd name="connsiteX135" fmla="*/ 1571662 w 2079475"/>
                    <a:gd name="connsiteY135" fmla="*/ 609600 h 942975"/>
                    <a:gd name="connsiteX136" fmla="*/ 1538324 w 2079475"/>
                    <a:gd name="connsiteY136" fmla="*/ 614362 h 942975"/>
                    <a:gd name="connsiteX137" fmla="*/ 1519274 w 2079475"/>
                    <a:gd name="connsiteY137" fmla="*/ 628650 h 942975"/>
                    <a:gd name="connsiteX138" fmla="*/ 1490699 w 2079475"/>
                    <a:gd name="connsiteY138" fmla="*/ 681037 h 942975"/>
                    <a:gd name="connsiteX139" fmla="*/ 1485937 w 2079475"/>
                    <a:gd name="connsiteY139" fmla="*/ 833437 h 942975"/>
                    <a:gd name="connsiteX140" fmla="*/ 1481174 w 2079475"/>
                    <a:gd name="connsiteY140" fmla="*/ 847725 h 942975"/>
                    <a:gd name="connsiteX141" fmla="*/ 1462124 w 2079475"/>
                    <a:gd name="connsiteY141" fmla="*/ 862012 h 942975"/>
                    <a:gd name="connsiteX142" fmla="*/ 1447837 w 2079475"/>
                    <a:gd name="connsiteY142" fmla="*/ 876300 h 942975"/>
                    <a:gd name="connsiteX143" fmla="*/ 1419262 w 2079475"/>
                    <a:gd name="connsiteY143" fmla="*/ 871537 h 942975"/>
                    <a:gd name="connsiteX144" fmla="*/ 1395449 w 2079475"/>
                    <a:gd name="connsiteY144" fmla="*/ 838200 h 942975"/>
                    <a:gd name="connsiteX145" fmla="*/ 1385924 w 2079475"/>
                    <a:gd name="connsiteY145" fmla="*/ 823912 h 942975"/>
                    <a:gd name="connsiteX146" fmla="*/ 1366874 w 2079475"/>
                    <a:gd name="connsiteY146" fmla="*/ 781050 h 942975"/>
                    <a:gd name="connsiteX147" fmla="*/ 1362112 w 2079475"/>
                    <a:gd name="connsiteY147" fmla="*/ 728662 h 942975"/>
                    <a:gd name="connsiteX148" fmla="*/ 1357349 w 2079475"/>
                    <a:gd name="connsiteY148" fmla="*/ 714375 h 942975"/>
                    <a:gd name="connsiteX149" fmla="*/ 1347824 w 2079475"/>
                    <a:gd name="connsiteY149" fmla="*/ 676275 h 942975"/>
                    <a:gd name="connsiteX150" fmla="*/ 1343062 w 2079475"/>
                    <a:gd name="connsiteY150" fmla="*/ 652462 h 942975"/>
                    <a:gd name="connsiteX151" fmla="*/ 1300199 w 2079475"/>
                    <a:gd name="connsiteY151" fmla="*/ 628650 h 942975"/>
                    <a:gd name="connsiteX152" fmla="*/ 1243049 w 2079475"/>
                    <a:gd name="connsiteY152" fmla="*/ 623887 h 942975"/>
                    <a:gd name="connsiteX153" fmla="*/ 1228762 w 2079475"/>
                    <a:gd name="connsiteY153" fmla="*/ 652462 h 942975"/>
                    <a:gd name="connsiteX154" fmla="*/ 1223999 w 2079475"/>
                    <a:gd name="connsiteY154" fmla="*/ 685800 h 942975"/>
                    <a:gd name="connsiteX155" fmla="*/ 1214474 w 2079475"/>
                    <a:gd name="connsiteY155" fmla="*/ 723900 h 942975"/>
                    <a:gd name="connsiteX156" fmla="*/ 1209712 w 2079475"/>
                    <a:gd name="connsiteY156" fmla="*/ 852487 h 942975"/>
                    <a:gd name="connsiteX157" fmla="*/ 1195424 w 2079475"/>
                    <a:gd name="connsiteY157" fmla="*/ 900112 h 942975"/>
                    <a:gd name="connsiteX158" fmla="*/ 1185899 w 2079475"/>
                    <a:gd name="connsiteY158" fmla="*/ 914400 h 942975"/>
                    <a:gd name="connsiteX159" fmla="*/ 1138274 w 2079475"/>
                    <a:gd name="connsiteY159" fmla="*/ 938212 h 942975"/>
                    <a:gd name="connsiteX160" fmla="*/ 1114462 w 2079475"/>
                    <a:gd name="connsiteY160" fmla="*/ 933450 h 942975"/>
                    <a:gd name="connsiteX161" fmla="*/ 1100174 w 2079475"/>
                    <a:gd name="connsiteY161" fmla="*/ 914400 h 942975"/>
                    <a:gd name="connsiteX162" fmla="*/ 1085887 w 2079475"/>
                    <a:gd name="connsiteY162" fmla="*/ 881062 h 942975"/>
                    <a:gd name="connsiteX163" fmla="*/ 1081124 w 2079475"/>
                    <a:gd name="connsiteY163" fmla="*/ 862012 h 942975"/>
                    <a:gd name="connsiteX164" fmla="*/ 1071599 w 2079475"/>
                    <a:gd name="connsiteY164" fmla="*/ 842962 h 942975"/>
                    <a:gd name="connsiteX165" fmla="*/ 1066837 w 2079475"/>
                    <a:gd name="connsiteY165" fmla="*/ 819150 h 942975"/>
                    <a:gd name="connsiteX166" fmla="*/ 1057312 w 2079475"/>
                    <a:gd name="connsiteY166" fmla="*/ 742950 h 942975"/>
                    <a:gd name="connsiteX167" fmla="*/ 1047787 w 2079475"/>
                    <a:gd name="connsiteY167" fmla="*/ 690562 h 942975"/>
                    <a:gd name="connsiteX168" fmla="*/ 1043024 w 2079475"/>
                    <a:gd name="connsiteY168" fmla="*/ 661987 h 942975"/>
                    <a:gd name="connsiteX169" fmla="*/ 1023974 w 2079475"/>
                    <a:gd name="connsiteY169" fmla="*/ 619125 h 942975"/>
                    <a:gd name="connsiteX170" fmla="*/ 1009687 w 2079475"/>
                    <a:gd name="connsiteY170" fmla="*/ 600075 h 942975"/>
                    <a:gd name="connsiteX171" fmla="*/ 995399 w 2079475"/>
                    <a:gd name="connsiteY171" fmla="*/ 595312 h 942975"/>
                    <a:gd name="connsiteX172" fmla="*/ 971587 w 2079475"/>
                    <a:gd name="connsiteY172" fmla="*/ 600075 h 942975"/>
                    <a:gd name="connsiteX173" fmla="*/ 962062 w 2079475"/>
                    <a:gd name="connsiteY173" fmla="*/ 623887 h 942975"/>
                    <a:gd name="connsiteX174" fmla="*/ 952537 w 2079475"/>
                    <a:gd name="connsiteY174" fmla="*/ 685800 h 942975"/>
                    <a:gd name="connsiteX175" fmla="*/ 947774 w 2079475"/>
                    <a:gd name="connsiteY175" fmla="*/ 781050 h 942975"/>
                    <a:gd name="connsiteX176" fmla="*/ 943012 w 2079475"/>
                    <a:gd name="connsiteY176" fmla="*/ 804862 h 942975"/>
                    <a:gd name="connsiteX177" fmla="*/ 928724 w 2079475"/>
                    <a:gd name="connsiteY177" fmla="*/ 885825 h 942975"/>
                    <a:gd name="connsiteX178" fmla="*/ 914437 w 2079475"/>
                    <a:gd name="connsiteY178" fmla="*/ 923925 h 942975"/>
                    <a:gd name="connsiteX179" fmla="*/ 900149 w 2079475"/>
                    <a:gd name="connsiteY179" fmla="*/ 928687 h 942975"/>
                    <a:gd name="connsiteX180" fmla="*/ 866812 w 2079475"/>
                    <a:gd name="connsiteY180" fmla="*/ 923925 h 942975"/>
                    <a:gd name="connsiteX181" fmla="*/ 842999 w 2079475"/>
                    <a:gd name="connsiteY181" fmla="*/ 881062 h 942975"/>
                    <a:gd name="connsiteX182" fmla="*/ 838237 w 2079475"/>
                    <a:gd name="connsiteY182" fmla="*/ 862012 h 942975"/>
                    <a:gd name="connsiteX183" fmla="*/ 823949 w 2079475"/>
                    <a:gd name="connsiteY183" fmla="*/ 823912 h 942975"/>
                    <a:gd name="connsiteX184" fmla="*/ 819187 w 2079475"/>
                    <a:gd name="connsiteY184" fmla="*/ 661987 h 942975"/>
                    <a:gd name="connsiteX185" fmla="*/ 809662 w 2079475"/>
                    <a:gd name="connsiteY185" fmla="*/ 642937 h 942975"/>
                    <a:gd name="connsiteX186" fmla="*/ 795374 w 2079475"/>
                    <a:gd name="connsiteY186" fmla="*/ 609600 h 942975"/>
                    <a:gd name="connsiteX187" fmla="*/ 781087 w 2079475"/>
                    <a:gd name="connsiteY187" fmla="*/ 600075 h 942975"/>
                    <a:gd name="connsiteX188" fmla="*/ 747749 w 2079475"/>
                    <a:gd name="connsiteY188" fmla="*/ 604837 h 942975"/>
                    <a:gd name="connsiteX189" fmla="*/ 723937 w 2079475"/>
                    <a:gd name="connsiteY189" fmla="*/ 638175 h 942975"/>
                    <a:gd name="connsiteX190" fmla="*/ 714412 w 2079475"/>
                    <a:gd name="connsiteY190" fmla="*/ 661987 h 942975"/>
                    <a:gd name="connsiteX191" fmla="*/ 704887 w 2079475"/>
                    <a:gd name="connsiteY191" fmla="*/ 676275 h 942975"/>
                    <a:gd name="connsiteX192" fmla="*/ 695362 w 2079475"/>
                    <a:gd name="connsiteY192" fmla="*/ 695325 h 942975"/>
                    <a:gd name="connsiteX193" fmla="*/ 690599 w 2079475"/>
                    <a:gd name="connsiteY193" fmla="*/ 728662 h 942975"/>
                    <a:gd name="connsiteX194" fmla="*/ 681074 w 2079475"/>
                    <a:gd name="connsiteY194" fmla="*/ 757237 h 942975"/>
                    <a:gd name="connsiteX195" fmla="*/ 666787 w 2079475"/>
                    <a:gd name="connsiteY195" fmla="*/ 857250 h 942975"/>
                    <a:gd name="connsiteX196" fmla="*/ 662024 w 2079475"/>
                    <a:gd name="connsiteY196" fmla="*/ 890587 h 942975"/>
                    <a:gd name="connsiteX197" fmla="*/ 657262 w 2079475"/>
                    <a:gd name="connsiteY197" fmla="*/ 904875 h 942975"/>
                    <a:gd name="connsiteX198" fmla="*/ 642974 w 2079475"/>
                    <a:gd name="connsiteY198" fmla="*/ 942975 h 942975"/>
                    <a:gd name="connsiteX199" fmla="*/ 585824 w 2079475"/>
                    <a:gd name="connsiteY199" fmla="*/ 938212 h 942975"/>
                    <a:gd name="connsiteX200" fmla="*/ 571537 w 2079475"/>
                    <a:gd name="connsiteY200" fmla="*/ 923925 h 942975"/>
                    <a:gd name="connsiteX201" fmla="*/ 552487 w 2079475"/>
                    <a:gd name="connsiteY201" fmla="*/ 895350 h 942975"/>
                    <a:gd name="connsiteX202" fmla="*/ 547724 w 2079475"/>
                    <a:gd name="connsiteY202" fmla="*/ 876300 h 942975"/>
                    <a:gd name="connsiteX203" fmla="*/ 538199 w 2079475"/>
                    <a:gd name="connsiteY203" fmla="*/ 852487 h 942975"/>
                    <a:gd name="connsiteX204" fmla="*/ 533437 w 2079475"/>
                    <a:gd name="connsiteY204" fmla="*/ 838200 h 942975"/>
                    <a:gd name="connsiteX205" fmla="*/ 538199 w 2079475"/>
                    <a:gd name="connsiteY205" fmla="*/ 723900 h 942975"/>
                    <a:gd name="connsiteX206" fmla="*/ 547724 w 2079475"/>
                    <a:gd name="connsiteY206" fmla="*/ 695325 h 942975"/>
                    <a:gd name="connsiteX207" fmla="*/ 557249 w 2079475"/>
                    <a:gd name="connsiteY207" fmla="*/ 657225 h 942975"/>
                    <a:gd name="connsiteX208" fmla="*/ 552487 w 2079475"/>
                    <a:gd name="connsiteY208" fmla="*/ 614362 h 942975"/>
                    <a:gd name="connsiteX209" fmla="*/ 523912 w 2079475"/>
                    <a:gd name="connsiteY209" fmla="*/ 585787 h 942975"/>
                    <a:gd name="connsiteX210" fmla="*/ 495337 w 2079475"/>
                    <a:gd name="connsiteY210" fmla="*/ 566737 h 942975"/>
                    <a:gd name="connsiteX211" fmla="*/ 442949 w 2079475"/>
                    <a:gd name="connsiteY211" fmla="*/ 571500 h 942975"/>
                    <a:gd name="connsiteX212" fmla="*/ 423899 w 2079475"/>
                    <a:gd name="connsiteY212" fmla="*/ 604837 h 942975"/>
                    <a:gd name="connsiteX213" fmla="*/ 409612 w 2079475"/>
                    <a:gd name="connsiteY213" fmla="*/ 642937 h 942975"/>
                    <a:gd name="connsiteX214" fmla="*/ 400087 w 2079475"/>
                    <a:gd name="connsiteY214" fmla="*/ 690562 h 942975"/>
                    <a:gd name="connsiteX215" fmla="*/ 395324 w 2079475"/>
                    <a:gd name="connsiteY215" fmla="*/ 709612 h 942975"/>
                    <a:gd name="connsiteX216" fmla="*/ 371512 w 2079475"/>
                    <a:gd name="connsiteY216" fmla="*/ 738187 h 942975"/>
                    <a:gd name="connsiteX217" fmla="*/ 357224 w 2079475"/>
                    <a:gd name="connsiteY217" fmla="*/ 742950 h 942975"/>
                    <a:gd name="connsiteX218" fmla="*/ 266737 w 2079475"/>
                    <a:gd name="connsiteY218" fmla="*/ 728662 h 942975"/>
                    <a:gd name="connsiteX219" fmla="*/ 242924 w 2079475"/>
                    <a:gd name="connsiteY219" fmla="*/ 700087 h 942975"/>
                    <a:gd name="connsiteX220" fmla="*/ 233399 w 2079475"/>
                    <a:gd name="connsiteY220" fmla="*/ 685800 h 942975"/>
                    <a:gd name="connsiteX221" fmla="*/ 228637 w 2079475"/>
                    <a:gd name="connsiteY221" fmla="*/ 666750 h 942975"/>
                    <a:gd name="connsiteX222" fmla="*/ 219112 w 2079475"/>
                    <a:gd name="connsiteY222" fmla="*/ 642937 h 942975"/>
                    <a:gd name="connsiteX223" fmla="*/ 214349 w 2079475"/>
                    <a:gd name="connsiteY223" fmla="*/ 628650 h 942975"/>
                    <a:gd name="connsiteX224" fmla="*/ 219112 w 2079475"/>
                    <a:gd name="connsiteY224" fmla="*/ 595312 h 942975"/>
                    <a:gd name="connsiteX225" fmla="*/ 233399 w 2079475"/>
                    <a:gd name="connsiteY225" fmla="*/ 581025 h 942975"/>
                    <a:gd name="connsiteX226" fmla="*/ 271499 w 2079475"/>
                    <a:gd name="connsiteY226" fmla="*/ 566737 h 942975"/>
                    <a:gd name="connsiteX227" fmla="*/ 304837 w 2079475"/>
                    <a:gd name="connsiteY227" fmla="*/ 557212 h 942975"/>
                    <a:gd name="connsiteX228" fmla="*/ 385799 w 2079475"/>
                    <a:gd name="connsiteY228" fmla="*/ 547687 h 942975"/>
                    <a:gd name="connsiteX229" fmla="*/ 400087 w 2079475"/>
                    <a:gd name="connsiteY229" fmla="*/ 533400 h 942975"/>
                    <a:gd name="connsiteX230" fmla="*/ 376274 w 2079475"/>
                    <a:gd name="connsiteY230" fmla="*/ 481012 h 942975"/>
                    <a:gd name="connsiteX231" fmla="*/ 361987 w 2079475"/>
                    <a:gd name="connsiteY231" fmla="*/ 466725 h 942975"/>
                    <a:gd name="connsiteX232" fmla="*/ 338174 w 2079475"/>
                    <a:gd name="connsiteY232" fmla="*/ 461962 h 942975"/>
                    <a:gd name="connsiteX233" fmla="*/ 181012 w 2079475"/>
                    <a:gd name="connsiteY233" fmla="*/ 452437 h 942975"/>
                    <a:gd name="connsiteX234" fmla="*/ 166724 w 2079475"/>
                    <a:gd name="connsiteY234" fmla="*/ 447675 h 942975"/>
                    <a:gd name="connsiteX235" fmla="*/ 138149 w 2079475"/>
                    <a:gd name="connsiteY235" fmla="*/ 442912 h 942975"/>
                    <a:gd name="connsiteX236" fmla="*/ 71474 w 2079475"/>
                    <a:gd name="connsiteY236" fmla="*/ 433387 h 942975"/>
                    <a:gd name="connsiteX237" fmla="*/ 52424 w 2079475"/>
                    <a:gd name="connsiteY237" fmla="*/ 428625 h 942975"/>
                    <a:gd name="connsiteX238" fmla="*/ 19087 w 2079475"/>
                    <a:gd name="connsiteY238" fmla="*/ 423862 h 942975"/>
                    <a:gd name="connsiteX239" fmla="*/ 4799 w 2079475"/>
                    <a:gd name="connsiteY239" fmla="*/ 414337 h 942975"/>
                    <a:gd name="connsiteX240" fmla="*/ 4799 w 2079475"/>
                    <a:gd name="connsiteY240" fmla="*/ 385762 h 942975"/>
                    <a:gd name="connsiteX241" fmla="*/ 23849 w 2079475"/>
                    <a:gd name="connsiteY241" fmla="*/ 357187 h 942975"/>
                    <a:gd name="connsiteX242" fmla="*/ 47662 w 2079475"/>
                    <a:gd name="connsiteY242" fmla="*/ 352425 h 942975"/>
                    <a:gd name="connsiteX243" fmla="*/ 247687 w 2079475"/>
                    <a:gd name="connsiteY243" fmla="*/ 361950 h 942975"/>
                    <a:gd name="connsiteX244" fmla="*/ 323887 w 2079475"/>
                    <a:gd name="connsiteY244" fmla="*/ 371475 h 942975"/>
                    <a:gd name="connsiteX245" fmla="*/ 376274 w 2079475"/>
                    <a:gd name="connsiteY245" fmla="*/ 366712 h 942975"/>
                    <a:gd name="connsiteX246" fmla="*/ 371512 w 2079475"/>
                    <a:gd name="connsiteY246" fmla="*/ 352425 h 942975"/>
                    <a:gd name="connsiteX247" fmla="*/ 352462 w 2079475"/>
                    <a:gd name="connsiteY247" fmla="*/ 323850 h 942975"/>
                    <a:gd name="connsiteX248" fmla="*/ 323887 w 2079475"/>
                    <a:gd name="connsiteY248" fmla="*/ 300037 h 942975"/>
                    <a:gd name="connsiteX249" fmla="*/ 309599 w 2079475"/>
                    <a:gd name="connsiteY249" fmla="*/ 285750 h 942975"/>
                    <a:gd name="connsiteX250" fmla="*/ 281024 w 2079475"/>
                    <a:gd name="connsiteY250" fmla="*/ 276225 h 942975"/>
                    <a:gd name="connsiteX251" fmla="*/ 271499 w 2079475"/>
                    <a:gd name="connsiteY251" fmla="*/ 261937 h 942975"/>
                    <a:gd name="connsiteX252" fmla="*/ 271499 w 2079475"/>
                    <a:gd name="connsiteY252" fmla="*/ 209550 h 942975"/>
                    <a:gd name="connsiteX253" fmla="*/ 314362 w 2079475"/>
                    <a:gd name="connsiteY253" fmla="*/ 185737 h 942975"/>
                    <a:gd name="connsiteX254" fmla="*/ 400087 w 2079475"/>
                    <a:gd name="connsiteY254" fmla="*/ 190500 h 942975"/>
                    <a:gd name="connsiteX255" fmla="*/ 414374 w 2079475"/>
                    <a:gd name="connsiteY255" fmla="*/ 200025 h 942975"/>
                    <a:gd name="connsiteX256" fmla="*/ 447712 w 2079475"/>
                    <a:gd name="connsiteY256" fmla="*/ 228600 h 942975"/>
                    <a:gd name="connsiteX257" fmla="*/ 457237 w 2079475"/>
                    <a:gd name="connsiteY257" fmla="*/ 242887 h 942975"/>
                    <a:gd name="connsiteX258" fmla="*/ 471524 w 2079475"/>
                    <a:gd name="connsiteY258" fmla="*/ 257175 h 942975"/>
                    <a:gd name="connsiteX259" fmla="*/ 476287 w 2079475"/>
                    <a:gd name="connsiteY259" fmla="*/ 271462 h 942975"/>
                    <a:gd name="connsiteX260" fmla="*/ 485812 w 2079475"/>
                    <a:gd name="connsiteY260" fmla="*/ 285750 h 942975"/>
                    <a:gd name="connsiteX261" fmla="*/ 504862 w 2079475"/>
                    <a:gd name="connsiteY261" fmla="*/ 319087 h 942975"/>
                    <a:gd name="connsiteX262" fmla="*/ 533437 w 2079475"/>
                    <a:gd name="connsiteY262" fmla="*/ 347662 h 942975"/>
                    <a:gd name="connsiteX263" fmla="*/ 547724 w 2079475"/>
                    <a:gd name="connsiteY263" fmla="*/ 352425 h 942975"/>
                    <a:gd name="connsiteX264" fmla="*/ 538199 w 2079475"/>
                    <a:gd name="connsiteY264" fmla="*/ 328612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2079475" h="942975">
                      <a:moveTo>
                        <a:pt x="538199" y="328612"/>
                      </a:moveTo>
                      <a:cubicBezTo>
                        <a:pt x="537405" y="312737"/>
                        <a:pt x="540464" y="280909"/>
                        <a:pt x="542962" y="257175"/>
                      </a:cubicBezTo>
                      <a:cubicBezTo>
                        <a:pt x="543647" y="250666"/>
                        <a:pt x="545843" y="244394"/>
                        <a:pt x="547724" y="238125"/>
                      </a:cubicBezTo>
                      <a:cubicBezTo>
                        <a:pt x="550609" y="228508"/>
                        <a:pt x="554074" y="219075"/>
                        <a:pt x="557249" y="209550"/>
                      </a:cubicBezTo>
                      <a:cubicBezTo>
                        <a:pt x="558837" y="204787"/>
                        <a:pt x="560795" y="200132"/>
                        <a:pt x="562012" y="195262"/>
                      </a:cubicBezTo>
                      <a:cubicBezTo>
                        <a:pt x="563599" y="188912"/>
                        <a:pt x="565354" y="182602"/>
                        <a:pt x="566774" y="176212"/>
                      </a:cubicBezTo>
                      <a:cubicBezTo>
                        <a:pt x="568530" y="168310"/>
                        <a:pt x="569407" y="160209"/>
                        <a:pt x="571537" y="152400"/>
                      </a:cubicBezTo>
                      <a:cubicBezTo>
                        <a:pt x="574179" y="142714"/>
                        <a:pt x="577887" y="133350"/>
                        <a:pt x="581062" y="123825"/>
                      </a:cubicBezTo>
                      <a:cubicBezTo>
                        <a:pt x="581064" y="123820"/>
                        <a:pt x="590583" y="95255"/>
                        <a:pt x="590587" y="95250"/>
                      </a:cubicBezTo>
                      <a:cubicBezTo>
                        <a:pt x="593762" y="90487"/>
                        <a:pt x="596448" y="85359"/>
                        <a:pt x="600112" y="80962"/>
                      </a:cubicBezTo>
                      <a:cubicBezTo>
                        <a:pt x="604424" y="75788"/>
                        <a:pt x="608795" y="70411"/>
                        <a:pt x="614399" y="66675"/>
                      </a:cubicBezTo>
                      <a:cubicBezTo>
                        <a:pt x="618576" y="63890"/>
                        <a:pt x="623924" y="63500"/>
                        <a:pt x="628687" y="61912"/>
                      </a:cubicBezTo>
                      <a:cubicBezTo>
                        <a:pt x="681222" y="140717"/>
                        <a:pt x="628329" y="55832"/>
                        <a:pt x="642974" y="304800"/>
                      </a:cubicBezTo>
                      <a:cubicBezTo>
                        <a:pt x="643310" y="310514"/>
                        <a:pt x="649939" y="313968"/>
                        <a:pt x="652499" y="319087"/>
                      </a:cubicBezTo>
                      <a:cubicBezTo>
                        <a:pt x="654744" y="323577"/>
                        <a:pt x="654477" y="329198"/>
                        <a:pt x="657262" y="333375"/>
                      </a:cubicBezTo>
                      <a:cubicBezTo>
                        <a:pt x="660998" y="338979"/>
                        <a:pt x="667237" y="342488"/>
                        <a:pt x="671549" y="347662"/>
                      </a:cubicBezTo>
                      <a:cubicBezTo>
                        <a:pt x="675213" y="352059"/>
                        <a:pt x="677899" y="357187"/>
                        <a:pt x="681074" y="361950"/>
                      </a:cubicBezTo>
                      <a:cubicBezTo>
                        <a:pt x="700124" y="360362"/>
                        <a:pt x="719679" y="361823"/>
                        <a:pt x="738224" y="357187"/>
                      </a:cubicBezTo>
                      <a:cubicBezTo>
                        <a:pt x="745924" y="355262"/>
                        <a:pt x="752001" y="348832"/>
                        <a:pt x="757274" y="342900"/>
                      </a:cubicBezTo>
                      <a:cubicBezTo>
                        <a:pt x="764879" y="334344"/>
                        <a:pt x="776324" y="314325"/>
                        <a:pt x="776324" y="314325"/>
                      </a:cubicBezTo>
                      <a:cubicBezTo>
                        <a:pt x="794015" y="252404"/>
                        <a:pt x="779721" y="310283"/>
                        <a:pt x="790612" y="228600"/>
                      </a:cubicBezTo>
                      <a:cubicBezTo>
                        <a:pt x="791477" y="222112"/>
                        <a:pt x="793954" y="215940"/>
                        <a:pt x="795374" y="209550"/>
                      </a:cubicBezTo>
                      <a:cubicBezTo>
                        <a:pt x="800410" y="186888"/>
                        <a:pt x="801885" y="170969"/>
                        <a:pt x="809662" y="147637"/>
                      </a:cubicBezTo>
                      <a:lnTo>
                        <a:pt x="819187" y="119062"/>
                      </a:lnTo>
                      <a:lnTo>
                        <a:pt x="828712" y="90487"/>
                      </a:lnTo>
                      <a:cubicBezTo>
                        <a:pt x="830299" y="85725"/>
                        <a:pt x="829297" y="78984"/>
                        <a:pt x="833474" y="76200"/>
                      </a:cubicBezTo>
                      <a:lnTo>
                        <a:pt x="847762" y="66675"/>
                      </a:lnTo>
                      <a:cubicBezTo>
                        <a:pt x="849349" y="58737"/>
                        <a:pt x="848178" y="49691"/>
                        <a:pt x="852524" y="42862"/>
                      </a:cubicBezTo>
                      <a:cubicBezTo>
                        <a:pt x="858415" y="33605"/>
                        <a:pt x="881250" y="11830"/>
                        <a:pt x="895387" y="4762"/>
                      </a:cubicBezTo>
                      <a:cubicBezTo>
                        <a:pt x="899877" y="2517"/>
                        <a:pt x="904912" y="1587"/>
                        <a:pt x="909674" y="0"/>
                      </a:cubicBezTo>
                      <a:cubicBezTo>
                        <a:pt x="914437" y="1587"/>
                        <a:pt x="920042" y="1626"/>
                        <a:pt x="923962" y="4762"/>
                      </a:cubicBezTo>
                      <a:cubicBezTo>
                        <a:pt x="928432" y="8338"/>
                        <a:pt x="931162" y="13819"/>
                        <a:pt x="933487" y="19050"/>
                      </a:cubicBezTo>
                      <a:cubicBezTo>
                        <a:pt x="940114" y="33961"/>
                        <a:pt x="943816" y="50841"/>
                        <a:pt x="947774" y="66675"/>
                      </a:cubicBezTo>
                      <a:cubicBezTo>
                        <a:pt x="949362" y="139700"/>
                        <a:pt x="949883" y="212756"/>
                        <a:pt x="952537" y="285750"/>
                      </a:cubicBezTo>
                      <a:cubicBezTo>
                        <a:pt x="952782" y="292492"/>
                        <a:pt x="954524" y="329332"/>
                        <a:pt x="962062" y="342900"/>
                      </a:cubicBezTo>
                      <a:cubicBezTo>
                        <a:pt x="967621" y="352907"/>
                        <a:pt x="971587" y="365125"/>
                        <a:pt x="981112" y="371475"/>
                      </a:cubicBezTo>
                      <a:lnTo>
                        <a:pt x="995399" y="381000"/>
                      </a:lnTo>
                      <a:cubicBezTo>
                        <a:pt x="1025555" y="373460"/>
                        <a:pt x="1010818" y="381683"/>
                        <a:pt x="1033499" y="347662"/>
                      </a:cubicBezTo>
                      <a:lnTo>
                        <a:pt x="1043024" y="333375"/>
                      </a:lnTo>
                      <a:cubicBezTo>
                        <a:pt x="1057914" y="273822"/>
                        <a:pt x="1038884" y="347864"/>
                        <a:pt x="1052549" y="300037"/>
                      </a:cubicBezTo>
                      <a:cubicBezTo>
                        <a:pt x="1054347" y="293743"/>
                        <a:pt x="1055431" y="287256"/>
                        <a:pt x="1057312" y="280987"/>
                      </a:cubicBezTo>
                      <a:cubicBezTo>
                        <a:pt x="1061640" y="266562"/>
                        <a:pt x="1066837" y="252412"/>
                        <a:pt x="1071599" y="238125"/>
                      </a:cubicBezTo>
                      <a:cubicBezTo>
                        <a:pt x="1073187" y="233362"/>
                        <a:pt x="1075145" y="228707"/>
                        <a:pt x="1076362" y="223837"/>
                      </a:cubicBezTo>
                      <a:cubicBezTo>
                        <a:pt x="1077949" y="217487"/>
                        <a:pt x="1078546" y="210803"/>
                        <a:pt x="1081124" y="204787"/>
                      </a:cubicBezTo>
                      <a:cubicBezTo>
                        <a:pt x="1083379" y="199526"/>
                        <a:pt x="1087474" y="195262"/>
                        <a:pt x="1090649" y="190500"/>
                      </a:cubicBezTo>
                      <a:cubicBezTo>
                        <a:pt x="1093311" y="179852"/>
                        <a:pt x="1100300" y="149831"/>
                        <a:pt x="1104937" y="142875"/>
                      </a:cubicBezTo>
                      <a:cubicBezTo>
                        <a:pt x="1108112" y="138112"/>
                        <a:pt x="1110415" y="132635"/>
                        <a:pt x="1114462" y="128587"/>
                      </a:cubicBezTo>
                      <a:cubicBezTo>
                        <a:pt x="1118509" y="124540"/>
                        <a:pt x="1124702" y="123109"/>
                        <a:pt x="1128749" y="119062"/>
                      </a:cubicBezTo>
                      <a:cubicBezTo>
                        <a:pt x="1154698" y="93113"/>
                        <a:pt x="1130037" y="104345"/>
                        <a:pt x="1157324" y="95250"/>
                      </a:cubicBezTo>
                      <a:cubicBezTo>
                        <a:pt x="1163674" y="90487"/>
                        <a:pt x="1168591" y="82519"/>
                        <a:pt x="1176374" y="80962"/>
                      </a:cubicBezTo>
                      <a:cubicBezTo>
                        <a:pt x="1185843" y="79068"/>
                        <a:pt x="1196565" y="80934"/>
                        <a:pt x="1204949" y="85725"/>
                      </a:cubicBezTo>
                      <a:cubicBezTo>
                        <a:pt x="1209308" y="88216"/>
                        <a:pt x="1208391" y="95169"/>
                        <a:pt x="1209712" y="100012"/>
                      </a:cubicBezTo>
                      <a:cubicBezTo>
                        <a:pt x="1213157" y="112642"/>
                        <a:pt x="1216062" y="125412"/>
                        <a:pt x="1219237" y="138112"/>
                      </a:cubicBezTo>
                      <a:cubicBezTo>
                        <a:pt x="1220824" y="203200"/>
                        <a:pt x="1219668" y="268412"/>
                        <a:pt x="1223999" y="333375"/>
                      </a:cubicBezTo>
                      <a:cubicBezTo>
                        <a:pt x="1224208" y="336516"/>
                        <a:pt x="1239160" y="363471"/>
                        <a:pt x="1243049" y="366712"/>
                      </a:cubicBezTo>
                      <a:cubicBezTo>
                        <a:pt x="1248503" y="371257"/>
                        <a:pt x="1255749" y="373062"/>
                        <a:pt x="1262099" y="376237"/>
                      </a:cubicBezTo>
                      <a:cubicBezTo>
                        <a:pt x="1266862" y="374650"/>
                        <a:pt x="1272210" y="374260"/>
                        <a:pt x="1276387" y="371475"/>
                      </a:cubicBezTo>
                      <a:cubicBezTo>
                        <a:pt x="1284285" y="366210"/>
                        <a:pt x="1295807" y="351684"/>
                        <a:pt x="1300199" y="342900"/>
                      </a:cubicBezTo>
                      <a:cubicBezTo>
                        <a:pt x="1302444" y="338410"/>
                        <a:pt x="1302524" y="333001"/>
                        <a:pt x="1304962" y="328612"/>
                      </a:cubicBezTo>
                      <a:cubicBezTo>
                        <a:pt x="1310521" y="318605"/>
                        <a:pt x="1324012" y="300037"/>
                        <a:pt x="1324012" y="300037"/>
                      </a:cubicBezTo>
                      <a:cubicBezTo>
                        <a:pt x="1327589" y="257108"/>
                        <a:pt x="1327313" y="246891"/>
                        <a:pt x="1333537" y="209550"/>
                      </a:cubicBezTo>
                      <a:cubicBezTo>
                        <a:pt x="1334868" y="201565"/>
                        <a:pt x="1336169" y="193547"/>
                        <a:pt x="1338299" y="185737"/>
                      </a:cubicBezTo>
                      <a:cubicBezTo>
                        <a:pt x="1340941" y="176051"/>
                        <a:pt x="1345389" y="166902"/>
                        <a:pt x="1347824" y="157162"/>
                      </a:cubicBezTo>
                      <a:cubicBezTo>
                        <a:pt x="1349412" y="150812"/>
                        <a:pt x="1349660" y="143966"/>
                        <a:pt x="1352587" y="138112"/>
                      </a:cubicBezTo>
                      <a:cubicBezTo>
                        <a:pt x="1357707" y="127873"/>
                        <a:pt x="1365287" y="119062"/>
                        <a:pt x="1371637" y="109537"/>
                      </a:cubicBezTo>
                      <a:cubicBezTo>
                        <a:pt x="1377043" y="101428"/>
                        <a:pt x="1389545" y="82104"/>
                        <a:pt x="1395449" y="76200"/>
                      </a:cubicBezTo>
                      <a:cubicBezTo>
                        <a:pt x="1399496" y="72153"/>
                        <a:pt x="1405340" y="70339"/>
                        <a:pt x="1409737" y="66675"/>
                      </a:cubicBezTo>
                      <a:cubicBezTo>
                        <a:pt x="1433520" y="46855"/>
                        <a:pt x="1413202" y="55994"/>
                        <a:pt x="1438312" y="47625"/>
                      </a:cubicBezTo>
                      <a:cubicBezTo>
                        <a:pt x="1441487" y="53975"/>
                        <a:pt x="1445200" y="60083"/>
                        <a:pt x="1447837" y="66675"/>
                      </a:cubicBezTo>
                      <a:cubicBezTo>
                        <a:pt x="1457505" y="90845"/>
                        <a:pt x="1457341" y="95147"/>
                        <a:pt x="1462124" y="119062"/>
                      </a:cubicBezTo>
                      <a:cubicBezTo>
                        <a:pt x="1463712" y="204787"/>
                        <a:pt x="1459124" y="290849"/>
                        <a:pt x="1466887" y="376237"/>
                      </a:cubicBezTo>
                      <a:cubicBezTo>
                        <a:pt x="1467480" y="382756"/>
                        <a:pt x="1479392" y="381000"/>
                        <a:pt x="1485937" y="381000"/>
                      </a:cubicBezTo>
                      <a:cubicBezTo>
                        <a:pt x="1494032" y="381000"/>
                        <a:pt x="1501896" y="378200"/>
                        <a:pt x="1509749" y="376237"/>
                      </a:cubicBezTo>
                      <a:cubicBezTo>
                        <a:pt x="1514619" y="375019"/>
                        <a:pt x="1519274" y="373062"/>
                        <a:pt x="1524037" y="371475"/>
                      </a:cubicBezTo>
                      <a:cubicBezTo>
                        <a:pt x="1545424" y="350087"/>
                        <a:pt x="1536193" y="363577"/>
                        <a:pt x="1547849" y="328612"/>
                      </a:cubicBezTo>
                      <a:lnTo>
                        <a:pt x="1552612" y="314325"/>
                      </a:lnTo>
                      <a:cubicBezTo>
                        <a:pt x="1554199" y="271462"/>
                        <a:pt x="1554779" y="228550"/>
                        <a:pt x="1557374" y="185737"/>
                      </a:cubicBezTo>
                      <a:cubicBezTo>
                        <a:pt x="1557593" y="182129"/>
                        <a:pt x="1561875" y="150770"/>
                        <a:pt x="1566899" y="142875"/>
                      </a:cubicBezTo>
                      <a:cubicBezTo>
                        <a:pt x="1575422" y="129482"/>
                        <a:pt x="1586668" y="117984"/>
                        <a:pt x="1595474" y="104775"/>
                      </a:cubicBezTo>
                      <a:cubicBezTo>
                        <a:pt x="1617309" y="72023"/>
                        <a:pt x="1603664" y="79820"/>
                        <a:pt x="1628812" y="71437"/>
                      </a:cubicBezTo>
                      <a:cubicBezTo>
                        <a:pt x="1633574" y="73025"/>
                        <a:pt x="1638922" y="73415"/>
                        <a:pt x="1643099" y="76200"/>
                      </a:cubicBezTo>
                      <a:cubicBezTo>
                        <a:pt x="1656167" y="84912"/>
                        <a:pt x="1660952" y="95631"/>
                        <a:pt x="1666912" y="109537"/>
                      </a:cubicBezTo>
                      <a:cubicBezTo>
                        <a:pt x="1668889" y="114151"/>
                        <a:pt x="1670087" y="119062"/>
                        <a:pt x="1671674" y="123825"/>
                      </a:cubicBezTo>
                      <a:cubicBezTo>
                        <a:pt x="1673262" y="134937"/>
                        <a:pt x="1675656" y="145964"/>
                        <a:pt x="1676437" y="157162"/>
                      </a:cubicBezTo>
                      <a:cubicBezTo>
                        <a:pt x="1680421" y="214261"/>
                        <a:pt x="1681572" y="271542"/>
                        <a:pt x="1685962" y="328612"/>
                      </a:cubicBezTo>
                      <a:cubicBezTo>
                        <a:pt x="1686347" y="333617"/>
                        <a:pt x="1687939" y="338723"/>
                        <a:pt x="1690724" y="342900"/>
                      </a:cubicBezTo>
                      <a:cubicBezTo>
                        <a:pt x="1694460" y="348504"/>
                        <a:pt x="1700249" y="352425"/>
                        <a:pt x="1705012" y="357187"/>
                      </a:cubicBezTo>
                      <a:cubicBezTo>
                        <a:pt x="1712949" y="355600"/>
                        <a:pt x="1722606" y="357607"/>
                        <a:pt x="1728824" y="352425"/>
                      </a:cubicBezTo>
                      <a:cubicBezTo>
                        <a:pt x="1733852" y="348235"/>
                        <a:pt x="1730660" y="339229"/>
                        <a:pt x="1733587" y="333375"/>
                      </a:cubicBezTo>
                      <a:cubicBezTo>
                        <a:pt x="1737137" y="326276"/>
                        <a:pt x="1743112" y="320675"/>
                        <a:pt x="1747874" y="314325"/>
                      </a:cubicBezTo>
                      <a:cubicBezTo>
                        <a:pt x="1761550" y="259625"/>
                        <a:pt x="1742426" y="327040"/>
                        <a:pt x="1762162" y="280987"/>
                      </a:cubicBezTo>
                      <a:cubicBezTo>
                        <a:pt x="1764740" y="274971"/>
                        <a:pt x="1764346" y="267953"/>
                        <a:pt x="1766924" y="261937"/>
                      </a:cubicBezTo>
                      <a:cubicBezTo>
                        <a:pt x="1769179" y="256676"/>
                        <a:pt x="1772646" y="251928"/>
                        <a:pt x="1776449" y="247650"/>
                      </a:cubicBezTo>
                      <a:cubicBezTo>
                        <a:pt x="1806104" y="214288"/>
                        <a:pt x="1795077" y="226861"/>
                        <a:pt x="1819312" y="209550"/>
                      </a:cubicBezTo>
                      <a:cubicBezTo>
                        <a:pt x="1825771" y="204936"/>
                        <a:pt x="1831262" y="198812"/>
                        <a:pt x="1838362" y="195262"/>
                      </a:cubicBezTo>
                      <a:cubicBezTo>
                        <a:pt x="1906371" y="161257"/>
                        <a:pt x="1839198" y="204230"/>
                        <a:pt x="1881224" y="176212"/>
                      </a:cubicBezTo>
                      <a:cubicBezTo>
                        <a:pt x="1903449" y="177800"/>
                        <a:pt x="1927970" y="171010"/>
                        <a:pt x="1947899" y="180975"/>
                      </a:cubicBezTo>
                      <a:cubicBezTo>
                        <a:pt x="1960599" y="187325"/>
                        <a:pt x="1966949" y="219075"/>
                        <a:pt x="1966949" y="219075"/>
                      </a:cubicBezTo>
                      <a:cubicBezTo>
                        <a:pt x="1968537" y="230187"/>
                        <a:pt x="1971712" y="241187"/>
                        <a:pt x="1971712" y="252412"/>
                      </a:cubicBezTo>
                      <a:cubicBezTo>
                        <a:pt x="1971712" y="271528"/>
                        <a:pt x="1969475" y="290614"/>
                        <a:pt x="1966949" y="309562"/>
                      </a:cubicBezTo>
                      <a:cubicBezTo>
                        <a:pt x="1966286" y="314538"/>
                        <a:pt x="1964625" y="319462"/>
                        <a:pt x="1962187" y="323850"/>
                      </a:cubicBezTo>
                      <a:cubicBezTo>
                        <a:pt x="1956628" y="333857"/>
                        <a:pt x="1952662" y="346075"/>
                        <a:pt x="1943137" y="352425"/>
                      </a:cubicBezTo>
                      <a:cubicBezTo>
                        <a:pt x="1933612" y="358775"/>
                        <a:pt x="1924378" y="365585"/>
                        <a:pt x="1914562" y="371475"/>
                      </a:cubicBezTo>
                      <a:cubicBezTo>
                        <a:pt x="1885841" y="388707"/>
                        <a:pt x="1898451" y="380627"/>
                        <a:pt x="1876462" y="395287"/>
                      </a:cubicBezTo>
                      <a:cubicBezTo>
                        <a:pt x="1870649" y="424349"/>
                        <a:pt x="1867663" y="426765"/>
                        <a:pt x="1876462" y="461962"/>
                      </a:cubicBezTo>
                      <a:cubicBezTo>
                        <a:pt x="1877850" y="467515"/>
                        <a:pt x="1881224" y="473075"/>
                        <a:pt x="1885987" y="476250"/>
                      </a:cubicBezTo>
                      <a:cubicBezTo>
                        <a:pt x="1891433" y="479881"/>
                        <a:pt x="1898687" y="479425"/>
                        <a:pt x="1905037" y="481012"/>
                      </a:cubicBezTo>
                      <a:cubicBezTo>
                        <a:pt x="1909799" y="484187"/>
                        <a:pt x="1914205" y="487977"/>
                        <a:pt x="1919324" y="490537"/>
                      </a:cubicBezTo>
                      <a:cubicBezTo>
                        <a:pt x="1930213" y="495982"/>
                        <a:pt x="1946550" y="497344"/>
                        <a:pt x="1957424" y="500062"/>
                      </a:cubicBezTo>
                      <a:cubicBezTo>
                        <a:pt x="1962294" y="501280"/>
                        <a:pt x="1967098" y="502847"/>
                        <a:pt x="1971712" y="504825"/>
                      </a:cubicBezTo>
                      <a:cubicBezTo>
                        <a:pt x="2002429" y="517990"/>
                        <a:pt x="1979976" y="509990"/>
                        <a:pt x="2009812" y="528637"/>
                      </a:cubicBezTo>
                      <a:cubicBezTo>
                        <a:pt x="2015832" y="532400"/>
                        <a:pt x="2022774" y="534509"/>
                        <a:pt x="2028862" y="538162"/>
                      </a:cubicBezTo>
                      <a:cubicBezTo>
                        <a:pt x="2057346" y="555252"/>
                        <a:pt x="2052694" y="552468"/>
                        <a:pt x="2071724" y="571500"/>
                      </a:cubicBezTo>
                      <a:cubicBezTo>
                        <a:pt x="2080041" y="596448"/>
                        <a:pt x="2083898" y="601654"/>
                        <a:pt x="2071724" y="638175"/>
                      </a:cubicBezTo>
                      <a:cubicBezTo>
                        <a:pt x="2070137" y="642937"/>
                        <a:pt x="2062199" y="641350"/>
                        <a:pt x="2057437" y="642937"/>
                      </a:cubicBezTo>
                      <a:cubicBezTo>
                        <a:pt x="1985999" y="641350"/>
                        <a:pt x="1914579" y="638175"/>
                        <a:pt x="1843124" y="638175"/>
                      </a:cubicBezTo>
                      <a:cubicBezTo>
                        <a:pt x="1828749" y="638175"/>
                        <a:pt x="1804985" y="629360"/>
                        <a:pt x="1800262" y="642937"/>
                      </a:cubicBezTo>
                      <a:cubicBezTo>
                        <a:pt x="1788777" y="675958"/>
                        <a:pt x="1802619" y="712834"/>
                        <a:pt x="1805024" y="747712"/>
                      </a:cubicBezTo>
                      <a:cubicBezTo>
                        <a:pt x="1805796" y="758911"/>
                        <a:pt x="1807585" y="770042"/>
                        <a:pt x="1809787" y="781050"/>
                      </a:cubicBezTo>
                      <a:cubicBezTo>
                        <a:pt x="1810771" y="785972"/>
                        <a:pt x="1813170" y="790510"/>
                        <a:pt x="1814549" y="795337"/>
                      </a:cubicBezTo>
                      <a:cubicBezTo>
                        <a:pt x="1816347" y="801631"/>
                        <a:pt x="1817724" y="808037"/>
                        <a:pt x="1819312" y="814387"/>
                      </a:cubicBezTo>
                      <a:cubicBezTo>
                        <a:pt x="1817724" y="839787"/>
                        <a:pt x="1817081" y="865264"/>
                        <a:pt x="1814549" y="890587"/>
                      </a:cubicBezTo>
                      <a:cubicBezTo>
                        <a:pt x="1813898" y="897100"/>
                        <a:pt x="1812365" y="903621"/>
                        <a:pt x="1809787" y="909637"/>
                      </a:cubicBezTo>
                      <a:cubicBezTo>
                        <a:pt x="1807532" y="914898"/>
                        <a:pt x="1803926" y="919528"/>
                        <a:pt x="1800262" y="923925"/>
                      </a:cubicBezTo>
                      <a:cubicBezTo>
                        <a:pt x="1795950" y="929099"/>
                        <a:pt x="1791998" y="935200"/>
                        <a:pt x="1785974" y="938212"/>
                      </a:cubicBezTo>
                      <a:cubicBezTo>
                        <a:pt x="1778734" y="941832"/>
                        <a:pt x="1770099" y="941387"/>
                        <a:pt x="1762162" y="942975"/>
                      </a:cubicBezTo>
                      <a:cubicBezTo>
                        <a:pt x="1747874" y="941387"/>
                        <a:pt x="1732716" y="943373"/>
                        <a:pt x="1719299" y="938212"/>
                      </a:cubicBezTo>
                      <a:cubicBezTo>
                        <a:pt x="1696889" y="929593"/>
                        <a:pt x="1702983" y="919867"/>
                        <a:pt x="1695487" y="904875"/>
                      </a:cubicBezTo>
                      <a:cubicBezTo>
                        <a:pt x="1681668" y="877237"/>
                        <a:pt x="1688963" y="904939"/>
                        <a:pt x="1676437" y="871537"/>
                      </a:cubicBezTo>
                      <a:cubicBezTo>
                        <a:pt x="1674139" y="865408"/>
                        <a:pt x="1673555" y="858756"/>
                        <a:pt x="1671674" y="852487"/>
                      </a:cubicBezTo>
                      <a:cubicBezTo>
                        <a:pt x="1668789" y="842870"/>
                        <a:pt x="1665324" y="833437"/>
                        <a:pt x="1662149" y="823912"/>
                      </a:cubicBezTo>
                      <a:cubicBezTo>
                        <a:pt x="1661868" y="820543"/>
                        <a:pt x="1654444" y="727628"/>
                        <a:pt x="1652624" y="719137"/>
                      </a:cubicBezTo>
                      <a:cubicBezTo>
                        <a:pt x="1651136" y="712195"/>
                        <a:pt x="1646274" y="706437"/>
                        <a:pt x="1643099" y="700087"/>
                      </a:cubicBezTo>
                      <a:cubicBezTo>
                        <a:pt x="1641977" y="695597"/>
                        <a:pt x="1636682" y="672344"/>
                        <a:pt x="1633574" y="666750"/>
                      </a:cubicBezTo>
                      <a:cubicBezTo>
                        <a:pt x="1622443" y="646715"/>
                        <a:pt x="1607192" y="624983"/>
                        <a:pt x="1585949" y="614362"/>
                      </a:cubicBezTo>
                      <a:cubicBezTo>
                        <a:pt x="1581459" y="612117"/>
                        <a:pt x="1576424" y="611187"/>
                        <a:pt x="1571662" y="609600"/>
                      </a:cubicBezTo>
                      <a:cubicBezTo>
                        <a:pt x="1560549" y="611187"/>
                        <a:pt x="1548874" y="610526"/>
                        <a:pt x="1538324" y="614362"/>
                      </a:cubicBezTo>
                      <a:cubicBezTo>
                        <a:pt x="1530864" y="617075"/>
                        <a:pt x="1524547" y="622717"/>
                        <a:pt x="1519274" y="628650"/>
                      </a:cubicBezTo>
                      <a:cubicBezTo>
                        <a:pt x="1501971" y="648116"/>
                        <a:pt x="1499630" y="658710"/>
                        <a:pt x="1490699" y="681037"/>
                      </a:cubicBezTo>
                      <a:cubicBezTo>
                        <a:pt x="1489112" y="731837"/>
                        <a:pt x="1488837" y="782695"/>
                        <a:pt x="1485937" y="833437"/>
                      </a:cubicBezTo>
                      <a:cubicBezTo>
                        <a:pt x="1485651" y="838449"/>
                        <a:pt x="1484388" y="843868"/>
                        <a:pt x="1481174" y="847725"/>
                      </a:cubicBezTo>
                      <a:cubicBezTo>
                        <a:pt x="1476093" y="853823"/>
                        <a:pt x="1468150" y="856846"/>
                        <a:pt x="1462124" y="862012"/>
                      </a:cubicBezTo>
                      <a:cubicBezTo>
                        <a:pt x="1457010" y="866395"/>
                        <a:pt x="1452599" y="871537"/>
                        <a:pt x="1447837" y="876300"/>
                      </a:cubicBezTo>
                      <a:cubicBezTo>
                        <a:pt x="1438312" y="874712"/>
                        <a:pt x="1427899" y="875856"/>
                        <a:pt x="1419262" y="871537"/>
                      </a:cubicBezTo>
                      <a:cubicBezTo>
                        <a:pt x="1395131" y="859471"/>
                        <a:pt x="1403908" y="855118"/>
                        <a:pt x="1395449" y="838200"/>
                      </a:cubicBezTo>
                      <a:cubicBezTo>
                        <a:pt x="1392889" y="833080"/>
                        <a:pt x="1389099" y="828675"/>
                        <a:pt x="1385924" y="823912"/>
                      </a:cubicBezTo>
                      <a:cubicBezTo>
                        <a:pt x="1374589" y="789907"/>
                        <a:pt x="1381968" y="803691"/>
                        <a:pt x="1366874" y="781050"/>
                      </a:cubicBezTo>
                      <a:cubicBezTo>
                        <a:pt x="1365287" y="763587"/>
                        <a:pt x="1364592" y="746020"/>
                        <a:pt x="1362112" y="728662"/>
                      </a:cubicBezTo>
                      <a:cubicBezTo>
                        <a:pt x="1361402" y="723692"/>
                        <a:pt x="1358670" y="719218"/>
                        <a:pt x="1357349" y="714375"/>
                      </a:cubicBezTo>
                      <a:cubicBezTo>
                        <a:pt x="1353904" y="701745"/>
                        <a:pt x="1350391" y="689112"/>
                        <a:pt x="1347824" y="676275"/>
                      </a:cubicBezTo>
                      <a:cubicBezTo>
                        <a:pt x="1346237" y="668337"/>
                        <a:pt x="1348032" y="658852"/>
                        <a:pt x="1343062" y="652462"/>
                      </a:cubicBezTo>
                      <a:cubicBezTo>
                        <a:pt x="1331598" y="637722"/>
                        <a:pt x="1316012" y="633920"/>
                        <a:pt x="1300199" y="628650"/>
                      </a:cubicBezTo>
                      <a:cubicBezTo>
                        <a:pt x="1281254" y="616019"/>
                        <a:pt x="1273259" y="606265"/>
                        <a:pt x="1243049" y="623887"/>
                      </a:cubicBezTo>
                      <a:cubicBezTo>
                        <a:pt x="1233850" y="629253"/>
                        <a:pt x="1233524" y="642937"/>
                        <a:pt x="1228762" y="652462"/>
                      </a:cubicBezTo>
                      <a:cubicBezTo>
                        <a:pt x="1227174" y="663575"/>
                        <a:pt x="1226201" y="674792"/>
                        <a:pt x="1223999" y="685800"/>
                      </a:cubicBezTo>
                      <a:cubicBezTo>
                        <a:pt x="1221432" y="698637"/>
                        <a:pt x="1214474" y="723900"/>
                        <a:pt x="1214474" y="723900"/>
                      </a:cubicBezTo>
                      <a:cubicBezTo>
                        <a:pt x="1212887" y="766762"/>
                        <a:pt x="1212388" y="809679"/>
                        <a:pt x="1209712" y="852487"/>
                      </a:cubicBezTo>
                      <a:cubicBezTo>
                        <a:pt x="1208756" y="867783"/>
                        <a:pt x="1202164" y="886632"/>
                        <a:pt x="1195424" y="900112"/>
                      </a:cubicBezTo>
                      <a:cubicBezTo>
                        <a:pt x="1192864" y="905232"/>
                        <a:pt x="1190207" y="910631"/>
                        <a:pt x="1185899" y="914400"/>
                      </a:cubicBezTo>
                      <a:cubicBezTo>
                        <a:pt x="1163218" y="934246"/>
                        <a:pt x="1161946" y="932295"/>
                        <a:pt x="1138274" y="938212"/>
                      </a:cubicBezTo>
                      <a:cubicBezTo>
                        <a:pt x="1130337" y="936625"/>
                        <a:pt x="1121326" y="937740"/>
                        <a:pt x="1114462" y="933450"/>
                      </a:cubicBezTo>
                      <a:cubicBezTo>
                        <a:pt x="1107731" y="929243"/>
                        <a:pt x="1104381" y="921131"/>
                        <a:pt x="1100174" y="914400"/>
                      </a:cubicBezTo>
                      <a:cubicBezTo>
                        <a:pt x="1093487" y="903702"/>
                        <a:pt x="1089299" y="893004"/>
                        <a:pt x="1085887" y="881062"/>
                      </a:cubicBezTo>
                      <a:cubicBezTo>
                        <a:pt x="1084089" y="874768"/>
                        <a:pt x="1083422" y="868141"/>
                        <a:pt x="1081124" y="862012"/>
                      </a:cubicBezTo>
                      <a:cubicBezTo>
                        <a:pt x="1078631" y="855365"/>
                        <a:pt x="1074774" y="849312"/>
                        <a:pt x="1071599" y="842962"/>
                      </a:cubicBezTo>
                      <a:cubicBezTo>
                        <a:pt x="1070012" y="835025"/>
                        <a:pt x="1067982" y="827163"/>
                        <a:pt x="1066837" y="819150"/>
                      </a:cubicBezTo>
                      <a:cubicBezTo>
                        <a:pt x="1063217" y="793810"/>
                        <a:pt x="1061521" y="768199"/>
                        <a:pt x="1057312" y="742950"/>
                      </a:cubicBezTo>
                      <a:cubicBezTo>
                        <a:pt x="1043277" y="658748"/>
                        <a:pt x="1061099" y="763781"/>
                        <a:pt x="1047787" y="690562"/>
                      </a:cubicBezTo>
                      <a:cubicBezTo>
                        <a:pt x="1046060" y="681061"/>
                        <a:pt x="1045366" y="671355"/>
                        <a:pt x="1043024" y="661987"/>
                      </a:cubicBezTo>
                      <a:cubicBezTo>
                        <a:pt x="1037066" y="638156"/>
                        <a:pt x="1036003" y="635966"/>
                        <a:pt x="1023974" y="619125"/>
                      </a:cubicBezTo>
                      <a:cubicBezTo>
                        <a:pt x="1019360" y="612666"/>
                        <a:pt x="1015785" y="605156"/>
                        <a:pt x="1009687" y="600075"/>
                      </a:cubicBezTo>
                      <a:cubicBezTo>
                        <a:pt x="1005830" y="596861"/>
                        <a:pt x="1000162" y="596900"/>
                        <a:pt x="995399" y="595312"/>
                      </a:cubicBezTo>
                      <a:cubicBezTo>
                        <a:pt x="987462" y="596900"/>
                        <a:pt x="977733" y="594807"/>
                        <a:pt x="971587" y="600075"/>
                      </a:cubicBezTo>
                      <a:cubicBezTo>
                        <a:pt x="965096" y="605639"/>
                        <a:pt x="964311" y="615639"/>
                        <a:pt x="962062" y="623887"/>
                      </a:cubicBezTo>
                      <a:cubicBezTo>
                        <a:pt x="960077" y="631165"/>
                        <a:pt x="953289" y="680532"/>
                        <a:pt x="952537" y="685800"/>
                      </a:cubicBezTo>
                      <a:cubicBezTo>
                        <a:pt x="950949" y="717550"/>
                        <a:pt x="950309" y="749362"/>
                        <a:pt x="947774" y="781050"/>
                      </a:cubicBezTo>
                      <a:cubicBezTo>
                        <a:pt x="947128" y="789119"/>
                        <a:pt x="944157" y="796849"/>
                        <a:pt x="943012" y="804862"/>
                      </a:cubicBezTo>
                      <a:cubicBezTo>
                        <a:pt x="930362" y="893415"/>
                        <a:pt x="947602" y="804020"/>
                        <a:pt x="928724" y="885825"/>
                      </a:cubicBezTo>
                      <a:cubicBezTo>
                        <a:pt x="925655" y="899122"/>
                        <a:pt x="926461" y="914306"/>
                        <a:pt x="914437" y="923925"/>
                      </a:cubicBezTo>
                      <a:cubicBezTo>
                        <a:pt x="910517" y="927061"/>
                        <a:pt x="904912" y="927100"/>
                        <a:pt x="900149" y="928687"/>
                      </a:cubicBezTo>
                      <a:cubicBezTo>
                        <a:pt x="889037" y="927100"/>
                        <a:pt x="876282" y="929951"/>
                        <a:pt x="866812" y="923925"/>
                      </a:cubicBezTo>
                      <a:cubicBezTo>
                        <a:pt x="854902" y="916346"/>
                        <a:pt x="847030" y="895171"/>
                        <a:pt x="842999" y="881062"/>
                      </a:cubicBezTo>
                      <a:cubicBezTo>
                        <a:pt x="841201" y="874768"/>
                        <a:pt x="840035" y="868306"/>
                        <a:pt x="838237" y="862012"/>
                      </a:cubicBezTo>
                      <a:cubicBezTo>
                        <a:pt x="834507" y="848956"/>
                        <a:pt x="828975" y="836477"/>
                        <a:pt x="823949" y="823912"/>
                      </a:cubicBezTo>
                      <a:cubicBezTo>
                        <a:pt x="822362" y="769937"/>
                        <a:pt x="823437" y="715818"/>
                        <a:pt x="819187" y="661987"/>
                      </a:cubicBezTo>
                      <a:cubicBezTo>
                        <a:pt x="818628" y="654910"/>
                        <a:pt x="812459" y="649462"/>
                        <a:pt x="809662" y="642937"/>
                      </a:cubicBezTo>
                      <a:cubicBezTo>
                        <a:pt x="804408" y="630678"/>
                        <a:pt x="804663" y="620747"/>
                        <a:pt x="795374" y="609600"/>
                      </a:cubicBezTo>
                      <a:cubicBezTo>
                        <a:pt x="791710" y="605203"/>
                        <a:pt x="785849" y="603250"/>
                        <a:pt x="781087" y="600075"/>
                      </a:cubicBezTo>
                      <a:cubicBezTo>
                        <a:pt x="769974" y="601662"/>
                        <a:pt x="758172" y="600668"/>
                        <a:pt x="747749" y="604837"/>
                      </a:cubicBezTo>
                      <a:cubicBezTo>
                        <a:pt x="736312" y="609412"/>
                        <a:pt x="728179" y="628631"/>
                        <a:pt x="723937" y="638175"/>
                      </a:cubicBezTo>
                      <a:cubicBezTo>
                        <a:pt x="720465" y="645987"/>
                        <a:pt x="718235" y="654341"/>
                        <a:pt x="714412" y="661987"/>
                      </a:cubicBezTo>
                      <a:cubicBezTo>
                        <a:pt x="711852" y="667107"/>
                        <a:pt x="707727" y="671305"/>
                        <a:pt x="704887" y="676275"/>
                      </a:cubicBezTo>
                      <a:cubicBezTo>
                        <a:pt x="701365" y="682439"/>
                        <a:pt x="698537" y="688975"/>
                        <a:pt x="695362" y="695325"/>
                      </a:cubicBezTo>
                      <a:cubicBezTo>
                        <a:pt x="693774" y="706437"/>
                        <a:pt x="693123" y="717724"/>
                        <a:pt x="690599" y="728662"/>
                      </a:cubicBezTo>
                      <a:cubicBezTo>
                        <a:pt x="688341" y="738445"/>
                        <a:pt x="681074" y="757237"/>
                        <a:pt x="681074" y="757237"/>
                      </a:cubicBezTo>
                      <a:cubicBezTo>
                        <a:pt x="669763" y="859049"/>
                        <a:pt x="684609" y="732512"/>
                        <a:pt x="666787" y="857250"/>
                      </a:cubicBezTo>
                      <a:cubicBezTo>
                        <a:pt x="665199" y="868362"/>
                        <a:pt x="664225" y="879580"/>
                        <a:pt x="662024" y="890587"/>
                      </a:cubicBezTo>
                      <a:cubicBezTo>
                        <a:pt x="661039" y="895510"/>
                        <a:pt x="659025" y="900174"/>
                        <a:pt x="657262" y="904875"/>
                      </a:cubicBezTo>
                      <a:cubicBezTo>
                        <a:pt x="640168" y="950462"/>
                        <a:pt x="653791" y="910527"/>
                        <a:pt x="642974" y="942975"/>
                      </a:cubicBezTo>
                      <a:cubicBezTo>
                        <a:pt x="623924" y="941387"/>
                        <a:pt x="604295" y="943138"/>
                        <a:pt x="585824" y="938212"/>
                      </a:cubicBezTo>
                      <a:cubicBezTo>
                        <a:pt x="579316" y="936477"/>
                        <a:pt x="575672" y="929241"/>
                        <a:pt x="571537" y="923925"/>
                      </a:cubicBezTo>
                      <a:cubicBezTo>
                        <a:pt x="564509" y="914889"/>
                        <a:pt x="552487" y="895350"/>
                        <a:pt x="552487" y="895350"/>
                      </a:cubicBezTo>
                      <a:cubicBezTo>
                        <a:pt x="550899" y="889000"/>
                        <a:pt x="549794" y="882510"/>
                        <a:pt x="547724" y="876300"/>
                      </a:cubicBezTo>
                      <a:cubicBezTo>
                        <a:pt x="545020" y="868190"/>
                        <a:pt x="541201" y="860492"/>
                        <a:pt x="538199" y="852487"/>
                      </a:cubicBezTo>
                      <a:cubicBezTo>
                        <a:pt x="536436" y="847787"/>
                        <a:pt x="535024" y="842962"/>
                        <a:pt x="533437" y="838200"/>
                      </a:cubicBezTo>
                      <a:cubicBezTo>
                        <a:pt x="535024" y="800100"/>
                        <a:pt x="534405" y="761844"/>
                        <a:pt x="538199" y="723900"/>
                      </a:cubicBezTo>
                      <a:cubicBezTo>
                        <a:pt x="539198" y="713910"/>
                        <a:pt x="545289" y="705065"/>
                        <a:pt x="547724" y="695325"/>
                      </a:cubicBezTo>
                      <a:lnTo>
                        <a:pt x="557249" y="657225"/>
                      </a:lnTo>
                      <a:cubicBezTo>
                        <a:pt x="555662" y="642937"/>
                        <a:pt x="555973" y="628308"/>
                        <a:pt x="552487" y="614362"/>
                      </a:cubicBezTo>
                      <a:cubicBezTo>
                        <a:pt x="549058" y="600645"/>
                        <a:pt x="532981" y="593560"/>
                        <a:pt x="523912" y="585787"/>
                      </a:cubicBezTo>
                      <a:cubicBezTo>
                        <a:pt x="501211" y="566329"/>
                        <a:pt x="519638" y="574839"/>
                        <a:pt x="495337" y="566737"/>
                      </a:cubicBezTo>
                      <a:cubicBezTo>
                        <a:pt x="477874" y="568325"/>
                        <a:pt x="459462" y="565602"/>
                        <a:pt x="442949" y="571500"/>
                      </a:cubicBezTo>
                      <a:cubicBezTo>
                        <a:pt x="431304" y="575659"/>
                        <a:pt x="427596" y="594978"/>
                        <a:pt x="423899" y="604837"/>
                      </a:cubicBezTo>
                      <a:cubicBezTo>
                        <a:pt x="421541" y="611125"/>
                        <a:pt x="411774" y="633567"/>
                        <a:pt x="409612" y="642937"/>
                      </a:cubicBezTo>
                      <a:cubicBezTo>
                        <a:pt x="405972" y="658712"/>
                        <a:pt x="404014" y="674856"/>
                        <a:pt x="400087" y="690562"/>
                      </a:cubicBezTo>
                      <a:cubicBezTo>
                        <a:pt x="398499" y="696912"/>
                        <a:pt x="397902" y="703596"/>
                        <a:pt x="395324" y="709612"/>
                      </a:cubicBezTo>
                      <a:cubicBezTo>
                        <a:pt x="391810" y="717812"/>
                        <a:pt x="378379" y="733609"/>
                        <a:pt x="371512" y="738187"/>
                      </a:cubicBezTo>
                      <a:cubicBezTo>
                        <a:pt x="367335" y="740972"/>
                        <a:pt x="361987" y="741362"/>
                        <a:pt x="357224" y="742950"/>
                      </a:cubicBezTo>
                      <a:cubicBezTo>
                        <a:pt x="331371" y="741334"/>
                        <a:pt x="289591" y="751516"/>
                        <a:pt x="266737" y="728662"/>
                      </a:cubicBezTo>
                      <a:cubicBezTo>
                        <a:pt x="257970" y="719895"/>
                        <a:pt x="250536" y="709874"/>
                        <a:pt x="242924" y="700087"/>
                      </a:cubicBezTo>
                      <a:cubicBezTo>
                        <a:pt x="239410" y="695569"/>
                        <a:pt x="236574" y="690562"/>
                        <a:pt x="233399" y="685800"/>
                      </a:cubicBezTo>
                      <a:cubicBezTo>
                        <a:pt x="231812" y="679450"/>
                        <a:pt x="230707" y="672960"/>
                        <a:pt x="228637" y="666750"/>
                      </a:cubicBezTo>
                      <a:cubicBezTo>
                        <a:pt x="225934" y="658640"/>
                        <a:pt x="222114" y="650942"/>
                        <a:pt x="219112" y="642937"/>
                      </a:cubicBezTo>
                      <a:cubicBezTo>
                        <a:pt x="217349" y="638237"/>
                        <a:pt x="215937" y="633412"/>
                        <a:pt x="214349" y="628650"/>
                      </a:cubicBezTo>
                      <a:cubicBezTo>
                        <a:pt x="215937" y="617537"/>
                        <a:pt x="214943" y="605735"/>
                        <a:pt x="219112" y="595312"/>
                      </a:cubicBezTo>
                      <a:cubicBezTo>
                        <a:pt x="221613" y="589059"/>
                        <a:pt x="227919" y="584940"/>
                        <a:pt x="233399" y="581025"/>
                      </a:cubicBezTo>
                      <a:cubicBezTo>
                        <a:pt x="247664" y="570836"/>
                        <a:pt x="255370" y="571136"/>
                        <a:pt x="271499" y="566737"/>
                      </a:cubicBezTo>
                      <a:cubicBezTo>
                        <a:pt x="282649" y="563696"/>
                        <a:pt x="293536" y="559634"/>
                        <a:pt x="304837" y="557212"/>
                      </a:cubicBezTo>
                      <a:cubicBezTo>
                        <a:pt x="323254" y="553266"/>
                        <a:pt x="370658" y="549201"/>
                        <a:pt x="385799" y="547687"/>
                      </a:cubicBezTo>
                      <a:cubicBezTo>
                        <a:pt x="390562" y="542925"/>
                        <a:pt x="398882" y="540027"/>
                        <a:pt x="400087" y="533400"/>
                      </a:cubicBezTo>
                      <a:cubicBezTo>
                        <a:pt x="407340" y="493508"/>
                        <a:pt x="397500" y="499206"/>
                        <a:pt x="376274" y="481012"/>
                      </a:cubicBezTo>
                      <a:cubicBezTo>
                        <a:pt x="371160" y="476629"/>
                        <a:pt x="368011" y="469737"/>
                        <a:pt x="361987" y="466725"/>
                      </a:cubicBezTo>
                      <a:cubicBezTo>
                        <a:pt x="354747" y="463105"/>
                        <a:pt x="346175" y="463193"/>
                        <a:pt x="338174" y="461962"/>
                      </a:cubicBezTo>
                      <a:cubicBezTo>
                        <a:pt x="280311" y="453060"/>
                        <a:pt x="251885" y="455272"/>
                        <a:pt x="181012" y="452437"/>
                      </a:cubicBezTo>
                      <a:cubicBezTo>
                        <a:pt x="176249" y="450850"/>
                        <a:pt x="171625" y="448764"/>
                        <a:pt x="166724" y="447675"/>
                      </a:cubicBezTo>
                      <a:cubicBezTo>
                        <a:pt x="157298" y="445580"/>
                        <a:pt x="147699" y="444344"/>
                        <a:pt x="138149" y="442912"/>
                      </a:cubicBezTo>
                      <a:cubicBezTo>
                        <a:pt x="115947" y="439582"/>
                        <a:pt x="93619" y="437078"/>
                        <a:pt x="71474" y="433387"/>
                      </a:cubicBezTo>
                      <a:cubicBezTo>
                        <a:pt x="65018" y="432311"/>
                        <a:pt x="58864" y="429796"/>
                        <a:pt x="52424" y="428625"/>
                      </a:cubicBezTo>
                      <a:cubicBezTo>
                        <a:pt x="41380" y="426617"/>
                        <a:pt x="30199" y="425450"/>
                        <a:pt x="19087" y="423862"/>
                      </a:cubicBezTo>
                      <a:cubicBezTo>
                        <a:pt x="14324" y="420687"/>
                        <a:pt x="8375" y="418807"/>
                        <a:pt x="4799" y="414337"/>
                      </a:cubicBezTo>
                      <a:cubicBezTo>
                        <a:pt x="-2695" y="404969"/>
                        <a:pt x="-405" y="395130"/>
                        <a:pt x="4799" y="385762"/>
                      </a:cubicBezTo>
                      <a:cubicBezTo>
                        <a:pt x="10358" y="375755"/>
                        <a:pt x="12624" y="359432"/>
                        <a:pt x="23849" y="357187"/>
                      </a:cubicBezTo>
                      <a:lnTo>
                        <a:pt x="47662" y="352425"/>
                      </a:lnTo>
                      <a:cubicBezTo>
                        <a:pt x="114337" y="355600"/>
                        <a:pt x="181095" y="357357"/>
                        <a:pt x="247687" y="361950"/>
                      </a:cubicBezTo>
                      <a:cubicBezTo>
                        <a:pt x="273224" y="363711"/>
                        <a:pt x="323887" y="371475"/>
                        <a:pt x="323887" y="371475"/>
                      </a:cubicBezTo>
                      <a:cubicBezTo>
                        <a:pt x="341349" y="369887"/>
                        <a:pt x="359994" y="373224"/>
                        <a:pt x="376274" y="366712"/>
                      </a:cubicBezTo>
                      <a:cubicBezTo>
                        <a:pt x="380935" y="364848"/>
                        <a:pt x="373950" y="356813"/>
                        <a:pt x="371512" y="352425"/>
                      </a:cubicBezTo>
                      <a:cubicBezTo>
                        <a:pt x="365953" y="342418"/>
                        <a:pt x="360557" y="331945"/>
                        <a:pt x="352462" y="323850"/>
                      </a:cubicBezTo>
                      <a:cubicBezTo>
                        <a:pt x="310728" y="282116"/>
                        <a:pt x="363662" y="333182"/>
                        <a:pt x="323887" y="300037"/>
                      </a:cubicBezTo>
                      <a:cubicBezTo>
                        <a:pt x="318713" y="295725"/>
                        <a:pt x="315487" y="289021"/>
                        <a:pt x="309599" y="285750"/>
                      </a:cubicBezTo>
                      <a:cubicBezTo>
                        <a:pt x="300822" y="280874"/>
                        <a:pt x="281024" y="276225"/>
                        <a:pt x="281024" y="276225"/>
                      </a:cubicBezTo>
                      <a:cubicBezTo>
                        <a:pt x="277849" y="271462"/>
                        <a:pt x="274059" y="267057"/>
                        <a:pt x="271499" y="261937"/>
                      </a:cubicBezTo>
                      <a:cubicBezTo>
                        <a:pt x="263892" y="246723"/>
                        <a:pt x="263049" y="224037"/>
                        <a:pt x="271499" y="209550"/>
                      </a:cubicBezTo>
                      <a:cubicBezTo>
                        <a:pt x="279404" y="195998"/>
                        <a:pt x="300111" y="190488"/>
                        <a:pt x="314362" y="185737"/>
                      </a:cubicBezTo>
                      <a:cubicBezTo>
                        <a:pt x="342937" y="187325"/>
                        <a:pt x="371756" y="186452"/>
                        <a:pt x="400087" y="190500"/>
                      </a:cubicBezTo>
                      <a:cubicBezTo>
                        <a:pt x="405753" y="191309"/>
                        <a:pt x="410028" y="196300"/>
                        <a:pt x="414374" y="200025"/>
                      </a:cubicBezTo>
                      <a:cubicBezTo>
                        <a:pt x="454790" y="234668"/>
                        <a:pt x="414913" y="206735"/>
                        <a:pt x="447712" y="228600"/>
                      </a:cubicBezTo>
                      <a:cubicBezTo>
                        <a:pt x="450887" y="233362"/>
                        <a:pt x="453573" y="238490"/>
                        <a:pt x="457237" y="242887"/>
                      </a:cubicBezTo>
                      <a:cubicBezTo>
                        <a:pt x="461549" y="248061"/>
                        <a:pt x="467788" y="251571"/>
                        <a:pt x="471524" y="257175"/>
                      </a:cubicBezTo>
                      <a:cubicBezTo>
                        <a:pt x="474309" y="261352"/>
                        <a:pt x="474042" y="266972"/>
                        <a:pt x="476287" y="271462"/>
                      </a:cubicBezTo>
                      <a:cubicBezTo>
                        <a:pt x="478847" y="276582"/>
                        <a:pt x="482972" y="280780"/>
                        <a:pt x="485812" y="285750"/>
                      </a:cubicBezTo>
                      <a:cubicBezTo>
                        <a:pt x="492712" y="297825"/>
                        <a:pt x="495579" y="308644"/>
                        <a:pt x="504862" y="319087"/>
                      </a:cubicBezTo>
                      <a:cubicBezTo>
                        <a:pt x="513811" y="329155"/>
                        <a:pt x="520658" y="343402"/>
                        <a:pt x="533437" y="347662"/>
                      </a:cubicBezTo>
                      <a:cubicBezTo>
                        <a:pt x="538199" y="349250"/>
                        <a:pt x="542962" y="354012"/>
                        <a:pt x="547724" y="352425"/>
                      </a:cubicBezTo>
                      <a:cubicBezTo>
                        <a:pt x="550736" y="351421"/>
                        <a:pt x="538993" y="344487"/>
                        <a:pt x="538199" y="328612"/>
                      </a:cubicBezTo>
                      <a:close/>
                    </a:path>
                  </a:pathLst>
                </a:custGeom>
                <a:solidFill>
                  <a:srgbClr val="FFFFAB"/>
                </a:solidFill>
                <a:ln>
                  <a:solidFill>
                    <a:srgbClr val="7A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8" name="Explosion 2 17"/>
                <p:cNvSpPr/>
                <p:nvPr/>
              </p:nvSpPr>
              <p:spPr>
                <a:xfrm>
                  <a:off x="4257614" y="2120460"/>
                  <a:ext cx="546100" cy="330382"/>
                </a:xfrm>
                <a:prstGeom prst="irregularSeal2">
                  <a:avLst/>
                </a:prstGeom>
                <a:solidFill>
                  <a:srgbClr val="FF0000"/>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20" name="Group 19"/>
              <p:cNvGrpSpPr/>
              <p:nvPr/>
            </p:nvGrpSpPr>
            <p:grpSpPr>
              <a:xfrm rot="1682544">
                <a:off x="4869197" y="1898608"/>
                <a:ext cx="916275" cy="507388"/>
                <a:chOff x="4257614" y="2120460"/>
                <a:chExt cx="916275" cy="507388"/>
              </a:xfrm>
            </p:grpSpPr>
            <p:sp>
              <p:nvSpPr>
                <p:cNvPr id="21" name="Oval 20"/>
                <p:cNvSpPr/>
                <p:nvPr/>
              </p:nvSpPr>
              <p:spPr>
                <a:xfrm>
                  <a:off x="4329378" y="2273836"/>
                  <a:ext cx="844511" cy="354012"/>
                </a:xfrm>
                <a:prstGeom prst="ellipse">
                  <a:avLst/>
                </a:prstGeom>
                <a:solidFill>
                  <a:schemeClr val="accent6">
                    <a:lumMod val="5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22" name="Freeform 21"/>
                <p:cNvSpPr/>
                <p:nvPr/>
              </p:nvSpPr>
              <p:spPr>
                <a:xfrm>
                  <a:off x="4368509" y="2310090"/>
                  <a:ext cx="733616" cy="281504"/>
                </a:xfrm>
                <a:custGeom>
                  <a:avLst/>
                  <a:gdLst>
                    <a:gd name="connsiteX0" fmla="*/ 538199 w 2079475"/>
                    <a:gd name="connsiteY0" fmla="*/ 328612 h 942975"/>
                    <a:gd name="connsiteX1" fmla="*/ 542962 w 2079475"/>
                    <a:gd name="connsiteY1" fmla="*/ 257175 h 942975"/>
                    <a:gd name="connsiteX2" fmla="*/ 547724 w 2079475"/>
                    <a:gd name="connsiteY2" fmla="*/ 238125 h 942975"/>
                    <a:gd name="connsiteX3" fmla="*/ 557249 w 2079475"/>
                    <a:gd name="connsiteY3" fmla="*/ 209550 h 942975"/>
                    <a:gd name="connsiteX4" fmla="*/ 562012 w 2079475"/>
                    <a:gd name="connsiteY4" fmla="*/ 195262 h 942975"/>
                    <a:gd name="connsiteX5" fmla="*/ 566774 w 2079475"/>
                    <a:gd name="connsiteY5" fmla="*/ 176212 h 942975"/>
                    <a:gd name="connsiteX6" fmla="*/ 571537 w 2079475"/>
                    <a:gd name="connsiteY6" fmla="*/ 152400 h 942975"/>
                    <a:gd name="connsiteX7" fmla="*/ 581062 w 2079475"/>
                    <a:gd name="connsiteY7" fmla="*/ 123825 h 942975"/>
                    <a:gd name="connsiteX8" fmla="*/ 590587 w 2079475"/>
                    <a:gd name="connsiteY8" fmla="*/ 95250 h 942975"/>
                    <a:gd name="connsiteX9" fmla="*/ 600112 w 2079475"/>
                    <a:gd name="connsiteY9" fmla="*/ 80962 h 942975"/>
                    <a:gd name="connsiteX10" fmla="*/ 614399 w 2079475"/>
                    <a:gd name="connsiteY10" fmla="*/ 66675 h 942975"/>
                    <a:gd name="connsiteX11" fmla="*/ 628687 w 2079475"/>
                    <a:gd name="connsiteY11" fmla="*/ 61912 h 942975"/>
                    <a:gd name="connsiteX12" fmla="*/ 642974 w 2079475"/>
                    <a:gd name="connsiteY12" fmla="*/ 304800 h 942975"/>
                    <a:gd name="connsiteX13" fmla="*/ 652499 w 2079475"/>
                    <a:gd name="connsiteY13" fmla="*/ 319087 h 942975"/>
                    <a:gd name="connsiteX14" fmla="*/ 657262 w 2079475"/>
                    <a:gd name="connsiteY14" fmla="*/ 333375 h 942975"/>
                    <a:gd name="connsiteX15" fmla="*/ 671549 w 2079475"/>
                    <a:gd name="connsiteY15" fmla="*/ 347662 h 942975"/>
                    <a:gd name="connsiteX16" fmla="*/ 681074 w 2079475"/>
                    <a:gd name="connsiteY16" fmla="*/ 361950 h 942975"/>
                    <a:gd name="connsiteX17" fmla="*/ 738224 w 2079475"/>
                    <a:gd name="connsiteY17" fmla="*/ 357187 h 942975"/>
                    <a:gd name="connsiteX18" fmla="*/ 757274 w 2079475"/>
                    <a:gd name="connsiteY18" fmla="*/ 342900 h 942975"/>
                    <a:gd name="connsiteX19" fmla="*/ 776324 w 2079475"/>
                    <a:gd name="connsiteY19" fmla="*/ 314325 h 942975"/>
                    <a:gd name="connsiteX20" fmla="*/ 790612 w 2079475"/>
                    <a:gd name="connsiteY20" fmla="*/ 228600 h 942975"/>
                    <a:gd name="connsiteX21" fmla="*/ 795374 w 2079475"/>
                    <a:gd name="connsiteY21" fmla="*/ 209550 h 942975"/>
                    <a:gd name="connsiteX22" fmla="*/ 809662 w 2079475"/>
                    <a:gd name="connsiteY22" fmla="*/ 147637 h 942975"/>
                    <a:gd name="connsiteX23" fmla="*/ 819187 w 2079475"/>
                    <a:gd name="connsiteY23" fmla="*/ 119062 h 942975"/>
                    <a:gd name="connsiteX24" fmla="*/ 828712 w 2079475"/>
                    <a:gd name="connsiteY24" fmla="*/ 90487 h 942975"/>
                    <a:gd name="connsiteX25" fmla="*/ 833474 w 2079475"/>
                    <a:gd name="connsiteY25" fmla="*/ 76200 h 942975"/>
                    <a:gd name="connsiteX26" fmla="*/ 847762 w 2079475"/>
                    <a:gd name="connsiteY26" fmla="*/ 66675 h 942975"/>
                    <a:gd name="connsiteX27" fmla="*/ 852524 w 2079475"/>
                    <a:gd name="connsiteY27" fmla="*/ 42862 h 942975"/>
                    <a:gd name="connsiteX28" fmla="*/ 895387 w 2079475"/>
                    <a:gd name="connsiteY28" fmla="*/ 4762 h 942975"/>
                    <a:gd name="connsiteX29" fmla="*/ 909674 w 2079475"/>
                    <a:gd name="connsiteY29" fmla="*/ 0 h 942975"/>
                    <a:gd name="connsiteX30" fmla="*/ 923962 w 2079475"/>
                    <a:gd name="connsiteY30" fmla="*/ 4762 h 942975"/>
                    <a:gd name="connsiteX31" fmla="*/ 933487 w 2079475"/>
                    <a:gd name="connsiteY31" fmla="*/ 19050 h 942975"/>
                    <a:gd name="connsiteX32" fmla="*/ 947774 w 2079475"/>
                    <a:gd name="connsiteY32" fmla="*/ 66675 h 942975"/>
                    <a:gd name="connsiteX33" fmla="*/ 952537 w 2079475"/>
                    <a:gd name="connsiteY33" fmla="*/ 285750 h 942975"/>
                    <a:gd name="connsiteX34" fmla="*/ 962062 w 2079475"/>
                    <a:gd name="connsiteY34" fmla="*/ 342900 h 942975"/>
                    <a:gd name="connsiteX35" fmla="*/ 981112 w 2079475"/>
                    <a:gd name="connsiteY35" fmla="*/ 371475 h 942975"/>
                    <a:gd name="connsiteX36" fmla="*/ 995399 w 2079475"/>
                    <a:gd name="connsiteY36" fmla="*/ 381000 h 942975"/>
                    <a:gd name="connsiteX37" fmla="*/ 1033499 w 2079475"/>
                    <a:gd name="connsiteY37" fmla="*/ 347662 h 942975"/>
                    <a:gd name="connsiteX38" fmla="*/ 1043024 w 2079475"/>
                    <a:gd name="connsiteY38" fmla="*/ 333375 h 942975"/>
                    <a:gd name="connsiteX39" fmla="*/ 1052549 w 2079475"/>
                    <a:gd name="connsiteY39" fmla="*/ 300037 h 942975"/>
                    <a:gd name="connsiteX40" fmla="*/ 1057312 w 2079475"/>
                    <a:gd name="connsiteY40" fmla="*/ 280987 h 942975"/>
                    <a:gd name="connsiteX41" fmla="*/ 1071599 w 2079475"/>
                    <a:gd name="connsiteY41" fmla="*/ 238125 h 942975"/>
                    <a:gd name="connsiteX42" fmla="*/ 1076362 w 2079475"/>
                    <a:gd name="connsiteY42" fmla="*/ 223837 h 942975"/>
                    <a:gd name="connsiteX43" fmla="*/ 1081124 w 2079475"/>
                    <a:gd name="connsiteY43" fmla="*/ 204787 h 942975"/>
                    <a:gd name="connsiteX44" fmla="*/ 1090649 w 2079475"/>
                    <a:gd name="connsiteY44" fmla="*/ 190500 h 942975"/>
                    <a:gd name="connsiteX45" fmla="*/ 1104937 w 2079475"/>
                    <a:gd name="connsiteY45" fmla="*/ 142875 h 942975"/>
                    <a:gd name="connsiteX46" fmla="*/ 1114462 w 2079475"/>
                    <a:gd name="connsiteY46" fmla="*/ 128587 h 942975"/>
                    <a:gd name="connsiteX47" fmla="*/ 1128749 w 2079475"/>
                    <a:gd name="connsiteY47" fmla="*/ 119062 h 942975"/>
                    <a:gd name="connsiteX48" fmla="*/ 1157324 w 2079475"/>
                    <a:gd name="connsiteY48" fmla="*/ 95250 h 942975"/>
                    <a:gd name="connsiteX49" fmla="*/ 1176374 w 2079475"/>
                    <a:gd name="connsiteY49" fmla="*/ 80962 h 942975"/>
                    <a:gd name="connsiteX50" fmla="*/ 1204949 w 2079475"/>
                    <a:gd name="connsiteY50" fmla="*/ 85725 h 942975"/>
                    <a:gd name="connsiteX51" fmla="*/ 1209712 w 2079475"/>
                    <a:gd name="connsiteY51" fmla="*/ 100012 h 942975"/>
                    <a:gd name="connsiteX52" fmla="*/ 1219237 w 2079475"/>
                    <a:gd name="connsiteY52" fmla="*/ 138112 h 942975"/>
                    <a:gd name="connsiteX53" fmla="*/ 1223999 w 2079475"/>
                    <a:gd name="connsiteY53" fmla="*/ 333375 h 942975"/>
                    <a:gd name="connsiteX54" fmla="*/ 1243049 w 2079475"/>
                    <a:gd name="connsiteY54" fmla="*/ 366712 h 942975"/>
                    <a:gd name="connsiteX55" fmla="*/ 1262099 w 2079475"/>
                    <a:gd name="connsiteY55" fmla="*/ 376237 h 942975"/>
                    <a:gd name="connsiteX56" fmla="*/ 1276387 w 2079475"/>
                    <a:gd name="connsiteY56" fmla="*/ 371475 h 942975"/>
                    <a:gd name="connsiteX57" fmla="*/ 1300199 w 2079475"/>
                    <a:gd name="connsiteY57" fmla="*/ 342900 h 942975"/>
                    <a:gd name="connsiteX58" fmla="*/ 1304962 w 2079475"/>
                    <a:gd name="connsiteY58" fmla="*/ 328612 h 942975"/>
                    <a:gd name="connsiteX59" fmla="*/ 1324012 w 2079475"/>
                    <a:gd name="connsiteY59" fmla="*/ 300037 h 942975"/>
                    <a:gd name="connsiteX60" fmla="*/ 1333537 w 2079475"/>
                    <a:gd name="connsiteY60" fmla="*/ 209550 h 942975"/>
                    <a:gd name="connsiteX61" fmla="*/ 1338299 w 2079475"/>
                    <a:gd name="connsiteY61" fmla="*/ 185737 h 942975"/>
                    <a:gd name="connsiteX62" fmla="*/ 1347824 w 2079475"/>
                    <a:gd name="connsiteY62" fmla="*/ 157162 h 942975"/>
                    <a:gd name="connsiteX63" fmla="*/ 1352587 w 2079475"/>
                    <a:gd name="connsiteY63" fmla="*/ 138112 h 942975"/>
                    <a:gd name="connsiteX64" fmla="*/ 1371637 w 2079475"/>
                    <a:gd name="connsiteY64" fmla="*/ 109537 h 942975"/>
                    <a:gd name="connsiteX65" fmla="*/ 1395449 w 2079475"/>
                    <a:gd name="connsiteY65" fmla="*/ 76200 h 942975"/>
                    <a:gd name="connsiteX66" fmla="*/ 1409737 w 2079475"/>
                    <a:gd name="connsiteY66" fmla="*/ 66675 h 942975"/>
                    <a:gd name="connsiteX67" fmla="*/ 1438312 w 2079475"/>
                    <a:gd name="connsiteY67" fmla="*/ 47625 h 942975"/>
                    <a:gd name="connsiteX68" fmla="*/ 1447837 w 2079475"/>
                    <a:gd name="connsiteY68" fmla="*/ 66675 h 942975"/>
                    <a:gd name="connsiteX69" fmla="*/ 1462124 w 2079475"/>
                    <a:gd name="connsiteY69" fmla="*/ 119062 h 942975"/>
                    <a:gd name="connsiteX70" fmla="*/ 1466887 w 2079475"/>
                    <a:gd name="connsiteY70" fmla="*/ 376237 h 942975"/>
                    <a:gd name="connsiteX71" fmla="*/ 1485937 w 2079475"/>
                    <a:gd name="connsiteY71" fmla="*/ 381000 h 942975"/>
                    <a:gd name="connsiteX72" fmla="*/ 1509749 w 2079475"/>
                    <a:gd name="connsiteY72" fmla="*/ 376237 h 942975"/>
                    <a:gd name="connsiteX73" fmla="*/ 1524037 w 2079475"/>
                    <a:gd name="connsiteY73" fmla="*/ 371475 h 942975"/>
                    <a:gd name="connsiteX74" fmla="*/ 1547849 w 2079475"/>
                    <a:gd name="connsiteY74" fmla="*/ 328612 h 942975"/>
                    <a:gd name="connsiteX75" fmla="*/ 1552612 w 2079475"/>
                    <a:gd name="connsiteY75" fmla="*/ 314325 h 942975"/>
                    <a:gd name="connsiteX76" fmla="*/ 1557374 w 2079475"/>
                    <a:gd name="connsiteY76" fmla="*/ 185737 h 942975"/>
                    <a:gd name="connsiteX77" fmla="*/ 1566899 w 2079475"/>
                    <a:gd name="connsiteY77" fmla="*/ 142875 h 942975"/>
                    <a:gd name="connsiteX78" fmla="*/ 1595474 w 2079475"/>
                    <a:gd name="connsiteY78" fmla="*/ 104775 h 942975"/>
                    <a:gd name="connsiteX79" fmla="*/ 1628812 w 2079475"/>
                    <a:gd name="connsiteY79" fmla="*/ 71437 h 942975"/>
                    <a:gd name="connsiteX80" fmla="*/ 1643099 w 2079475"/>
                    <a:gd name="connsiteY80" fmla="*/ 76200 h 942975"/>
                    <a:gd name="connsiteX81" fmla="*/ 1666912 w 2079475"/>
                    <a:gd name="connsiteY81" fmla="*/ 109537 h 942975"/>
                    <a:gd name="connsiteX82" fmla="*/ 1671674 w 2079475"/>
                    <a:gd name="connsiteY82" fmla="*/ 123825 h 942975"/>
                    <a:gd name="connsiteX83" fmla="*/ 1676437 w 2079475"/>
                    <a:gd name="connsiteY83" fmla="*/ 157162 h 942975"/>
                    <a:gd name="connsiteX84" fmla="*/ 1685962 w 2079475"/>
                    <a:gd name="connsiteY84" fmla="*/ 328612 h 942975"/>
                    <a:gd name="connsiteX85" fmla="*/ 1690724 w 2079475"/>
                    <a:gd name="connsiteY85" fmla="*/ 342900 h 942975"/>
                    <a:gd name="connsiteX86" fmla="*/ 1705012 w 2079475"/>
                    <a:gd name="connsiteY86" fmla="*/ 357187 h 942975"/>
                    <a:gd name="connsiteX87" fmla="*/ 1728824 w 2079475"/>
                    <a:gd name="connsiteY87" fmla="*/ 352425 h 942975"/>
                    <a:gd name="connsiteX88" fmla="*/ 1733587 w 2079475"/>
                    <a:gd name="connsiteY88" fmla="*/ 333375 h 942975"/>
                    <a:gd name="connsiteX89" fmla="*/ 1747874 w 2079475"/>
                    <a:gd name="connsiteY89" fmla="*/ 314325 h 942975"/>
                    <a:gd name="connsiteX90" fmla="*/ 1762162 w 2079475"/>
                    <a:gd name="connsiteY90" fmla="*/ 280987 h 942975"/>
                    <a:gd name="connsiteX91" fmla="*/ 1766924 w 2079475"/>
                    <a:gd name="connsiteY91" fmla="*/ 261937 h 942975"/>
                    <a:gd name="connsiteX92" fmla="*/ 1776449 w 2079475"/>
                    <a:gd name="connsiteY92" fmla="*/ 247650 h 942975"/>
                    <a:gd name="connsiteX93" fmla="*/ 1819312 w 2079475"/>
                    <a:gd name="connsiteY93" fmla="*/ 209550 h 942975"/>
                    <a:gd name="connsiteX94" fmla="*/ 1838362 w 2079475"/>
                    <a:gd name="connsiteY94" fmla="*/ 195262 h 942975"/>
                    <a:gd name="connsiteX95" fmla="*/ 1881224 w 2079475"/>
                    <a:gd name="connsiteY95" fmla="*/ 176212 h 942975"/>
                    <a:gd name="connsiteX96" fmla="*/ 1947899 w 2079475"/>
                    <a:gd name="connsiteY96" fmla="*/ 180975 h 942975"/>
                    <a:gd name="connsiteX97" fmla="*/ 1966949 w 2079475"/>
                    <a:gd name="connsiteY97" fmla="*/ 219075 h 942975"/>
                    <a:gd name="connsiteX98" fmla="*/ 1971712 w 2079475"/>
                    <a:gd name="connsiteY98" fmla="*/ 252412 h 942975"/>
                    <a:gd name="connsiteX99" fmla="*/ 1966949 w 2079475"/>
                    <a:gd name="connsiteY99" fmla="*/ 309562 h 942975"/>
                    <a:gd name="connsiteX100" fmla="*/ 1962187 w 2079475"/>
                    <a:gd name="connsiteY100" fmla="*/ 323850 h 942975"/>
                    <a:gd name="connsiteX101" fmla="*/ 1943137 w 2079475"/>
                    <a:gd name="connsiteY101" fmla="*/ 352425 h 942975"/>
                    <a:gd name="connsiteX102" fmla="*/ 1914562 w 2079475"/>
                    <a:gd name="connsiteY102" fmla="*/ 371475 h 942975"/>
                    <a:gd name="connsiteX103" fmla="*/ 1876462 w 2079475"/>
                    <a:gd name="connsiteY103" fmla="*/ 395287 h 942975"/>
                    <a:gd name="connsiteX104" fmla="*/ 1876462 w 2079475"/>
                    <a:gd name="connsiteY104" fmla="*/ 461962 h 942975"/>
                    <a:gd name="connsiteX105" fmla="*/ 1885987 w 2079475"/>
                    <a:gd name="connsiteY105" fmla="*/ 476250 h 942975"/>
                    <a:gd name="connsiteX106" fmla="*/ 1905037 w 2079475"/>
                    <a:gd name="connsiteY106" fmla="*/ 481012 h 942975"/>
                    <a:gd name="connsiteX107" fmla="*/ 1919324 w 2079475"/>
                    <a:gd name="connsiteY107" fmla="*/ 490537 h 942975"/>
                    <a:gd name="connsiteX108" fmla="*/ 1957424 w 2079475"/>
                    <a:gd name="connsiteY108" fmla="*/ 500062 h 942975"/>
                    <a:gd name="connsiteX109" fmla="*/ 1971712 w 2079475"/>
                    <a:gd name="connsiteY109" fmla="*/ 504825 h 942975"/>
                    <a:gd name="connsiteX110" fmla="*/ 2009812 w 2079475"/>
                    <a:gd name="connsiteY110" fmla="*/ 528637 h 942975"/>
                    <a:gd name="connsiteX111" fmla="*/ 2028862 w 2079475"/>
                    <a:gd name="connsiteY111" fmla="*/ 538162 h 942975"/>
                    <a:gd name="connsiteX112" fmla="*/ 2071724 w 2079475"/>
                    <a:gd name="connsiteY112" fmla="*/ 571500 h 942975"/>
                    <a:gd name="connsiteX113" fmla="*/ 2071724 w 2079475"/>
                    <a:gd name="connsiteY113" fmla="*/ 638175 h 942975"/>
                    <a:gd name="connsiteX114" fmla="*/ 2057437 w 2079475"/>
                    <a:gd name="connsiteY114" fmla="*/ 642937 h 942975"/>
                    <a:gd name="connsiteX115" fmla="*/ 1843124 w 2079475"/>
                    <a:gd name="connsiteY115" fmla="*/ 638175 h 942975"/>
                    <a:gd name="connsiteX116" fmla="*/ 1800262 w 2079475"/>
                    <a:gd name="connsiteY116" fmla="*/ 642937 h 942975"/>
                    <a:gd name="connsiteX117" fmla="*/ 1805024 w 2079475"/>
                    <a:gd name="connsiteY117" fmla="*/ 747712 h 942975"/>
                    <a:gd name="connsiteX118" fmla="*/ 1809787 w 2079475"/>
                    <a:gd name="connsiteY118" fmla="*/ 781050 h 942975"/>
                    <a:gd name="connsiteX119" fmla="*/ 1814549 w 2079475"/>
                    <a:gd name="connsiteY119" fmla="*/ 795337 h 942975"/>
                    <a:gd name="connsiteX120" fmla="*/ 1819312 w 2079475"/>
                    <a:gd name="connsiteY120" fmla="*/ 814387 h 942975"/>
                    <a:gd name="connsiteX121" fmla="*/ 1814549 w 2079475"/>
                    <a:gd name="connsiteY121" fmla="*/ 890587 h 942975"/>
                    <a:gd name="connsiteX122" fmla="*/ 1809787 w 2079475"/>
                    <a:gd name="connsiteY122" fmla="*/ 909637 h 942975"/>
                    <a:gd name="connsiteX123" fmla="*/ 1800262 w 2079475"/>
                    <a:gd name="connsiteY123" fmla="*/ 923925 h 942975"/>
                    <a:gd name="connsiteX124" fmla="*/ 1785974 w 2079475"/>
                    <a:gd name="connsiteY124" fmla="*/ 938212 h 942975"/>
                    <a:gd name="connsiteX125" fmla="*/ 1762162 w 2079475"/>
                    <a:gd name="connsiteY125" fmla="*/ 942975 h 942975"/>
                    <a:gd name="connsiteX126" fmla="*/ 1719299 w 2079475"/>
                    <a:gd name="connsiteY126" fmla="*/ 938212 h 942975"/>
                    <a:gd name="connsiteX127" fmla="*/ 1695487 w 2079475"/>
                    <a:gd name="connsiteY127" fmla="*/ 904875 h 942975"/>
                    <a:gd name="connsiteX128" fmla="*/ 1676437 w 2079475"/>
                    <a:gd name="connsiteY128" fmla="*/ 871537 h 942975"/>
                    <a:gd name="connsiteX129" fmla="*/ 1671674 w 2079475"/>
                    <a:gd name="connsiteY129" fmla="*/ 852487 h 942975"/>
                    <a:gd name="connsiteX130" fmla="*/ 1662149 w 2079475"/>
                    <a:gd name="connsiteY130" fmla="*/ 823912 h 942975"/>
                    <a:gd name="connsiteX131" fmla="*/ 1652624 w 2079475"/>
                    <a:gd name="connsiteY131" fmla="*/ 719137 h 942975"/>
                    <a:gd name="connsiteX132" fmla="*/ 1643099 w 2079475"/>
                    <a:gd name="connsiteY132" fmla="*/ 700087 h 942975"/>
                    <a:gd name="connsiteX133" fmla="*/ 1633574 w 2079475"/>
                    <a:gd name="connsiteY133" fmla="*/ 666750 h 942975"/>
                    <a:gd name="connsiteX134" fmla="*/ 1585949 w 2079475"/>
                    <a:gd name="connsiteY134" fmla="*/ 614362 h 942975"/>
                    <a:gd name="connsiteX135" fmla="*/ 1571662 w 2079475"/>
                    <a:gd name="connsiteY135" fmla="*/ 609600 h 942975"/>
                    <a:gd name="connsiteX136" fmla="*/ 1538324 w 2079475"/>
                    <a:gd name="connsiteY136" fmla="*/ 614362 h 942975"/>
                    <a:gd name="connsiteX137" fmla="*/ 1519274 w 2079475"/>
                    <a:gd name="connsiteY137" fmla="*/ 628650 h 942975"/>
                    <a:gd name="connsiteX138" fmla="*/ 1490699 w 2079475"/>
                    <a:gd name="connsiteY138" fmla="*/ 681037 h 942975"/>
                    <a:gd name="connsiteX139" fmla="*/ 1485937 w 2079475"/>
                    <a:gd name="connsiteY139" fmla="*/ 833437 h 942975"/>
                    <a:gd name="connsiteX140" fmla="*/ 1481174 w 2079475"/>
                    <a:gd name="connsiteY140" fmla="*/ 847725 h 942975"/>
                    <a:gd name="connsiteX141" fmla="*/ 1462124 w 2079475"/>
                    <a:gd name="connsiteY141" fmla="*/ 862012 h 942975"/>
                    <a:gd name="connsiteX142" fmla="*/ 1447837 w 2079475"/>
                    <a:gd name="connsiteY142" fmla="*/ 876300 h 942975"/>
                    <a:gd name="connsiteX143" fmla="*/ 1419262 w 2079475"/>
                    <a:gd name="connsiteY143" fmla="*/ 871537 h 942975"/>
                    <a:gd name="connsiteX144" fmla="*/ 1395449 w 2079475"/>
                    <a:gd name="connsiteY144" fmla="*/ 838200 h 942975"/>
                    <a:gd name="connsiteX145" fmla="*/ 1385924 w 2079475"/>
                    <a:gd name="connsiteY145" fmla="*/ 823912 h 942975"/>
                    <a:gd name="connsiteX146" fmla="*/ 1366874 w 2079475"/>
                    <a:gd name="connsiteY146" fmla="*/ 781050 h 942975"/>
                    <a:gd name="connsiteX147" fmla="*/ 1362112 w 2079475"/>
                    <a:gd name="connsiteY147" fmla="*/ 728662 h 942975"/>
                    <a:gd name="connsiteX148" fmla="*/ 1357349 w 2079475"/>
                    <a:gd name="connsiteY148" fmla="*/ 714375 h 942975"/>
                    <a:gd name="connsiteX149" fmla="*/ 1347824 w 2079475"/>
                    <a:gd name="connsiteY149" fmla="*/ 676275 h 942975"/>
                    <a:gd name="connsiteX150" fmla="*/ 1343062 w 2079475"/>
                    <a:gd name="connsiteY150" fmla="*/ 652462 h 942975"/>
                    <a:gd name="connsiteX151" fmla="*/ 1300199 w 2079475"/>
                    <a:gd name="connsiteY151" fmla="*/ 628650 h 942975"/>
                    <a:gd name="connsiteX152" fmla="*/ 1243049 w 2079475"/>
                    <a:gd name="connsiteY152" fmla="*/ 623887 h 942975"/>
                    <a:gd name="connsiteX153" fmla="*/ 1228762 w 2079475"/>
                    <a:gd name="connsiteY153" fmla="*/ 652462 h 942975"/>
                    <a:gd name="connsiteX154" fmla="*/ 1223999 w 2079475"/>
                    <a:gd name="connsiteY154" fmla="*/ 685800 h 942975"/>
                    <a:gd name="connsiteX155" fmla="*/ 1214474 w 2079475"/>
                    <a:gd name="connsiteY155" fmla="*/ 723900 h 942975"/>
                    <a:gd name="connsiteX156" fmla="*/ 1209712 w 2079475"/>
                    <a:gd name="connsiteY156" fmla="*/ 852487 h 942975"/>
                    <a:gd name="connsiteX157" fmla="*/ 1195424 w 2079475"/>
                    <a:gd name="connsiteY157" fmla="*/ 900112 h 942975"/>
                    <a:gd name="connsiteX158" fmla="*/ 1185899 w 2079475"/>
                    <a:gd name="connsiteY158" fmla="*/ 914400 h 942975"/>
                    <a:gd name="connsiteX159" fmla="*/ 1138274 w 2079475"/>
                    <a:gd name="connsiteY159" fmla="*/ 938212 h 942975"/>
                    <a:gd name="connsiteX160" fmla="*/ 1114462 w 2079475"/>
                    <a:gd name="connsiteY160" fmla="*/ 933450 h 942975"/>
                    <a:gd name="connsiteX161" fmla="*/ 1100174 w 2079475"/>
                    <a:gd name="connsiteY161" fmla="*/ 914400 h 942975"/>
                    <a:gd name="connsiteX162" fmla="*/ 1085887 w 2079475"/>
                    <a:gd name="connsiteY162" fmla="*/ 881062 h 942975"/>
                    <a:gd name="connsiteX163" fmla="*/ 1081124 w 2079475"/>
                    <a:gd name="connsiteY163" fmla="*/ 862012 h 942975"/>
                    <a:gd name="connsiteX164" fmla="*/ 1071599 w 2079475"/>
                    <a:gd name="connsiteY164" fmla="*/ 842962 h 942975"/>
                    <a:gd name="connsiteX165" fmla="*/ 1066837 w 2079475"/>
                    <a:gd name="connsiteY165" fmla="*/ 819150 h 942975"/>
                    <a:gd name="connsiteX166" fmla="*/ 1057312 w 2079475"/>
                    <a:gd name="connsiteY166" fmla="*/ 742950 h 942975"/>
                    <a:gd name="connsiteX167" fmla="*/ 1047787 w 2079475"/>
                    <a:gd name="connsiteY167" fmla="*/ 690562 h 942975"/>
                    <a:gd name="connsiteX168" fmla="*/ 1043024 w 2079475"/>
                    <a:gd name="connsiteY168" fmla="*/ 661987 h 942975"/>
                    <a:gd name="connsiteX169" fmla="*/ 1023974 w 2079475"/>
                    <a:gd name="connsiteY169" fmla="*/ 619125 h 942975"/>
                    <a:gd name="connsiteX170" fmla="*/ 1009687 w 2079475"/>
                    <a:gd name="connsiteY170" fmla="*/ 600075 h 942975"/>
                    <a:gd name="connsiteX171" fmla="*/ 995399 w 2079475"/>
                    <a:gd name="connsiteY171" fmla="*/ 595312 h 942975"/>
                    <a:gd name="connsiteX172" fmla="*/ 971587 w 2079475"/>
                    <a:gd name="connsiteY172" fmla="*/ 600075 h 942975"/>
                    <a:gd name="connsiteX173" fmla="*/ 962062 w 2079475"/>
                    <a:gd name="connsiteY173" fmla="*/ 623887 h 942975"/>
                    <a:gd name="connsiteX174" fmla="*/ 952537 w 2079475"/>
                    <a:gd name="connsiteY174" fmla="*/ 685800 h 942975"/>
                    <a:gd name="connsiteX175" fmla="*/ 947774 w 2079475"/>
                    <a:gd name="connsiteY175" fmla="*/ 781050 h 942975"/>
                    <a:gd name="connsiteX176" fmla="*/ 943012 w 2079475"/>
                    <a:gd name="connsiteY176" fmla="*/ 804862 h 942975"/>
                    <a:gd name="connsiteX177" fmla="*/ 928724 w 2079475"/>
                    <a:gd name="connsiteY177" fmla="*/ 885825 h 942975"/>
                    <a:gd name="connsiteX178" fmla="*/ 914437 w 2079475"/>
                    <a:gd name="connsiteY178" fmla="*/ 923925 h 942975"/>
                    <a:gd name="connsiteX179" fmla="*/ 900149 w 2079475"/>
                    <a:gd name="connsiteY179" fmla="*/ 928687 h 942975"/>
                    <a:gd name="connsiteX180" fmla="*/ 866812 w 2079475"/>
                    <a:gd name="connsiteY180" fmla="*/ 923925 h 942975"/>
                    <a:gd name="connsiteX181" fmla="*/ 842999 w 2079475"/>
                    <a:gd name="connsiteY181" fmla="*/ 881062 h 942975"/>
                    <a:gd name="connsiteX182" fmla="*/ 838237 w 2079475"/>
                    <a:gd name="connsiteY182" fmla="*/ 862012 h 942975"/>
                    <a:gd name="connsiteX183" fmla="*/ 823949 w 2079475"/>
                    <a:gd name="connsiteY183" fmla="*/ 823912 h 942975"/>
                    <a:gd name="connsiteX184" fmla="*/ 819187 w 2079475"/>
                    <a:gd name="connsiteY184" fmla="*/ 661987 h 942975"/>
                    <a:gd name="connsiteX185" fmla="*/ 809662 w 2079475"/>
                    <a:gd name="connsiteY185" fmla="*/ 642937 h 942975"/>
                    <a:gd name="connsiteX186" fmla="*/ 795374 w 2079475"/>
                    <a:gd name="connsiteY186" fmla="*/ 609600 h 942975"/>
                    <a:gd name="connsiteX187" fmla="*/ 781087 w 2079475"/>
                    <a:gd name="connsiteY187" fmla="*/ 600075 h 942975"/>
                    <a:gd name="connsiteX188" fmla="*/ 747749 w 2079475"/>
                    <a:gd name="connsiteY188" fmla="*/ 604837 h 942975"/>
                    <a:gd name="connsiteX189" fmla="*/ 723937 w 2079475"/>
                    <a:gd name="connsiteY189" fmla="*/ 638175 h 942975"/>
                    <a:gd name="connsiteX190" fmla="*/ 714412 w 2079475"/>
                    <a:gd name="connsiteY190" fmla="*/ 661987 h 942975"/>
                    <a:gd name="connsiteX191" fmla="*/ 704887 w 2079475"/>
                    <a:gd name="connsiteY191" fmla="*/ 676275 h 942975"/>
                    <a:gd name="connsiteX192" fmla="*/ 695362 w 2079475"/>
                    <a:gd name="connsiteY192" fmla="*/ 695325 h 942975"/>
                    <a:gd name="connsiteX193" fmla="*/ 690599 w 2079475"/>
                    <a:gd name="connsiteY193" fmla="*/ 728662 h 942975"/>
                    <a:gd name="connsiteX194" fmla="*/ 681074 w 2079475"/>
                    <a:gd name="connsiteY194" fmla="*/ 757237 h 942975"/>
                    <a:gd name="connsiteX195" fmla="*/ 666787 w 2079475"/>
                    <a:gd name="connsiteY195" fmla="*/ 857250 h 942975"/>
                    <a:gd name="connsiteX196" fmla="*/ 662024 w 2079475"/>
                    <a:gd name="connsiteY196" fmla="*/ 890587 h 942975"/>
                    <a:gd name="connsiteX197" fmla="*/ 657262 w 2079475"/>
                    <a:gd name="connsiteY197" fmla="*/ 904875 h 942975"/>
                    <a:gd name="connsiteX198" fmla="*/ 642974 w 2079475"/>
                    <a:gd name="connsiteY198" fmla="*/ 942975 h 942975"/>
                    <a:gd name="connsiteX199" fmla="*/ 585824 w 2079475"/>
                    <a:gd name="connsiteY199" fmla="*/ 938212 h 942975"/>
                    <a:gd name="connsiteX200" fmla="*/ 571537 w 2079475"/>
                    <a:gd name="connsiteY200" fmla="*/ 923925 h 942975"/>
                    <a:gd name="connsiteX201" fmla="*/ 552487 w 2079475"/>
                    <a:gd name="connsiteY201" fmla="*/ 895350 h 942975"/>
                    <a:gd name="connsiteX202" fmla="*/ 547724 w 2079475"/>
                    <a:gd name="connsiteY202" fmla="*/ 876300 h 942975"/>
                    <a:gd name="connsiteX203" fmla="*/ 538199 w 2079475"/>
                    <a:gd name="connsiteY203" fmla="*/ 852487 h 942975"/>
                    <a:gd name="connsiteX204" fmla="*/ 533437 w 2079475"/>
                    <a:gd name="connsiteY204" fmla="*/ 838200 h 942975"/>
                    <a:gd name="connsiteX205" fmla="*/ 538199 w 2079475"/>
                    <a:gd name="connsiteY205" fmla="*/ 723900 h 942975"/>
                    <a:gd name="connsiteX206" fmla="*/ 547724 w 2079475"/>
                    <a:gd name="connsiteY206" fmla="*/ 695325 h 942975"/>
                    <a:gd name="connsiteX207" fmla="*/ 557249 w 2079475"/>
                    <a:gd name="connsiteY207" fmla="*/ 657225 h 942975"/>
                    <a:gd name="connsiteX208" fmla="*/ 552487 w 2079475"/>
                    <a:gd name="connsiteY208" fmla="*/ 614362 h 942975"/>
                    <a:gd name="connsiteX209" fmla="*/ 523912 w 2079475"/>
                    <a:gd name="connsiteY209" fmla="*/ 585787 h 942975"/>
                    <a:gd name="connsiteX210" fmla="*/ 495337 w 2079475"/>
                    <a:gd name="connsiteY210" fmla="*/ 566737 h 942975"/>
                    <a:gd name="connsiteX211" fmla="*/ 442949 w 2079475"/>
                    <a:gd name="connsiteY211" fmla="*/ 571500 h 942975"/>
                    <a:gd name="connsiteX212" fmla="*/ 423899 w 2079475"/>
                    <a:gd name="connsiteY212" fmla="*/ 604837 h 942975"/>
                    <a:gd name="connsiteX213" fmla="*/ 409612 w 2079475"/>
                    <a:gd name="connsiteY213" fmla="*/ 642937 h 942975"/>
                    <a:gd name="connsiteX214" fmla="*/ 400087 w 2079475"/>
                    <a:gd name="connsiteY214" fmla="*/ 690562 h 942975"/>
                    <a:gd name="connsiteX215" fmla="*/ 395324 w 2079475"/>
                    <a:gd name="connsiteY215" fmla="*/ 709612 h 942975"/>
                    <a:gd name="connsiteX216" fmla="*/ 371512 w 2079475"/>
                    <a:gd name="connsiteY216" fmla="*/ 738187 h 942975"/>
                    <a:gd name="connsiteX217" fmla="*/ 357224 w 2079475"/>
                    <a:gd name="connsiteY217" fmla="*/ 742950 h 942975"/>
                    <a:gd name="connsiteX218" fmla="*/ 266737 w 2079475"/>
                    <a:gd name="connsiteY218" fmla="*/ 728662 h 942975"/>
                    <a:gd name="connsiteX219" fmla="*/ 242924 w 2079475"/>
                    <a:gd name="connsiteY219" fmla="*/ 700087 h 942975"/>
                    <a:gd name="connsiteX220" fmla="*/ 233399 w 2079475"/>
                    <a:gd name="connsiteY220" fmla="*/ 685800 h 942975"/>
                    <a:gd name="connsiteX221" fmla="*/ 228637 w 2079475"/>
                    <a:gd name="connsiteY221" fmla="*/ 666750 h 942975"/>
                    <a:gd name="connsiteX222" fmla="*/ 219112 w 2079475"/>
                    <a:gd name="connsiteY222" fmla="*/ 642937 h 942975"/>
                    <a:gd name="connsiteX223" fmla="*/ 214349 w 2079475"/>
                    <a:gd name="connsiteY223" fmla="*/ 628650 h 942975"/>
                    <a:gd name="connsiteX224" fmla="*/ 219112 w 2079475"/>
                    <a:gd name="connsiteY224" fmla="*/ 595312 h 942975"/>
                    <a:gd name="connsiteX225" fmla="*/ 233399 w 2079475"/>
                    <a:gd name="connsiteY225" fmla="*/ 581025 h 942975"/>
                    <a:gd name="connsiteX226" fmla="*/ 271499 w 2079475"/>
                    <a:gd name="connsiteY226" fmla="*/ 566737 h 942975"/>
                    <a:gd name="connsiteX227" fmla="*/ 304837 w 2079475"/>
                    <a:gd name="connsiteY227" fmla="*/ 557212 h 942975"/>
                    <a:gd name="connsiteX228" fmla="*/ 385799 w 2079475"/>
                    <a:gd name="connsiteY228" fmla="*/ 547687 h 942975"/>
                    <a:gd name="connsiteX229" fmla="*/ 400087 w 2079475"/>
                    <a:gd name="connsiteY229" fmla="*/ 533400 h 942975"/>
                    <a:gd name="connsiteX230" fmla="*/ 376274 w 2079475"/>
                    <a:gd name="connsiteY230" fmla="*/ 481012 h 942975"/>
                    <a:gd name="connsiteX231" fmla="*/ 361987 w 2079475"/>
                    <a:gd name="connsiteY231" fmla="*/ 466725 h 942975"/>
                    <a:gd name="connsiteX232" fmla="*/ 338174 w 2079475"/>
                    <a:gd name="connsiteY232" fmla="*/ 461962 h 942975"/>
                    <a:gd name="connsiteX233" fmla="*/ 181012 w 2079475"/>
                    <a:gd name="connsiteY233" fmla="*/ 452437 h 942975"/>
                    <a:gd name="connsiteX234" fmla="*/ 166724 w 2079475"/>
                    <a:gd name="connsiteY234" fmla="*/ 447675 h 942975"/>
                    <a:gd name="connsiteX235" fmla="*/ 138149 w 2079475"/>
                    <a:gd name="connsiteY235" fmla="*/ 442912 h 942975"/>
                    <a:gd name="connsiteX236" fmla="*/ 71474 w 2079475"/>
                    <a:gd name="connsiteY236" fmla="*/ 433387 h 942975"/>
                    <a:gd name="connsiteX237" fmla="*/ 52424 w 2079475"/>
                    <a:gd name="connsiteY237" fmla="*/ 428625 h 942975"/>
                    <a:gd name="connsiteX238" fmla="*/ 19087 w 2079475"/>
                    <a:gd name="connsiteY238" fmla="*/ 423862 h 942975"/>
                    <a:gd name="connsiteX239" fmla="*/ 4799 w 2079475"/>
                    <a:gd name="connsiteY239" fmla="*/ 414337 h 942975"/>
                    <a:gd name="connsiteX240" fmla="*/ 4799 w 2079475"/>
                    <a:gd name="connsiteY240" fmla="*/ 385762 h 942975"/>
                    <a:gd name="connsiteX241" fmla="*/ 23849 w 2079475"/>
                    <a:gd name="connsiteY241" fmla="*/ 357187 h 942975"/>
                    <a:gd name="connsiteX242" fmla="*/ 47662 w 2079475"/>
                    <a:gd name="connsiteY242" fmla="*/ 352425 h 942975"/>
                    <a:gd name="connsiteX243" fmla="*/ 247687 w 2079475"/>
                    <a:gd name="connsiteY243" fmla="*/ 361950 h 942975"/>
                    <a:gd name="connsiteX244" fmla="*/ 323887 w 2079475"/>
                    <a:gd name="connsiteY244" fmla="*/ 371475 h 942975"/>
                    <a:gd name="connsiteX245" fmla="*/ 376274 w 2079475"/>
                    <a:gd name="connsiteY245" fmla="*/ 366712 h 942975"/>
                    <a:gd name="connsiteX246" fmla="*/ 371512 w 2079475"/>
                    <a:gd name="connsiteY246" fmla="*/ 352425 h 942975"/>
                    <a:gd name="connsiteX247" fmla="*/ 352462 w 2079475"/>
                    <a:gd name="connsiteY247" fmla="*/ 323850 h 942975"/>
                    <a:gd name="connsiteX248" fmla="*/ 323887 w 2079475"/>
                    <a:gd name="connsiteY248" fmla="*/ 300037 h 942975"/>
                    <a:gd name="connsiteX249" fmla="*/ 309599 w 2079475"/>
                    <a:gd name="connsiteY249" fmla="*/ 285750 h 942975"/>
                    <a:gd name="connsiteX250" fmla="*/ 281024 w 2079475"/>
                    <a:gd name="connsiteY250" fmla="*/ 276225 h 942975"/>
                    <a:gd name="connsiteX251" fmla="*/ 271499 w 2079475"/>
                    <a:gd name="connsiteY251" fmla="*/ 261937 h 942975"/>
                    <a:gd name="connsiteX252" fmla="*/ 271499 w 2079475"/>
                    <a:gd name="connsiteY252" fmla="*/ 209550 h 942975"/>
                    <a:gd name="connsiteX253" fmla="*/ 314362 w 2079475"/>
                    <a:gd name="connsiteY253" fmla="*/ 185737 h 942975"/>
                    <a:gd name="connsiteX254" fmla="*/ 400087 w 2079475"/>
                    <a:gd name="connsiteY254" fmla="*/ 190500 h 942975"/>
                    <a:gd name="connsiteX255" fmla="*/ 414374 w 2079475"/>
                    <a:gd name="connsiteY255" fmla="*/ 200025 h 942975"/>
                    <a:gd name="connsiteX256" fmla="*/ 447712 w 2079475"/>
                    <a:gd name="connsiteY256" fmla="*/ 228600 h 942975"/>
                    <a:gd name="connsiteX257" fmla="*/ 457237 w 2079475"/>
                    <a:gd name="connsiteY257" fmla="*/ 242887 h 942975"/>
                    <a:gd name="connsiteX258" fmla="*/ 471524 w 2079475"/>
                    <a:gd name="connsiteY258" fmla="*/ 257175 h 942975"/>
                    <a:gd name="connsiteX259" fmla="*/ 476287 w 2079475"/>
                    <a:gd name="connsiteY259" fmla="*/ 271462 h 942975"/>
                    <a:gd name="connsiteX260" fmla="*/ 485812 w 2079475"/>
                    <a:gd name="connsiteY260" fmla="*/ 285750 h 942975"/>
                    <a:gd name="connsiteX261" fmla="*/ 504862 w 2079475"/>
                    <a:gd name="connsiteY261" fmla="*/ 319087 h 942975"/>
                    <a:gd name="connsiteX262" fmla="*/ 533437 w 2079475"/>
                    <a:gd name="connsiteY262" fmla="*/ 347662 h 942975"/>
                    <a:gd name="connsiteX263" fmla="*/ 547724 w 2079475"/>
                    <a:gd name="connsiteY263" fmla="*/ 352425 h 942975"/>
                    <a:gd name="connsiteX264" fmla="*/ 538199 w 2079475"/>
                    <a:gd name="connsiteY264" fmla="*/ 328612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2079475" h="942975">
                      <a:moveTo>
                        <a:pt x="538199" y="328612"/>
                      </a:moveTo>
                      <a:cubicBezTo>
                        <a:pt x="537405" y="312737"/>
                        <a:pt x="540464" y="280909"/>
                        <a:pt x="542962" y="257175"/>
                      </a:cubicBezTo>
                      <a:cubicBezTo>
                        <a:pt x="543647" y="250666"/>
                        <a:pt x="545843" y="244394"/>
                        <a:pt x="547724" y="238125"/>
                      </a:cubicBezTo>
                      <a:cubicBezTo>
                        <a:pt x="550609" y="228508"/>
                        <a:pt x="554074" y="219075"/>
                        <a:pt x="557249" y="209550"/>
                      </a:cubicBezTo>
                      <a:cubicBezTo>
                        <a:pt x="558837" y="204787"/>
                        <a:pt x="560795" y="200132"/>
                        <a:pt x="562012" y="195262"/>
                      </a:cubicBezTo>
                      <a:cubicBezTo>
                        <a:pt x="563599" y="188912"/>
                        <a:pt x="565354" y="182602"/>
                        <a:pt x="566774" y="176212"/>
                      </a:cubicBezTo>
                      <a:cubicBezTo>
                        <a:pt x="568530" y="168310"/>
                        <a:pt x="569407" y="160209"/>
                        <a:pt x="571537" y="152400"/>
                      </a:cubicBezTo>
                      <a:cubicBezTo>
                        <a:pt x="574179" y="142714"/>
                        <a:pt x="577887" y="133350"/>
                        <a:pt x="581062" y="123825"/>
                      </a:cubicBezTo>
                      <a:cubicBezTo>
                        <a:pt x="581064" y="123820"/>
                        <a:pt x="590583" y="95255"/>
                        <a:pt x="590587" y="95250"/>
                      </a:cubicBezTo>
                      <a:cubicBezTo>
                        <a:pt x="593762" y="90487"/>
                        <a:pt x="596448" y="85359"/>
                        <a:pt x="600112" y="80962"/>
                      </a:cubicBezTo>
                      <a:cubicBezTo>
                        <a:pt x="604424" y="75788"/>
                        <a:pt x="608795" y="70411"/>
                        <a:pt x="614399" y="66675"/>
                      </a:cubicBezTo>
                      <a:cubicBezTo>
                        <a:pt x="618576" y="63890"/>
                        <a:pt x="623924" y="63500"/>
                        <a:pt x="628687" y="61912"/>
                      </a:cubicBezTo>
                      <a:cubicBezTo>
                        <a:pt x="681222" y="140717"/>
                        <a:pt x="628329" y="55832"/>
                        <a:pt x="642974" y="304800"/>
                      </a:cubicBezTo>
                      <a:cubicBezTo>
                        <a:pt x="643310" y="310514"/>
                        <a:pt x="649939" y="313968"/>
                        <a:pt x="652499" y="319087"/>
                      </a:cubicBezTo>
                      <a:cubicBezTo>
                        <a:pt x="654744" y="323577"/>
                        <a:pt x="654477" y="329198"/>
                        <a:pt x="657262" y="333375"/>
                      </a:cubicBezTo>
                      <a:cubicBezTo>
                        <a:pt x="660998" y="338979"/>
                        <a:pt x="667237" y="342488"/>
                        <a:pt x="671549" y="347662"/>
                      </a:cubicBezTo>
                      <a:cubicBezTo>
                        <a:pt x="675213" y="352059"/>
                        <a:pt x="677899" y="357187"/>
                        <a:pt x="681074" y="361950"/>
                      </a:cubicBezTo>
                      <a:cubicBezTo>
                        <a:pt x="700124" y="360362"/>
                        <a:pt x="719679" y="361823"/>
                        <a:pt x="738224" y="357187"/>
                      </a:cubicBezTo>
                      <a:cubicBezTo>
                        <a:pt x="745924" y="355262"/>
                        <a:pt x="752001" y="348832"/>
                        <a:pt x="757274" y="342900"/>
                      </a:cubicBezTo>
                      <a:cubicBezTo>
                        <a:pt x="764879" y="334344"/>
                        <a:pt x="776324" y="314325"/>
                        <a:pt x="776324" y="314325"/>
                      </a:cubicBezTo>
                      <a:cubicBezTo>
                        <a:pt x="794015" y="252404"/>
                        <a:pt x="779721" y="310283"/>
                        <a:pt x="790612" y="228600"/>
                      </a:cubicBezTo>
                      <a:cubicBezTo>
                        <a:pt x="791477" y="222112"/>
                        <a:pt x="793954" y="215940"/>
                        <a:pt x="795374" y="209550"/>
                      </a:cubicBezTo>
                      <a:cubicBezTo>
                        <a:pt x="800410" y="186888"/>
                        <a:pt x="801885" y="170969"/>
                        <a:pt x="809662" y="147637"/>
                      </a:cubicBezTo>
                      <a:lnTo>
                        <a:pt x="819187" y="119062"/>
                      </a:lnTo>
                      <a:lnTo>
                        <a:pt x="828712" y="90487"/>
                      </a:lnTo>
                      <a:cubicBezTo>
                        <a:pt x="830299" y="85725"/>
                        <a:pt x="829297" y="78984"/>
                        <a:pt x="833474" y="76200"/>
                      </a:cubicBezTo>
                      <a:lnTo>
                        <a:pt x="847762" y="66675"/>
                      </a:lnTo>
                      <a:cubicBezTo>
                        <a:pt x="849349" y="58737"/>
                        <a:pt x="848178" y="49691"/>
                        <a:pt x="852524" y="42862"/>
                      </a:cubicBezTo>
                      <a:cubicBezTo>
                        <a:pt x="858415" y="33605"/>
                        <a:pt x="881250" y="11830"/>
                        <a:pt x="895387" y="4762"/>
                      </a:cubicBezTo>
                      <a:cubicBezTo>
                        <a:pt x="899877" y="2517"/>
                        <a:pt x="904912" y="1587"/>
                        <a:pt x="909674" y="0"/>
                      </a:cubicBezTo>
                      <a:cubicBezTo>
                        <a:pt x="914437" y="1587"/>
                        <a:pt x="920042" y="1626"/>
                        <a:pt x="923962" y="4762"/>
                      </a:cubicBezTo>
                      <a:cubicBezTo>
                        <a:pt x="928432" y="8338"/>
                        <a:pt x="931162" y="13819"/>
                        <a:pt x="933487" y="19050"/>
                      </a:cubicBezTo>
                      <a:cubicBezTo>
                        <a:pt x="940114" y="33961"/>
                        <a:pt x="943816" y="50841"/>
                        <a:pt x="947774" y="66675"/>
                      </a:cubicBezTo>
                      <a:cubicBezTo>
                        <a:pt x="949362" y="139700"/>
                        <a:pt x="949883" y="212756"/>
                        <a:pt x="952537" y="285750"/>
                      </a:cubicBezTo>
                      <a:cubicBezTo>
                        <a:pt x="952782" y="292492"/>
                        <a:pt x="954524" y="329332"/>
                        <a:pt x="962062" y="342900"/>
                      </a:cubicBezTo>
                      <a:cubicBezTo>
                        <a:pt x="967621" y="352907"/>
                        <a:pt x="971587" y="365125"/>
                        <a:pt x="981112" y="371475"/>
                      </a:cubicBezTo>
                      <a:lnTo>
                        <a:pt x="995399" y="381000"/>
                      </a:lnTo>
                      <a:cubicBezTo>
                        <a:pt x="1025555" y="373460"/>
                        <a:pt x="1010818" y="381683"/>
                        <a:pt x="1033499" y="347662"/>
                      </a:cubicBezTo>
                      <a:lnTo>
                        <a:pt x="1043024" y="333375"/>
                      </a:lnTo>
                      <a:cubicBezTo>
                        <a:pt x="1057914" y="273822"/>
                        <a:pt x="1038884" y="347864"/>
                        <a:pt x="1052549" y="300037"/>
                      </a:cubicBezTo>
                      <a:cubicBezTo>
                        <a:pt x="1054347" y="293743"/>
                        <a:pt x="1055431" y="287256"/>
                        <a:pt x="1057312" y="280987"/>
                      </a:cubicBezTo>
                      <a:cubicBezTo>
                        <a:pt x="1061640" y="266562"/>
                        <a:pt x="1066837" y="252412"/>
                        <a:pt x="1071599" y="238125"/>
                      </a:cubicBezTo>
                      <a:cubicBezTo>
                        <a:pt x="1073187" y="233362"/>
                        <a:pt x="1075145" y="228707"/>
                        <a:pt x="1076362" y="223837"/>
                      </a:cubicBezTo>
                      <a:cubicBezTo>
                        <a:pt x="1077949" y="217487"/>
                        <a:pt x="1078546" y="210803"/>
                        <a:pt x="1081124" y="204787"/>
                      </a:cubicBezTo>
                      <a:cubicBezTo>
                        <a:pt x="1083379" y="199526"/>
                        <a:pt x="1087474" y="195262"/>
                        <a:pt x="1090649" y="190500"/>
                      </a:cubicBezTo>
                      <a:cubicBezTo>
                        <a:pt x="1093311" y="179852"/>
                        <a:pt x="1100300" y="149831"/>
                        <a:pt x="1104937" y="142875"/>
                      </a:cubicBezTo>
                      <a:cubicBezTo>
                        <a:pt x="1108112" y="138112"/>
                        <a:pt x="1110415" y="132635"/>
                        <a:pt x="1114462" y="128587"/>
                      </a:cubicBezTo>
                      <a:cubicBezTo>
                        <a:pt x="1118509" y="124540"/>
                        <a:pt x="1124702" y="123109"/>
                        <a:pt x="1128749" y="119062"/>
                      </a:cubicBezTo>
                      <a:cubicBezTo>
                        <a:pt x="1154698" y="93113"/>
                        <a:pt x="1130037" y="104345"/>
                        <a:pt x="1157324" y="95250"/>
                      </a:cubicBezTo>
                      <a:cubicBezTo>
                        <a:pt x="1163674" y="90487"/>
                        <a:pt x="1168591" y="82519"/>
                        <a:pt x="1176374" y="80962"/>
                      </a:cubicBezTo>
                      <a:cubicBezTo>
                        <a:pt x="1185843" y="79068"/>
                        <a:pt x="1196565" y="80934"/>
                        <a:pt x="1204949" y="85725"/>
                      </a:cubicBezTo>
                      <a:cubicBezTo>
                        <a:pt x="1209308" y="88216"/>
                        <a:pt x="1208391" y="95169"/>
                        <a:pt x="1209712" y="100012"/>
                      </a:cubicBezTo>
                      <a:cubicBezTo>
                        <a:pt x="1213157" y="112642"/>
                        <a:pt x="1216062" y="125412"/>
                        <a:pt x="1219237" y="138112"/>
                      </a:cubicBezTo>
                      <a:cubicBezTo>
                        <a:pt x="1220824" y="203200"/>
                        <a:pt x="1219668" y="268412"/>
                        <a:pt x="1223999" y="333375"/>
                      </a:cubicBezTo>
                      <a:cubicBezTo>
                        <a:pt x="1224208" y="336516"/>
                        <a:pt x="1239160" y="363471"/>
                        <a:pt x="1243049" y="366712"/>
                      </a:cubicBezTo>
                      <a:cubicBezTo>
                        <a:pt x="1248503" y="371257"/>
                        <a:pt x="1255749" y="373062"/>
                        <a:pt x="1262099" y="376237"/>
                      </a:cubicBezTo>
                      <a:cubicBezTo>
                        <a:pt x="1266862" y="374650"/>
                        <a:pt x="1272210" y="374260"/>
                        <a:pt x="1276387" y="371475"/>
                      </a:cubicBezTo>
                      <a:cubicBezTo>
                        <a:pt x="1284285" y="366210"/>
                        <a:pt x="1295807" y="351684"/>
                        <a:pt x="1300199" y="342900"/>
                      </a:cubicBezTo>
                      <a:cubicBezTo>
                        <a:pt x="1302444" y="338410"/>
                        <a:pt x="1302524" y="333001"/>
                        <a:pt x="1304962" y="328612"/>
                      </a:cubicBezTo>
                      <a:cubicBezTo>
                        <a:pt x="1310521" y="318605"/>
                        <a:pt x="1324012" y="300037"/>
                        <a:pt x="1324012" y="300037"/>
                      </a:cubicBezTo>
                      <a:cubicBezTo>
                        <a:pt x="1327589" y="257108"/>
                        <a:pt x="1327313" y="246891"/>
                        <a:pt x="1333537" y="209550"/>
                      </a:cubicBezTo>
                      <a:cubicBezTo>
                        <a:pt x="1334868" y="201565"/>
                        <a:pt x="1336169" y="193547"/>
                        <a:pt x="1338299" y="185737"/>
                      </a:cubicBezTo>
                      <a:cubicBezTo>
                        <a:pt x="1340941" y="176051"/>
                        <a:pt x="1345389" y="166902"/>
                        <a:pt x="1347824" y="157162"/>
                      </a:cubicBezTo>
                      <a:cubicBezTo>
                        <a:pt x="1349412" y="150812"/>
                        <a:pt x="1349660" y="143966"/>
                        <a:pt x="1352587" y="138112"/>
                      </a:cubicBezTo>
                      <a:cubicBezTo>
                        <a:pt x="1357707" y="127873"/>
                        <a:pt x="1365287" y="119062"/>
                        <a:pt x="1371637" y="109537"/>
                      </a:cubicBezTo>
                      <a:cubicBezTo>
                        <a:pt x="1377043" y="101428"/>
                        <a:pt x="1389545" y="82104"/>
                        <a:pt x="1395449" y="76200"/>
                      </a:cubicBezTo>
                      <a:cubicBezTo>
                        <a:pt x="1399496" y="72153"/>
                        <a:pt x="1405340" y="70339"/>
                        <a:pt x="1409737" y="66675"/>
                      </a:cubicBezTo>
                      <a:cubicBezTo>
                        <a:pt x="1433520" y="46855"/>
                        <a:pt x="1413202" y="55994"/>
                        <a:pt x="1438312" y="47625"/>
                      </a:cubicBezTo>
                      <a:cubicBezTo>
                        <a:pt x="1441487" y="53975"/>
                        <a:pt x="1445200" y="60083"/>
                        <a:pt x="1447837" y="66675"/>
                      </a:cubicBezTo>
                      <a:cubicBezTo>
                        <a:pt x="1457505" y="90845"/>
                        <a:pt x="1457341" y="95147"/>
                        <a:pt x="1462124" y="119062"/>
                      </a:cubicBezTo>
                      <a:cubicBezTo>
                        <a:pt x="1463712" y="204787"/>
                        <a:pt x="1459124" y="290849"/>
                        <a:pt x="1466887" y="376237"/>
                      </a:cubicBezTo>
                      <a:cubicBezTo>
                        <a:pt x="1467480" y="382756"/>
                        <a:pt x="1479392" y="381000"/>
                        <a:pt x="1485937" y="381000"/>
                      </a:cubicBezTo>
                      <a:cubicBezTo>
                        <a:pt x="1494032" y="381000"/>
                        <a:pt x="1501896" y="378200"/>
                        <a:pt x="1509749" y="376237"/>
                      </a:cubicBezTo>
                      <a:cubicBezTo>
                        <a:pt x="1514619" y="375019"/>
                        <a:pt x="1519274" y="373062"/>
                        <a:pt x="1524037" y="371475"/>
                      </a:cubicBezTo>
                      <a:cubicBezTo>
                        <a:pt x="1545424" y="350087"/>
                        <a:pt x="1536193" y="363577"/>
                        <a:pt x="1547849" y="328612"/>
                      </a:cubicBezTo>
                      <a:lnTo>
                        <a:pt x="1552612" y="314325"/>
                      </a:lnTo>
                      <a:cubicBezTo>
                        <a:pt x="1554199" y="271462"/>
                        <a:pt x="1554779" y="228550"/>
                        <a:pt x="1557374" y="185737"/>
                      </a:cubicBezTo>
                      <a:cubicBezTo>
                        <a:pt x="1557593" y="182129"/>
                        <a:pt x="1561875" y="150770"/>
                        <a:pt x="1566899" y="142875"/>
                      </a:cubicBezTo>
                      <a:cubicBezTo>
                        <a:pt x="1575422" y="129482"/>
                        <a:pt x="1586668" y="117984"/>
                        <a:pt x="1595474" y="104775"/>
                      </a:cubicBezTo>
                      <a:cubicBezTo>
                        <a:pt x="1617309" y="72023"/>
                        <a:pt x="1603664" y="79820"/>
                        <a:pt x="1628812" y="71437"/>
                      </a:cubicBezTo>
                      <a:cubicBezTo>
                        <a:pt x="1633574" y="73025"/>
                        <a:pt x="1638922" y="73415"/>
                        <a:pt x="1643099" y="76200"/>
                      </a:cubicBezTo>
                      <a:cubicBezTo>
                        <a:pt x="1656167" y="84912"/>
                        <a:pt x="1660952" y="95631"/>
                        <a:pt x="1666912" y="109537"/>
                      </a:cubicBezTo>
                      <a:cubicBezTo>
                        <a:pt x="1668889" y="114151"/>
                        <a:pt x="1670087" y="119062"/>
                        <a:pt x="1671674" y="123825"/>
                      </a:cubicBezTo>
                      <a:cubicBezTo>
                        <a:pt x="1673262" y="134937"/>
                        <a:pt x="1675656" y="145964"/>
                        <a:pt x="1676437" y="157162"/>
                      </a:cubicBezTo>
                      <a:cubicBezTo>
                        <a:pt x="1680421" y="214261"/>
                        <a:pt x="1681572" y="271542"/>
                        <a:pt x="1685962" y="328612"/>
                      </a:cubicBezTo>
                      <a:cubicBezTo>
                        <a:pt x="1686347" y="333617"/>
                        <a:pt x="1687939" y="338723"/>
                        <a:pt x="1690724" y="342900"/>
                      </a:cubicBezTo>
                      <a:cubicBezTo>
                        <a:pt x="1694460" y="348504"/>
                        <a:pt x="1700249" y="352425"/>
                        <a:pt x="1705012" y="357187"/>
                      </a:cubicBezTo>
                      <a:cubicBezTo>
                        <a:pt x="1712949" y="355600"/>
                        <a:pt x="1722606" y="357607"/>
                        <a:pt x="1728824" y="352425"/>
                      </a:cubicBezTo>
                      <a:cubicBezTo>
                        <a:pt x="1733852" y="348235"/>
                        <a:pt x="1730660" y="339229"/>
                        <a:pt x="1733587" y="333375"/>
                      </a:cubicBezTo>
                      <a:cubicBezTo>
                        <a:pt x="1737137" y="326276"/>
                        <a:pt x="1743112" y="320675"/>
                        <a:pt x="1747874" y="314325"/>
                      </a:cubicBezTo>
                      <a:cubicBezTo>
                        <a:pt x="1761550" y="259625"/>
                        <a:pt x="1742426" y="327040"/>
                        <a:pt x="1762162" y="280987"/>
                      </a:cubicBezTo>
                      <a:cubicBezTo>
                        <a:pt x="1764740" y="274971"/>
                        <a:pt x="1764346" y="267953"/>
                        <a:pt x="1766924" y="261937"/>
                      </a:cubicBezTo>
                      <a:cubicBezTo>
                        <a:pt x="1769179" y="256676"/>
                        <a:pt x="1772646" y="251928"/>
                        <a:pt x="1776449" y="247650"/>
                      </a:cubicBezTo>
                      <a:cubicBezTo>
                        <a:pt x="1806104" y="214288"/>
                        <a:pt x="1795077" y="226861"/>
                        <a:pt x="1819312" y="209550"/>
                      </a:cubicBezTo>
                      <a:cubicBezTo>
                        <a:pt x="1825771" y="204936"/>
                        <a:pt x="1831262" y="198812"/>
                        <a:pt x="1838362" y="195262"/>
                      </a:cubicBezTo>
                      <a:cubicBezTo>
                        <a:pt x="1906371" y="161257"/>
                        <a:pt x="1839198" y="204230"/>
                        <a:pt x="1881224" y="176212"/>
                      </a:cubicBezTo>
                      <a:cubicBezTo>
                        <a:pt x="1903449" y="177800"/>
                        <a:pt x="1927970" y="171010"/>
                        <a:pt x="1947899" y="180975"/>
                      </a:cubicBezTo>
                      <a:cubicBezTo>
                        <a:pt x="1960599" y="187325"/>
                        <a:pt x="1966949" y="219075"/>
                        <a:pt x="1966949" y="219075"/>
                      </a:cubicBezTo>
                      <a:cubicBezTo>
                        <a:pt x="1968537" y="230187"/>
                        <a:pt x="1971712" y="241187"/>
                        <a:pt x="1971712" y="252412"/>
                      </a:cubicBezTo>
                      <a:cubicBezTo>
                        <a:pt x="1971712" y="271528"/>
                        <a:pt x="1969475" y="290614"/>
                        <a:pt x="1966949" y="309562"/>
                      </a:cubicBezTo>
                      <a:cubicBezTo>
                        <a:pt x="1966286" y="314538"/>
                        <a:pt x="1964625" y="319462"/>
                        <a:pt x="1962187" y="323850"/>
                      </a:cubicBezTo>
                      <a:cubicBezTo>
                        <a:pt x="1956628" y="333857"/>
                        <a:pt x="1952662" y="346075"/>
                        <a:pt x="1943137" y="352425"/>
                      </a:cubicBezTo>
                      <a:cubicBezTo>
                        <a:pt x="1933612" y="358775"/>
                        <a:pt x="1924378" y="365585"/>
                        <a:pt x="1914562" y="371475"/>
                      </a:cubicBezTo>
                      <a:cubicBezTo>
                        <a:pt x="1885841" y="388707"/>
                        <a:pt x="1898451" y="380627"/>
                        <a:pt x="1876462" y="395287"/>
                      </a:cubicBezTo>
                      <a:cubicBezTo>
                        <a:pt x="1870649" y="424349"/>
                        <a:pt x="1867663" y="426765"/>
                        <a:pt x="1876462" y="461962"/>
                      </a:cubicBezTo>
                      <a:cubicBezTo>
                        <a:pt x="1877850" y="467515"/>
                        <a:pt x="1881224" y="473075"/>
                        <a:pt x="1885987" y="476250"/>
                      </a:cubicBezTo>
                      <a:cubicBezTo>
                        <a:pt x="1891433" y="479881"/>
                        <a:pt x="1898687" y="479425"/>
                        <a:pt x="1905037" y="481012"/>
                      </a:cubicBezTo>
                      <a:cubicBezTo>
                        <a:pt x="1909799" y="484187"/>
                        <a:pt x="1914205" y="487977"/>
                        <a:pt x="1919324" y="490537"/>
                      </a:cubicBezTo>
                      <a:cubicBezTo>
                        <a:pt x="1930213" y="495982"/>
                        <a:pt x="1946550" y="497344"/>
                        <a:pt x="1957424" y="500062"/>
                      </a:cubicBezTo>
                      <a:cubicBezTo>
                        <a:pt x="1962294" y="501280"/>
                        <a:pt x="1967098" y="502847"/>
                        <a:pt x="1971712" y="504825"/>
                      </a:cubicBezTo>
                      <a:cubicBezTo>
                        <a:pt x="2002429" y="517990"/>
                        <a:pt x="1979976" y="509990"/>
                        <a:pt x="2009812" y="528637"/>
                      </a:cubicBezTo>
                      <a:cubicBezTo>
                        <a:pt x="2015832" y="532400"/>
                        <a:pt x="2022774" y="534509"/>
                        <a:pt x="2028862" y="538162"/>
                      </a:cubicBezTo>
                      <a:cubicBezTo>
                        <a:pt x="2057346" y="555252"/>
                        <a:pt x="2052694" y="552468"/>
                        <a:pt x="2071724" y="571500"/>
                      </a:cubicBezTo>
                      <a:cubicBezTo>
                        <a:pt x="2080041" y="596448"/>
                        <a:pt x="2083898" y="601654"/>
                        <a:pt x="2071724" y="638175"/>
                      </a:cubicBezTo>
                      <a:cubicBezTo>
                        <a:pt x="2070137" y="642937"/>
                        <a:pt x="2062199" y="641350"/>
                        <a:pt x="2057437" y="642937"/>
                      </a:cubicBezTo>
                      <a:cubicBezTo>
                        <a:pt x="1985999" y="641350"/>
                        <a:pt x="1914579" y="638175"/>
                        <a:pt x="1843124" y="638175"/>
                      </a:cubicBezTo>
                      <a:cubicBezTo>
                        <a:pt x="1828749" y="638175"/>
                        <a:pt x="1804985" y="629360"/>
                        <a:pt x="1800262" y="642937"/>
                      </a:cubicBezTo>
                      <a:cubicBezTo>
                        <a:pt x="1788777" y="675958"/>
                        <a:pt x="1802619" y="712834"/>
                        <a:pt x="1805024" y="747712"/>
                      </a:cubicBezTo>
                      <a:cubicBezTo>
                        <a:pt x="1805796" y="758911"/>
                        <a:pt x="1807585" y="770042"/>
                        <a:pt x="1809787" y="781050"/>
                      </a:cubicBezTo>
                      <a:cubicBezTo>
                        <a:pt x="1810771" y="785972"/>
                        <a:pt x="1813170" y="790510"/>
                        <a:pt x="1814549" y="795337"/>
                      </a:cubicBezTo>
                      <a:cubicBezTo>
                        <a:pt x="1816347" y="801631"/>
                        <a:pt x="1817724" y="808037"/>
                        <a:pt x="1819312" y="814387"/>
                      </a:cubicBezTo>
                      <a:cubicBezTo>
                        <a:pt x="1817724" y="839787"/>
                        <a:pt x="1817081" y="865264"/>
                        <a:pt x="1814549" y="890587"/>
                      </a:cubicBezTo>
                      <a:cubicBezTo>
                        <a:pt x="1813898" y="897100"/>
                        <a:pt x="1812365" y="903621"/>
                        <a:pt x="1809787" y="909637"/>
                      </a:cubicBezTo>
                      <a:cubicBezTo>
                        <a:pt x="1807532" y="914898"/>
                        <a:pt x="1803926" y="919528"/>
                        <a:pt x="1800262" y="923925"/>
                      </a:cubicBezTo>
                      <a:cubicBezTo>
                        <a:pt x="1795950" y="929099"/>
                        <a:pt x="1791998" y="935200"/>
                        <a:pt x="1785974" y="938212"/>
                      </a:cubicBezTo>
                      <a:cubicBezTo>
                        <a:pt x="1778734" y="941832"/>
                        <a:pt x="1770099" y="941387"/>
                        <a:pt x="1762162" y="942975"/>
                      </a:cubicBezTo>
                      <a:cubicBezTo>
                        <a:pt x="1747874" y="941387"/>
                        <a:pt x="1732716" y="943373"/>
                        <a:pt x="1719299" y="938212"/>
                      </a:cubicBezTo>
                      <a:cubicBezTo>
                        <a:pt x="1696889" y="929593"/>
                        <a:pt x="1702983" y="919867"/>
                        <a:pt x="1695487" y="904875"/>
                      </a:cubicBezTo>
                      <a:cubicBezTo>
                        <a:pt x="1681668" y="877237"/>
                        <a:pt x="1688963" y="904939"/>
                        <a:pt x="1676437" y="871537"/>
                      </a:cubicBezTo>
                      <a:cubicBezTo>
                        <a:pt x="1674139" y="865408"/>
                        <a:pt x="1673555" y="858756"/>
                        <a:pt x="1671674" y="852487"/>
                      </a:cubicBezTo>
                      <a:cubicBezTo>
                        <a:pt x="1668789" y="842870"/>
                        <a:pt x="1665324" y="833437"/>
                        <a:pt x="1662149" y="823912"/>
                      </a:cubicBezTo>
                      <a:cubicBezTo>
                        <a:pt x="1661868" y="820543"/>
                        <a:pt x="1654444" y="727628"/>
                        <a:pt x="1652624" y="719137"/>
                      </a:cubicBezTo>
                      <a:cubicBezTo>
                        <a:pt x="1651136" y="712195"/>
                        <a:pt x="1646274" y="706437"/>
                        <a:pt x="1643099" y="700087"/>
                      </a:cubicBezTo>
                      <a:cubicBezTo>
                        <a:pt x="1641977" y="695597"/>
                        <a:pt x="1636682" y="672344"/>
                        <a:pt x="1633574" y="666750"/>
                      </a:cubicBezTo>
                      <a:cubicBezTo>
                        <a:pt x="1622443" y="646715"/>
                        <a:pt x="1607192" y="624983"/>
                        <a:pt x="1585949" y="614362"/>
                      </a:cubicBezTo>
                      <a:cubicBezTo>
                        <a:pt x="1581459" y="612117"/>
                        <a:pt x="1576424" y="611187"/>
                        <a:pt x="1571662" y="609600"/>
                      </a:cubicBezTo>
                      <a:cubicBezTo>
                        <a:pt x="1560549" y="611187"/>
                        <a:pt x="1548874" y="610526"/>
                        <a:pt x="1538324" y="614362"/>
                      </a:cubicBezTo>
                      <a:cubicBezTo>
                        <a:pt x="1530864" y="617075"/>
                        <a:pt x="1524547" y="622717"/>
                        <a:pt x="1519274" y="628650"/>
                      </a:cubicBezTo>
                      <a:cubicBezTo>
                        <a:pt x="1501971" y="648116"/>
                        <a:pt x="1499630" y="658710"/>
                        <a:pt x="1490699" y="681037"/>
                      </a:cubicBezTo>
                      <a:cubicBezTo>
                        <a:pt x="1489112" y="731837"/>
                        <a:pt x="1488837" y="782695"/>
                        <a:pt x="1485937" y="833437"/>
                      </a:cubicBezTo>
                      <a:cubicBezTo>
                        <a:pt x="1485651" y="838449"/>
                        <a:pt x="1484388" y="843868"/>
                        <a:pt x="1481174" y="847725"/>
                      </a:cubicBezTo>
                      <a:cubicBezTo>
                        <a:pt x="1476093" y="853823"/>
                        <a:pt x="1468150" y="856846"/>
                        <a:pt x="1462124" y="862012"/>
                      </a:cubicBezTo>
                      <a:cubicBezTo>
                        <a:pt x="1457010" y="866395"/>
                        <a:pt x="1452599" y="871537"/>
                        <a:pt x="1447837" y="876300"/>
                      </a:cubicBezTo>
                      <a:cubicBezTo>
                        <a:pt x="1438312" y="874712"/>
                        <a:pt x="1427899" y="875856"/>
                        <a:pt x="1419262" y="871537"/>
                      </a:cubicBezTo>
                      <a:cubicBezTo>
                        <a:pt x="1395131" y="859471"/>
                        <a:pt x="1403908" y="855118"/>
                        <a:pt x="1395449" y="838200"/>
                      </a:cubicBezTo>
                      <a:cubicBezTo>
                        <a:pt x="1392889" y="833080"/>
                        <a:pt x="1389099" y="828675"/>
                        <a:pt x="1385924" y="823912"/>
                      </a:cubicBezTo>
                      <a:cubicBezTo>
                        <a:pt x="1374589" y="789907"/>
                        <a:pt x="1381968" y="803691"/>
                        <a:pt x="1366874" y="781050"/>
                      </a:cubicBezTo>
                      <a:cubicBezTo>
                        <a:pt x="1365287" y="763587"/>
                        <a:pt x="1364592" y="746020"/>
                        <a:pt x="1362112" y="728662"/>
                      </a:cubicBezTo>
                      <a:cubicBezTo>
                        <a:pt x="1361402" y="723692"/>
                        <a:pt x="1358670" y="719218"/>
                        <a:pt x="1357349" y="714375"/>
                      </a:cubicBezTo>
                      <a:cubicBezTo>
                        <a:pt x="1353904" y="701745"/>
                        <a:pt x="1350391" y="689112"/>
                        <a:pt x="1347824" y="676275"/>
                      </a:cubicBezTo>
                      <a:cubicBezTo>
                        <a:pt x="1346237" y="668337"/>
                        <a:pt x="1348032" y="658852"/>
                        <a:pt x="1343062" y="652462"/>
                      </a:cubicBezTo>
                      <a:cubicBezTo>
                        <a:pt x="1331598" y="637722"/>
                        <a:pt x="1316012" y="633920"/>
                        <a:pt x="1300199" y="628650"/>
                      </a:cubicBezTo>
                      <a:cubicBezTo>
                        <a:pt x="1281254" y="616019"/>
                        <a:pt x="1273259" y="606265"/>
                        <a:pt x="1243049" y="623887"/>
                      </a:cubicBezTo>
                      <a:cubicBezTo>
                        <a:pt x="1233850" y="629253"/>
                        <a:pt x="1233524" y="642937"/>
                        <a:pt x="1228762" y="652462"/>
                      </a:cubicBezTo>
                      <a:cubicBezTo>
                        <a:pt x="1227174" y="663575"/>
                        <a:pt x="1226201" y="674792"/>
                        <a:pt x="1223999" y="685800"/>
                      </a:cubicBezTo>
                      <a:cubicBezTo>
                        <a:pt x="1221432" y="698637"/>
                        <a:pt x="1214474" y="723900"/>
                        <a:pt x="1214474" y="723900"/>
                      </a:cubicBezTo>
                      <a:cubicBezTo>
                        <a:pt x="1212887" y="766762"/>
                        <a:pt x="1212388" y="809679"/>
                        <a:pt x="1209712" y="852487"/>
                      </a:cubicBezTo>
                      <a:cubicBezTo>
                        <a:pt x="1208756" y="867783"/>
                        <a:pt x="1202164" y="886632"/>
                        <a:pt x="1195424" y="900112"/>
                      </a:cubicBezTo>
                      <a:cubicBezTo>
                        <a:pt x="1192864" y="905232"/>
                        <a:pt x="1190207" y="910631"/>
                        <a:pt x="1185899" y="914400"/>
                      </a:cubicBezTo>
                      <a:cubicBezTo>
                        <a:pt x="1163218" y="934246"/>
                        <a:pt x="1161946" y="932295"/>
                        <a:pt x="1138274" y="938212"/>
                      </a:cubicBezTo>
                      <a:cubicBezTo>
                        <a:pt x="1130337" y="936625"/>
                        <a:pt x="1121326" y="937740"/>
                        <a:pt x="1114462" y="933450"/>
                      </a:cubicBezTo>
                      <a:cubicBezTo>
                        <a:pt x="1107731" y="929243"/>
                        <a:pt x="1104381" y="921131"/>
                        <a:pt x="1100174" y="914400"/>
                      </a:cubicBezTo>
                      <a:cubicBezTo>
                        <a:pt x="1093487" y="903702"/>
                        <a:pt x="1089299" y="893004"/>
                        <a:pt x="1085887" y="881062"/>
                      </a:cubicBezTo>
                      <a:cubicBezTo>
                        <a:pt x="1084089" y="874768"/>
                        <a:pt x="1083422" y="868141"/>
                        <a:pt x="1081124" y="862012"/>
                      </a:cubicBezTo>
                      <a:cubicBezTo>
                        <a:pt x="1078631" y="855365"/>
                        <a:pt x="1074774" y="849312"/>
                        <a:pt x="1071599" y="842962"/>
                      </a:cubicBezTo>
                      <a:cubicBezTo>
                        <a:pt x="1070012" y="835025"/>
                        <a:pt x="1067982" y="827163"/>
                        <a:pt x="1066837" y="819150"/>
                      </a:cubicBezTo>
                      <a:cubicBezTo>
                        <a:pt x="1063217" y="793810"/>
                        <a:pt x="1061521" y="768199"/>
                        <a:pt x="1057312" y="742950"/>
                      </a:cubicBezTo>
                      <a:cubicBezTo>
                        <a:pt x="1043277" y="658748"/>
                        <a:pt x="1061099" y="763781"/>
                        <a:pt x="1047787" y="690562"/>
                      </a:cubicBezTo>
                      <a:cubicBezTo>
                        <a:pt x="1046060" y="681061"/>
                        <a:pt x="1045366" y="671355"/>
                        <a:pt x="1043024" y="661987"/>
                      </a:cubicBezTo>
                      <a:cubicBezTo>
                        <a:pt x="1037066" y="638156"/>
                        <a:pt x="1036003" y="635966"/>
                        <a:pt x="1023974" y="619125"/>
                      </a:cubicBezTo>
                      <a:cubicBezTo>
                        <a:pt x="1019360" y="612666"/>
                        <a:pt x="1015785" y="605156"/>
                        <a:pt x="1009687" y="600075"/>
                      </a:cubicBezTo>
                      <a:cubicBezTo>
                        <a:pt x="1005830" y="596861"/>
                        <a:pt x="1000162" y="596900"/>
                        <a:pt x="995399" y="595312"/>
                      </a:cubicBezTo>
                      <a:cubicBezTo>
                        <a:pt x="987462" y="596900"/>
                        <a:pt x="977733" y="594807"/>
                        <a:pt x="971587" y="600075"/>
                      </a:cubicBezTo>
                      <a:cubicBezTo>
                        <a:pt x="965096" y="605639"/>
                        <a:pt x="964311" y="615639"/>
                        <a:pt x="962062" y="623887"/>
                      </a:cubicBezTo>
                      <a:cubicBezTo>
                        <a:pt x="960077" y="631165"/>
                        <a:pt x="953289" y="680532"/>
                        <a:pt x="952537" y="685800"/>
                      </a:cubicBezTo>
                      <a:cubicBezTo>
                        <a:pt x="950949" y="717550"/>
                        <a:pt x="950309" y="749362"/>
                        <a:pt x="947774" y="781050"/>
                      </a:cubicBezTo>
                      <a:cubicBezTo>
                        <a:pt x="947128" y="789119"/>
                        <a:pt x="944157" y="796849"/>
                        <a:pt x="943012" y="804862"/>
                      </a:cubicBezTo>
                      <a:cubicBezTo>
                        <a:pt x="930362" y="893415"/>
                        <a:pt x="947602" y="804020"/>
                        <a:pt x="928724" y="885825"/>
                      </a:cubicBezTo>
                      <a:cubicBezTo>
                        <a:pt x="925655" y="899122"/>
                        <a:pt x="926461" y="914306"/>
                        <a:pt x="914437" y="923925"/>
                      </a:cubicBezTo>
                      <a:cubicBezTo>
                        <a:pt x="910517" y="927061"/>
                        <a:pt x="904912" y="927100"/>
                        <a:pt x="900149" y="928687"/>
                      </a:cubicBezTo>
                      <a:cubicBezTo>
                        <a:pt x="889037" y="927100"/>
                        <a:pt x="876282" y="929951"/>
                        <a:pt x="866812" y="923925"/>
                      </a:cubicBezTo>
                      <a:cubicBezTo>
                        <a:pt x="854902" y="916346"/>
                        <a:pt x="847030" y="895171"/>
                        <a:pt x="842999" y="881062"/>
                      </a:cubicBezTo>
                      <a:cubicBezTo>
                        <a:pt x="841201" y="874768"/>
                        <a:pt x="840035" y="868306"/>
                        <a:pt x="838237" y="862012"/>
                      </a:cubicBezTo>
                      <a:cubicBezTo>
                        <a:pt x="834507" y="848956"/>
                        <a:pt x="828975" y="836477"/>
                        <a:pt x="823949" y="823912"/>
                      </a:cubicBezTo>
                      <a:cubicBezTo>
                        <a:pt x="822362" y="769937"/>
                        <a:pt x="823437" y="715818"/>
                        <a:pt x="819187" y="661987"/>
                      </a:cubicBezTo>
                      <a:cubicBezTo>
                        <a:pt x="818628" y="654910"/>
                        <a:pt x="812459" y="649462"/>
                        <a:pt x="809662" y="642937"/>
                      </a:cubicBezTo>
                      <a:cubicBezTo>
                        <a:pt x="804408" y="630678"/>
                        <a:pt x="804663" y="620747"/>
                        <a:pt x="795374" y="609600"/>
                      </a:cubicBezTo>
                      <a:cubicBezTo>
                        <a:pt x="791710" y="605203"/>
                        <a:pt x="785849" y="603250"/>
                        <a:pt x="781087" y="600075"/>
                      </a:cubicBezTo>
                      <a:cubicBezTo>
                        <a:pt x="769974" y="601662"/>
                        <a:pt x="758172" y="600668"/>
                        <a:pt x="747749" y="604837"/>
                      </a:cubicBezTo>
                      <a:cubicBezTo>
                        <a:pt x="736312" y="609412"/>
                        <a:pt x="728179" y="628631"/>
                        <a:pt x="723937" y="638175"/>
                      </a:cubicBezTo>
                      <a:cubicBezTo>
                        <a:pt x="720465" y="645987"/>
                        <a:pt x="718235" y="654341"/>
                        <a:pt x="714412" y="661987"/>
                      </a:cubicBezTo>
                      <a:cubicBezTo>
                        <a:pt x="711852" y="667107"/>
                        <a:pt x="707727" y="671305"/>
                        <a:pt x="704887" y="676275"/>
                      </a:cubicBezTo>
                      <a:cubicBezTo>
                        <a:pt x="701365" y="682439"/>
                        <a:pt x="698537" y="688975"/>
                        <a:pt x="695362" y="695325"/>
                      </a:cubicBezTo>
                      <a:cubicBezTo>
                        <a:pt x="693774" y="706437"/>
                        <a:pt x="693123" y="717724"/>
                        <a:pt x="690599" y="728662"/>
                      </a:cubicBezTo>
                      <a:cubicBezTo>
                        <a:pt x="688341" y="738445"/>
                        <a:pt x="681074" y="757237"/>
                        <a:pt x="681074" y="757237"/>
                      </a:cubicBezTo>
                      <a:cubicBezTo>
                        <a:pt x="669763" y="859049"/>
                        <a:pt x="684609" y="732512"/>
                        <a:pt x="666787" y="857250"/>
                      </a:cubicBezTo>
                      <a:cubicBezTo>
                        <a:pt x="665199" y="868362"/>
                        <a:pt x="664225" y="879580"/>
                        <a:pt x="662024" y="890587"/>
                      </a:cubicBezTo>
                      <a:cubicBezTo>
                        <a:pt x="661039" y="895510"/>
                        <a:pt x="659025" y="900174"/>
                        <a:pt x="657262" y="904875"/>
                      </a:cubicBezTo>
                      <a:cubicBezTo>
                        <a:pt x="640168" y="950462"/>
                        <a:pt x="653791" y="910527"/>
                        <a:pt x="642974" y="942975"/>
                      </a:cubicBezTo>
                      <a:cubicBezTo>
                        <a:pt x="623924" y="941387"/>
                        <a:pt x="604295" y="943138"/>
                        <a:pt x="585824" y="938212"/>
                      </a:cubicBezTo>
                      <a:cubicBezTo>
                        <a:pt x="579316" y="936477"/>
                        <a:pt x="575672" y="929241"/>
                        <a:pt x="571537" y="923925"/>
                      </a:cubicBezTo>
                      <a:cubicBezTo>
                        <a:pt x="564509" y="914889"/>
                        <a:pt x="552487" y="895350"/>
                        <a:pt x="552487" y="895350"/>
                      </a:cubicBezTo>
                      <a:cubicBezTo>
                        <a:pt x="550899" y="889000"/>
                        <a:pt x="549794" y="882510"/>
                        <a:pt x="547724" y="876300"/>
                      </a:cubicBezTo>
                      <a:cubicBezTo>
                        <a:pt x="545020" y="868190"/>
                        <a:pt x="541201" y="860492"/>
                        <a:pt x="538199" y="852487"/>
                      </a:cubicBezTo>
                      <a:cubicBezTo>
                        <a:pt x="536436" y="847787"/>
                        <a:pt x="535024" y="842962"/>
                        <a:pt x="533437" y="838200"/>
                      </a:cubicBezTo>
                      <a:cubicBezTo>
                        <a:pt x="535024" y="800100"/>
                        <a:pt x="534405" y="761844"/>
                        <a:pt x="538199" y="723900"/>
                      </a:cubicBezTo>
                      <a:cubicBezTo>
                        <a:pt x="539198" y="713910"/>
                        <a:pt x="545289" y="705065"/>
                        <a:pt x="547724" y="695325"/>
                      </a:cubicBezTo>
                      <a:lnTo>
                        <a:pt x="557249" y="657225"/>
                      </a:lnTo>
                      <a:cubicBezTo>
                        <a:pt x="555662" y="642937"/>
                        <a:pt x="555973" y="628308"/>
                        <a:pt x="552487" y="614362"/>
                      </a:cubicBezTo>
                      <a:cubicBezTo>
                        <a:pt x="549058" y="600645"/>
                        <a:pt x="532981" y="593560"/>
                        <a:pt x="523912" y="585787"/>
                      </a:cubicBezTo>
                      <a:cubicBezTo>
                        <a:pt x="501211" y="566329"/>
                        <a:pt x="519638" y="574839"/>
                        <a:pt x="495337" y="566737"/>
                      </a:cubicBezTo>
                      <a:cubicBezTo>
                        <a:pt x="477874" y="568325"/>
                        <a:pt x="459462" y="565602"/>
                        <a:pt x="442949" y="571500"/>
                      </a:cubicBezTo>
                      <a:cubicBezTo>
                        <a:pt x="431304" y="575659"/>
                        <a:pt x="427596" y="594978"/>
                        <a:pt x="423899" y="604837"/>
                      </a:cubicBezTo>
                      <a:cubicBezTo>
                        <a:pt x="421541" y="611125"/>
                        <a:pt x="411774" y="633567"/>
                        <a:pt x="409612" y="642937"/>
                      </a:cubicBezTo>
                      <a:cubicBezTo>
                        <a:pt x="405972" y="658712"/>
                        <a:pt x="404014" y="674856"/>
                        <a:pt x="400087" y="690562"/>
                      </a:cubicBezTo>
                      <a:cubicBezTo>
                        <a:pt x="398499" y="696912"/>
                        <a:pt x="397902" y="703596"/>
                        <a:pt x="395324" y="709612"/>
                      </a:cubicBezTo>
                      <a:cubicBezTo>
                        <a:pt x="391810" y="717812"/>
                        <a:pt x="378379" y="733609"/>
                        <a:pt x="371512" y="738187"/>
                      </a:cubicBezTo>
                      <a:cubicBezTo>
                        <a:pt x="367335" y="740972"/>
                        <a:pt x="361987" y="741362"/>
                        <a:pt x="357224" y="742950"/>
                      </a:cubicBezTo>
                      <a:cubicBezTo>
                        <a:pt x="331371" y="741334"/>
                        <a:pt x="289591" y="751516"/>
                        <a:pt x="266737" y="728662"/>
                      </a:cubicBezTo>
                      <a:cubicBezTo>
                        <a:pt x="257970" y="719895"/>
                        <a:pt x="250536" y="709874"/>
                        <a:pt x="242924" y="700087"/>
                      </a:cubicBezTo>
                      <a:cubicBezTo>
                        <a:pt x="239410" y="695569"/>
                        <a:pt x="236574" y="690562"/>
                        <a:pt x="233399" y="685800"/>
                      </a:cubicBezTo>
                      <a:cubicBezTo>
                        <a:pt x="231812" y="679450"/>
                        <a:pt x="230707" y="672960"/>
                        <a:pt x="228637" y="666750"/>
                      </a:cubicBezTo>
                      <a:cubicBezTo>
                        <a:pt x="225934" y="658640"/>
                        <a:pt x="222114" y="650942"/>
                        <a:pt x="219112" y="642937"/>
                      </a:cubicBezTo>
                      <a:cubicBezTo>
                        <a:pt x="217349" y="638237"/>
                        <a:pt x="215937" y="633412"/>
                        <a:pt x="214349" y="628650"/>
                      </a:cubicBezTo>
                      <a:cubicBezTo>
                        <a:pt x="215937" y="617537"/>
                        <a:pt x="214943" y="605735"/>
                        <a:pt x="219112" y="595312"/>
                      </a:cubicBezTo>
                      <a:cubicBezTo>
                        <a:pt x="221613" y="589059"/>
                        <a:pt x="227919" y="584940"/>
                        <a:pt x="233399" y="581025"/>
                      </a:cubicBezTo>
                      <a:cubicBezTo>
                        <a:pt x="247664" y="570836"/>
                        <a:pt x="255370" y="571136"/>
                        <a:pt x="271499" y="566737"/>
                      </a:cubicBezTo>
                      <a:cubicBezTo>
                        <a:pt x="282649" y="563696"/>
                        <a:pt x="293536" y="559634"/>
                        <a:pt x="304837" y="557212"/>
                      </a:cubicBezTo>
                      <a:cubicBezTo>
                        <a:pt x="323254" y="553266"/>
                        <a:pt x="370658" y="549201"/>
                        <a:pt x="385799" y="547687"/>
                      </a:cubicBezTo>
                      <a:cubicBezTo>
                        <a:pt x="390562" y="542925"/>
                        <a:pt x="398882" y="540027"/>
                        <a:pt x="400087" y="533400"/>
                      </a:cubicBezTo>
                      <a:cubicBezTo>
                        <a:pt x="407340" y="493508"/>
                        <a:pt x="397500" y="499206"/>
                        <a:pt x="376274" y="481012"/>
                      </a:cubicBezTo>
                      <a:cubicBezTo>
                        <a:pt x="371160" y="476629"/>
                        <a:pt x="368011" y="469737"/>
                        <a:pt x="361987" y="466725"/>
                      </a:cubicBezTo>
                      <a:cubicBezTo>
                        <a:pt x="354747" y="463105"/>
                        <a:pt x="346175" y="463193"/>
                        <a:pt x="338174" y="461962"/>
                      </a:cubicBezTo>
                      <a:cubicBezTo>
                        <a:pt x="280311" y="453060"/>
                        <a:pt x="251885" y="455272"/>
                        <a:pt x="181012" y="452437"/>
                      </a:cubicBezTo>
                      <a:cubicBezTo>
                        <a:pt x="176249" y="450850"/>
                        <a:pt x="171625" y="448764"/>
                        <a:pt x="166724" y="447675"/>
                      </a:cubicBezTo>
                      <a:cubicBezTo>
                        <a:pt x="157298" y="445580"/>
                        <a:pt x="147699" y="444344"/>
                        <a:pt x="138149" y="442912"/>
                      </a:cubicBezTo>
                      <a:cubicBezTo>
                        <a:pt x="115947" y="439582"/>
                        <a:pt x="93619" y="437078"/>
                        <a:pt x="71474" y="433387"/>
                      </a:cubicBezTo>
                      <a:cubicBezTo>
                        <a:pt x="65018" y="432311"/>
                        <a:pt x="58864" y="429796"/>
                        <a:pt x="52424" y="428625"/>
                      </a:cubicBezTo>
                      <a:cubicBezTo>
                        <a:pt x="41380" y="426617"/>
                        <a:pt x="30199" y="425450"/>
                        <a:pt x="19087" y="423862"/>
                      </a:cubicBezTo>
                      <a:cubicBezTo>
                        <a:pt x="14324" y="420687"/>
                        <a:pt x="8375" y="418807"/>
                        <a:pt x="4799" y="414337"/>
                      </a:cubicBezTo>
                      <a:cubicBezTo>
                        <a:pt x="-2695" y="404969"/>
                        <a:pt x="-405" y="395130"/>
                        <a:pt x="4799" y="385762"/>
                      </a:cubicBezTo>
                      <a:cubicBezTo>
                        <a:pt x="10358" y="375755"/>
                        <a:pt x="12624" y="359432"/>
                        <a:pt x="23849" y="357187"/>
                      </a:cubicBezTo>
                      <a:lnTo>
                        <a:pt x="47662" y="352425"/>
                      </a:lnTo>
                      <a:cubicBezTo>
                        <a:pt x="114337" y="355600"/>
                        <a:pt x="181095" y="357357"/>
                        <a:pt x="247687" y="361950"/>
                      </a:cubicBezTo>
                      <a:cubicBezTo>
                        <a:pt x="273224" y="363711"/>
                        <a:pt x="323887" y="371475"/>
                        <a:pt x="323887" y="371475"/>
                      </a:cubicBezTo>
                      <a:cubicBezTo>
                        <a:pt x="341349" y="369887"/>
                        <a:pt x="359994" y="373224"/>
                        <a:pt x="376274" y="366712"/>
                      </a:cubicBezTo>
                      <a:cubicBezTo>
                        <a:pt x="380935" y="364848"/>
                        <a:pt x="373950" y="356813"/>
                        <a:pt x="371512" y="352425"/>
                      </a:cubicBezTo>
                      <a:cubicBezTo>
                        <a:pt x="365953" y="342418"/>
                        <a:pt x="360557" y="331945"/>
                        <a:pt x="352462" y="323850"/>
                      </a:cubicBezTo>
                      <a:cubicBezTo>
                        <a:pt x="310728" y="282116"/>
                        <a:pt x="363662" y="333182"/>
                        <a:pt x="323887" y="300037"/>
                      </a:cubicBezTo>
                      <a:cubicBezTo>
                        <a:pt x="318713" y="295725"/>
                        <a:pt x="315487" y="289021"/>
                        <a:pt x="309599" y="285750"/>
                      </a:cubicBezTo>
                      <a:cubicBezTo>
                        <a:pt x="300822" y="280874"/>
                        <a:pt x="281024" y="276225"/>
                        <a:pt x="281024" y="276225"/>
                      </a:cubicBezTo>
                      <a:cubicBezTo>
                        <a:pt x="277849" y="271462"/>
                        <a:pt x="274059" y="267057"/>
                        <a:pt x="271499" y="261937"/>
                      </a:cubicBezTo>
                      <a:cubicBezTo>
                        <a:pt x="263892" y="246723"/>
                        <a:pt x="263049" y="224037"/>
                        <a:pt x="271499" y="209550"/>
                      </a:cubicBezTo>
                      <a:cubicBezTo>
                        <a:pt x="279404" y="195998"/>
                        <a:pt x="300111" y="190488"/>
                        <a:pt x="314362" y="185737"/>
                      </a:cubicBezTo>
                      <a:cubicBezTo>
                        <a:pt x="342937" y="187325"/>
                        <a:pt x="371756" y="186452"/>
                        <a:pt x="400087" y="190500"/>
                      </a:cubicBezTo>
                      <a:cubicBezTo>
                        <a:pt x="405753" y="191309"/>
                        <a:pt x="410028" y="196300"/>
                        <a:pt x="414374" y="200025"/>
                      </a:cubicBezTo>
                      <a:cubicBezTo>
                        <a:pt x="454790" y="234668"/>
                        <a:pt x="414913" y="206735"/>
                        <a:pt x="447712" y="228600"/>
                      </a:cubicBezTo>
                      <a:cubicBezTo>
                        <a:pt x="450887" y="233362"/>
                        <a:pt x="453573" y="238490"/>
                        <a:pt x="457237" y="242887"/>
                      </a:cubicBezTo>
                      <a:cubicBezTo>
                        <a:pt x="461549" y="248061"/>
                        <a:pt x="467788" y="251571"/>
                        <a:pt x="471524" y="257175"/>
                      </a:cubicBezTo>
                      <a:cubicBezTo>
                        <a:pt x="474309" y="261352"/>
                        <a:pt x="474042" y="266972"/>
                        <a:pt x="476287" y="271462"/>
                      </a:cubicBezTo>
                      <a:cubicBezTo>
                        <a:pt x="478847" y="276582"/>
                        <a:pt x="482972" y="280780"/>
                        <a:pt x="485812" y="285750"/>
                      </a:cubicBezTo>
                      <a:cubicBezTo>
                        <a:pt x="492712" y="297825"/>
                        <a:pt x="495579" y="308644"/>
                        <a:pt x="504862" y="319087"/>
                      </a:cubicBezTo>
                      <a:cubicBezTo>
                        <a:pt x="513811" y="329155"/>
                        <a:pt x="520658" y="343402"/>
                        <a:pt x="533437" y="347662"/>
                      </a:cubicBezTo>
                      <a:cubicBezTo>
                        <a:pt x="538199" y="349250"/>
                        <a:pt x="542962" y="354012"/>
                        <a:pt x="547724" y="352425"/>
                      </a:cubicBezTo>
                      <a:cubicBezTo>
                        <a:pt x="550736" y="351421"/>
                        <a:pt x="538993" y="344487"/>
                        <a:pt x="538199" y="328612"/>
                      </a:cubicBezTo>
                      <a:close/>
                    </a:path>
                  </a:pathLst>
                </a:custGeom>
                <a:solidFill>
                  <a:srgbClr val="FFFFAB"/>
                </a:solidFill>
                <a:ln>
                  <a:solidFill>
                    <a:srgbClr val="7A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23" name="Explosion 2 22"/>
                <p:cNvSpPr/>
                <p:nvPr/>
              </p:nvSpPr>
              <p:spPr>
                <a:xfrm>
                  <a:off x="4257614" y="2120460"/>
                  <a:ext cx="546100" cy="330382"/>
                </a:xfrm>
                <a:prstGeom prst="irregularSeal2">
                  <a:avLst/>
                </a:prstGeom>
                <a:solidFill>
                  <a:srgbClr val="FF0000"/>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24" name="Group 23"/>
              <p:cNvGrpSpPr/>
              <p:nvPr/>
            </p:nvGrpSpPr>
            <p:grpSpPr>
              <a:xfrm rot="20872182">
                <a:off x="4931616" y="2491277"/>
                <a:ext cx="916275" cy="507388"/>
                <a:chOff x="4257614" y="2120460"/>
                <a:chExt cx="916275" cy="507388"/>
              </a:xfrm>
            </p:grpSpPr>
            <p:sp>
              <p:nvSpPr>
                <p:cNvPr id="25" name="Oval 24"/>
                <p:cNvSpPr/>
                <p:nvPr/>
              </p:nvSpPr>
              <p:spPr>
                <a:xfrm>
                  <a:off x="4329378" y="2273836"/>
                  <a:ext cx="844511" cy="354012"/>
                </a:xfrm>
                <a:prstGeom prst="ellipse">
                  <a:avLst/>
                </a:prstGeom>
                <a:solidFill>
                  <a:schemeClr val="accent6">
                    <a:lumMod val="5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26" name="Freeform 25"/>
                <p:cNvSpPr/>
                <p:nvPr/>
              </p:nvSpPr>
              <p:spPr>
                <a:xfrm>
                  <a:off x="4368509" y="2310090"/>
                  <a:ext cx="733616" cy="281504"/>
                </a:xfrm>
                <a:custGeom>
                  <a:avLst/>
                  <a:gdLst>
                    <a:gd name="connsiteX0" fmla="*/ 538199 w 2079475"/>
                    <a:gd name="connsiteY0" fmla="*/ 328612 h 942975"/>
                    <a:gd name="connsiteX1" fmla="*/ 542962 w 2079475"/>
                    <a:gd name="connsiteY1" fmla="*/ 257175 h 942975"/>
                    <a:gd name="connsiteX2" fmla="*/ 547724 w 2079475"/>
                    <a:gd name="connsiteY2" fmla="*/ 238125 h 942975"/>
                    <a:gd name="connsiteX3" fmla="*/ 557249 w 2079475"/>
                    <a:gd name="connsiteY3" fmla="*/ 209550 h 942975"/>
                    <a:gd name="connsiteX4" fmla="*/ 562012 w 2079475"/>
                    <a:gd name="connsiteY4" fmla="*/ 195262 h 942975"/>
                    <a:gd name="connsiteX5" fmla="*/ 566774 w 2079475"/>
                    <a:gd name="connsiteY5" fmla="*/ 176212 h 942975"/>
                    <a:gd name="connsiteX6" fmla="*/ 571537 w 2079475"/>
                    <a:gd name="connsiteY6" fmla="*/ 152400 h 942975"/>
                    <a:gd name="connsiteX7" fmla="*/ 581062 w 2079475"/>
                    <a:gd name="connsiteY7" fmla="*/ 123825 h 942975"/>
                    <a:gd name="connsiteX8" fmla="*/ 590587 w 2079475"/>
                    <a:gd name="connsiteY8" fmla="*/ 95250 h 942975"/>
                    <a:gd name="connsiteX9" fmla="*/ 600112 w 2079475"/>
                    <a:gd name="connsiteY9" fmla="*/ 80962 h 942975"/>
                    <a:gd name="connsiteX10" fmla="*/ 614399 w 2079475"/>
                    <a:gd name="connsiteY10" fmla="*/ 66675 h 942975"/>
                    <a:gd name="connsiteX11" fmla="*/ 628687 w 2079475"/>
                    <a:gd name="connsiteY11" fmla="*/ 61912 h 942975"/>
                    <a:gd name="connsiteX12" fmla="*/ 642974 w 2079475"/>
                    <a:gd name="connsiteY12" fmla="*/ 304800 h 942975"/>
                    <a:gd name="connsiteX13" fmla="*/ 652499 w 2079475"/>
                    <a:gd name="connsiteY13" fmla="*/ 319087 h 942975"/>
                    <a:gd name="connsiteX14" fmla="*/ 657262 w 2079475"/>
                    <a:gd name="connsiteY14" fmla="*/ 333375 h 942975"/>
                    <a:gd name="connsiteX15" fmla="*/ 671549 w 2079475"/>
                    <a:gd name="connsiteY15" fmla="*/ 347662 h 942975"/>
                    <a:gd name="connsiteX16" fmla="*/ 681074 w 2079475"/>
                    <a:gd name="connsiteY16" fmla="*/ 361950 h 942975"/>
                    <a:gd name="connsiteX17" fmla="*/ 738224 w 2079475"/>
                    <a:gd name="connsiteY17" fmla="*/ 357187 h 942975"/>
                    <a:gd name="connsiteX18" fmla="*/ 757274 w 2079475"/>
                    <a:gd name="connsiteY18" fmla="*/ 342900 h 942975"/>
                    <a:gd name="connsiteX19" fmla="*/ 776324 w 2079475"/>
                    <a:gd name="connsiteY19" fmla="*/ 314325 h 942975"/>
                    <a:gd name="connsiteX20" fmla="*/ 790612 w 2079475"/>
                    <a:gd name="connsiteY20" fmla="*/ 228600 h 942975"/>
                    <a:gd name="connsiteX21" fmla="*/ 795374 w 2079475"/>
                    <a:gd name="connsiteY21" fmla="*/ 209550 h 942975"/>
                    <a:gd name="connsiteX22" fmla="*/ 809662 w 2079475"/>
                    <a:gd name="connsiteY22" fmla="*/ 147637 h 942975"/>
                    <a:gd name="connsiteX23" fmla="*/ 819187 w 2079475"/>
                    <a:gd name="connsiteY23" fmla="*/ 119062 h 942975"/>
                    <a:gd name="connsiteX24" fmla="*/ 828712 w 2079475"/>
                    <a:gd name="connsiteY24" fmla="*/ 90487 h 942975"/>
                    <a:gd name="connsiteX25" fmla="*/ 833474 w 2079475"/>
                    <a:gd name="connsiteY25" fmla="*/ 76200 h 942975"/>
                    <a:gd name="connsiteX26" fmla="*/ 847762 w 2079475"/>
                    <a:gd name="connsiteY26" fmla="*/ 66675 h 942975"/>
                    <a:gd name="connsiteX27" fmla="*/ 852524 w 2079475"/>
                    <a:gd name="connsiteY27" fmla="*/ 42862 h 942975"/>
                    <a:gd name="connsiteX28" fmla="*/ 895387 w 2079475"/>
                    <a:gd name="connsiteY28" fmla="*/ 4762 h 942975"/>
                    <a:gd name="connsiteX29" fmla="*/ 909674 w 2079475"/>
                    <a:gd name="connsiteY29" fmla="*/ 0 h 942975"/>
                    <a:gd name="connsiteX30" fmla="*/ 923962 w 2079475"/>
                    <a:gd name="connsiteY30" fmla="*/ 4762 h 942975"/>
                    <a:gd name="connsiteX31" fmla="*/ 933487 w 2079475"/>
                    <a:gd name="connsiteY31" fmla="*/ 19050 h 942975"/>
                    <a:gd name="connsiteX32" fmla="*/ 947774 w 2079475"/>
                    <a:gd name="connsiteY32" fmla="*/ 66675 h 942975"/>
                    <a:gd name="connsiteX33" fmla="*/ 952537 w 2079475"/>
                    <a:gd name="connsiteY33" fmla="*/ 285750 h 942975"/>
                    <a:gd name="connsiteX34" fmla="*/ 962062 w 2079475"/>
                    <a:gd name="connsiteY34" fmla="*/ 342900 h 942975"/>
                    <a:gd name="connsiteX35" fmla="*/ 981112 w 2079475"/>
                    <a:gd name="connsiteY35" fmla="*/ 371475 h 942975"/>
                    <a:gd name="connsiteX36" fmla="*/ 995399 w 2079475"/>
                    <a:gd name="connsiteY36" fmla="*/ 381000 h 942975"/>
                    <a:gd name="connsiteX37" fmla="*/ 1033499 w 2079475"/>
                    <a:gd name="connsiteY37" fmla="*/ 347662 h 942975"/>
                    <a:gd name="connsiteX38" fmla="*/ 1043024 w 2079475"/>
                    <a:gd name="connsiteY38" fmla="*/ 333375 h 942975"/>
                    <a:gd name="connsiteX39" fmla="*/ 1052549 w 2079475"/>
                    <a:gd name="connsiteY39" fmla="*/ 300037 h 942975"/>
                    <a:gd name="connsiteX40" fmla="*/ 1057312 w 2079475"/>
                    <a:gd name="connsiteY40" fmla="*/ 280987 h 942975"/>
                    <a:gd name="connsiteX41" fmla="*/ 1071599 w 2079475"/>
                    <a:gd name="connsiteY41" fmla="*/ 238125 h 942975"/>
                    <a:gd name="connsiteX42" fmla="*/ 1076362 w 2079475"/>
                    <a:gd name="connsiteY42" fmla="*/ 223837 h 942975"/>
                    <a:gd name="connsiteX43" fmla="*/ 1081124 w 2079475"/>
                    <a:gd name="connsiteY43" fmla="*/ 204787 h 942975"/>
                    <a:gd name="connsiteX44" fmla="*/ 1090649 w 2079475"/>
                    <a:gd name="connsiteY44" fmla="*/ 190500 h 942975"/>
                    <a:gd name="connsiteX45" fmla="*/ 1104937 w 2079475"/>
                    <a:gd name="connsiteY45" fmla="*/ 142875 h 942975"/>
                    <a:gd name="connsiteX46" fmla="*/ 1114462 w 2079475"/>
                    <a:gd name="connsiteY46" fmla="*/ 128587 h 942975"/>
                    <a:gd name="connsiteX47" fmla="*/ 1128749 w 2079475"/>
                    <a:gd name="connsiteY47" fmla="*/ 119062 h 942975"/>
                    <a:gd name="connsiteX48" fmla="*/ 1157324 w 2079475"/>
                    <a:gd name="connsiteY48" fmla="*/ 95250 h 942975"/>
                    <a:gd name="connsiteX49" fmla="*/ 1176374 w 2079475"/>
                    <a:gd name="connsiteY49" fmla="*/ 80962 h 942975"/>
                    <a:gd name="connsiteX50" fmla="*/ 1204949 w 2079475"/>
                    <a:gd name="connsiteY50" fmla="*/ 85725 h 942975"/>
                    <a:gd name="connsiteX51" fmla="*/ 1209712 w 2079475"/>
                    <a:gd name="connsiteY51" fmla="*/ 100012 h 942975"/>
                    <a:gd name="connsiteX52" fmla="*/ 1219237 w 2079475"/>
                    <a:gd name="connsiteY52" fmla="*/ 138112 h 942975"/>
                    <a:gd name="connsiteX53" fmla="*/ 1223999 w 2079475"/>
                    <a:gd name="connsiteY53" fmla="*/ 333375 h 942975"/>
                    <a:gd name="connsiteX54" fmla="*/ 1243049 w 2079475"/>
                    <a:gd name="connsiteY54" fmla="*/ 366712 h 942975"/>
                    <a:gd name="connsiteX55" fmla="*/ 1262099 w 2079475"/>
                    <a:gd name="connsiteY55" fmla="*/ 376237 h 942975"/>
                    <a:gd name="connsiteX56" fmla="*/ 1276387 w 2079475"/>
                    <a:gd name="connsiteY56" fmla="*/ 371475 h 942975"/>
                    <a:gd name="connsiteX57" fmla="*/ 1300199 w 2079475"/>
                    <a:gd name="connsiteY57" fmla="*/ 342900 h 942975"/>
                    <a:gd name="connsiteX58" fmla="*/ 1304962 w 2079475"/>
                    <a:gd name="connsiteY58" fmla="*/ 328612 h 942975"/>
                    <a:gd name="connsiteX59" fmla="*/ 1324012 w 2079475"/>
                    <a:gd name="connsiteY59" fmla="*/ 300037 h 942975"/>
                    <a:gd name="connsiteX60" fmla="*/ 1333537 w 2079475"/>
                    <a:gd name="connsiteY60" fmla="*/ 209550 h 942975"/>
                    <a:gd name="connsiteX61" fmla="*/ 1338299 w 2079475"/>
                    <a:gd name="connsiteY61" fmla="*/ 185737 h 942975"/>
                    <a:gd name="connsiteX62" fmla="*/ 1347824 w 2079475"/>
                    <a:gd name="connsiteY62" fmla="*/ 157162 h 942975"/>
                    <a:gd name="connsiteX63" fmla="*/ 1352587 w 2079475"/>
                    <a:gd name="connsiteY63" fmla="*/ 138112 h 942975"/>
                    <a:gd name="connsiteX64" fmla="*/ 1371637 w 2079475"/>
                    <a:gd name="connsiteY64" fmla="*/ 109537 h 942975"/>
                    <a:gd name="connsiteX65" fmla="*/ 1395449 w 2079475"/>
                    <a:gd name="connsiteY65" fmla="*/ 76200 h 942975"/>
                    <a:gd name="connsiteX66" fmla="*/ 1409737 w 2079475"/>
                    <a:gd name="connsiteY66" fmla="*/ 66675 h 942975"/>
                    <a:gd name="connsiteX67" fmla="*/ 1438312 w 2079475"/>
                    <a:gd name="connsiteY67" fmla="*/ 47625 h 942975"/>
                    <a:gd name="connsiteX68" fmla="*/ 1447837 w 2079475"/>
                    <a:gd name="connsiteY68" fmla="*/ 66675 h 942975"/>
                    <a:gd name="connsiteX69" fmla="*/ 1462124 w 2079475"/>
                    <a:gd name="connsiteY69" fmla="*/ 119062 h 942975"/>
                    <a:gd name="connsiteX70" fmla="*/ 1466887 w 2079475"/>
                    <a:gd name="connsiteY70" fmla="*/ 376237 h 942975"/>
                    <a:gd name="connsiteX71" fmla="*/ 1485937 w 2079475"/>
                    <a:gd name="connsiteY71" fmla="*/ 381000 h 942975"/>
                    <a:gd name="connsiteX72" fmla="*/ 1509749 w 2079475"/>
                    <a:gd name="connsiteY72" fmla="*/ 376237 h 942975"/>
                    <a:gd name="connsiteX73" fmla="*/ 1524037 w 2079475"/>
                    <a:gd name="connsiteY73" fmla="*/ 371475 h 942975"/>
                    <a:gd name="connsiteX74" fmla="*/ 1547849 w 2079475"/>
                    <a:gd name="connsiteY74" fmla="*/ 328612 h 942975"/>
                    <a:gd name="connsiteX75" fmla="*/ 1552612 w 2079475"/>
                    <a:gd name="connsiteY75" fmla="*/ 314325 h 942975"/>
                    <a:gd name="connsiteX76" fmla="*/ 1557374 w 2079475"/>
                    <a:gd name="connsiteY76" fmla="*/ 185737 h 942975"/>
                    <a:gd name="connsiteX77" fmla="*/ 1566899 w 2079475"/>
                    <a:gd name="connsiteY77" fmla="*/ 142875 h 942975"/>
                    <a:gd name="connsiteX78" fmla="*/ 1595474 w 2079475"/>
                    <a:gd name="connsiteY78" fmla="*/ 104775 h 942975"/>
                    <a:gd name="connsiteX79" fmla="*/ 1628812 w 2079475"/>
                    <a:gd name="connsiteY79" fmla="*/ 71437 h 942975"/>
                    <a:gd name="connsiteX80" fmla="*/ 1643099 w 2079475"/>
                    <a:gd name="connsiteY80" fmla="*/ 76200 h 942975"/>
                    <a:gd name="connsiteX81" fmla="*/ 1666912 w 2079475"/>
                    <a:gd name="connsiteY81" fmla="*/ 109537 h 942975"/>
                    <a:gd name="connsiteX82" fmla="*/ 1671674 w 2079475"/>
                    <a:gd name="connsiteY82" fmla="*/ 123825 h 942975"/>
                    <a:gd name="connsiteX83" fmla="*/ 1676437 w 2079475"/>
                    <a:gd name="connsiteY83" fmla="*/ 157162 h 942975"/>
                    <a:gd name="connsiteX84" fmla="*/ 1685962 w 2079475"/>
                    <a:gd name="connsiteY84" fmla="*/ 328612 h 942975"/>
                    <a:gd name="connsiteX85" fmla="*/ 1690724 w 2079475"/>
                    <a:gd name="connsiteY85" fmla="*/ 342900 h 942975"/>
                    <a:gd name="connsiteX86" fmla="*/ 1705012 w 2079475"/>
                    <a:gd name="connsiteY86" fmla="*/ 357187 h 942975"/>
                    <a:gd name="connsiteX87" fmla="*/ 1728824 w 2079475"/>
                    <a:gd name="connsiteY87" fmla="*/ 352425 h 942975"/>
                    <a:gd name="connsiteX88" fmla="*/ 1733587 w 2079475"/>
                    <a:gd name="connsiteY88" fmla="*/ 333375 h 942975"/>
                    <a:gd name="connsiteX89" fmla="*/ 1747874 w 2079475"/>
                    <a:gd name="connsiteY89" fmla="*/ 314325 h 942975"/>
                    <a:gd name="connsiteX90" fmla="*/ 1762162 w 2079475"/>
                    <a:gd name="connsiteY90" fmla="*/ 280987 h 942975"/>
                    <a:gd name="connsiteX91" fmla="*/ 1766924 w 2079475"/>
                    <a:gd name="connsiteY91" fmla="*/ 261937 h 942975"/>
                    <a:gd name="connsiteX92" fmla="*/ 1776449 w 2079475"/>
                    <a:gd name="connsiteY92" fmla="*/ 247650 h 942975"/>
                    <a:gd name="connsiteX93" fmla="*/ 1819312 w 2079475"/>
                    <a:gd name="connsiteY93" fmla="*/ 209550 h 942975"/>
                    <a:gd name="connsiteX94" fmla="*/ 1838362 w 2079475"/>
                    <a:gd name="connsiteY94" fmla="*/ 195262 h 942975"/>
                    <a:gd name="connsiteX95" fmla="*/ 1881224 w 2079475"/>
                    <a:gd name="connsiteY95" fmla="*/ 176212 h 942975"/>
                    <a:gd name="connsiteX96" fmla="*/ 1947899 w 2079475"/>
                    <a:gd name="connsiteY96" fmla="*/ 180975 h 942975"/>
                    <a:gd name="connsiteX97" fmla="*/ 1966949 w 2079475"/>
                    <a:gd name="connsiteY97" fmla="*/ 219075 h 942975"/>
                    <a:gd name="connsiteX98" fmla="*/ 1971712 w 2079475"/>
                    <a:gd name="connsiteY98" fmla="*/ 252412 h 942975"/>
                    <a:gd name="connsiteX99" fmla="*/ 1966949 w 2079475"/>
                    <a:gd name="connsiteY99" fmla="*/ 309562 h 942975"/>
                    <a:gd name="connsiteX100" fmla="*/ 1962187 w 2079475"/>
                    <a:gd name="connsiteY100" fmla="*/ 323850 h 942975"/>
                    <a:gd name="connsiteX101" fmla="*/ 1943137 w 2079475"/>
                    <a:gd name="connsiteY101" fmla="*/ 352425 h 942975"/>
                    <a:gd name="connsiteX102" fmla="*/ 1914562 w 2079475"/>
                    <a:gd name="connsiteY102" fmla="*/ 371475 h 942975"/>
                    <a:gd name="connsiteX103" fmla="*/ 1876462 w 2079475"/>
                    <a:gd name="connsiteY103" fmla="*/ 395287 h 942975"/>
                    <a:gd name="connsiteX104" fmla="*/ 1876462 w 2079475"/>
                    <a:gd name="connsiteY104" fmla="*/ 461962 h 942975"/>
                    <a:gd name="connsiteX105" fmla="*/ 1885987 w 2079475"/>
                    <a:gd name="connsiteY105" fmla="*/ 476250 h 942975"/>
                    <a:gd name="connsiteX106" fmla="*/ 1905037 w 2079475"/>
                    <a:gd name="connsiteY106" fmla="*/ 481012 h 942975"/>
                    <a:gd name="connsiteX107" fmla="*/ 1919324 w 2079475"/>
                    <a:gd name="connsiteY107" fmla="*/ 490537 h 942975"/>
                    <a:gd name="connsiteX108" fmla="*/ 1957424 w 2079475"/>
                    <a:gd name="connsiteY108" fmla="*/ 500062 h 942975"/>
                    <a:gd name="connsiteX109" fmla="*/ 1971712 w 2079475"/>
                    <a:gd name="connsiteY109" fmla="*/ 504825 h 942975"/>
                    <a:gd name="connsiteX110" fmla="*/ 2009812 w 2079475"/>
                    <a:gd name="connsiteY110" fmla="*/ 528637 h 942975"/>
                    <a:gd name="connsiteX111" fmla="*/ 2028862 w 2079475"/>
                    <a:gd name="connsiteY111" fmla="*/ 538162 h 942975"/>
                    <a:gd name="connsiteX112" fmla="*/ 2071724 w 2079475"/>
                    <a:gd name="connsiteY112" fmla="*/ 571500 h 942975"/>
                    <a:gd name="connsiteX113" fmla="*/ 2071724 w 2079475"/>
                    <a:gd name="connsiteY113" fmla="*/ 638175 h 942975"/>
                    <a:gd name="connsiteX114" fmla="*/ 2057437 w 2079475"/>
                    <a:gd name="connsiteY114" fmla="*/ 642937 h 942975"/>
                    <a:gd name="connsiteX115" fmla="*/ 1843124 w 2079475"/>
                    <a:gd name="connsiteY115" fmla="*/ 638175 h 942975"/>
                    <a:gd name="connsiteX116" fmla="*/ 1800262 w 2079475"/>
                    <a:gd name="connsiteY116" fmla="*/ 642937 h 942975"/>
                    <a:gd name="connsiteX117" fmla="*/ 1805024 w 2079475"/>
                    <a:gd name="connsiteY117" fmla="*/ 747712 h 942975"/>
                    <a:gd name="connsiteX118" fmla="*/ 1809787 w 2079475"/>
                    <a:gd name="connsiteY118" fmla="*/ 781050 h 942975"/>
                    <a:gd name="connsiteX119" fmla="*/ 1814549 w 2079475"/>
                    <a:gd name="connsiteY119" fmla="*/ 795337 h 942975"/>
                    <a:gd name="connsiteX120" fmla="*/ 1819312 w 2079475"/>
                    <a:gd name="connsiteY120" fmla="*/ 814387 h 942975"/>
                    <a:gd name="connsiteX121" fmla="*/ 1814549 w 2079475"/>
                    <a:gd name="connsiteY121" fmla="*/ 890587 h 942975"/>
                    <a:gd name="connsiteX122" fmla="*/ 1809787 w 2079475"/>
                    <a:gd name="connsiteY122" fmla="*/ 909637 h 942975"/>
                    <a:gd name="connsiteX123" fmla="*/ 1800262 w 2079475"/>
                    <a:gd name="connsiteY123" fmla="*/ 923925 h 942975"/>
                    <a:gd name="connsiteX124" fmla="*/ 1785974 w 2079475"/>
                    <a:gd name="connsiteY124" fmla="*/ 938212 h 942975"/>
                    <a:gd name="connsiteX125" fmla="*/ 1762162 w 2079475"/>
                    <a:gd name="connsiteY125" fmla="*/ 942975 h 942975"/>
                    <a:gd name="connsiteX126" fmla="*/ 1719299 w 2079475"/>
                    <a:gd name="connsiteY126" fmla="*/ 938212 h 942975"/>
                    <a:gd name="connsiteX127" fmla="*/ 1695487 w 2079475"/>
                    <a:gd name="connsiteY127" fmla="*/ 904875 h 942975"/>
                    <a:gd name="connsiteX128" fmla="*/ 1676437 w 2079475"/>
                    <a:gd name="connsiteY128" fmla="*/ 871537 h 942975"/>
                    <a:gd name="connsiteX129" fmla="*/ 1671674 w 2079475"/>
                    <a:gd name="connsiteY129" fmla="*/ 852487 h 942975"/>
                    <a:gd name="connsiteX130" fmla="*/ 1662149 w 2079475"/>
                    <a:gd name="connsiteY130" fmla="*/ 823912 h 942975"/>
                    <a:gd name="connsiteX131" fmla="*/ 1652624 w 2079475"/>
                    <a:gd name="connsiteY131" fmla="*/ 719137 h 942975"/>
                    <a:gd name="connsiteX132" fmla="*/ 1643099 w 2079475"/>
                    <a:gd name="connsiteY132" fmla="*/ 700087 h 942975"/>
                    <a:gd name="connsiteX133" fmla="*/ 1633574 w 2079475"/>
                    <a:gd name="connsiteY133" fmla="*/ 666750 h 942975"/>
                    <a:gd name="connsiteX134" fmla="*/ 1585949 w 2079475"/>
                    <a:gd name="connsiteY134" fmla="*/ 614362 h 942975"/>
                    <a:gd name="connsiteX135" fmla="*/ 1571662 w 2079475"/>
                    <a:gd name="connsiteY135" fmla="*/ 609600 h 942975"/>
                    <a:gd name="connsiteX136" fmla="*/ 1538324 w 2079475"/>
                    <a:gd name="connsiteY136" fmla="*/ 614362 h 942975"/>
                    <a:gd name="connsiteX137" fmla="*/ 1519274 w 2079475"/>
                    <a:gd name="connsiteY137" fmla="*/ 628650 h 942975"/>
                    <a:gd name="connsiteX138" fmla="*/ 1490699 w 2079475"/>
                    <a:gd name="connsiteY138" fmla="*/ 681037 h 942975"/>
                    <a:gd name="connsiteX139" fmla="*/ 1485937 w 2079475"/>
                    <a:gd name="connsiteY139" fmla="*/ 833437 h 942975"/>
                    <a:gd name="connsiteX140" fmla="*/ 1481174 w 2079475"/>
                    <a:gd name="connsiteY140" fmla="*/ 847725 h 942975"/>
                    <a:gd name="connsiteX141" fmla="*/ 1462124 w 2079475"/>
                    <a:gd name="connsiteY141" fmla="*/ 862012 h 942975"/>
                    <a:gd name="connsiteX142" fmla="*/ 1447837 w 2079475"/>
                    <a:gd name="connsiteY142" fmla="*/ 876300 h 942975"/>
                    <a:gd name="connsiteX143" fmla="*/ 1419262 w 2079475"/>
                    <a:gd name="connsiteY143" fmla="*/ 871537 h 942975"/>
                    <a:gd name="connsiteX144" fmla="*/ 1395449 w 2079475"/>
                    <a:gd name="connsiteY144" fmla="*/ 838200 h 942975"/>
                    <a:gd name="connsiteX145" fmla="*/ 1385924 w 2079475"/>
                    <a:gd name="connsiteY145" fmla="*/ 823912 h 942975"/>
                    <a:gd name="connsiteX146" fmla="*/ 1366874 w 2079475"/>
                    <a:gd name="connsiteY146" fmla="*/ 781050 h 942975"/>
                    <a:gd name="connsiteX147" fmla="*/ 1362112 w 2079475"/>
                    <a:gd name="connsiteY147" fmla="*/ 728662 h 942975"/>
                    <a:gd name="connsiteX148" fmla="*/ 1357349 w 2079475"/>
                    <a:gd name="connsiteY148" fmla="*/ 714375 h 942975"/>
                    <a:gd name="connsiteX149" fmla="*/ 1347824 w 2079475"/>
                    <a:gd name="connsiteY149" fmla="*/ 676275 h 942975"/>
                    <a:gd name="connsiteX150" fmla="*/ 1343062 w 2079475"/>
                    <a:gd name="connsiteY150" fmla="*/ 652462 h 942975"/>
                    <a:gd name="connsiteX151" fmla="*/ 1300199 w 2079475"/>
                    <a:gd name="connsiteY151" fmla="*/ 628650 h 942975"/>
                    <a:gd name="connsiteX152" fmla="*/ 1243049 w 2079475"/>
                    <a:gd name="connsiteY152" fmla="*/ 623887 h 942975"/>
                    <a:gd name="connsiteX153" fmla="*/ 1228762 w 2079475"/>
                    <a:gd name="connsiteY153" fmla="*/ 652462 h 942975"/>
                    <a:gd name="connsiteX154" fmla="*/ 1223999 w 2079475"/>
                    <a:gd name="connsiteY154" fmla="*/ 685800 h 942975"/>
                    <a:gd name="connsiteX155" fmla="*/ 1214474 w 2079475"/>
                    <a:gd name="connsiteY155" fmla="*/ 723900 h 942975"/>
                    <a:gd name="connsiteX156" fmla="*/ 1209712 w 2079475"/>
                    <a:gd name="connsiteY156" fmla="*/ 852487 h 942975"/>
                    <a:gd name="connsiteX157" fmla="*/ 1195424 w 2079475"/>
                    <a:gd name="connsiteY157" fmla="*/ 900112 h 942975"/>
                    <a:gd name="connsiteX158" fmla="*/ 1185899 w 2079475"/>
                    <a:gd name="connsiteY158" fmla="*/ 914400 h 942975"/>
                    <a:gd name="connsiteX159" fmla="*/ 1138274 w 2079475"/>
                    <a:gd name="connsiteY159" fmla="*/ 938212 h 942975"/>
                    <a:gd name="connsiteX160" fmla="*/ 1114462 w 2079475"/>
                    <a:gd name="connsiteY160" fmla="*/ 933450 h 942975"/>
                    <a:gd name="connsiteX161" fmla="*/ 1100174 w 2079475"/>
                    <a:gd name="connsiteY161" fmla="*/ 914400 h 942975"/>
                    <a:gd name="connsiteX162" fmla="*/ 1085887 w 2079475"/>
                    <a:gd name="connsiteY162" fmla="*/ 881062 h 942975"/>
                    <a:gd name="connsiteX163" fmla="*/ 1081124 w 2079475"/>
                    <a:gd name="connsiteY163" fmla="*/ 862012 h 942975"/>
                    <a:gd name="connsiteX164" fmla="*/ 1071599 w 2079475"/>
                    <a:gd name="connsiteY164" fmla="*/ 842962 h 942975"/>
                    <a:gd name="connsiteX165" fmla="*/ 1066837 w 2079475"/>
                    <a:gd name="connsiteY165" fmla="*/ 819150 h 942975"/>
                    <a:gd name="connsiteX166" fmla="*/ 1057312 w 2079475"/>
                    <a:gd name="connsiteY166" fmla="*/ 742950 h 942975"/>
                    <a:gd name="connsiteX167" fmla="*/ 1047787 w 2079475"/>
                    <a:gd name="connsiteY167" fmla="*/ 690562 h 942975"/>
                    <a:gd name="connsiteX168" fmla="*/ 1043024 w 2079475"/>
                    <a:gd name="connsiteY168" fmla="*/ 661987 h 942975"/>
                    <a:gd name="connsiteX169" fmla="*/ 1023974 w 2079475"/>
                    <a:gd name="connsiteY169" fmla="*/ 619125 h 942975"/>
                    <a:gd name="connsiteX170" fmla="*/ 1009687 w 2079475"/>
                    <a:gd name="connsiteY170" fmla="*/ 600075 h 942975"/>
                    <a:gd name="connsiteX171" fmla="*/ 995399 w 2079475"/>
                    <a:gd name="connsiteY171" fmla="*/ 595312 h 942975"/>
                    <a:gd name="connsiteX172" fmla="*/ 971587 w 2079475"/>
                    <a:gd name="connsiteY172" fmla="*/ 600075 h 942975"/>
                    <a:gd name="connsiteX173" fmla="*/ 962062 w 2079475"/>
                    <a:gd name="connsiteY173" fmla="*/ 623887 h 942975"/>
                    <a:gd name="connsiteX174" fmla="*/ 952537 w 2079475"/>
                    <a:gd name="connsiteY174" fmla="*/ 685800 h 942975"/>
                    <a:gd name="connsiteX175" fmla="*/ 947774 w 2079475"/>
                    <a:gd name="connsiteY175" fmla="*/ 781050 h 942975"/>
                    <a:gd name="connsiteX176" fmla="*/ 943012 w 2079475"/>
                    <a:gd name="connsiteY176" fmla="*/ 804862 h 942975"/>
                    <a:gd name="connsiteX177" fmla="*/ 928724 w 2079475"/>
                    <a:gd name="connsiteY177" fmla="*/ 885825 h 942975"/>
                    <a:gd name="connsiteX178" fmla="*/ 914437 w 2079475"/>
                    <a:gd name="connsiteY178" fmla="*/ 923925 h 942975"/>
                    <a:gd name="connsiteX179" fmla="*/ 900149 w 2079475"/>
                    <a:gd name="connsiteY179" fmla="*/ 928687 h 942975"/>
                    <a:gd name="connsiteX180" fmla="*/ 866812 w 2079475"/>
                    <a:gd name="connsiteY180" fmla="*/ 923925 h 942975"/>
                    <a:gd name="connsiteX181" fmla="*/ 842999 w 2079475"/>
                    <a:gd name="connsiteY181" fmla="*/ 881062 h 942975"/>
                    <a:gd name="connsiteX182" fmla="*/ 838237 w 2079475"/>
                    <a:gd name="connsiteY182" fmla="*/ 862012 h 942975"/>
                    <a:gd name="connsiteX183" fmla="*/ 823949 w 2079475"/>
                    <a:gd name="connsiteY183" fmla="*/ 823912 h 942975"/>
                    <a:gd name="connsiteX184" fmla="*/ 819187 w 2079475"/>
                    <a:gd name="connsiteY184" fmla="*/ 661987 h 942975"/>
                    <a:gd name="connsiteX185" fmla="*/ 809662 w 2079475"/>
                    <a:gd name="connsiteY185" fmla="*/ 642937 h 942975"/>
                    <a:gd name="connsiteX186" fmla="*/ 795374 w 2079475"/>
                    <a:gd name="connsiteY186" fmla="*/ 609600 h 942975"/>
                    <a:gd name="connsiteX187" fmla="*/ 781087 w 2079475"/>
                    <a:gd name="connsiteY187" fmla="*/ 600075 h 942975"/>
                    <a:gd name="connsiteX188" fmla="*/ 747749 w 2079475"/>
                    <a:gd name="connsiteY188" fmla="*/ 604837 h 942975"/>
                    <a:gd name="connsiteX189" fmla="*/ 723937 w 2079475"/>
                    <a:gd name="connsiteY189" fmla="*/ 638175 h 942975"/>
                    <a:gd name="connsiteX190" fmla="*/ 714412 w 2079475"/>
                    <a:gd name="connsiteY190" fmla="*/ 661987 h 942975"/>
                    <a:gd name="connsiteX191" fmla="*/ 704887 w 2079475"/>
                    <a:gd name="connsiteY191" fmla="*/ 676275 h 942975"/>
                    <a:gd name="connsiteX192" fmla="*/ 695362 w 2079475"/>
                    <a:gd name="connsiteY192" fmla="*/ 695325 h 942975"/>
                    <a:gd name="connsiteX193" fmla="*/ 690599 w 2079475"/>
                    <a:gd name="connsiteY193" fmla="*/ 728662 h 942975"/>
                    <a:gd name="connsiteX194" fmla="*/ 681074 w 2079475"/>
                    <a:gd name="connsiteY194" fmla="*/ 757237 h 942975"/>
                    <a:gd name="connsiteX195" fmla="*/ 666787 w 2079475"/>
                    <a:gd name="connsiteY195" fmla="*/ 857250 h 942975"/>
                    <a:gd name="connsiteX196" fmla="*/ 662024 w 2079475"/>
                    <a:gd name="connsiteY196" fmla="*/ 890587 h 942975"/>
                    <a:gd name="connsiteX197" fmla="*/ 657262 w 2079475"/>
                    <a:gd name="connsiteY197" fmla="*/ 904875 h 942975"/>
                    <a:gd name="connsiteX198" fmla="*/ 642974 w 2079475"/>
                    <a:gd name="connsiteY198" fmla="*/ 942975 h 942975"/>
                    <a:gd name="connsiteX199" fmla="*/ 585824 w 2079475"/>
                    <a:gd name="connsiteY199" fmla="*/ 938212 h 942975"/>
                    <a:gd name="connsiteX200" fmla="*/ 571537 w 2079475"/>
                    <a:gd name="connsiteY200" fmla="*/ 923925 h 942975"/>
                    <a:gd name="connsiteX201" fmla="*/ 552487 w 2079475"/>
                    <a:gd name="connsiteY201" fmla="*/ 895350 h 942975"/>
                    <a:gd name="connsiteX202" fmla="*/ 547724 w 2079475"/>
                    <a:gd name="connsiteY202" fmla="*/ 876300 h 942975"/>
                    <a:gd name="connsiteX203" fmla="*/ 538199 w 2079475"/>
                    <a:gd name="connsiteY203" fmla="*/ 852487 h 942975"/>
                    <a:gd name="connsiteX204" fmla="*/ 533437 w 2079475"/>
                    <a:gd name="connsiteY204" fmla="*/ 838200 h 942975"/>
                    <a:gd name="connsiteX205" fmla="*/ 538199 w 2079475"/>
                    <a:gd name="connsiteY205" fmla="*/ 723900 h 942975"/>
                    <a:gd name="connsiteX206" fmla="*/ 547724 w 2079475"/>
                    <a:gd name="connsiteY206" fmla="*/ 695325 h 942975"/>
                    <a:gd name="connsiteX207" fmla="*/ 557249 w 2079475"/>
                    <a:gd name="connsiteY207" fmla="*/ 657225 h 942975"/>
                    <a:gd name="connsiteX208" fmla="*/ 552487 w 2079475"/>
                    <a:gd name="connsiteY208" fmla="*/ 614362 h 942975"/>
                    <a:gd name="connsiteX209" fmla="*/ 523912 w 2079475"/>
                    <a:gd name="connsiteY209" fmla="*/ 585787 h 942975"/>
                    <a:gd name="connsiteX210" fmla="*/ 495337 w 2079475"/>
                    <a:gd name="connsiteY210" fmla="*/ 566737 h 942975"/>
                    <a:gd name="connsiteX211" fmla="*/ 442949 w 2079475"/>
                    <a:gd name="connsiteY211" fmla="*/ 571500 h 942975"/>
                    <a:gd name="connsiteX212" fmla="*/ 423899 w 2079475"/>
                    <a:gd name="connsiteY212" fmla="*/ 604837 h 942975"/>
                    <a:gd name="connsiteX213" fmla="*/ 409612 w 2079475"/>
                    <a:gd name="connsiteY213" fmla="*/ 642937 h 942975"/>
                    <a:gd name="connsiteX214" fmla="*/ 400087 w 2079475"/>
                    <a:gd name="connsiteY214" fmla="*/ 690562 h 942975"/>
                    <a:gd name="connsiteX215" fmla="*/ 395324 w 2079475"/>
                    <a:gd name="connsiteY215" fmla="*/ 709612 h 942975"/>
                    <a:gd name="connsiteX216" fmla="*/ 371512 w 2079475"/>
                    <a:gd name="connsiteY216" fmla="*/ 738187 h 942975"/>
                    <a:gd name="connsiteX217" fmla="*/ 357224 w 2079475"/>
                    <a:gd name="connsiteY217" fmla="*/ 742950 h 942975"/>
                    <a:gd name="connsiteX218" fmla="*/ 266737 w 2079475"/>
                    <a:gd name="connsiteY218" fmla="*/ 728662 h 942975"/>
                    <a:gd name="connsiteX219" fmla="*/ 242924 w 2079475"/>
                    <a:gd name="connsiteY219" fmla="*/ 700087 h 942975"/>
                    <a:gd name="connsiteX220" fmla="*/ 233399 w 2079475"/>
                    <a:gd name="connsiteY220" fmla="*/ 685800 h 942975"/>
                    <a:gd name="connsiteX221" fmla="*/ 228637 w 2079475"/>
                    <a:gd name="connsiteY221" fmla="*/ 666750 h 942975"/>
                    <a:gd name="connsiteX222" fmla="*/ 219112 w 2079475"/>
                    <a:gd name="connsiteY222" fmla="*/ 642937 h 942975"/>
                    <a:gd name="connsiteX223" fmla="*/ 214349 w 2079475"/>
                    <a:gd name="connsiteY223" fmla="*/ 628650 h 942975"/>
                    <a:gd name="connsiteX224" fmla="*/ 219112 w 2079475"/>
                    <a:gd name="connsiteY224" fmla="*/ 595312 h 942975"/>
                    <a:gd name="connsiteX225" fmla="*/ 233399 w 2079475"/>
                    <a:gd name="connsiteY225" fmla="*/ 581025 h 942975"/>
                    <a:gd name="connsiteX226" fmla="*/ 271499 w 2079475"/>
                    <a:gd name="connsiteY226" fmla="*/ 566737 h 942975"/>
                    <a:gd name="connsiteX227" fmla="*/ 304837 w 2079475"/>
                    <a:gd name="connsiteY227" fmla="*/ 557212 h 942975"/>
                    <a:gd name="connsiteX228" fmla="*/ 385799 w 2079475"/>
                    <a:gd name="connsiteY228" fmla="*/ 547687 h 942975"/>
                    <a:gd name="connsiteX229" fmla="*/ 400087 w 2079475"/>
                    <a:gd name="connsiteY229" fmla="*/ 533400 h 942975"/>
                    <a:gd name="connsiteX230" fmla="*/ 376274 w 2079475"/>
                    <a:gd name="connsiteY230" fmla="*/ 481012 h 942975"/>
                    <a:gd name="connsiteX231" fmla="*/ 361987 w 2079475"/>
                    <a:gd name="connsiteY231" fmla="*/ 466725 h 942975"/>
                    <a:gd name="connsiteX232" fmla="*/ 338174 w 2079475"/>
                    <a:gd name="connsiteY232" fmla="*/ 461962 h 942975"/>
                    <a:gd name="connsiteX233" fmla="*/ 181012 w 2079475"/>
                    <a:gd name="connsiteY233" fmla="*/ 452437 h 942975"/>
                    <a:gd name="connsiteX234" fmla="*/ 166724 w 2079475"/>
                    <a:gd name="connsiteY234" fmla="*/ 447675 h 942975"/>
                    <a:gd name="connsiteX235" fmla="*/ 138149 w 2079475"/>
                    <a:gd name="connsiteY235" fmla="*/ 442912 h 942975"/>
                    <a:gd name="connsiteX236" fmla="*/ 71474 w 2079475"/>
                    <a:gd name="connsiteY236" fmla="*/ 433387 h 942975"/>
                    <a:gd name="connsiteX237" fmla="*/ 52424 w 2079475"/>
                    <a:gd name="connsiteY237" fmla="*/ 428625 h 942975"/>
                    <a:gd name="connsiteX238" fmla="*/ 19087 w 2079475"/>
                    <a:gd name="connsiteY238" fmla="*/ 423862 h 942975"/>
                    <a:gd name="connsiteX239" fmla="*/ 4799 w 2079475"/>
                    <a:gd name="connsiteY239" fmla="*/ 414337 h 942975"/>
                    <a:gd name="connsiteX240" fmla="*/ 4799 w 2079475"/>
                    <a:gd name="connsiteY240" fmla="*/ 385762 h 942975"/>
                    <a:gd name="connsiteX241" fmla="*/ 23849 w 2079475"/>
                    <a:gd name="connsiteY241" fmla="*/ 357187 h 942975"/>
                    <a:gd name="connsiteX242" fmla="*/ 47662 w 2079475"/>
                    <a:gd name="connsiteY242" fmla="*/ 352425 h 942975"/>
                    <a:gd name="connsiteX243" fmla="*/ 247687 w 2079475"/>
                    <a:gd name="connsiteY243" fmla="*/ 361950 h 942975"/>
                    <a:gd name="connsiteX244" fmla="*/ 323887 w 2079475"/>
                    <a:gd name="connsiteY244" fmla="*/ 371475 h 942975"/>
                    <a:gd name="connsiteX245" fmla="*/ 376274 w 2079475"/>
                    <a:gd name="connsiteY245" fmla="*/ 366712 h 942975"/>
                    <a:gd name="connsiteX246" fmla="*/ 371512 w 2079475"/>
                    <a:gd name="connsiteY246" fmla="*/ 352425 h 942975"/>
                    <a:gd name="connsiteX247" fmla="*/ 352462 w 2079475"/>
                    <a:gd name="connsiteY247" fmla="*/ 323850 h 942975"/>
                    <a:gd name="connsiteX248" fmla="*/ 323887 w 2079475"/>
                    <a:gd name="connsiteY248" fmla="*/ 300037 h 942975"/>
                    <a:gd name="connsiteX249" fmla="*/ 309599 w 2079475"/>
                    <a:gd name="connsiteY249" fmla="*/ 285750 h 942975"/>
                    <a:gd name="connsiteX250" fmla="*/ 281024 w 2079475"/>
                    <a:gd name="connsiteY250" fmla="*/ 276225 h 942975"/>
                    <a:gd name="connsiteX251" fmla="*/ 271499 w 2079475"/>
                    <a:gd name="connsiteY251" fmla="*/ 261937 h 942975"/>
                    <a:gd name="connsiteX252" fmla="*/ 271499 w 2079475"/>
                    <a:gd name="connsiteY252" fmla="*/ 209550 h 942975"/>
                    <a:gd name="connsiteX253" fmla="*/ 314362 w 2079475"/>
                    <a:gd name="connsiteY253" fmla="*/ 185737 h 942975"/>
                    <a:gd name="connsiteX254" fmla="*/ 400087 w 2079475"/>
                    <a:gd name="connsiteY254" fmla="*/ 190500 h 942975"/>
                    <a:gd name="connsiteX255" fmla="*/ 414374 w 2079475"/>
                    <a:gd name="connsiteY255" fmla="*/ 200025 h 942975"/>
                    <a:gd name="connsiteX256" fmla="*/ 447712 w 2079475"/>
                    <a:gd name="connsiteY256" fmla="*/ 228600 h 942975"/>
                    <a:gd name="connsiteX257" fmla="*/ 457237 w 2079475"/>
                    <a:gd name="connsiteY257" fmla="*/ 242887 h 942975"/>
                    <a:gd name="connsiteX258" fmla="*/ 471524 w 2079475"/>
                    <a:gd name="connsiteY258" fmla="*/ 257175 h 942975"/>
                    <a:gd name="connsiteX259" fmla="*/ 476287 w 2079475"/>
                    <a:gd name="connsiteY259" fmla="*/ 271462 h 942975"/>
                    <a:gd name="connsiteX260" fmla="*/ 485812 w 2079475"/>
                    <a:gd name="connsiteY260" fmla="*/ 285750 h 942975"/>
                    <a:gd name="connsiteX261" fmla="*/ 504862 w 2079475"/>
                    <a:gd name="connsiteY261" fmla="*/ 319087 h 942975"/>
                    <a:gd name="connsiteX262" fmla="*/ 533437 w 2079475"/>
                    <a:gd name="connsiteY262" fmla="*/ 347662 h 942975"/>
                    <a:gd name="connsiteX263" fmla="*/ 547724 w 2079475"/>
                    <a:gd name="connsiteY263" fmla="*/ 352425 h 942975"/>
                    <a:gd name="connsiteX264" fmla="*/ 538199 w 2079475"/>
                    <a:gd name="connsiteY264" fmla="*/ 328612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2079475" h="942975">
                      <a:moveTo>
                        <a:pt x="538199" y="328612"/>
                      </a:moveTo>
                      <a:cubicBezTo>
                        <a:pt x="537405" y="312737"/>
                        <a:pt x="540464" y="280909"/>
                        <a:pt x="542962" y="257175"/>
                      </a:cubicBezTo>
                      <a:cubicBezTo>
                        <a:pt x="543647" y="250666"/>
                        <a:pt x="545843" y="244394"/>
                        <a:pt x="547724" y="238125"/>
                      </a:cubicBezTo>
                      <a:cubicBezTo>
                        <a:pt x="550609" y="228508"/>
                        <a:pt x="554074" y="219075"/>
                        <a:pt x="557249" y="209550"/>
                      </a:cubicBezTo>
                      <a:cubicBezTo>
                        <a:pt x="558837" y="204787"/>
                        <a:pt x="560795" y="200132"/>
                        <a:pt x="562012" y="195262"/>
                      </a:cubicBezTo>
                      <a:cubicBezTo>
                        <a:pt x="563599" y="188912"/>
                        <a:pt x="565354" y="182602"/>
                        <a:pt x="566774" y="176212"/>
                      </a:cubicBezTo>
                      <a:cubicBezTo>
                        <a:pt x="568530" y="168310"/>
                        <a:pt x="569407" y="160209"/>
                        <a:pt x="571537" y="152400"/>
                      </a:cubicBezTo>
                      <a:cubicBezTo>
                        <a:pt x="574179" y="142714"/>
                        <a:pt x="577887" y="133350"/>
                        <a:pt x="581062" y="123825"/>
                      </a:cubicBezTo>
                      <a:cubicBezTo>
                        <a:pt x="581064" y="123820"/>
                        <a:pt x="590583" y="95255"/>
                        <a:pt x="590587" y="95250"/>
                      </a:cubicBezTo>
                      <a:cubicBezTo>
                        <a:pt x="593762" y="90487"/>
                        <a:pt x="596448" y="85359"/>
                        <a:pt x="600112" y="80962"/>
                      </a:cubicBezTo>
                      <a:cubicBezTo>
                        <a:pt x="604424" y="75788"/>
                        <a:pt x="608795" y="70411"/>
                        <a:pt x="614399" y="66675"/>
                      </a:cubicBezTo>
                      <a:cubicBezTo>
                        <a:pt x="618576" y="63890"/>
                        <a:pt x="623924" y="63500"/>
                        <a:pt x="628687" y="61912"/>
                      </a:cubicBezTo>
                      <a:cubicBezTo>
                        <a:pt x="681222" y="140717"/>
                        <a:pt x="628329" y="55832"/>
                        <a:pt x="642974" y="304800"/>
                      </a:cubicBezTo>
                      <a:cubicBezTo>
                        <a:pt x="643310" y="310514"/>
                        <a:pt x="649939" y="313968"/>
                        <a:pt x="652499" y="319087"/>
                      </a:cubicBezTo>
                      <a:cubicBezTo>
                        <a:pt x="654744" y="323577"/>
                        <a:pt x="654477" y="329198"/>
                        <a:pt x="657262" y="333375"/>
                      </a:cubicBezTo>
                      <a:cubicBezTo>
                        <a:pt x="660998" y="338979"/>
                        <a:pt x="667237" y="342488"/>
                        <a:pt x="671549" y="347662"/>
                      </a:cubicBezTo>
                      <a:cubicBezTo>
                        <a:pt x="675213" y="352059"/>
                        <a:pt x="677899" y="357187"/>
                        <a:pt x="681074" y="361950"/>
                      </a:cubicBezTo>
                      <a:cubicBezTo>
                        <a:pt x="700124" y="360362"/>
                        <a:pt x="719679" y="361823"/>
                        <a:pt x="738224" y="357187"/>
                      </a:cubicBezTo>
                      <a:cubicBezTo>
                        <a:pt x="745924" y="355262"/>
                        <a:pt x="752001" y="348832"/>
                        <a:pt x="757274" y="342900"/>
                      </a:cubicBezTo>
                      <a:cubicBezTo>
                        <a:pt x="764879" y="334344"/>
                        <a:pt x="776324" y="314325"/>
                        <a:pt x="776324" y="314325"/>
                      </a:cubicBezTo>
                      <a:cubicBezTo>
                        <a:pt x="794015" y="252404"/>
                        <a:pt x="779721" y="310283"/>
                        <a:pt x="790612" y="228600"/>
                      </a:cubicBezTo>
                      <a:cubicBezTo>
                        <a:pt x="791477" y="222112"/>
                        <a:pt x="793954" y="215940"/>
                        <a:pt x="795374" y="209550"/>
                      </a:cubicBezTo>
                      <a:cubicBezTo>
                        <a:pt x="800410" y="186888"/>
                        <a:pt x="801885" y="170969"/>
                        <a:pt x="809662" y="147637"/>
                      </a:cubicBezTo>
                      <a:lnTo>
                        <a:pt x="819187" y="119062"/>
                      </a:lnTo>
                      <a:lnTo>
                        <a:pt x="828712" y="90487"/>
                      </a:lnTo>
                      <a:cubicBezTo>
                        <a:pt x="830299" y="85725"/>
                        <a:pt x="829297" y="78984"/>
                        <a:pt x="833474" y="76200"/>
                      </a:cubicBezTo>
                      <a:lnTo>
                        <a:pt x="847762" y="66675"/>
                      </a:lnTo>
                      <a:cubicBezTo>
                        <a:pt x="849349" y="58737"/>
                        <a:pt x="848178" y="49691"/>
                        <a:pt x="852524" y="42862"/>
                      </a:cubicBezTo>
                      <a:cubicBezTo>
                        <a:pt x="858415" y="33605"/>
                        <a:pt x="881250" y="11830"/>
                        <a:pt x="895387" y="4762"/>
                      </a:cubicBezTo>
                      <a:cubicBezTo>
                        <a:pt x="899877" y="2517"/>
                        <a:pt x="904912" y="1587"/>
                        <a:pt x="909674" y="0"/>
                      </a:cubicBezTo>
                      <a:cubicBezTo>
                        <a:pt x="914437" y="1587"/>
                        <a:pt x="920042" y="1626"/>
                        <a:pt x="923962" y="4762"/>
                      </a:cubicBezTo>
                      <a:cubicBezTo>
                        <a:pt x="928432" y="8338"/>
                        <a:pt x="931162" y="13819"/>
                        <a:pt x="933487" y="19050"/>
                      </a:cubicBezTo>
                      <a:cubicBezTo>
                        <a:pt x="940114" y="33961"/>
                        <a:pt x="943816" y="50841"/>
                        <a:pt x="947774" y="66675"/>
                      </a:cubicBezTo>
                      <a:cubicBezTo>
                        <a:pt x="949362" y="139700"/>
                        <a:pt x="949883" y="212756"/>
                        <a:pt x="952537" y="285750"/>
                      </a:cubicBezTo>
                      <a:cubicBezTo>
                        <a:pt x="952782" y="292492"/>
                        <a:pt x="954524" y="329332"/>
                        <a:pt x="962062" y="342900"/>
                      </a:cubicBezTo>
                      <a:cubicBezTo>
                        <a:pt x="967621" y="352907"/>
                        <a:pt x="971587" y="365125"/>
                        <a:pt x="981112" y="371475"/>
                      </a:cubicBezTo>
                      <a:lnTo>
                        <a:pt x="995399" y="381000"/>
                      </a:lnTo>
                      <a:cubicBezTo>
                        <a:pt x="1025555" y="373460"/>
                        <a:pt x="1010818" y="381683"/>
                        <a:pt x="1033499" y="347662"/>
                      </a:cubicBezTo>
                      <a:lnTo>
                        <a:pt x="1043024" y="333375"/>
                      </a:lnTo>
                      <a:cubicBezTo>
                        <a:pt x="1057914" y="273822"/>
                        <a:pt x="1038884" y="347864"/>
                        <a:pt x="1052549" y="300037"/>
                      </a:cubicBezTo>
                      <a:cubicBezTo>
                        <a:pt x="1054347" y="293743"/>
                        <a:pt x="1055431" y="287256"/>
                        <a:pt x="1057312" y="280987"/>
                      </a:cubicBezTo>
                      <a:cubicBezTo>
                        <a:pt x="1061640" y="266562"/>
                        <a:pt x="1066837" y="252412"/>
                        <a:pt x="1071599" y="238125"/>
                      </a:cubicBezTo>
                      <a:cubicBezTo>
                        <a:pt x="1073187" y="233362"/>
                        <a:pt x="1075145" y="228707"/>
                        <a:pt x="1076362" y="223837"/>
                      </a:cubicBezTo>
                      <a:cubicBezTo>
                        <a:pt x="1077949" y="217487"/>
                        <a:pt x="1078546" y="210803"/>
                        <a:pt x="1081124" y="204787"/>
                      </a:cubicBezTo>
                      <a:cubicBezTo>
                        <a:pt x="1083379" y="199526"/>
                        <a:pt x="1087474" y="195262"/>
                        <a:pt x="1090649" y="190500"/>
                      </a:cubicBezTo>
                      <a:cubicBezTo>
                        <a:pt x="1093311" y="179852"/>
                        <a:pt x="1100300" y="149831"/>
                        <a:pt x="1104937" y="142875"/>
                      </a:cubicBezTo>
                      <a:cubicBezTo>
                        <a:pt x="1108112" y="138112"/>
                        <a:pt x="1110415" y="132635"/>
                        <a:pt x="1114462" y="128587"/>
                      </a:cubicBezTo>
                      <a:cubicBezTo>
                        <a:pt x="1118509" y="124540"/>
                        <a:pt x="1124702" y="123109"/>
                        <a:pt x="1128749" y="119062"/>
                      </a:cubicBezTo>
                      <a:cubicBezTo>
                        <a:pt x="1154698" y="93113"/>
                        <a:pt x="1130037" y="104345"/>
                        <a:pt x="1157324" y="95250"/>
                      </a:cubicBezTo>
                      <a:cubicBezTo>
                        <a:pt x="1163674" y="90487"/>
                        <a:pt x="1168591" y="82519"/>
                        <a:pt x="1176374" y="80962"/>
                      </a:cubicBezTo>
                      <a:cubicBezTo>
                        <a:pt x="1185843" y="79068"/>
                        <a:pt x="1196565" y="80934"/>
                        <a:pt x="1204949" y="85725"/>
                      </a:cubicBezTo>
                      <a:cubicBezTo>
                        <a:pt x="1209308" y="88216"/>
                        <a:pt x="1208391" y="95169"/>
                        <a:pt x="1209712" y="100012"/>
                      </a:cubicBezTo>
                      <a:cubicBezTo>
                        <a:pt x="1213157" y="112642"/>
                        <a:pt x="1216062" y="125412"/>
                        <a:pt x="1219237" y="138112"/>
                      </a:cubicBezTo>
                      <a:cubicBezTo>
                        <a:pt x="1220824" y="203200"/>
                        <a:pt x="1219668" y="268412"/>
                        <a:pt x="1223999" y="333375"/>
                      </a:cubicBezTo>
                      <a:cubicBezTo>
                        <a:pt x="1224208" y="336516"/>
                        <a:pt x="1239160" y="363471"/>
                        <a:pt x="1243049" y="366712"/>
                      </a:cubicBezTo>
                      <a:cubicBezTo>
                        <a:pt x="1248503" y="371257"/>
                        <a:pt x="1255749" y="373062"/>
                        <a:pt x="1262099" y="376237"/>
                      </a:cubicBezTo>
                      <a:cubicBezTo>
                        <a:pt x="1266862" y="374650"/>
                        <a:pt x="1272210" y="374260"/>
                        <a:pt x="1276387" y="371475"/>
                      </a:cubicBezTo>
                      <a:cubicBezTo>
                        <a:pt x="1284285" y="366210"/>
                        <a:pt x="1295807" y="351684"/>
                        <a:pt x="1300199" y="342900"/>
                      </a:cubicBezTo>
                      <a:cubicBezTo>
                        <a:pt x="1302444" y="338410"/>
                        <a:pt x="1302524" y="333001"/>
                        <a:pt x="1304962" y="328612"/>
                      </a:cubicBezTo>
                      <a:cubicBezTo>
                        <a:pt x="1310521" y="318605"/>
                        <a:pt x="1324012" y="300037"/>
                        <a:pt x="1324012" y="300037"/>
                      </a:cubicBezTo>
                      <a:cubicBezTo>
                        <a:pt x="1327589" y="257108"/>
                        <a:pt x="1327313" y="246891"/>
                        <a:pt x="1333537" y="209550"/>
                      </a:cubicBezTo>
                      <a:cubicBezTo>
                        <a:pt x="1334868" y="201565"/>
                        <a:pt x="1336169" y="193547"/>
                        <a:pt x="1338299" y="185737"/>
                      </a:cubicBezTo>
                      <a:cubicBezTo>
                        <a:pt x="1340941" y="176051"/>
                        <a:pt x="1345389" y="166902"/>
                        <a:pt x="1347824" y="157162"/>
                      </a:cubicBezTo>
                      <a:cubicBezTo>
                        <a:pt x="1349412" y="150812"/>
                        <a:pt x="1349660" y="143966"/>
                        <a:pt x="1352587" y="138112"/>
                      </a:cubicBezTo>
                      <a:cubicBezTo>
                        <a:pt x="1357707" y="127873"/>
                        <a:pt x="1365287" y="119062"/>
                        <a:pt x="1371637" y="109537"/>
                      </a:cubicBezTo>
                      <a:cubicBezTo>
                        <a:pt x="1377043" y="101428"/>
                        <a:pt x="1389545" y="82104"/>
                        <a:pt x="1395449" y="76200"/>
                      </a:cubicBezTo>
                      <a:cubicBezTo>
                        <a:pt x="1399496" y="72153"/>
                        <a:pt x="1405340" y="70339"/>
                        <a:pt x="1409737" y="66675"/>
                      </a:cubicBezTo>
                      <a:cubicBezTo>
                        <a:pt x="1433520" y="46855"/>
                        <a:pt x="1413202" y="55994"/>
                        <a:pt x="1438312" y="47625"/>
                      </a:cubicBezTo>
                      <a:cubicBezTo>
                        <a:pt x="1441487" y="53975"/>
                        <a:pt x="1445200" y="60083"/>
                        <a:pt x="1447837" y="66675"/>
                      </a:cubicBezTo>
                      <a:cubicBezTo>
                        <a:pt x="1457505" y="90845"/>
                        <a:pt x="1457341" y="95147"/>
                        <a:pt x="1462124" y="119062"/>
                      </a:cubicBezTo>
                      <a:cubicBezTo>
                        <a:pt x="1463712" y="204787"/>
                        <a:pt x="1459124" y="290849"/>
                        <a:pt x="1466887" y="376237"/>
                      </a:cubicBezTo>
                      <a:cubicBezTo>
                        <a:pt x="1467480" y="382756"/>
                        <a:pt x="1479392" y="381000"/>
                        <a:pt x="1485937" y="381000"/>
                      </a:cubicBezTo>
                      <a:cubicBezTo>
                        <a:pt x="1494032" y="381000"/>
                        <a:pt x="1501896" y="378200"/>
                        <a:pt x="1509749" y="376237"/>
                      </a:cubicBezTo>
                      <a:cubicBezTo>
                        <a:pt x="1514619" y="375019"/>
                        <a:pt x="1519274" y="373062"/>
                        <a:pt x="1524037" y="371475"/>
                      </a:cubicBezTo>
                      <a:cubicBezTo>
                        <a:pt x="1545424" y="350087"/>
                        <a:pt x="1536193" y="363577"/>
                        <a:pt x="1547849" y="328612"/>
                      </a:cubicBezTo>
                      <a:lnTo>
                        <a:pt x="1552612" y="314325"/>
                      </a:lnTo>
                      <a:cubicBezTo>
                        <a:pt x="1554199" y="271462"/>
                        <a:pt x="1554779" y="228550"/>
                        <a:pt x="1557374" y="185737"/>
                      </a:cubicBezTo>
                      <a:cubicBezTo>
                        <a:pt x="1557593" y="182129"/>
                        <a:pt x="1561875" y="150770"/>
                        <a:pt x="1566899" y="142875"/>
                      </a:cubicBezTo>
                      <a:cubicBezTo>
                        <a:pt x="1575422" y="129482"/>
                        <a:pt x="1586668" y="117984"/>
                        <a:pt x="1595474" y="104775"/>
                      </a:cubicBezTo>
                      <a:cubicBezTo>
                        <a:pt x="1617309" y="72023"/>
                        <a:pt x="1603664" y="79820"/>
                        <a:pt x="1628812" y="71437"/>
                      </a:cubicBezTo>
                      <a:cubicBezTo>
                        <a:pt x="1633574" y="73025"/>
                        <a:pt x="1638922" y="73415"/>
                        <a:pt x="1643099" y="76200"/>
                      </a:cubicBezTo>
                      <a:cubicBezTo>
                        <a:pt x="1656167" y="84912"/>
                        <a:pt x="1660952" y="95631"/>
                        <a:pt x="1666912" y="109537"/>
                      </a:cubicBezTo>
                      <a:cubicBezTo>
                        <a:pt x="1668889" y="114151"/>
                        <a:pt x="1670087" y="119062"/>
                        <a:pt x="1671674" y="123825"/>
                      </a:cubicBezTo>
                      <a:cubicBezTo>
                        <a:pt x="1673262" y="134937"/>
                        <a:pt x="1675656" y="145964"/>
                        <a:pt x="1676437" y="157162"/>
                      </a:cubicBezTo>
                      <a:cubicBezTo>
                        <a:pt x="1680421" y="214261"/>
                        <a:pt x="1681572" y="271542"/>
                        <a:pt x="1685962" y="328612"/>
                      </a:cubicBezTo>
                      <a:cubicBezTo>
                        <a:pt x="1686347" y="333617"/>
                        <a:pt x="1687939" y="338723"/>
                        <a:pt x="1690724" y="342900"/>
                      </a:cubicBezTo>
                      <a:cubicBezTo>
                        <a:pt x="1694460" y="348504"/>
                        <a:pt x="1700249" y="352425"/>
                        <a:pt x="1705012" y="357187"/>
                      </a:cubicBezTo>
                      <a:cubicBezTo>
                        <a:pt x="1712949" y="355600"/>
                        <a:pt x="1722606" y="357607"/>
                        <a:pt x="1728824" y="352425"/>
                      </a:cubicBezTo>
                      <a:cubicBezTo>
                        <a:pt x="1733852" y="348235"/>
                        <a:pt x="1730660" y="339229"/>
                        <a:pt x="1733587" y="333375"/>
                      </a:cubicBezTo>
                      <a:cubicBezTo>
                        <a:pt x="1737137" y="326276"/>
                        <a:pt x="1743112" y="320675"/>
                        <a:pt x="1747874" y="314325"/>
                      </a:cubicBezTo>
                      <a:cubicBezTo>
                        <a:pt x="1761550" y="259625"/>
                        <a:pt x="1742426" y="327040"/>
                        <a:pt x="1762162" y="280987"/>
                      </a:cubicBezTo>
                      <a:cubicBezTo>
                        <a:pt x="1764740" y="274971"/>
                        <a:pt x="1764346" y="267953"/>
                        <a:pt x="1766924" y="261937"/>
                      </a:cubicBezTo>
                      <a:cubicBezTo>
                        <a:pt x="1769179" y="256676"/>
                        <a:pt x="1772646" y="251928"/>
                        <a:pt x="1776449" y="247650"/>
                      </a:cubicBezTo>
                      <a:cubicBezTo>
                        <a:pt x="1806104" y="214288"/>
                        <a:pt x="1795077" y="226861"/>
                        <a:pt x="1819312" y="209550"/>
                      </a:cubicBezTo>
                      <a:cubicBezTo>
                        <a:pt x="1825771" y="204936"/>
                        <a:pt x="1831262" y="198812"/>
                        <a:pt x="1838362" y="195262"/>
                      </a:cubicBezTo>
                      <a:cubicBezTo>
                        <a:pt x="1906371" y="161257"/>
                        <a:pt x="1839198" y="204230"/>
                        <a:pt x="1881224" y="176212"/>
                      </a:cubicBezTo>
                      <a:cubicBezTo>
                        <a:pt x="1903449" y="177800"/>
                        <a:pt x="1927970" y="171010"/>
                        <a:pt x="1947899" y="180975"/>
                      </a:cubicBezTo>
                      <a:cubicBezTo>
                        <a:pt x="1960599" y="187325"/>
                        <a:pt x="1966949" y="219075"/>
                        <a:pt x="1966949" y="219075"/>
                      </a:cubicBezTo>
                      <a:cubicBezTo>
                        <a:pt x="1968537" y="230187"/>
                        <a:pt x="1971712" y="241187"/>
                        <a:pt x="1971712" y="252412"/>
                      </a:cubicBezTo>
                      <a:cubicBezTo>
                        <a:pt x="1971712" y="271528"/>
                        <a:pt x="1969475" y="290614"/>
                        <a:pt x="1966949" y="309562"/>
                      </a:cubicBezTo>
                      <a:cubicBezTo>
                        <a:pt x="1966286" y="314538"/>
                        <a:pt x="1964625" y="319462"/>
                        <a:pt x="1962187" y="323850"/>
                      </a:cubicBezTo>
                      <a:cubicBezTo>
                        <a:pt x="1956628" y="333857"/>
                        <a:pt x="1952662" y="346075"/>
                        <a:pt x="1943137" y="352425"/>
                      </a:cubicBezTo>
                      <a:cubicBezTo>
                        <a:pt x="1933612" y="358775"/>
                        <a:pt x="1924378" y="365585"/>
                        <a:pt x="1914562" y="371475"/>
                      </a:cubicBezTo>
                      <a:cubicBezTo>
                        <a:pt x="1885841" y="388707"/>
                        <a:pt x="1898451" y="380627"/>
                        <a:pt x="1876462" y="395287"/>
                      </a:cubicBezTo>
                      <a:cubicBezTo>
                        <a:pt x="1870649" y="424349"/>
                        <a:pt x="1867663" y="426765"/>
                        <a:pt x="1876462" y="461962"/>
                      </a:cubicBezTo>
                      <a:cubicBezTo>
                        <a:pt x="1877850" y="467515"/>
                        <a:pt x="1881224" y="473075"/>
                        <a:pt x="1885987" y="476250"/>
                      </a:cubicBezTo>
                      <a:cubicBezTo>
                        <a:pt x="1891433" y="479881"/>
                        <a:pt x="1898687" y="479425"/>
                        <a:pt x="1905037" y="481012"/>
                      </a:cubicBezTo>
                      <a:cubicBezTo>
                        <a:pt x="1909799" y="484187"/>
                        <a:pt x="1914205" y="487977"/>
                        <a:pt x="1919324" y="490537"/>
                      </a:cubicBezTo>
                      <a:cubicBezTo>
                        <a:pt x="1930213" y="495982"/>
                        <a:pt x="1946550" y="497344"/>
                        <a:pt x="1957424" y="500062"/>
                      </a:cubicBezTo>
                      <a:cubicBezTo>
                        <a:pt x="1962294" y="501280"/>
                        <a:pt x="1967098" y="502847"/>
                        <a:pt x="1971712" y="504825"/>
                      </a:cubicBezTo>
                      <a:cubicBezTo>
                        <a:pt x="2002429" y="517990"/>
                        <a:pt x="1979976" y="509990"/>
                        <a:pt x="2009812" y="528637"/>
                      </a:cubicBezTo>
                      <a:cubicBezTo>
                        <a:pt x="2015832" y="532400"/>
                        <a:pt x="2022774" y="534509"/>
                        <a:pt x="2028862" y="538162"/>
                      </a:cubicBezTo>
                      <a:cubicBezTo>
                        <a:pt x="2057346" y="555252"/>
                        <a:pt x="2052694" y="552468"/>
                        <a:pt x="2071724" y="571500"/>
                      </a:cubicBezTo>
                      <a:cubicBezTo>
                        <a:pt x="2080041" y="596448"/>
                        <a:pt x="2083898" y="601654"/>
                        <a:pt x="2071724" y="638175"/>
                      </a:cubicBezTo>
                      <a:cubicBezTo>
                        <a:pt x="2070137" y="642937"/>
                        <a:pt x="2062199" y="641350"/>
                        <a:pt x="2057437" y="642937"/>
                      </a:cubicBezTo>
                      <a:cubicBezTo>
                        <a:pt x="1985999" y="641350"/>
                        <a:pt x="1914579" y="638175"/>
                        <a:pt x="1843124" y="638175"/>
                      </a:cubicBezTo>
                      <a:cubicBezTo>
                        <a:pt x="1828749" y="638175"/>
                        <a:pt x="1804985" y="629360"/>
                        <a:pt x="1800262" y="642937"/>
                      </a:cubicBezTo>
                      <a:cubicBezTo>
                        <a:pt x="1788777" y="675958"/>
                        <a:pt x="1802619" y="712834"/>
                        <a:pt x="1805024" y="747712"/>
                      </a:cubicBezTo>
                      <a:cubicBezTo>
                        <a:pt x="1805796" y="758911"/>
                        <a:pt x="1807585" y="770042"/>
                        <a:pt x="1809787" y="781050"/>
                      </a:cubicBezTo>
                      <a:cubicBezTo>
                        <a:pt x="1810771" y="785972"/>
                        <a:pt x="1813170" y="790510"/>
                        <a:pt x="1814549" y="795337"/>
                      </a:cubicBezTo>
                      <a:cubicBezTo>
                        <a:pt x="1816347" y="801631"/>
                        <a:pt x="1817724" y="808037"/>
                        <a:pt x="1819312" y="814387"/>
                      </a:cubicBezTo>
                      <a:cubicBezTo>
                        <a:pt x="1817724" y="839787"/>
                        <a:pt x="1817081" y="865264"/>
                        <a:pt x="1814549" y="890587"/>
                      </a:cubicBezTo>
                      <a:cubicBezTo>
                        <a:pt x="1813898" y="897100"/>
                        <a:pt x="1812365" y="903621"/>
                        <a:pt x="1809787" y="909637"/>
                      </a:cubicBezTo>
                      <a:cubicBezTo>
                        <a:pt x="1807532" y="914898"/>
                        <a:pt x="1803926" y="919528"/>
                        <a:pt x="1800262" y="923925"/>
                      </a:cubicBezTo>
                      <a:cubicBezTo>
                        <a:pt x="1795950" y="929099"/>
                        <a:pt x="1791998" y="935200"/>
                        <a:pt x="1785974" y="938212"/>
                      </a:cubicBezTo>
                      <a:cubicBezTo>
                        <a:pt x="1778734" y="941832"/>
                        <a:pt x="1770099" y="941387"/>
                        <a:pt x="1762162" y="942975"/>
                      </a:cubicBezTo>
                      <a:cubicBezTo>
                        <a:pt x="1747874" y="941387"/>
                        <a:pt x="1732716" y="943373"/>
                        <a:pt x="1719299" y="938212"/>
                      </a:cubicBezTo>
                      <a:cubicBezTo>
                        <a:pt x="1696889" y="929593"/>
                        <a:pt x="1702983" y="919867"/>
                        <a:pt x="1695487" y="904875"/>
                      </a:cubicBezTo>
                      <a:cubicBezTo>
                        <a:pt x="1681668" y="877237"/>
                        <a:pt x="1688963" y="904939"/>
                        <a:pt x="1676437" y="871537"/>
                      </a:cubicBezTo>
                      <a:cubicBezTo>
                        <a:pt x="1674139" y="865408"/>
                        <a:pt x="1673555" y="858756"/>
                        <a:pt x="1671674" y="852487"/>
                      </a:cubicBezTo>
                      <a:cubicBezTo>
                        <a:pt x="1668789" y="842870"/>
                        <a:pt x="1665324" y="833437"/>
                        <a:pt x="1662149" y="823912"/>
                      </a:cubicBezTo>
                      <a:cubicBezTo>
                        <a:pt x="1661868" y="820543"/>
                        <a:pt x="1654444" y="727628"/>
                        <a:pt x="1652624" y="719137"/>
                      </a:cubicBezTo>
                      <a:cubicBezTo>
                        <a:pt x="1651136" y="712195"/>
                        <a:pt x="1646274" y="706437"/>
                        <a:pt x="1643099" y="700087"/>
                      </a:cubicBezTo>
                      <a:cubicBezTo>
                        <a:pt x="1641977" y="695597"/>
                        <a:pt x="1636682" y="672344"/>
                        <a:pt x="1633574" y="666750"/>
                      </a:cubicBezTo>
                      <a:cubicBezTo>
                        <a:pt x="1622443" y="646715"/>
                        <a:pt x="1607192" y="624983"/>
                        <a:pt x="1585949" y="614362"/>
                      </a:cubicBezTo>
                      <a:cubicBezTo>
                        <a:pt x="1581459" y="612117"/>
                        <a:pt x="1576424" y="611187"/>
                        <a:pt x="1571662" y="609600"/>
                      </a:cubicBezTo>
                      <a:cubicBezTo>
                        <a:pt x="1560549" y="611187"/>
                        <a:pt x="1548874" y="610526"/>
                        <a:pt x="1538324" y="614362"/>
                      </a:cubicBezTo>
                      <a:cubicBezTo>
                        <a:pt x="1530864" y="617075"/>
                        <a:pt x="1524547" y="622717"/>
                        <a:pt x="1519274" y="628650"/>
                      </a:cubicBezTo>
                      <a:cubicBezTo>
                        <a:pt x="1501971" y="648116"/>
                        <a:pt x="1499630" y="658710"/>
                        <a:pt x="1490699" y="681037"/>
                      </a:cubicBezTo>
                      <a:cubicBezTo>
                        <a:pt x="1489112" y="731837"/>
                        <a:pt x="1488837" y="782695"/>
                        <a:pt x="1485937" y="833437"/>
                      </a:cubicBezTo>
                      <a:cubicBezTo>
                        <a:pt x="1485651" y="838449"/>
                        <a:pt x="1484388" y="843868"/>
                        <a:pt x="1481174" y="847725"/>
                      </a:cubicBezTo>
                      <a:cubicBezTo>
                        <a:pt x="1476093" y="853823"/>
                        <a:pt x="1468150" y="856846"/>
                        <a:pt x="1462124" y="862012"/>
                      </a:cubicBezTo>
                      <a:cubicBezTo>
                        <a:pt x="1457010" y="866395"/>
                        <a:pt x="1452599" y="871537"/>
                        <a:pt x="1447837" y="876300"/>
                      </a:cubicBezTo>
                      <a:cubicBezTo>
                        <a:pt x="1438312" y="874712"/>
                        <a:pt x="1427899" y="875856"/>
                        <a:pt x="1419262" y="871537"/>
                      </a:cubicBezTo>
                      <a:cubicBezTo>
                        <a:pt x="1395131" y="859471"/>
                        <a:pt x="1403908" y="855118"/>
                        <a:pt x="1395449" y="838200"/>
                      </a:cubicBezTo>
                      <a:cubicBezTo>
                        <a:pt x="1392889" y="833080"/>
                        <a:pt x="1389099" y="828675"/>
                        <a:pt x="1385924" y="823912"/>
                      </a:cubicBezTo>
                      <a:cubicBezTo>
                        <a:pt x="1374589" y="789907"/>
                        <a:pt x="1381968" y="803691"/>
                        <a:pt x="1366874" y="781050"/>
                      </a:cubicBezTo>
                      <a:cubicBezTo>
                        <a:pt x="1365287" y="763587"/>
                        <a:pt x="1364592" y="746020"/>
                        <a:pt x="1362112" y="728662"/>
                      </a:cubicBezTo>
                      <a:cubicBezTo>
                        <a:pt x="1361402" y="723692"/>
                        <a:pt x="1358670" y="719218"/>
                        <a:pt x="1357349" y="714375"/>
                      </a:cubicBezTo>
                      <a:cubicBezTo>
                        <a:pt x="1353904" y="701745"/>
                        <a:pt x="1350391" y="689112"/>
                        <a:pt x="1347824" y="676275"/>
                      </a:cubicBezTo>
                      <a:cubicBezTo>
                        <a:pt x="1346237" y="668337"/>
                        <a:pt x="1348032" y="658852"/>
                        <a:pt x="1343062" y="652462"/>
                      </a:cubicBezTo>
                      <a:cubicBezTo>
                        <a:pt x="1331598" y="637722"/>
                        <a:pt x="1316012" y="633920"/>
                        <a:pt x="1300199" y="628650"/>
                      </a:cubicBezTo>
                      <a:cubicBezTo>
                        <a:pt x="1281254" y="616019"/>
                        <a:pt x="1273259" y="606265"/>
                        <a:pt x="1243049" y="623887"/>
                      </a:cubicBezTo>
                      <a:cubicBezTo>
                        <a:pt x="1233850" y="629253"/>
                        <a:pt x="1233524" y="642937"/>
                        <a:pt x="1228762" y="652462"/>
                      </a:cubicBezTo>
                      <a:cubicBezTo>
                        <a:pt x="1227174" y="663575"/>
                        <a:pt x="1226201" y="674792"/>
                        <a:pt x="1223999" y="685800"/>
                      </a:cubicBezTo>
                      <a:cubicBezTo>
                        <a:pt x="1221432" y="698637"/>
                        <a:pt x="1214474" y="723900"/>
                        <a:pt x="1214474" y="723900"/>
                      </a:cubicBezTo>
                      <a:cubicBezTo>
                        <a:pt x="1212887" y="766762"/>
                        <a:pt x="1212388" y="809679"/>
                        <a:pt x="1209712" y="852487"/>
                      </a:cubicBezTo>
                      <a:cubicBezTo>
                        <a:pt x="1208756" y="867783"/>
                        <a:pt x="1202164" y="886632"/>
                        <a:pt x="1195424" y="900112"/>
                      </a:cubicBezTo>
                      <a:cubicBezTo>
                        <a:pt x="1192864" y="905232"/>
                        <a:pt x="1190207" y="910631"/>
                        <a:pt x="1185899" y="914400"/>
                      </a:cubicBezTo>
                      <a:cubicBezTo>
                        <a:pt x="1163218" y="934246"/>
                        <a:pt x="1161946" y="932295"/>
                        <a:pt x="1138274" y="938212"/>
                      </a:cubicBezTo>
                      <a:cubicBezTo>
                        <a:pt x="1130337" y="936625"/>
                        <a:pt x="1121326" y="937740"/>
                        <a:pt x="1114462" y="933450"/>
                      </a:cubicBezTo>
                      <a:cubicBezTo>
                        <a:pt x="1107731" y="929243"/>
                        <a:pt x="1104381" y="921131"/>
                        <a:pt x="1100174" y="914400"/>
                      </a:cubicBezTo>
                      <a:cubicBezTo>
                        <a:pt x="1093487" y="903702"/>
                        <a:pt x="1089299" y="893004"/>
                        <a:pt x="1085887" y="881062"/>
                      </a:cubicBezTo>
                      <a:cubicBezTo>
                        <a:pt x="1084089" y="874768"/>
                        <a:pt x="1083422" y="868141"/>
                        <a:pt x="1081124" y="862012"/>
                      </a:cubicBezTo>
                      <a:cubicBezTo>
                        <a:pt x="1078631" y="855365"/>
                        <a:pt x="1074774" y="849312"/>
                        <a:pt x="1071599" y="842962"/>
                      </a:cubicBezTo>
                      <a:cubicBezTo>
                        <a:pt x="1070012" y="835025"/>
                        <a:pt x="1067982" y="827163"/>
                        <a:pt x="1066837" y="819150"/>
                      </a:cubicBezTo>
                      <a:cubicBezTo>
                        <a:pt x="1063217" y="793810"/>
                        <a:pt x="1061521" y="768199"/>
                        <a:pt x="1057312" y="742950"/>
                      </a:cubicBezTo>
                      <a:cubicBezTo>
                        <a:pt x="1043277" y="658748"/>
                        <a:pt x="1061099" y="763781"/>
                        <a:pt x="1047787" y="690562"/>
                      </a:cubicBezTo>
                      <a:cubicBezTo>
                        <a:pt x="1046060" y="681061"/>
                        <a:pt x="1045366" y="671355"/>
                        <a:pt x="1043024" y="661987"/>
                      </a:cubicBezTo>
                      <a:cubicBezTo>
                        <a:pt x="1037066" y="638156"/>
                        <a:pt x="1036003" y="635966"/>
                        <a:pt x="1023974" y="619125"/>
                      </a:cubicBezTo>
                      <a:cubicBezTo>
                        <a:pt x="1019360" y="612666"/>
                        <a:pt x="1015785" y="605156"/>
                        <a:pt x="1009687" y="600075"/>
                      </a:cubicBezTo>
                      <a:cubicBezTo>
                        <a:pt x="1005830" y="596861"/>
                        <a:pt x="1000162" y="596900"/>
                        <a:pt x="995399" y="595312"/>
                      </a:cubicBezTo>
                      <a:cubicBezTo>
                        <a:pt x="987462" y="596900"/>
                        <a:pt x="977733" y="594807"/>
                        <a:pt x="971587" y="600075"/>
                      </a:cubicBezTo>
                      <a:cubicBezTo>
                        <a:pt x="965096" y="605639"/>
                        <a:pt x="964311" y="615639"/>
                        <a:pt x="962062" y="623887"/>
                      </a:cubicBezTo>
                      <a:cubicBezTo>
                        <a:pt x="960077" y="631165"/>
                        <a:pt x="953289" y="680532"/>
                        <a:pt x="952537" y="685800"/>
                      </a:cubicBezTo>
                      <a:cubicBezTo>
                        <a:pt x="950949" y="717550"/>
                        <a:pt x="950309" y="749362"/>
                        <a:pt x="947774" y="781050"/>
                      </a:cubicBezTo>
                      <a:cubicBezTo>
                        <a:pt x="947128" y="789119"/>
                        <a:pt x="944157" y="796849"/>
                        <a:pt x="943012" y="804862"/>
                      </a:cubicBezTo>
                      <a:cubicBezTo>
                        <a:pt x="930362" y="893415"/>
                        <a:pt x="947602" y="804020"/>
                        <a:pt x="928724" y="885825"/>
                      </a:cubicBezTo>
                      <a:cubicBezTo>
                        <a:pt x="925655" y="899122"/>
                        <a:pt x="926461" y="914306"/>
                        <a:pt x="914437" y="923925"/>
                      </a:cubicBezTo>
                      <a:cubicBezTo>
                        <a:pt x="910517" y="927061"/>
                        <a:pt x="904912" y="927100"/>
                        <a:pt x="900149" y="928687"/>
                      </a:cubicBezTo>
                      <a:cubicBezTo>
                        <a:pt x="889037" y="927100"/>
                        <a:pt x="876282" y="929951"/>
                        <a:pt x="866812" y="923925"/>
                      </a:cubicBezTo>
                      <a:cubicBezTo>
                        <a:pt x="854902" y="916346"/>
                        <a:pt x="847030" y="895171"/>
                        <a:pt x="842999" y="881062"/>
                      </a:cubicBezTo>
                      <a:cubicBezTo>
                        <a:pt x="841201" y="874768"/>
                        <a:pt x="840035" y="868306"/>
                        <a:pt x="838237" y="862012"/>
                      </a:cubicBezTo>
                      <a:cubicBezTo>
                        <a:pt x="834507" y="848956"/>
                        <a:pt x="828975" y="836477"/>
                        <a:pt x="823949" y="823912"/>
                      </a:cubicBezTo>
                      <a:cubicBezTo>
                        <a:pt x="822362" y="769937"/>
                        <a:pt x="823437" y="715818"/>
                        <a:pt x="819187" y="661987"/>
                      </a:cubicBezTo>
                      <a:cubicBezTo>
                        <a:pt x="818628" y="654910"/>
                        <a:pt x="812459" y="649462"/>
                        <a:pt x="809662" y="642937"/>
                      </a:cubicBezTo>
                      <a:cubicBezTo>
                        <a:pt x="804408" y="630678"/>
                        <a:pt x="804663" y="620747"/>
                        <a:pt x="795374" y="609600"/>
                      </a:cubicBezTo>
                      <a:cubicBezTo>
                        <a:pt x="791710" y="605203"/>
                        <a:pt x="785849" y="603250"/>
                        <a:pt x="781087" y="600075"/>
                      </a:cubicBezTo>
                      <a:cubicBezTo>
                        <a:pt x="769974" y="601662"/>
                        <a:pt x="758172" y="600668"/>
                        <a:pt x="747749" y="604837"/>
                      </a:cubicBezTo>
                      <a:cubicBezTo>
                        <a:pt x="736312" y="609412"/>
                        <a:pt x="728179" y="628631"/>
                        <a:pt x="723937" y="638175"/>
                      </a:cubicBezTo>
                      <a:cubicBezTo>
                        <a:pt x="720465" y="645987"/>
                        <a:pt x="718235" y="654341"/>
                        <a:pt x="714412" y="661987"/>
                      </a:cubicBezTo>
                      <a:cubicBezTo>
                        <a:pt x="711852" y="667107"/>
                        <a:pt x="707727" y="671305"/>
                        <a:pt x="704887" y="676275"/>
                      </a:cubicBezTo>
                      <a:cubicBezTo>
                        <a:pt x="701365" y="682439"/>
                        <a:pt x="698537" y="688975"/>
                        <a:pt x="695362" y="695325"/>
                      </a:cubicBezTo>
                      <a:cubicBezTo>
                        <a:pt x="693774" y="706437"/>
                        <a:pt x="693123" y="717724"/>
                        <a:pt x="690599" y="728662"/>
                      </a:cubicBezTo>
                      <a:cubicBezTo>
                        <a:pt x="688341" y="738445"/>
                        <a:pt x="681074" y="757237"/>
                        <a:pt x="681074" y="757237"/>
                      </a:cubicBezTo>
                      <a:cubicBezTo>
                        <a:pt x="669763" y="859049"/>
                        <a:pt x="684609" y="732512"/>
                        <a:pt x="666787" y="857250"/>
                      </a:cubicBezTo>
                      <a:cubicBezTo>
                        <a:pt x="665199" y="868362"/>
                        <a:pt x="664225" y="879580"/>
                        <a:pt x="662024" y="890587"/>
                      </a:cubicBezTo>
                      <a:cubicBezTo>
                        <a:pt x="661039" y="895510"/>
                        <a:pt x="659025" y="900174"/>
                        <a:pt x="657262" y="904875"/>
                      </a:cubicBezTo>
                      <a:cubicBezTo>
                        <a:pt x="640168" y="950462"/>
                        <a:pt x="653791" y="910527"/>
                        <a:pt x="642974" y="942975"/>
                      </a:cubicBezTo>
                      <a:cubicBezTo>
                        <a:pt x="623924" y="941387"/>
                        <a:pt x="604295" y="943138"/>
                        <a:pt x="585824" y="938212"/>
                      </a:cubicBezTo>
                      <a:cubicBezTo>
                        <a:pt x="579316" y="936477"/>
                        <a:pt x="575672" y="929241"/>
                        <a:pt x="571537" y="923925"/>
                      </a:cubicBezTo>
                      <a:cubicBezTo>
                        <a:pt x="564509" y="914889"/>
                        <a:pt x="552487" y="895350"/>
                        <a:pt x="552487" y="895350"/>
                      </a:cubicBezTo>
                      <a:cubicBezTo>
                        <a:pt x="550899" y="889000"/>
                        <a:pt x="549794" y="882510"/>
                        <a:pt x="547724" y="876300"/>
                      </a:cubicBezTo>
                      <a:cubicBezTo>
                        <a:pt x="545020" y="868190"/>
                        <a:pt x="541201" y="860492"/>
                        <a:pt x="538199" y="852487"/>
                      </a:cubicBezTo>
                      <a:cubicBezTo>
                        <a:pt x="536436" y="847787"/>
                        <a:pt x="535024" y="842962"/>
                        <a:pt x="533437" y="838200"/>
                      </a:cubicBezTo>
                      <a:cubicBezTo>
                        <a:pt x="535024" y="800100"/>
                        <a:pt x="534405" y="761844"/>
                        <a:pt x="538199" y="723900"/>
                      </a:cubicBezTo>
                      <a:cubicBezTo>
                        <a:pt x="539198" y="713910"/>
                        <a:pt x="545289" y="705065"/>
                        <a:pt x="547724" y="695325"/>
                      </a:cubicBezTo>
                      <a:lnTo>
                        <a:pt x="557249" y="657225"/>
                      </a:lnTo>
                      <a:cubicBezTo>
                        <a:pt x="555662" y="642937"/>
                        <a:pt x="555973" y="628308"/>
                        <a:pt x="552487" y="614362"/>
                      </a:cubicBezTo>
                      <a:cubicBezTo>
                        <a:pt x="549058" y="600645"/>
                        <a:pt x="532981" y="593560"/>
                        <a:pt x="523912" y="585787"/>
                      </a:cubicBezTo>
                      <a:cubicBezTo>
                        <a:pt x="501211" y="566329"/>
                        <a:pt x="519638" y="574839"/>
                        <a:pt x="495337" y="566737"/>
                      </a:cubicBezTo>
                      <a:cubicBezTo>
                        <a:pt x="477874" y="568325"/>
                        <a:pt x="459462" y="565602"/>
                        <a:pt x="442949" y="571500"/>
                      </a:cubicBezTo>
                      <a:cubicBezTo>
                        <a:pt x="431304" y="575659"/>
                        <a:pt x="427596" y="594978"/>
                        <a:pt x="423899" y="604837"/>
                      </a:cubicBezTo>
                      <a:cubicBezTo>
                        <a:pt x="421541" y="611125"/>
                        <a:pt x="411774" y="633567"/>
                        <a:pt x="409612" y="642937"/>
                      </a:cubicBezTo>
                      <a:cubicBezTo>
                        <a:pt x="405972" y="658712"/>
                        <a:pt x="404014" y="674856"/>
                        <a:pt x="400087" y="690562"/>
                      </a:cubicBezTo>
                      <a:cubicBezTo>
                        <a:pt x="398499" y="696912"/>
                        <a:pt x="397902" y="703596"/>
                        <a:pt x="395324" y="709612"/>
                      </a:cubicBezTo>
                      <a:cubicBezTo>
                        <a:pt x="391810" y="717812"/>
                        <a:pt x="378379" y="733609"/>
                        <a:pt x="371512" y="738187"/>
                      </a:cubicBezTo>
                      <a:cubicBezTo>
                        <a:pt x="367335" y="740972"/>
                        <a:pt x="361987" y="741362"/>
                        <a:pt x="357224" y="742950"/>
                      </a:cubicBezTo>
                      <a:cubicBezTo>
                        <a:pt x="331371" y="741334"/>
                        <a:pt x="289591" y="751516"/>
                        <a:pt x="266737" y="728662"/>
                      </a:cubicBezTo>
                      <a:cubicBezTo>
                        <a:pt x="257970" y="719895"/>
                        <a:pt x="250536" y="709874"/>
                        <a:pt x="242924" y="700087"/>
                      </a:cubicBezTo>
                      <a:cubicBezTo>
                        <a:pt x="239410" y="695569"/>
                        <a:pt x="236574" y="690562"/>
                        <a:pt x="233399" y="685800"/>
                      </a:cubicBezTo>
                      <a:cubicBezTo>
                        <a:pt x="231812" y="679450"/>
                        <a:pt x="230707" y="672960"/>
                        <a:pt x="228637" y="666750"/>
                      </a:cubicBezTo>
                      <a:cubicBezTo>
                        <a:pt x="225934" y="658640"/>
                        <a:pt x="222114" y="650942"/>
                        <a:pt x="219112" y="642937"/>
                      </a:cubicBezTo>
                      <a:cubicBezTo>
                        <a:pt x="217349" y="638237"/>
                        <a:pt x="215937" y="633412"/>
                        <a:pt x="214349" y="628650"/>
                      </a:cubicBezTo>
                      <a:cubicBezTo>
                        <a:pt x="215937" y="617537"/>
                        <a:pt x="214943" y="605735"/>
                        <a:pt x="219112" y="595312"/>
                      </a:cubicBezTo>
                      <a:cubicBezTo>
                        <a:pt x="221613" y="589059"/>
                        <a:pt x="227919" y="584940"/>
                        <a:pt x="233399" y="581025"/>
                      </a:cubicBezTo>
                      <a:cubicBezTo>
                        <a:pt x="247664" y="570836"/>
                        <a:pt x="255370" y="571136"/>
                        <a:pt x="271499" y="566737"/>
                      </a:cubicBezTo>
                      <a:cubicBezTo>
                        <a:pt x="282649" y="563696"/>
                        <a:pt x="293536" y="559634"/>
                        <a:pt x="304837" y="557212"/>
                      </a:cubicBezTo>
                      <a:cubicBezTo>
                        <a:pt x="323254" y="553266"/>
                        <a:pt x="370658" y="549201"/>
                        <a:pt x="385799" y="547687"/>
                      </a:cubicBezTo>
                      <a:cubicBezTo>
                        <a:pt x="390562" y="542925"/>
                        <a:pt x="398882" y="540027"/>
                        <a:pt x="400087" y="533400"/>
                      </a:cubicBezTo>
                      <a:cubicBezTo>
                        <a:pt x="407340" y="493508"/>
                        <a:pt x="397500" y="499206"/>
                        <a:pt x="376274" y="481012"/>
                      </a:cubicBezTo>
                      <a:cubicBezTo>
                        <a:pt x="371160" y="476629"/>
                        <a:pt x="368011" y="469737"/>
                        <a:pt x="361987" y="466725"/>
                      </a:cubicBezTo>
                      <a:cubicBezTo>
                        <a:pt x="354747" y="463105"/>
                        <a:pt x="346175" y="463193"/>
                        <a:pt x="338174" y="461962"/>
                      </a:cubicBezTo>
                      <a:cubicBezTo>
                        <a:pt x="280311" y="453060"/>
                        <a:pt x="251885" y="455272"/>
                        <a:pt x="181012" y="452437"/>
                      </a:cubicBezTo>
                      <a:cubicBezTo>
                        <a:pt x="176249" y="450850"/>
                        <a:pt x="171625" y="448764"/>
                        <a:pt x="166724" y="447675"/>
                      </a:cubicBezTo>
                      <a:cubicBezTo>
                        <a:pt x="157298" y="445580"/>
                        <a:pt x="147699" y="444344"/>
                        <a:pt x="138149" y="442912"/>
                      </a:cubicBezTo>
                      <a:cubicBezTo>
                        <a:pt x="115947" y="439582"/>
                        <a:pt x="93619" y="437078"/>
                        <a:pt x="71474" y="433387"/>
                      </a:cubicBezTo>
                      <a:cubicBezTo>
                        <a:pt x="65018" y="432311"/>
                        <a:pt x="58864" y="429796"/>
                        <a:pt x="52424" y="428625"/>
                      </a:cubicBezTo>
                      <a:cubicBezTo>
                        <a:pt x="41380" y="426617"/>
                        <a:pt x="30199" y="425450"/>
                        <a:pt x="19087" y="423862"/>
                      </a:cubicBezTo>
                      <a:cubicBezTo>
                        <a:pt x="14324" y="420687"/>
                        <a:pt x="8375" y="418807"/>
                        <a:pt x="4799" y="414337"/>
                      </a:cubicBezTo>
                      <a:cubicBezTo>
                        <a:pt x="-2695" y="404969"/>
                        <a:pt x="-405" y="395130"/>
                        <a:pt x="4799" y="385762"/>
                      </a:cubicBezTo>
                      <a:cubicBezTo>
                        <a:pt x="10358" y="375755"/>
                        <a:pt x="12624" y="359432"/>
                        <a:pt x="23849" y="357187"/>
                      </a:cubicBezTo>
                      <a:lnTo>
                        <a:pt x="47662" y="352425"/>
                      </a:lnTo>
                      <a:cubicBezTo>
                        <a:pt x="114337" y="355600"/>
                        <a:pt x="181095" y="357357"/>
                        <a:pt x="247687" y="361950"/>
                      </a:cubicBezTo>
                      <a:cubicBezTo>
                        <a:pt x="273224" y="363711"/>
                        <a:pt x="323887" y="371475"/>
                        <a:pt x="323887" y="371475"/>
                      </a:cubicBezTo>
                      <a:cubicBezTo>
                        <a:pt x="341349" y="369887"/>
                        <a:pt x="359994" y="373224"/>
                        <a:pt x="376274" y="366712"/>
                      </a:cubicBezTo>
                      <a:cubicBezTo>
                        <a:pt x="380935" y="364848"/>
                        <a:pt x="373950" y="356813"/>
                        <a:pt x="371512" y="352425"/>
                      </a:cubicBezTo>
                      <a:cubicBezTo>
                        <a:pt x="365953" y="342418"/>
                        <a:pt x="360557" y="331945"/>
                        <a:pt x="352462" y="323850"/>
                      </a:cubicBezTo>
                      <a:cubicBezTo>
                        <a:pt x="310728" y="282116"/>
                        <a:pt x="363662" y="333182"/>
                        <a:pt x="323887" y="300037"/>
                      </a:cubicBezTo>
                      <a:cubicBezTo>
                        <a:pt x="318713" y="295725"/>
                        <a:pt x="315487" y="289021"/>
                        <a:pt x="309599" y="285750"/>
                      </a:cubicBezTo>
                      <a:cubicBezTo>
                        <a:pt x="300822" y="280874"/>
                        <a:pt x="281024" y="276225"/>
                        <a:pt x="281024" y="276225"/>
                      </a:cubicBezTo>
                      <a:cubicBezTo>
                        <a:pt x="277849" y="271462"/>
                        <a:pt x="274059" y="267057"/>
                        <a:pt x="271499" y="261937"/>
                      </a:cubicBezTo>
                      <a:cubicBezTo>
                        <a:pt x="263892" y="246723"/>
                        <a:pt x="263049" y="224037"/>
                        <a:pt x="271499" y="209550"/>
                      </a:cubicBezTo>
                      <a:cubicBezTo>
                        <a:pt x="279404" y="195998"/>
                        <a:pt x="300111" y="190488"/>
                        <a:pt x="314362" y="185737"/>
                      </a:cubicBezTo>
                      <a:cubicBezTo>
                        <a:pt x="342937" y="187325"/>
                        <a:pt x="371756" y="186452"/>
                        <a:pt x="400087" y="190500"/>
                      </a:cubicBezTo>
                      <a:cubicBezTo>
                        <a:pt x="405753" y="191309"/>
                        <a:pt x="410028" y="196300"/>
                        <a:pt x="414374" y="200025"/>
                      </a:cubicBezTo>
                      <a:cubicBezTo>
                        <a:pt x="454790" y="234668"/>
                        <a:pt x="414913" y="206735"/>
                        <a:pt x="447712" y="228600"/>
                      </a:cubicBezTo>
                      <a:cubicBezTo>
                        <a:pt x="450887" y="233362"/>
                        <a:pt x="453573" y="238490"/>
                        <a:pt x="457237" y="242887"/>
                      </a:cubicBezTo>
                      <a:cubicBezTo>
                        <a:pt x="461549" y="248061"/>
                        <a:pt x="467788" y="251571"/>
                        <a:pt x="471524" y="257175"/>
                      </a:cubicBezTo>
                      <a:cubicBezTo>
                        <a:pt x="474309" y="261352"/>
                        <a:pt x="474042" y="266972"/>
                        <a:pt x="476287" y="271462"/>
                      </a:cubicBezTo>
                      <a:cubicBezTo>
                        <a:pt x="478847" y="276582"/>
                        <a:pt x="482972" y="280780"/>
                        <a:pt x="485812" y="285750"/>
                      </a:cubicBezTo>
                      <a:cubicBezTo>
                        <a:pt x="492712" y="297825"/>
                        <a:pt x="495579" y="308644"/>
                        <a:pt x="504862" y="319087"/>
                      </a:cubicBezTo>
                      <a:cubicBezTo>
                        <a:pt x="513811" y="329155"/>
                        <a:pt x="520658" y="343402"/>
                        <a:pt x="533437" y="347662"/>
                      </a:cubicBezTo>
                      <a:cubicBezTo>
                        <a:pt x="538199" y="349250"/>
                        <a:pt x="542962" y="354012"/>
                        <a:pt x="547724" y="352425"/>
                      </a:cubicBezTo>
                      <a:cubicBezTo>
                        <a:pt x="550736" y="351421"/>
                        <a:pt x="538993" y="344487"/>
                        <a:pt x="538199" y="328612"/>
                      </a:cubicBezTo>
                      <a:close/>
                    </a:path>
                  </a:pathLst>
                </a:custGeom>
                <a:solidFill>
                  <a:srgbClr val="FFFFAB"/>
                </a:solidFill>
                <a:ln>
                  <a:solidFill>
                    <a:srgbClr val="7A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27" name="Explosion 2 26"/>
                <p:cNvSpPr/>
                <p:nvPr/>
              </p:nvSpPr>
              <p:spPr>
                <a:xfrm>
                  <a:off x="4257614" y="2120460"/>
                  <a:ext cx="546100" cy="330382"/>
                </a:xfrm>
                <a:prstGeom prst="irregularSeal2">
                  <a:avLst/>
                </a:prstGeom>
                <a:solidFill>
                  <a:srgbClr val="FF0000"/>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sp>
          <p:nvSpPr>
            <p:cNvPr id="181" name="TextBox 180"/>
            <p:cNvSpPr txBox="1"/>
            <p:nvPr/>
          </p:nvSpPr>
          <p:spPr>
            <a:xfrm>
              <a:off x="4782242" y="2271546"/>
              <a:ext cx="1483668" cy="584775"/>
            </a:xfrm>
            <a:prstGeom prst="rect">
              <a:avLst/>
            </a:prstGeom>
            <a:noFill/>
          </p:spPr>
          <p:txBody>
            <a:bodyPr wrap="square" rtlCol="0">
              <a:spAutoFit/>
            </a:bodyPr>
            <a:lstStyle/>
            <a:p>
              <a:pPr algn="ctr"/>
              <a:r>
                <a:rPr lang="en-MY" sz="1600" dirty="0"/>
                <a:t>Mitochondria damage</a:t>
              </a:r>
            </a:p>
          </p:txBody>
        </p:sp>
      </p:grpSp>
      <p:grpSp>
        <p:nvGrpSpPr>
          <p:cNvPr id="186" name="Group 185"/>
          <p:cNvGrpSpPr/>
          <p:nvPr/>
        </p:nvGrpSpPr>
        <p:grpSpPr>
          <a:xfrm>
            <a:off x="3707969" y="1058219"/>
            <a:ext cx="2868135" cy="669897"/>
            <a:chOff x="4718698" y="1147832"/>
            <a:chExt cx="2868135" cy="669897"/>
          </a:xfrm>
        </p:grpSpPr>
        <p:grpSp>
          <p:nvGrpSpPr>
            <p:cNvPr id="84" name="Group 83"/>
            <p:cNvGrpSpPr/>
            <p:nvPr/>
          </p:nvGrpSpPr>
          <p:grpSpPr>
            <a:xfrm>
              <a:off x="4718698" y="1147832"/>
              <a:ext cx="1244289" cy="669897"/>
              <a:chOff x="3949345" y="993170"/>
              <a:chExt cx="1542047" cy="830203"/>
            </a:xfrm>
          </p:grpSpPr>
          <p:grpSp>
            <p:nvGrpSpPr>
              <p:cNvPr id="66" name="Group 65"/>
              <p:cNvGrpSpPr/>
              <p:nvPr/>
            </p:nvGrpSpPr>
            <p:grpSpPr>
              <a:xfrm>
                <a:off x="3949345" y="1391468"/>
                <a:ext cx="1371600" cy="431905"/>
                <a:chOff x="3905250" y="1308100"/>
                <a:chExt cx="1371600" cy="431905"/>
              </a:xfrm>
            </p:grpSpPr>
            <p:sp>
              <p:nvSpPr>
                <p:cNvPr id="32" name="Freeform 31"/>
                <p:cNvSpPr/>
                <p:nvPr/>
              </p:nvSpPr>
              <p:spPr>
                <a:xfrm>
                  <a:off x="3962400" y="1317187"/>
                  <a:ext cx="1244600" cy="410048"/>
                </a:xfrm>
                <a:custGeom>
                  <a:avLst/>
                  <a:gdLst>
                    <a:gd name="connsiteX0" fmla="*/ 0 w 1244600"/>
                    <a:gd name="connsiteY0" fmla="*/ 244913 h 410048"/>
                    <a:gd name="connsiteX1" fmla="*/ 165100 w 1244600"/>
                    <a:gd name="connsiteY1" fmla="*/ 3613 h 410048"/>
                    <a:gd name="connsiteX2" fmla="*/ 469900 w 1244600"/>
                    <a:gd name="connsiteY2" fmla="*/ 410013 h 410048"/>
                    <a:gd name="connsiteX3" fmla="*/ 685800 w 1244600"/>
                    <a:gd name="connsiteY3" fmla="*/ 29013 h 410048"/>
                    <a:gd name="connsiteX4" fmla="*/ 952500 w 1244600"/>
                    <a:gd name="connsiteY4" fmla="*/ 346513 h 410048"/>
                    <a:gd name="connsiteX5" fmla="*/ 1244600 w 1244600"/>
                    <a:gd name="connsiteY5" fmla="*/ 29013 h 41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4600" h="410048">
                      <a:moveTo>
                        <a:pt x="0" y="244913"/>
                      </a:moveTo>
                      <a:cubicBezTo>
                        <a:pt x="43391" y="110504"/>
                        <a:pt x="86783" y="-23904"/>
                        <a:pt x="165100" y="3613"/>
                      </a:cubicBezTo>
                      <a:cubicBezTo>
                        <a:pt x="243417" y="31130"/>
                        <a:pt x="383117" y="405780"/>
                        <a:pt x="469900" y="410013"/>
                      </a:cubicBezTo>
                      <a:cubicBezTo>
                        <a:pt x="556683" y="414246"/>
                        <a:pt x="605367" y="39596"/>
                        <a:pt x="685800" y="29013"/>
                      </a:cubicBezTo>
                      <a:cubicBezTo>
                        <a:pt x="766233" y="18430"/>
                        <a:pt x="859367" y="346513"/>
                        <a:pt x="952500" y="346513"/>
                      </a:cubicBezTo>
                      <a:cubicBezTo>
                        <a:pt x="1045633" y="346513"/>
                        <a:pt x="1145116" y="187763"/>
                        <a:pt x="1244600" y="29013"/>
                      </a:cubicBezTo>
                    </a:path>
                  </a:pathLst>
                </a:custGeom>
                <a:noFill/>
                <a:ln w="285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33" name="Freeform 32"/>
                <p:cNvSpPr/>
                <p:nvPr/>
              </p:nvSpPr>
              <p:spPr>
                <a:xfrm>
                  <a:off x="3905250" y="1308100"/>
                  <a:ext cx="1371600" cy="431905"/>
                </a:xfrm>
                <a:custGeom>
                  <a:avLst/>
                  <a:gdLst>
                    <a:gd name="connsiteX0" fmla="*/ 0 w 1371600"/>
                    <a:gd name="connsiteY0" fmla="*/ 0 h 431905"/>
                    <a:gd name="connsiteX1" fmla="*/ 247650 w 1371600"/>
                    <a:gd name="connsiteY1" fmla="*/ 431800 h 431905"/>
                    <a:gd name="connsiteX2" fmla="*/ 520700 w 1371600"/>
                    <a:gd name="connsiteY2" fmla="*/ 44450 h 431905"/>
                    <a:gd name="connsiteX3" fmla="*/ 850900 w 1371600"/>
                    <a:gd name="connsiteY3" fmla="*/ 381000 h 431905"/>
                    <a:gd name="connsiteX4" fmla="*/ 1060450 w 1371600"/>
                    <a:gd name="connsiteY4" fmla="*/ 38100 h 431905"/>
                    <a:gd name="connsiteX5" fmla="*/ 1371600 w 1371600"/>
                    <a:gd name="connsiteY5" fmla="*/ 355600 h 43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0" h="431905">
                      <a:moveTo>
                        <a:pt x="0" y="0"/>
                      </a:moveTo>
                      <a:cubicBezTo>
                        <a:pt x="80433" y="212196"/>
                        <a:pt x="160867" y="424392"/>
                        <a:pt x="247650" y="431800"/>
                      </a:cubicBezTo>
                      <a:cubicBezTo>
                        <a:pt x="334433" y="439208"/>
                        <a:pt x="420158" y="52917"/>
                        <a:pt x="520700" y="44450"/>
                      </a:cubicBezTo>
                      <a:cubicBezTo>
                        <a:pt x="621242" y="35983"/>
                        <a:pt x="760942" y="382058"/>
                        <a:pt x="850900" y="381000"/>
                      </a:cubicBezTo>
                      <a:cubicBezTo>
                        <a:pt x="940858" y="379942"/>
                        <a:pt x="973667" y="42333"/>
                        <a:pt x="1060450" y="38100"/>
                      </a:cubicBezTo>
                      <a:cubicBezTo>
                        <a:pt x="1147233" y="33867"/>
                        <a:pt x="1329267" y="302683"/>
                        <a:pt x="1371600" y="355600"/>
                      </a:cubicBezTo>
                    </a:path>
                  </a:pathLst>
                </a:custGeom>
                <a:noFill/>
                <a:ln w="285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cxnSp>
              <p:nvCxnSpPr>
                <p:cNvPr id="37" name="Straight Connector 36"/>
                <p:cNvCxnSpPr>
                  <a:stCxn id="32" idx="1"/>
                  <a:endCxn id="33" idx="1"/>
                </p:cNvCxnSpPr>
                <p:nvPr/>
              </p:nvCxnSpPr>
              <p:spPr>
                <a:xfrm>
                  <a:off x="4127500" y="1320800"/>
                  <a:ext cx="25400" cy="419100"/>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044950" y="1358900"/>
                  <a:ext cx="12700" cy="284163"/>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4222750" y="1427135"/>
                  <a:ext cx="15875" cy="215928"/>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33" idx="2"/>
                  <a:endCxn id="32" idx="2"/>
                </p:cNvCxnSpPr>
                <p:nvPr/>
              </p:nvCxnSpPr>
              <p:spPr>
                <a:xfrm>
                  <a:off x="4425950" y="1352550"/>
                  <a:ext cx="6350" cy="374650"/>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32" idx="3"/>
                </p:cNvCxnSpPr>
                <p:nvPr/>
              </p:nvCxnSpPr>
              <p:spPr>
                <a:xfrm flipH="1">
                  <a:off x="4644370" y="1346200"/>
                  <a:ext cx="3830" cy="233499"/>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endCxn id="33" idx="3"/>
                </p:cNvCxnSpPr>
                <p:nvPr/>
              </p:nvCxnSpPr>
              <p:spPr>
                <a:xfrm>
                  <a:off x="4738785" y="1427135"/>
                  <a:ext cx="17365" cy="261965"/>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33" idx="4"/>
                  <a:endCxn id="32" idx="4"/>
                </p:cNvCxnSpPr>
                <p:nvPr/>
              </p:nvCxnSpPr>
              <p:spPr>
                <a:xfrm flipH="1">
                  <a:off x="4914900" y="1346200"/>
                  <a:ext cx="50800" cy="317500"/>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5025064" y="1398429"/>
                  <a:ext cx="37806" cy="196580"/>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4343399" y="1429568"/>
                  <a:ext cx="7938" cy="208806"/>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498652" y="1406042"/>
                  <a:ext cx="15875" cy="215928"/>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699000" y="1379080"/>
                  <a:ext cx="0" cy="288000"/>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a:off x="4986338" y="1360949"/>
                  <a:ext cx="32376" cy="270000"/>
                </a:xfrm>
                <a:prstGeom prst="line">
                  <a:avLst/>
                </a:prstGeom>
                <a:ln w="28575"/>
                <a:effectLst/>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rot="21314965" flipH="1" flipV="1">
                <a:off x="4119792" y="993170"/>
                <a:ext cx="1371600" cy="431905"/>
                <a:chOff x="3905250" y="1308100"/>
                <a:chExt cx="1371600" cy="431905"/>
              </a:xfrm>
            </p:grpSpPr>
            <p:sp>
              <p:nvSpPr>
                <p:cNvPr id="68" name="Freeform 67"/>
                <p:cNvSpPr/>
                <p:nvPr/>
              </p:nvSpPr>
              <p:spPr>
                <a:xfrm>
                  <a:off x="3962400" y="1317187"/>
                  <a:ext cx="1244600" cy="410048"/>
                </a:xfrm>
                <a:custGeom>
                  <a:avLst/>
                  <a:gdLst>
                    <a:gd name="connsiteX0" fmla="*/ 0 w 1244600"/>
                    <a:gd name="connsiteY0" fmla="*/ 244913 h 410048"/>
                    <a:gd name="connsiteX1" fmla="*/ 165100 w 1244600"/>
                    <a:gd name="connsiteY1" fmla="*/ 3613 h 410048"/>
                    <a:gd name="connsiteX2" fmla="*/ 469900 w 1244600"/>
                    <a:gd name="connsiteY2" fmla="*/ 410013 h 410048"/>
                    <a:gd name="connsiteX3" fmla="*/ 685800 w 1244600"/>
                    <a:gd name="connsiteY3" fmla="*/ 29013 h 410048"/>
                    <a:gd name="connsiteX4" fmla="*/ 952500 w 1244600"/>
                    <a:gd name="connsiteY4" fmla="*/ 346513 h 410048"/>
                    <a:gd name="connsiteX5" fmla="*/ 1244600 w 1244600"/>
                    <a:gd name="connsiteY5" fmla="*/ 29013 h 41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4600" h="410048">
                      <a:moveTo>
                        <a:pt x="0" y="244913"/>
                      </a:moveTo>
                      <a:cubicBezTo>
                        <a:pt x="43391" y="110504"/>
                        <a:pt x="86783" y="-23904"/>
                        <a:pt x="165100" y="3613"/>
                      </a:cubicBezTo>
                      <a:cubicBezTo>
                        <a:pt x="243417" y="31130"/>
                        <a:pt x="383117" y="405780"/>
                        <a:pt x="469900" y="410013"/>
                      </a:cubicBezTo>
                      <a:cubicBezTo>
                        <a:pt x="556683" y="414246"/>
                        <a:pt x="605367" y="39596"/>
                        <a:pt x="685800" y="29013"/>
                      </a:cubicBezTo>
                      <a:cubicBezTo>
                        <a:pt x="766233" y="18430"/>
                        <a:pt x="859367" y="346513"/>
                        <a:pt x="952500" y="346513"/>
                      </a:cubicBezTo>
                      <a:cubicBezTo>
                        <a:pt x="1045633" y="346513"/>
                        <a:pt x="1145116" y="187763"/>
                        <a:pt x="1244600" y="29013"/>
                      </a:cubicBezTo>
                    </a:path>
                  </a:pathLst>
                </a:cu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69" name="Freeform 68"/>
                <p:cNvSpPr/>
                <p:nvPr/>
              </p:nvSpPr>
              <p:spPr>
                <a:xfrm>
                  <a:off x="3905250" y="1308100"/>
                  <a:ext cx="1371600" cy="431905"/>
                </a:xfrm>
                <a:custGeom>
                  <a:avLst/>
                  <a:gdLst>
                    <a:gd name="connsiteX0" fmla="*/ 0 w 1371600"/>
                    <a:gd name="connsiteY0" fmla="*/ 0 h 431905"/>
                    <a:gd name="connsiteX1" fmla="*/ 247650 w 1371600"/>
                    <a:gd name="connsiteY1" fmla="*/ 431800 h 431905"/>
                    <a:gd name="connsiteX2" fmla="*/ 520700 w 1371600"/>
                    <a:gd name="connsiteY2" fmla="*/ 44450 h 431905"/>
                    <a:gd name="connsiteX3" fmla="*/ 850900 w 1371600"/>
                    <a:gd name="connsiteY3" fmla="*/ 381000 h 431905"/>
                    <a:gd name="connsiteX4" fmla="*/ 1060450 w 1371600"/>
                    <a:gd name="connsiteY4" fmla="*/ 38100 h 431905"/>
                    <a:gd name="connsiteX5" fmla="*/ 1371600 w 1371600"/>
                    <a:gd name="connsiteY5" fmla="*/ 355600 h 43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0" h="431905">
                      <a:moveTo>
                        <a:pt x="0" y="0"/>
                      </a:moveTo>
                      <a:cubicBezTo>
                        <a:pt x="80433" y="212196"/>
                        <a:pt x="160867" y="424392"/>
                        <a:pt x="247650" y="431800"/>
                      </a:cubicBezTo>
                      <a:cubicBezTo>
                        <a:pt x="334433" y="439208"/>
                        <a:pt x="420158" y="52917"/>
                        <a:pt x="520700" y="44450"/>
                      </a:cubicBezTo>
                      <a:cubicBezTo>
                        <a:pt x="621242" y="35983"/>
                        <a:pt x="760942" y="382058"/>
                        <a:pt x="850900" y="381000"/>
                      </a:cubicBezTo>
                      <a:cubicBezTo>
                        <a:pt x="940858" y="379942"/>
                        <a:pt x="973667" y="42333"/>
                        <a:pt x="1060450" y="38100"/>
                      </a:cubicBezTo>
                      <a:cubicBezTo>
                        <a:pt x="1147233" y="33867"/>
                        <a:pt x="1329267" y="302683"/>
                        <a:pt x="1371600" y="355600"/>
                      </a:cubicBezTo>
                    </a:path>
                  </a:pathLst>
                </a:cu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cxnSp>
              <p:nvCxnSpPr>
                <p:cNvPr id="70" name="Straight Connector 69"/>
                <p:cNvCxnSpPr>
                  <a:stCxn id="68" idx="1"/>
                  <a:endCxn id="69" idx="1"/>
                </p:cNvCxnSpPr>
                <p:nvPr/>
              </p:nvCxnSpPr>
              <p:spPr>
                <a:xfrm>
                  <a:off x="4127500" y="1320800"/>
                  <a:ext cx="25400" cy="419100"/>
                </a:xfrm>
                <a:prstGeom prst="line">
                  <a:avLst/>
                </a:prstGeom>
                <a:ln w="28575">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4044950" y="1358900"/>
                  <a:ext cx="12700" cy="284163"/>
                </a:xfrm>
                <a:prstGeom prst="line">
                  <a:avLst/>
                </a:prstGeom>
                <a:ln w="28575">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4222750" y="1427135"/>
                  <a:ext cx="15875" cy="215928"/>
                </a:xfrm>
                <a:prstGeom prst="line">
                  <a:avLst/>
                </a:prstGeom>
                <a:ln w="28575">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69" idx="2"/>
                  <a:endCxn id="68" idx="2"/>
                </p:cNvCxnSpPr>
                <p:nvPr/>
              </p:nvCxnSpPr>
              <p:spPr>
                <a:xfrm>
                  <a:off x="4425950" y="1352550"/>
                  <a:ext cx="6350" cy="374650"/>
                </a:xfrm>
                <a:prstGeom prst="line">
                  <a:avLst/>
                </a:prstGeom>
                <a:ln w="28575">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68" idx="3"/>
                </p:cNvCxnSpPr>
                <p:nvPr/>
              </p:nvCxnSpPr>
              <p:spPr>
                <a:xfrm flipH="1">
                  <a:off x="4644370" y="1346200"/>
                  <a:ext cx="3830" cy="233499"/>
                </a:xfrm>
                <a:prstGeom prst="line">
                  <a:avLst/>
                </a:prstGeom>
                <a:ln w="28575">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a:endCxn id="69" idx="3"/>
                </p:cNvCxnSpPr>
                <p:nvPr/>
              </p:nvCxnSpPr>
              <p:spPr>
                <a:xfrm>
                  <a:off x="4738785" y="1427135"/>
                  <a:ext cx="17365" cy="261965"/>
                </a:xfrm>
                <a:prstGeom prst="line">
                  <a:avLst/>
                </a:prstGeom>
                <a:ln w="28575">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69" idx="4"/>
                  <a:endCxn id="68" idx="4"/>
                </p:cNvCxnSpPr>
                <p:nvPr/>
              </p:nvCxnSpPr>
              <p:spPr>
                <a:xfrm flipH="1">
                  <a:off x="4914900" y="1346200"/>
                  <a:ext cx="50800" cy="317500"/>
                </a:xfrm>
                <a:prstGeom prst="line">
                  <a:avLst/>
                </a:prstGeom>
                <a:ln w="28575">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5025064" y="1398429"/>
                  <a:ext cx="37806" cy="196580"/>
                </a:xfrm>
                <a:prstGeom prst="line">
                  <a:avLst/>
                </a:prstGeom>
                <a:ln w="28575">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4343399" y="1429568"/>
                  <a:ext cx="7938" cy="208806"/>
                </a:xfrm>
                <a:prstGeom prst="line">
                  <a:avLst/>
                </a:prstGeom>
                <a:ln w="28575">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4498652" y="1406042"/>
                  <a:ext cx="15875" cy="215928"/>
                </a:xfrm>
                <a:prstGeom prst="line">
                  <a:avLst/>
                </a:prstGeom>
                <a:ln w="28575">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4699000" y="1379080"/>
                  <a:ext cx="0" cy="288000"/>
                </a:xfrm>
                <a:prstGeom prst="line">
                  <a:avLst/>
                </a:prstGeom>
                <a:ln w="28575">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4986338" y="1360949"/>
                  <a:ext cx="32376" cy="270000"/>
                </a:xfrm>
                <a:prstGeom prst="line">
                  <a:avLst/>
                </a:prstGeom>
                <a:ln w="28575">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82" name="Explosion 2 81"/>
              <p:cNvSpPr/>
              <p:nvPr/>
            </p:nvSpPr>
            <p:spPr>
              <a:xfrm rot="1682544">
                <a:off x="4736222" y="1521372"/>
                <a:ext cx="308744" cy="186785"/>
              </a:xfrm>
              <a:prstGeom prst="irregularSeal2">
                <a:avLst/>
              </a:prstGeom>
              <a:solidFill>
                <a:srgbClr val="FF0000"/>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83" name="Explosion 2 82"/>
              <p:cNvSpPr/>
              <p:nvPr/>
            </p:nvSpPr>
            <p:spPr>
              <a:xfrm rot="1682544">
                <a:off x="4244430" y="1032846"/>
                <a:ext cx="308744" cy="186785"/>
              </a:xfrm>
              <a:prstGeom prst="irregularSeal2">
                <a:avLst/>
              </a:prstGeom>
              <a:solidFill>
                <a:srgbClr val="FF0000"/>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sp>
          <p:nvSpPr>
            <p:cNvPr id="182" name="TextBox 181"/>
            <p:cNvSpPr txBox="1"/>
            <p:nvPr/>
          </p:nvSpPr>
          <p:spPr>
            <a:xfrm>
              <a:off x="6103165" y="1313503"/>
              <a:ext cx="1483668" cy="338554"/>
            </a:xfrm>
            <a:prstGeom prst="rect">
              <a:avLst/>
            </a:prstGeom>
            <a:noFill/>
          </p:spPr>
          <p:txBody>
            <a:bodyPr wrap="square" rtlCol="0">
              <a:spAutoFit/>
            </a:bodyPr>
            <a:lstStyle/>
            <a:p>
              <a:pPr algn="ctr"/>
              <a:r>
                <a:rPr lang="en-MY" sz="1600" dirty="0"/>
                <a:t>DNA damage</a:t>
              </a:r>
            </a:p>
          </p:txBody>
        </p:sp>
      </p:grpSp>
      <p:grpSp>
        <p:nvGrpSpPr>
          <p:cNvPr id="184" name="Group 183"/>
          <p:cNvGrpSpPr/>
          <p:nvPr/>
        </p:nvGrpSpPr>
        <p:grpSpPr>
          <a:xfrm>
            <a:off x="3679996" y="3163862"/>
            <a:ext cx="2924080" cy="584775"/>
            <a:chOff x="4586311" y="3369783"/>
            <a:chExt cx="2924080" cy="584775"/>
          </a:xfrm>
        </p:grpSpPr>
        <p:grpSp>
          <p:nvGrpSpPr>
            <p:cNvPr id="180" name="Group 179"/>
            <p:cNvGrpSpPr/>
            <p:nvPr/>
          </p:nvGrpSpPr>
          <p:grpSpPr>
            <a:xfrm>
              <a:off x="4586311" y="3398530"/>
              <a:ext cx="1374160" cy="527281"/>
              <a:chOff x="4943072" y="3497580"/>
              <a:chExt cx="1374160" cy="527281"/>
            </a:xfrm>
          </p:grpSpPr>
          <p:grpSp>
            <p:nvGrpSpPr>
              <p:cNvPr id="178" name="Group 177"/>
              <p:cNvGrpSpPr/>
              <p:nvPr/>
            </p:nvGrpSpPr>
            <p:grpSpPr>
              <a:xfrm>
                <a:off x="4943072" y="3497580"/>
                <a:ext cx="1210907" cy="527281"/>
                <a:chOff x="4943072" y="3497580"/>
                <a:chExt cx="1210907" cy="527281"/>
              </a:xfrm>
            </p:grpSpPr>
            <p:grpSp>
              <p:nvGrpSpPr>
                <p:cNvPr id="177" name="Group 176"/>
                <p:cNvGrpSpPr/>
                <p:nvPr/>
              </p:nvGrpSpPr>
              <p:grpSpPr>
                <a:xfrm>
                  <a:off x="4943072" y="3497580"/>
                  <a:ext cx="1205554" cy="260350"/>
                  <a:chOff x="4943072" y="3497580"/>
                  <a:chExt cx="1205554" cy="260350"/>
                </a:xfrm>
              </p:grpSpPr>
              <p:grpSp>
                <p:nvGrpSpPr>
                  <p:cNvPr id="91" name="Group 90"/>
                  <p:cNvGrpSpPr/>
                  <p:nvPr/>
                </p:nvGrpSpPr>
                <p:grpSpPr>
                  <a:xfrm>
                    <a:off x="4943072" y="3497580"/>
                    <a:ext cx="92910" cy="254000"/>
                    <a:chOff x="4943072" y="3497580"/>
                    <a:chExt cx="92910" cy="254000"/>
                  </a:xfrm>
                </p:grpSpPr>
                <p:sp>
                  <p:nvSpPr>
                    <p:cNvPr id="85" name="Oval 84"/>
                    <p:cNvSpPr/>
                    <p:nvPr/>
                  </p:nvSpPr>
                  <p:spPr>
                    <a:xfrm>
                      <a:off x="4945293" y="3497580"/>
                      <a:ext cx="82550" cy="76200"/>
                    </a:xfrm>
                    <a:prstGeom prst="ellipse">
                      <a:avLst/>
                    </a:prstGeom>
                    <a:solidFill>
                      <a:schemeClr val="accent5">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86" name="Freeform 85"/>
                    <p:cNvSpPr/>
                    <p:nvPr/>
                  </p:nvSpPr>
                  <p:spPr>
                    <a:xfrm>
                      <a:off x="4943072" y="3571875"/>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87" name="Freeform 86"/>
                    <p:cNvSpPr/>
                    <p:nvPr/>
                  </p:nvSpPr>
                  <p:spPr>
                    <a:xfrm flipH="1">
                      <a:off x="5007004" y="3573780"/>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92" name="Group 91"/>
                  <p:cNvGrpSpPr/>
                  <p:nvPr/>
                </p:nvGrpSpPr>
                <p:grpSpPr>
                  <a:xfrm>
                    <a:off x="5054232" y="3497580"/>
                    <a:ext cx="92910" cy="254000"/>
                    <a:chOff x="4943072" y="3497580"/>
                    <a:chExt cx="92910" cy="254000"/>
                  </a:xfrm>
                </p:grpSpPr>
                <p:sp>
                  <p:nvSpPr>
                    <p:cNvPr id="93" name="Oval 92"/>
                    <p:cNvSpPr/>
                    <p:nvPr/>
                  </p:nvSpPr>
                  <p:spPr>
                    <a:xfrm>
                      <a:off x="4945293" y="3497580"/>
                      <a:ext cx="82550" cy="76200"/>
                    </a:xfrm>
                    <a:prstGeom prst="ellipse">
                      <a:avLst/>
                    </a:prstGeom>
                    <a:solidFill>
                      <a:schemeClr val="accent5">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94" name="Freeform 93"/>
                    <p:cNvSpPr/>
                    <p:nvPr/>
                  </p:nvSpPr>
                  <p:spPr>
                    <a:xfrm>
                      <a:off x="4943072" y="3571875"/>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95" name="Freeform 94"/>
                    <p:cNvSpPr/>
                    <p:nvPr/>
                  </p:nvSpPr>
                  <p:spPr>
                    <a:xfrm flipH="1">
                      <a:off x="5007004" y="3573780"/>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96" name="Group 95"/>
                  <p:cNvGrpSpPr/>
                  <p:nvPr/>
                </p:nvGrpSpPr>
                <p:grpSpPr>
                  <a:xfrm>
                    <a:off x="5165751" y="3500755"/>
                    <a:ext cx="92910" cy="254000"/>
                    <a:chOff x="4943072" y="3497580"/>
                    <a:chExt cx="92910" cy="254000"/>
                  </a:xfrm>
                </p:grpSpPr>
                <p:sp>
                  <p:nvSpPr>
                    <p:cNvPr id="97" name="Oval 96"/>
                    <p:cNvSpPr/>
                    <p:nvPr/>
                  </p:nvSpPr>
                  <p:spPr>
                    <a:xfrm>
                      <a:off x="4945293" y="3497580"/>
                      <a:ext cx="82550" cy="76200"/>
                    </a:xfrm>
                    <a:prstGeom prst="ellipse">
                      <a:avLst/>
                    </a:prstGeom>
                    <a:solidFill>
                      <a:schemeClr val="accent5">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98" name="Freeform 97"/>
                    <p:cNvSpPr/>
                    <p:nvPr/>
                  </p:nvSpPr>
                  <p:spPr>
                    <a:xfrm>
                      <a:off x="4943072" y="3571875"/>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99" name="Freeform 98"/>
                    <p:cNvSpPr/>
                    <p:nvPr/>
                  </p:nvSpPr>
                  <p:spPr>
                    <a:xfrm flipH="1">
                      <a:off x="5007004" y="3573780"/>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100" name="Group 99"/>
                  <p:cNvGrpSpPr/>
                  <p:nvPr/>
                </p:nvGrpSpPr>
                <p:grpSpPr>
                  <a:xfrm>
                    <a:off x="5276911" y="3500755"/>
                    <a:ext cx="92910" cy="254000"/>
                    <a:chOff x="4943072" y="3497580"/>
                    <a:chExt cx="92910" cy="254000"/>
                  </a:xfrm>
                </p:grpSpPr>
                <p:sp>
                  <p:nvSpPr>
                    <p:cNvPr id="101" name="Oval 100"/>
                    <p:cNvSpPr/>
                    <p:nvPr/>
                  </p:nvSpPr>
                  <p:spPr>
                    <a:xfrm>
                      <a:off x="4945293" y="3497580"/>
                      <a:ext cx="82550" cy="76200"/>
                    </a:xfrm>
                    <a:prstGeom prst="ellipse">
                      <a:avLst/>
                    </a:prstGeom>
                    <a:solidFill>
                      <a:schemeClr val="accent5">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02" name="Freeform 101"/>
                    <p:cNvSpPr/>
                    <p:nvPr/>
                  </p:nvSpPr>
                  <p:spPr>
                    <a:xfrm>
                      <a:off x="4943072" y="3571875"/>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03" name="Freeform 102"/>
                    <p:cNvSpPr/>
                    <p:nvPr/>
                  </p:nvSpPr>
                  <p:spPr>
                    <a:xfrm flipH="1">
                      <a:off x="5007004" y="3573780"/>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104" name="Group 103"/>
                  <p:cNvGrpSpPr/>
                  <p:nvPr/>
                </p:nvGrpSpPr>
                <p:grpSpPr>
                  <a:xfrm>
                    <a:off x="5388750" y="3497580"/>
                    <a:ext cx="92910" cy="254000"/>
                    <a:chOff x="4943072" y="3497580"/>
                    <a:chExt cx="92910" cy="254000"/>
                  </a:xfrm>
                </p:grpSpPr>
                <p:sp>
                  <p:nvSpPr>
                    <p:cNvPr id="105" name="Oval 104"/>
                    <p:cNvSpPr/>
                    <p:nvPr/>
                  </p:nvSpPr>
                  <p:spPr>
                    <a:xfrm>
                      <a:off x="4945293" y="3497580"/>
                      <a:ext cx="82550" cy="76200"/>
                    </a:xfrm>
                    <a:prstGeom prst="ellipse">
                      <a:avLst/>
                    </a:prstGeom>
                    <a:solidFill>
                      <a:schemeClr val="accent5">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06" name="Freeform 105"/>
                    <p:cNvSpPr/>
                    <p:nvPr/>
                  </p:nvSpPr>
                  <p:spPr>
                    <a:xfrm>
                      <a:off x="4943072" y="3571875"/>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07" name="Freeform 106"/>
                    <p:cNvSpPr/>
                    <p:nvPr/>
                  </p:nvSpPr>
                  <p:spPr>
                    <a:xfrm flipH="1">
                      <a:off x="5007004" y="3573780"/>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108" name="Group 107"/>
                  <p:cNvGrpSpPr/>
                  <p:nvPr/>
                </p:nvGrpSpPr>
                <p:grpSpPr>
                  <a:xfrm>
                    <a:off x="5499910" y="3497580"/>
                    <a:ext cx="92910" cy="254000"/>
                    <a:chOff x="4943072" y="3497580"/>
                    <a:chExt cx="92910" cy="254000"/>
                  </a:xfrm>
                </p:grpSpPr>
                <p:sp>
                  <p:nvSpPr>
                    <p:cNvPr id="109" name="Oval 108"/>
                    <p:cNvSpPr/>
                    <p:nvPr/>
                  </p:nvSpPr>
                  <p:spPr>
                    <a:xfrm>
                      <a:off x="4945293" y="3497580"/>
                      <a:ext cx="82550" cy="76200"/>
                    </a:xfrm>
                    <a:prstGeom prst="ellipse">
                      <a:avLst/>
                    </a:prstGeom>
                    <a:solidFill>
                      <a:schemeClr val="accent5">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10" name="Freeform 109"/>
                    <p:cNvSpPr/>
                    <p:nvPr/>
                  </p:nvSpPr>
                  <p:spPr>
                    <a:xfrm>
                      <a:off x="4943072" y="3571875"/>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11" name="Freeform 110"/>
                    <p:cNvSpPr/>
                    <p:nvPr/>
                  </p:nvSpPr>
                  <p:spPr>
                    <a:xfrm flipH="1">
                      <a:off x="5007004" y="3573780"/>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112" name="Group 111"/>
                  <p:cNvGrpSpPr/>
                  <p:nvPr/>
                </p:nvGrpSpPr>
                <p:grpSpPr>
                  <a:xfrm>
                    <a:off x="5610038" y="3500755"/>
                    <a:ext cx="92910" cy="254000"/>
                    <a:chOff x="4943072" y="3497580"/>
                    <a:chExt cx="92910" cy="254000"/>
                  </a:xfrm>
                </p:grpSpPr>
                <p:sp>
                  <p:nvSpPr>
                    <p:cNvPr id="113" name="Oval 112"/>
                    <p:cNvSpPr/>
                    <p:nvPr/>
                  </p:nvSpPr>
                  <p:spPr>
                    <a:xfrm>
                      <a:off x="4945293" y="3497580"/>
                      <a:ext cx="82550" cy="76200"/>
                    </a:xfrm>
                    <a:prstGeom prst="ellipse">
                      <a:avLst/>
                    </a:prstGeom>
                    <a:solidFill>
                      <a:schemeClr val="accent5">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14" name="Freeform 113"/>
                    <p:cNvSpPr/>
                    <p:nvPr/>
                  </p:nvSpPr>
                  <p:spPr>
                    <a:xfrm>
                      <a:off x="4943072" y="3571875"/>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15" name="Freeform 114"/>
                    <p:cNvSpPr/>
                    <p:nvPr/>
                  </p:nvSpPr>
                  <p:spPr>
                    <a:xfrm flipH="1">
                      <a:off x="5007004" y="3573780"/>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116" name="Group 115"/>
                  <p:cNvGrpSpPr/>
                  <p:nvPr/>
                </p:nvGrpSpPr>
                <p:grpSpPr>
                  <a:xfrm>
                    <a:off x="5721557" y="3503930"/>
                    <a:ext cx="92910" cy="254000"/>
                    <a:chOff x="4943072" y="3497580"/>
                    <a:chExt cx="92910" cy="254000"/>
                  </a:xfrm>
                </p:grpSpPr>
                <p:sp>
                  <p:nvSpPr>
                    <p:cNvPr id="117" name="Oval 116"/>
                    <p:cNvSpPr/>
                    <p:nvPr/>
                  </p:nvSpPr>
                  <p:spPr>
                    <a:xfrm>
                      <a:off x="4945293" y="3497580"/>
                      <a:ext cx="82550" cy="76200"/>
                    </a:xfrm>
                    <a:prstGeom prst="ellipse">
                      <a:avLst/>
                    </a:prstGeom>
                    <a:solidFill>
                      <a:schemeClr val="accent5">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18" name="Freeform 117"/>
                    <p:cNvSpPr/>
                    <p:nvPr/>
                  </p:nvSpPr>
                  <p:spPr>
                    <a:xfrm>
                      <a:off x="4943072" y="3571875"/>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19" name="Freeform 118"/>
                    <p:cNvSpPr/>
                    <p:nvPr/>
                  </p:nvSpPr>
                  <p:spPr>
                    <a:xfrm flipH="1">
                      <a:off x="5007004" y="3573780"/>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120" name="Group 119"/>
                  <p:cNvGrpSpPr/>
                  <p:nvPr/>
                </p:nvGrpSpPr>
                <p:grpSpPr>
                  <a:xfrm>
                    <a:off x="5832717" y="3503930"/>
                    <a:ext cx="92910" cy="254000"/>
                    <a:chOff x="4943072" y="3497580"/>
                    <a:chExt cx="92910" cy="254000"/>
                  </a:xfrm>
                </p:grpSpPr>
                <p:sp>
                  <p:nvSpPr>
                    <p:cNvPr id="121" name="Oval 120"/>
                    <p:cNvSpPr/>
                    <p:nvPr/>
                  </p:nvSpPr>
                  <p:spPr>
                    <a:xfrm>
                      <a:off x="4945293" y="3497580"/>
                      <a:ext cx="82550" cy="76200"/>
                    </a:xfrm>
                    <a:prstGeom prst="ellipse">
                      <a:avLst/>
                    </a:prstGeom>
                    <a:solidFill>
                      <a:schemeClr val="accent5">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22" name="Freeform 121"/>
                    <p:cNvSpPr/>
                    <p:nvPr/>
                  </p:nvSpPr>
                  <p:spPr>
                    <a:xfrm>
                      <a:off x="4943072" y="3571875"/>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23" name="Freeform 122"/>
                    <p:cNvSpPr/>
                    <p:nvPr/>
                  </p:nvSpPr>
                  <p:spPr>
                    <a:xfrm flipH="1">
                      <a:off x="5007004" y="3573780"/>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124" name="Group 123"/>
                  <p:cNvGrpSpPr/>
                  <p:nvPr/>
                </p:nvGrpSpPr>
                <p:grpSpPr>
                  <a:xfrm>
                    <a:off x="5944556" y="3500755"/>
                    <a:ext cx="92910" cy="254000"/>
                    <a:chOff x="4943072" y="3497580"/>
                    <a:chExt cx="92910" cy="254000"/>
                  </a:xfrm>
                </p:grpSpPr>
                <p:sp>
                  <p:nvSpPr>
                    <p:cNvPr id="125" name="Oval 124"/>
                    <p:cNvSpPr/>
                    <p:nvPr/>
                  </p:nvSpPr>
                  <p:spPr>
                    <a:xfrm>
                      <a:off x="4945293" y="3497580"/>
                      <a:ext cx="82550" cy="76200"/>
                    </a:xfrm>
                    <a:prstGeom prst="ellipse">
                      <a:avLst/>
                    </a:prstGeom>
                    <a:solidFill>
                      <a:schemeClr val="accent5">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26" name="Freeform 125"/>
                    <p:cNvSpPr/>
                    <p:nvPr/>
                  </p:nvSpPr>
                  <p:spPr>
                    <a:xfrm>
                      <a:off x="4943072" y="3571875"/>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27" name="Freeform 126"/>
                    <p:cNvSpPr/>
                    <p:nvPr/>
                  </p:nvSpPr>
                  <p:spPr>
                    <a:xfrm flipH="1">
                      <a:off x="5007004" y="3573780"/>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128" name="Group 127"/>
                  <p:cNvGrpSpPr/>
                  <p:nvPr/>
                </p:nvGrpSpPr>
                <p:grpSpPr>
                  <a:xfrm>
                    <a:off x="6055716" y="3500755"/>
                    <a:ext cx="92910" cy="254000"/>
                    <a:chOff x="4943072" y="3497580"/>
                    <a:chExt cx="92910" cy="254000"/>
                  </a:xfrm>
                </p:grpSpPr>
                <p:sp>
                  <p:nvSpPr>
                    <p:cNvPr id="129" name="Oval 128"/>
                    <p:cNvSpPr/>
                    <p:nvPr/>
                  </p:nvSpPr>
                  <p:spPr>
                    <a:xfrm>
                      <a:off x="4945293" y="3497580"/>
                      <a:ext cx="82550" cy="76200"/>
                    </a:xfrm>
                    <a:prstGeom prst="ellipse">
                      <a:avLst/>
                    </a:prstGeom>
                    <a:solidFill>
                      <a:schemeClr val="accent5">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30" name="Freeform 129"/>
                    <p:cNvSpPr/>
                    <p:nvPr/>
                  </p:nvSpPr>
                  <p:spPr>
                    <a:xfrm>
                      <a:off x="4943072" y="3571875"/>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31" name="Freeform 130"/>
                    <p:cNvSpPr/>
                    <p:nvPr/>
                  </p:nvSpPr>
                  <p:spPr>
                    <a:xfrm flipH="1">
                      <a:off x="5007004" y="3573780"/>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grpSp>
              <p:nvGrpSpPr>
                <p:cNvPr id="176" name="Group 175"/>
                <p:cNvGrpSpPr/>
                <p:nvPr/>
              </p:nvGrpSpPr>
              <p:grpSpPr>
                <a:xfrm flipH="1" flipV="1">
                  <a:off x="4948425" y="3764511"/>
                  <a:ext cx="1205554" cy="260350"/>
                  <a:chOff x="5095472" y="3649980"/>
                  <a:chExt cx="1205554" cy="260350"/>
                </a:xfrm>
              </p:grpSpPr>
              <p:grpSp>
                <p:nvGrpSpPr>
                  <p:cNvPr id="132" name="Group 131"/>
                  <p:cNvGrpSpPr/>
                  <p:nvPr/>
                </p:nvGrpSpPr>
                <p:grpSpPr>
                  <a:xfrm>
                    <a:off x="5095472" y="3649980"/>
                    <a:ext cx="92910" cy="254000"/>
                    <a:chOff x="4943072" y="3497580"/>
                    <a:chExt cx="92910" cy="254000"/>
                  </a:xfrm>
                </p:grpSpPr>
                <p:sp>
                  <p:nvSpPr>
                    <p:cNvPr id="133" name="Oval 132"/>
                    <p:cNvSpPr/>
                    <p:nvPr/>
                  </p:nvSpPr>
                  <p:spPr>
                    <a:xfrm>
                      <a:off x="4945293" y="3497580"/>
                      <a:ext cx="82550" cy="76200"/>
                    </a:xfrm>
                    <a:prstGeom prst="ellipse">
                      <a:avLst/>
                    </a:prstGeom>
                    <a:solidFill>
                      <a:schemeClr val="accent5">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34" name="Freeform 133"/>
                    <p:cNvSpPr/>
                    <p:nvPr/>
                  </p:nvSpPr>
                  <p:spPr>
                    <a:xfrm>
                      <a:off x="4943072" y="3571875"/>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35" name="Freeform 134"/>
                    <p:cNvSpPr/>
                    <p:nvPr/>
                  </p:nvSpPr>
                  <p:spPr>
                    <a:xfrm flipH="1">
                      <a:off x="5007004" y="3573780"/>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136" name="Group 135"/>
                  <p:cNvGrpSpPr/>
                  <p:nvPr/>
                </p:nvGrpSpPr>
                <p:grpSpPr>
                  <a:xfrm>
                    <a:off x="5206632" y="3649980"/>
                    <a:ext cx="92910" cy="254000"/>
                    <a:chOff x="4943072" y="3497580"/>
                    <a:chExt cx="92910" cy="254000"/>
                  </a:xfrm>
                </p:grpSpPr>
                <p:sp>
                  <p:nvSpPr>
                    <p:cNvPr id="137" name="Oval 136"/>
                    <p:cNvSpPr/>
                    <p:nvPr/>
                  </p:nvSpPr>
                  <p:spPr>
                    <a:xfrm>
                      <a:off x="4945293" y="3497580"/>
                      <a:ext cx="82550" cy="76200"/>
                    </a:xfrm>
                    <a:prstGeom prst="ellipse">
                      <a:avLst/>
                    </a:prstGeom>
                    <a:solidFill>
                      <a:schemeClr val="accent5">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38" name="Freeform 137"/>
                    <p:cNvSpPr/>
                    <p:nvPr/>
                  </p:nvSpPr>
                  <p:spPr>
                    <a:xfrm>
                      <a:off x="4943072" y="3571875"/>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39" name="Freeform 138"/>
                    <p:cNvSpPr/>
                    <p:nvPr/>
                  </p:nvSpPr>
                  <p:spPr>
                    <a:xfrm flipH="1">
                      <a:off x="5007004" y="3573780"/>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140" name="Group 139"/>
                  <p:cNvGrpSpPr/>
                  <p:nvPr/>
                </p:nvGrpSpPr>
                <p:grpSpPr>
                  <a:xfrm>
                    <a:off x="5318151" y="3653155"/>
                    <a:ext cx="92910" cy="254000"/>
                    <a:chOff x="4943072" y="3497580"/>
                    <a:chExt cx="92910" cy="254000"/>
                  </a:xfrm>
                </p:grpSpPr>
                <p:sp>
                  <p:nvSpPr>
                    <p:cNvPr id="141" name="Oval 140"/>
                    <p:cNvSpPr/>
                    <p:nvPr/>
                  </p:nvSpPr>
                  <p:spPr>
                    <a:xfrm>
                      <a:off x="4945293" y="3497580"/>
                      <a:ext cx="82550" cy="76200"/>
                    </a:xfrm>
                    <a:prstGeom prst="ellipse">
                      <a:avLst/>
                    </a:prstGeom>
                    <a:solidFill>
                      <a:schemeClr val="accent5">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42" name="Freeform 141"/>
                    <p:cNvSpPr/>
                    <p:nvPr/>
                  </p:nvSpPr>
                  <p:spPr>
                    <a:xfrm>
                      <a:off x="4943072" y="3571875"/>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43" name="Freeform 142"/>
                    <p:cNvSpPr/>
                    <p:nvPr/>
                  </p:nvSpPr>
                  <p:spPr>
                    <a:xfrm flipH="1">
                      <a:off x="5007004" y="3573780"/>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144" name="Group 143"/>
                  <p:cNvGrpSpPr/>
                  <p:nvPr/>
                </p:nvGrpSpPr>
                <p:grpSpPr>
                  <a:xfrm>
                    <a:off x="5429311" y="3653155"/>
                    <a:ext cx="92910" cy="254000"/>
                    <a:chOff x="4943072" y="3497580"/>
                    <a:chExt cx="92910" cy="254000"/>
                  </a:xfrm>
                </p:grpSpPr>
                <p:sp>
                  <p:nvSpPr>
                    <p:cNvPr id="145" name="Oval 144"/>
                    <p:cNvSpPr/>
                    <p:nvPr/>
                  </p:nvSpPr>
                  <p:spPr>
                    <a:xfrm>
                      <a:off x="4945293" y="3497580"/>
                      <a:ext cx="82550" cy="76200"/>
                    </a:xfrm>
                    <a:prstGeom prst="ellipse">
                      <a:avLst/>
                    </a:prstGeom>
                    <a:solidFill>
                      <a:schemeClr val="accent5">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46" name="Freeform 145"/>
                    <p:cNvSpPr/>
                    <p:nvPr/>
                  </p:nvSpPr>
                  <p:spPr>
                    <a:xfrm>
                      <a:off x="4943072" y="3571875"/>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47" name="Freeform 146"/>
                    <p:cNvSpPr/>
                    <p:nvPr/>
                  </p:nvSpPr>
                  <p:spPr>
                    <a:xfrm flipH="1">
                      <a:off x="5007004" y="3573780"/>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148" name="Group 147"/>
                  <p:cNvGrpSpPr/>
                  <p:nvPr/>
                </p:nvGrpSpPr>
                <p:grpSpPr>
                  <a:xfrm>
                    <a:off x="5541150" y="3649980"/>
                    <a:ext cx="92910" cy="254000"/>
                    <a:chOff x="4943072" y="3497580"/>
                    <a:chExt cx="92910" cy="254000"/>
                  </a:xfrm>
                </p:grpSpPr>
                <p:sp>
                  <p:nvSpPr>
                    <p:cNvPr id="149" name="Oval 148"/>
                    <p:cNvSpPr/>
                    <p:nvPr/>
                  </p:nvSpPr>
                  <p:spPr>
                    <a:xfrm>
                      <a:off x="4945293" y="3497580"/>
                      <a:ext cx="82550" cy="76200"/>
                    </a:xfrm>
                    <a:prstGeom prst="ellipse">
                      <a:avLst/>
                    </a:prstGeom>
                    <a:solidFill>
                      <a:schemeClr val="accent5">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50" name="Freeform 149"/>
                    <p:cNvSpPr/>
                    <p:nvPr/>
                  </p:nvSpPr>
                  <p:spPr>
                    <a:xfrm>
                      <a:off x="4943072" y="3571875"/>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51" name="Freeform 150"/>
                    <p:cNvSpPr/>
                    <p:nvPr/>
                  </p:nvSpPr>
                  <p:spPr>
                    <a:xfrm flipH="1">
                      <a:off x="5007004" y="3573780"/>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152" name="Group 151"/>
                  <p:cNvGrpSpPr/>
                  <p:nvPr/>
                </p:nvGrpSpPr>
                <p:grpSpPr>
                  <a:xfrm>
                    <a:off x="5652310" y="3649980"/>
                    <a:ext cx="92910" cy="254000"/>
                    <a:chOff x="4943072" y="3497580"/>
                    <a:chExt cx="92910" cy="254000"/>
                  </a:xfrm>
                </p:grpSpPr>
                <p:sp>
                  <p:nvSpPr>
                    <p:cNvPr id="153" name="Oval 152"/>
                    <p:cNvSpPr/>
                    <p:nvPr/>
                  </p:nvSpPr>
                  <p:spPr>
                    <a:xfrm>
                      <a:off x="4945293" y="3497580"/>
                      <a:ext cx="82550" cy="76200"/>
                    </a:xfrm>
                    <a:prstGeom prst="ellipse">
                      <a:avLst/>
                    </a:prstGeom>
                    <a:solidFill>
                      <a:schemeClr val="accent5">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54" name="Freeform 153"/>
                    <p:cNvSpPr/>
                    <p:nvPr/>
                  </p:nvSpPr>
                  <p:spPr>
                    <a:xfrm>
                      <a:off x="4943072" y="3571875"/>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55" name="Freeform 154"/>
                    <p:cNvSpPr/>
                    <p:nvPr/>
                  </p:nvSpPr>
                  <p:spPr>
                    <a:xfrm flipH="1">
                      <a:off x="5007004" y="3573780"/>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156" name="Group 155"/>
                  <p:cNvGrpSpPr/>
                  <p:nvPr/>
                </p:nvGrpSpPr>
                <p:grpSpPr>
                  <a:xfrm>
                    <a:off x="5762438" y="3653155"/>
                    <a:ext cx="92910" cy="254000"/>
                    <a:chOff x="4943072" y="3497580"/>
                    <a:chExt cx="92910" cy="254000"/>
                  </a:xfrm>
                </p:grpSpPr>
                <p:sp>
                  <p:nvSpPr>
                    <p:cNvPr id="157" name="Oval 156"/>
                    <p:cNvSpPr/>
                    <p:nvPr/>
                  </p:nvSpPr>
                  <p:spPr>
                    <a:xfrm>
                      <a:off x="4945293" y="3497580"/>
                      <a:ext cx="82550" cy="76200"/>
                    </a:xfrm>
                    <a:prstGeom prst="ellipse">
                      <a:avLst/>
                    </a:prstGeom>
                    <a:solidFill>
                      <a:schemeClr val="accent5">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58" name="Freeform 157"/>
                    <p:cNvSpPr/>
                    <p:nvPr/>
                  </p:nvSpPr>
                  <p:spPr>
                    <a:xfrm>
                      <a:off x="4943072" y="3571875"/>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59" name="Freeform 158"/>
                    <p:cNvSpPr/>
                    <p:nvPr/>
                  </p:nvSpPr>
                  <p:spPr>
                    <a:xfrm flipH="1">
                      <a:off x="5007004" y="3573780"/>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160" name="Group 159"/>
                  <p:cNvGrpSpPr/>
                  <p:nvPr/>
                </p:nvGrpSpPr>
                <p:grpSpPr>
                  <a:xfrm>
                    <a:off x="5873957" y="3656330"/>
                    <a:ext cx="92910" cy="254000"/>
                    <a:chOff x="4943072" y="3497580"/>
                    <a:chExt cx="92910" cy="254000"/>
                  </a:xfrm>
                </p:grpSpPr>
                <p:sp>
                  <p:nvSpPr>
                    <p:cNvPr id="161" name="Oval 160"/>
                    <p:cNvSpPr/>
                    <p:nvPr/>
                  </p:nvSpPr>
                  <p:spPr>
                    <a:xfrm>
                      <a:off x="4945293" y="3497580"/>
                      <a:ext cx="82550" cy="76200"/>
                    </a:xfrm>
                    <a:prstGeom prst="ellipse">
                      <a:avLst/>
                    </a:prstGeom>
                    <a:solidFill>
                      <a:schemeClr val="accent5">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62" name="Freeform 161"/>
                    <p:cNvSpPr/>
                    <p:nvPr/>
                  </p:nvSpPr>
                  <p:spPr>
                    <a:xfrm>
                      <a:off x="4943072" y="3571875"/>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63" name="Freeform 162"/>
                    <p:cNvSpPr/>
                    <p:nvPr/>
                  </p:nvSpPr>
                  <p:spPr>
                    <a:xfrm flipH="1">
                      <a:off x="5007004" y="3573780"/>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164" name="Group 163"/>
                  <p:cNvGrpSpPr/>
                  <p:nvPr/>
                </p:nvGrpSpPr>
                <p:grpSpPr>
                  <a:xfrm>
                    <a:off x="5985117" y="3656330"/>
                    <a:ext cx="92910" cy="254000"/>
                    <a:chOff x="4943072" y="3497580"/>
                    <a:chExt cx="92910" cy="254000"/>
                  </a:xfrm>
                </p:grpSpPr>
                <p:sp>
                  <p:nvSpPr>
                    <p:cNvPr id="165" name="Oval 164"/>
                    <p:cNvSpPr/>
                    <p:nvPr/>
                  </p:nvSpPr>
                  <p:spPr>
                    <a:xfrm>
                      <a:off x="4945293" y="3497580"/>
                      <a:ext cx="82550" cy="76200"/>
                    </a:xfrm>
                    <a:prstGeom prst="ellipse">
                      <a:avLst/>
                    </a:prstGeom>
                    <a:solidFill>
                      <a:schemeClr val="accent5">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66" name="Freeform 165"/>
                    <p:cNvSpPr/>
                    <p:nvPr/>
                  </p:nvSpPr>
                  <p:spPr>
                    <a:xfrm>
                      <a:off x="4943072" y="3571875"/>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67" name="Freeform 166"/>
                    <p:cNvSpPr/>
                    <p:nvPr/>
                  </p:nvSpPr>
                  <p:spPr>
                    <a:xfrm flipH="1">
                      <a:off x="5007004" y="3573780"/>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168" name="Group 167"/>
                  <p:cNvGrpSpPr/>
                  <p:nvPr/>
                </p:nvGrpSpPr>
                <p:grpSpPr>
                  <a:xfrm>
                    <a:off x="6096956" y="3653155"/>
                    <a:ext cx="92910" cy="254000"/>
                    <a:chOff x="4943072" y="3497580"/>
                    <a:chExt cx="92910" cy="254000"/>
                  </a:xfrm>
                </p:grpSpPr>
                <p:sp>
                  <p:nvSpPr>
                    <p:cNvPr id="169" name="Oval 168"/>
                    <p:cNvSpPr/>
                    <p:nvPr/>
                  </p:nvSpPr>
                  <p:spPr>
                    <a:xfrm>
                      <a:off x="4945293" y="3497580"/>
                      <a:ext cx="82550" cy="76200"/>
                    </a:xfrm>
                    <a:prstGeom prst="ellipse">
                      <a:avLst/>
                    </a:prstGeom>
                    <a:solidFill>
                      <a:schemeClr val="accent5">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70" name="Freeform 169"/>
                    <p:cNvSpPr/>
                    <p:nvPr/>
                  </p:nvSpPr>
                  <p:spPr>
                    <a:xfrm>
                      <a:off x="4943072" y="3571875"/>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71" name="Freeform 170"/>
                    <p:cNvSpPr/>
                    <p:nvPr/>
                  </p:nvSpPr>
                  <p:spPr>
                    <a:xfrm flipH="1">
                      <a:off x="5007004" y="3573780"/>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nvGrpSpPr>
                  <p:cNvPr id="172" name="Group 171"/>
                  <p:cNvGrpSpPr/>
                  <p:nvPr/>
                </p:nvGrpSpPr>
                <p:grpSpPr>
                  <a:xfrm>
                    <a:off x="6208116" y="3653155"/>
                    <a:ext cx="92910" cy="254000"/>
                    <a:chOff x="4943072" y="3497580"/>
                    <a:chExt cx="92910" cy="254000"/>
                  </a:xfrm>
                </p:grpSpPr>
                <p:sp>
                  <p:nvSpPr>
                    <p:cNvPr id="173" name="Oval 172"/>
                    <p:cNvSpPr/>
                    <p:nvPr/>
                  </p:nvSpPr>
                  <p:spPr>
                    <a:xfrm>
                      <a:off x="4945293" y="3497580"/>
                      <a:ext cx="82550" cy="76200"/>
                    </a:xfrm>
                    <a:prstGeom prst="ellipse">
                      <a:avLst/>
                    </a:prstGeom>
                    <a:solidFill>
                      <a:schemeClr val="accent5">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74" name="Freeform 173"/>
                    <p:cNvSpPr/>
                    <p:nvPr/>
                  </p:nvSpPr>
                  <p:spPr>
                    <a:xfrm>
                      <a:off x="4943072" y="3571875"/>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75" name="Freeform 174"/>
                    <p:cNvSpPr/>
                    <p:nvPr/>
                  </p:nvSpPr>
                  <p:spPr>
                    <a:xfrm flipH="1">
                      <a:off x="5007004" y="3573780"/>
                      <a:ext cx="28978" cy="177800"/>
                    </a:xfrm>
                    <a:custGeom>
                      <a:avLst/>
                      <a:gdLst>
                        <a:gd name="connsiteX0" fmla="*/ 28978 w 28978"/>
                        <a:gd name="connsiteY0" fmla="*/ 0 h 177800"/>
                        <a:gd name="connsiteX1" fmla="*/ 13103 w 28978"/>
                        <a:gd name="connsiteY1" fmla="*/ 19050 h 177800"/>
                        <a:gd name="connsiteX2" fmla="*/ 9928 w 28978"/>
                        <a:gd name="connsiteY2" fmla="*/ 28575 h 177800"/>
                        <a:gd name="connsiteX3" fmla="*/ 3578 w 28978"/>
                        <a:gd name="connsiteY3" fmla="*/ 66675 h 177800"/>
                        <a:gd name="connsiteX4" fmla="*/ 403 w 28978"/>
                        <a:gd name="connsiteY4" fmla="*/ 82550 h 177800"/>
                        <a:gd name="connsiteX5" fmla="*/ 403 w 28978"/>
                        <a:gd name="connsiteY5"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8" h="177800">
                          <a:moveTo>
                            <a:pt x="28978" y="0"/>
                          </a:moveTo>
                          <a:cubicBezTo>
                            <a:pt x="23686" y="6350"/>
                            <a:pt x="17688" y="12172"/>
                            <a:pt x="13103" y="19050"/>
                          </a:cubicBezTo>
                          <a:cubicBezTo>
                            <a:pt x="11247" y="21835"/>
                            <a:pt x="10584" y="25293"/>
                            <a:pt x="9928" y="28575"/>
                          </a:cubicBezTo>
                          <a:cubicBezTo>
                            <a:pt x="7403" y="41200"/>
                            <a:pt x="6103" y="54050"/>
                            <a:pt x="3578" y="66675"/>
                          </a:cubicBezTo>
                          <a:cubicBezTo>
                            <a:pt x="2520" y="71967"/>
                            <a:pt x="557" y="77156"/>
                            <a:pt x="403" y="82550"/>
                          </a:cubicBezTo>
                          <a:cubicBezTo>
                            <a:pt x="-504" y="114287"/>
                            <a:pt x="403" y="146050"/>
                            <a:pt x="403" y="177800"/>
                          </a:cubicBezTo>
                        </a:path>
                      </a:pathLst>
                    </a:cu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grpSp>
          </p:grpSp>
          <p:sp>
            <p:nvSpPr>
              <p:cNvPr id="179" name="Explosion 2 178"/>
              <p:cNvSpPr/>
              <p:nvPr/>
            </p:nvSpPr>
            <p:spPr>
              <a:xfrm>
                <a:off x="6008488" y="3576955"/>
                <a:ext cx="308744" cy="186785"/>
              </a:xfrm>
              <a:prstGeom prst="irregularSeal2">
                <a:avLst/>
              </a:prstGeom>
              <a:solidFill>
                <a:srgbClr val="FF0000"/>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sp>
          <p:nvSpPr>
            <p:cNvPr id="183" name="TextBox 182"/>
            <p:cNvSpPr txBox="1"/>
            <p:nvPr/>
          </p:nvSpPr>
          <p:spPr>
            <a:xfrm>
              <a:off x="6026723" y="3369783"/>
              <a:ext cx="1483668" cy="584775"/>
            </a:xfrm>
            <a:prstGeom prst="rect">
              <a:avLst/>
            </a:prstGeom>
            <a:noFill/>
          </p:spPr>
          <p:txBody>
            <a:bodyPr wrap="square" rtlCol="0">
              <a:spAutoFit/>
            </a:bodyPr>
            <a:lstStyle/>
            <a:p>
              <a:pPr algn="ctr"/>
              <a:r>
                <a:rPr lang="en-MY" sz="1600" dirty="0"/>
                <a:t>Cell membrane damage</a:t>
              </a:r>
            </a:p>
          </p:txBody>
        </p:sp>
      </p:grpSp>
      <p:grpSp>
        <p:nvGrpSpPr>
          <p:cNvPr id="217" name="Group 216"/>
          <p:cNvGrpSpPr/>
          <p:nvPr/>
        </p:nvGrpSpPr>
        <p:grpSpPr>
          <a:xfrm>
            <a:off x="209616" y="1201437"/>
            <a:ext cx="2523875" cy="2332522"/>
            <a:chOff x="200781" y="1015983"/>
            <a:chExt cx="2523875" cy="2332522"/>
          </a:xfrm>
        </p:grpSpPr>
        <p:sp>
          <p:nvSpPr>
            <p:cNvPr id="29" name="TextBox 28"/>
            <p:cNvSpPr txBox="1"/>
            <p:nvPr/>
          </p:nvSpPr>
          <p:spPr>
            <a:xfrm>
              <a:off x="200781" y="2948395"/>
              <a:ext cx="2523875" cy="400110"/>
            </a:xfrm>
            <a:prstGeom prst="rect">
              <a:avLst/>
            </a:prstGeom>
            <a:solidFill>
              <a:schemeClr val="tx1"/>
            </a:solidFill>
          </p:spPr>
          <p:txBody>
            <a:bodyPr wrap="square" rtlCol="0">
              <a:spAutoFit/>
            </a:bodyPr>
            <a:lstStyle/>
            <a:p>
              <a:pPr algn="ctr"/>
              <a:r>
                <a:rPr lang="en-MY" sz="2000" dirty="0">
                  <a:solidFill>
                    <a:schemeClr val="bg1"/>
                  </a:solidFill>
                </a:rPr>
                <a:t>Oxidative stress</a:t>
              </a:r>
            </a:p>
          </p:txBody>
        </p:sp>
        <p:grpSp>
          <p:nvGrpSpPr>
            <p:cNvPr id="216" name="Group 215"/>
            <p:cNvGrpSpPr/>
            <p:nvPr/>
          </p:nvGrpSpPr>
          <p:grpSpPr>
            <a:xfrm>
              <a:off x="328381" y="1015983"/>
              <a:ext cx="2260974" cy="1651420"/>
              <a:chOff x="328381" y="1015983"/>
              <a:chExt cx="2260974" cy="1651420"/>
            </a:xfrm>
          </p:grpSpPr>
          <p:grpSp>
            <p:nvGrpSpPr>
              <p:cNvPr id="215" name="Group 214"/>
              <p:cNvGrpSpPr/>
              <p:nvPr/>
            </p:nvGrpSpPr>
            <p:grpSpPr>
              <a:xfrm>
                <a:off x="689982" y="1341422"/>
                <a:ext cx="1537772" cy="1325981"/>
                <a:chOff x="490807" y="1341422"/>
                <a:chExt cx="1537772" cy="1325981"/>
              </a:xfrm>
            </p:grpSpPr>
            <p:grpSp>
              <p:nvGrpSpPr>
                <p:cNvPr id="198" name="Group 197"/>
                <p:cNvGrpSpPr/>
                <p:nvPr/>
              </p:nvGrpSpPr>
              <p:grpSpPr>
                <a:xfrm>
                  <a:off x="490807" y="1876329"/>
                  <a:ext cx="461494" cy="438634"/>
                  <a:chOff x="2639847" y="2080503"/>
                  <a:chExt cx="461494" cy="438634"/>
                </a:xfrm>
                <a:effectLst/>
              </p:grpSpPr>
              <p:sp>
                <p:nvSpPr>
                  <p:cNvPr id="196" name="Oval 195"/>
                  <p:cNvSpPr/>
                  <p:nvPr/>
                </p:nvSpPr>
                <p:spPr>
                  <a:xfrm>
                    <a:off x="2639847" y="2080503"/>
                    <a:ext cx="438634" cy="438634"/>
                  </a:xfrm>
                  <a:prstGeom prst="ellipse">
                    <a:avLst/>
                  </a:prstGeom>
                  <a:solidFill>
                    <a:srgbClr val="FFCC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800" baseline="-25000" dirty="0"/>
                  </a:p>
                </p:txBody>
              </p:sp>
              <p:sp>
                <p:nvSpPr>
                  <p:cNvPr id="197" name="TextBox 196"/>
                  <p:cNvSpPr txBox="1"/>
                  <p:nvPr/>
                </p:nvSpPr>
                <p:spPr>
                  <a:xfrm>
                    <a:off x="2647189" y="2176701"/>
                    <a:ext cx="454152" cy="246220"/>
                  </a:xfrm>
                  <a:prstGeom prst="rect">
                    <a:avLst/>
                  </a:prstGeom>
                  <a:noFill/>
                </p:spPr>
                <p:txBody>
                  <a:bodyPr wrap="square" rtlCol="0">
                    <a:spAutoFit/>
                  </a:bodyPr>
                  <a:lstStyle/>
                  <a:p>
                    <a:pPr algn="ctr"/>
                    <a:r>
                      <a:rPr lang="en-MY" sz="1000" dirty="0"/>
                      <a:t>H</a:t>
                    </a:r>
                    <a:r>
                      <a:rPr lang="en-MY" sz="1000" baseline="-25000" dirty="0"/>
                      <a:t>2</a:t>
                    </a:r>
                    <a:r>
                      <a:rPr lang="en-MY" sz="1000" dirty="0"/>
                      <a:t>O</a:t>
                    </a:r>
                    <a:r>
                      <a:rPr lang="en-MY" sz="1000" baseline="-25000" dirty="0"/>
                      <a:t>2</a:t>
                    </a:r>
                  </a:p>
                </p:txBody>
              </p:sp>
            </p:grpSp>
            <p:grpSp>
              <p:nvGrpSpPr>
                <p:cNvPr id="199" name="Group 198"/>
                <p:cNvGrpSpPr/>
                <p:nvPr/>
              </p:nvGrpSpPr>
              <p:grpSpPr>
                <a:xfrm>
                  <a:off x="1100288" y="1749436"/>
                  <a:ext cx="461494" cy="438634"/>
                  <a:chOff x="2639847" y="2080503"/>
                  <a:chExt cx="461494" cy="438634"/>
                </a:xfrm>
                <a:effectLst/>
              </p:grpSpPr>
              <p:sp>
                <p:nvSpPr>
                  <p:cNvPr id="200" name="Oval 199"/>
                  <p:cNvSpPr/>
                  <p:nvPr/>
                </p:nvSpPr>
                <p:spPr>
                  <a:xfrm>
                    <a:off x="2639847" y="2080503"/>
                    <a:ext cx="438634" cy="438634"/>
                  </a:xfrm>
                  <a:prstGeom prst="ellipse">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800" baseline="-25000" dirty="0"/>
                  </a:p>
                </p:txBody>
              </p:sp>
              <p:sp>
                <p:nvSpPr>
                  <p:cNvPr id="201" name="TextBox 200"/>
                  <p:cNvSpPr txBox="1"/>
                  <p:nvPr/>
                </p:nvSpPr>
                <p:spPr>
                  <a:xfrm>
                    <a:off x="2647189" y="2176709"/>
                    <a:ext cx="454152" cy="246221"/>
                  </a:xfrm>
                  <a:prstGeom prst="rect">
                    <a:avLst/>
                  </a:prstGeom>
                  <a:noFill/>
                </p:spPr>
                <p:txBody>
                  <a:bodyPr wrap="square" rtlCol="0">
                    <a:spAutoFit/>
                  </a:bodyPr>
                  <a:lstStyle/>
                  <a:p>
                    <a:pPr algn="ctr"/>
                    <a:r>
                      <a:rPr lang="en-MY" sz="1000" dirty="0"/>
                      <a:t>O</a:t>
                    </a:r>
                    <a:r>
                      <a:rPr lang="en-MY" sz="1000" baseline="-25000" dirty="0"/>
                      <a:t>2</a:t>
                    </a:r>
                  </a:p>
                </p:txBody>
              </p:sp>
            </p:grpSp>
            <p:grpSp>
              <p:nvGrpSpPr>
                <p:cNvPr id="202" name="Group 201"/>
                <p:cNvGrpSpPr/>
                <p:nvPr/>
              </p:nvGrpSpPr>
              <p:grpSpPr>
                <a:xfrm>
                  <a:off x="764770" y="1341422"/>
                  <a:ext cx="461494" cy="438634"/>
                  <a:chOff x="2639847" y="2080503"/>
                  <a:chExt cx="461494" cy="438634"/>
                </a:xfrm>
                <a:effectLst/>
              </p:grpSpPr>
              <p:sp>
                <p:nvSpPr>
                  <p:cNvPr id="203" name="Oval 202"/>
                  <p:cNvSpPr/>
                  <p:nvPr/>
                </p:nvSpPr>
                <p:spPr>
                  <a:xfrm>
                    <a:off x="2639847" y="2080503"/>
                    <a:ext cx="438634" cy="438634"/>
                  </a:xfrm>
                  <a:prstGeom prst="ellipse">
                    <a:avLst/>
                  </a:prstGeom>
                  <a:solidFill>
                    <a:srgbClr val="FF999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800" baseline="-25000" dirty="0"/>
                  </a:p>
                </p:txBody>
              </p:sp>
              <p:sp>
                <p:nvSpPr>
                  <p:cNvPr id="204" name="TextBox 203"/>
                  <p:cNvSpPr txBox="1"/>
                  <p:nvPr/>
                </p:nvSpPr>
                <p:spPr>
                  <a:xfrm>
                    <a:off x="2647189" y="2176709"/>
                    <a:ext cx="454152" cy="246221"/>
                  </a:xfrm>
                  <a:prstGeom prst="rect">
                    <a:avLst/>
                  </a:prstGeom>
                  <a:noFill/>
                </p:spPr>
                <p:txBody>
                  <a:bodyPr wrap="square" rtlCol="0">
                    <a:spAutoFit/>
                  </a:bodyPr>
                  <a:lstStyle/>
                  <a:p>
                    <a:pPr algn="ctr"/>
                    <a:r>
                      <a:rPr lang="en-MY" sz="1000" dirty="0"/>
                      <a:t>O</a:t>
                    </a:r>
                    <a:r>
                      <a:rPr lang="en-MY" sz="1000" baseline="-25000" dirty="0"/>
                      <a:t>2</a:t>
                    </a:r>
                    <a:r>
                      <a:rPr lang="en-MY" sz="1000" baseline="30000" dirty="0"/>
                      <a:t>-</a:t>
                    </a:r>
                  </a:p>
                </p:txBody>
              </p:sp>
            </p:grpSp>
            <p:grpSp>
              <p:nvGrpSpPr>
                <p:cNvPr id="205" name="Group 204"/>
                <p:cNvGrpSpPr/>
                <p:nvPr/>
              </p:nvGrpSpPr>
              <p:grpSpPr>
                <a:xfrm>
                  <a:off x="1498474" y="1416349"/>
                  <a:ext cx="461494" cy="438634"/>
                  <a:chOff x="2639847" y="2080503"/>
                  <a:chExt cx="461494" cy="438634"/>
                </a:xfrm>
                <a:effectLst/>
              </p:grpSpPr>
              <p:sp>
                <p:nvSpPr>
                  <p:cNvPr id="206" name="Oval 205"/>
                  <p:cNvSpPr/>
                  <p:nvPr/>
                </p:nvSpPr>
                <p:spPr>
                  <a:xfrm>
                    <a:off x="2639847" y="2080503"/>
                    <a:ext cx="438634" cy="438634"/>
                  </a:xfrm>
                  <a:prstGeom prst="ellipse">
                    <a:avLst/>
                  </a:prstGeom>
                  <a:solidFill>
                    <a:schemeClr val="accent3">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800" baseline="-25000" dirty="0"/>
                  </a:p>
                </p:txBody>
              </p:sp>
              <p:sp>
                <p:nvSpPr>
                  <p:cNvPr id="207" name="TextBox 206"/>
                  <p:cNvSpPr txBox="1"/>
                  <p:nvPr/>
                </p:nvSpPr>
                <p:spPr>
                  <a:xfrm>
                    <a:off x="2647189" y="2176708"/>
                    <a:ext cx="454152" cy="246221"/>
                  </a:xfrm>
                  <a:prstGeom prst="rect">
                    <a:avLst/>
                  </a:prstGeom>
                  <a:noFill/>
                </p:spPr>
                <p:txBody>
                  <a:bodyPr wrap="square" rtlCol="0">
                    <a:spAutoFit/>
                  </a:bodyPr>
                  <a:lstStyle/>
                  <a:p>
                    <a:pPr algn="ctr"/>
                    <a:r>
                      <a:rPr lang="en-MY" sz="1000" dirty="0"/>
                      <a:t>O</a:t>
                    </a:r>
                    <a:r>
                      <a:rPr lang="en-MY" sz="1000" baseline="-25000" dirty="0"/>
                      <a:t>2</a:t>
                    </a:r>
                    <a:r>
                      <a:rPr lang="en-MY" sz="1000" baseline="30000" dirty="0"/>
                      <a:t>-2</a:t>
                    </a:r>
                  </a:p>
                </p:txBody>
              </p:sp>
            </p:grpSp>
            <p:grpSp>
              <p:nvGrpSpPr>
                <p:cNvPr id="208" name="Group 207"/>
                <p:cNvGrpSpPr/>
                <p:nvPr/>
              </p:nvGrpSpPr>
              <p:grpSpPr>
                <a:xfrm>
                  <a:off x="913590" y="2228769"/>
                  <a:ext cx="461494" cy="438634"/>
                  <a:chOff x="2639847" y="2080503"/>
                  <a:chExt cx="461494" cy="438634"/>
                </a:xfrm>
                <a:effectLst/>
              </p:grpSpPr>
              <p:sp>
                <p:nvSpPr>
                  <p:cNvPr id="209" name="Oval 208"/>
                  <p:cNvSpPr/>
                  <p:nvPr/>
                </p:nvSpPr>
                <p:spPr>
                  <a:xfrm>
                    <a:off x="2639847" y="2080503"/>
                    <a:ext cx="438634" cy="438634"/>
                  </a:xfrm>
                  <a:prstGeom prst="ellipse">
                    <a:avLst/>
                  </a:prstGeom>
                  <a:solidFill>
                    <a:srgbClr val="FFFF9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800" baseline="-25000" dirty="0"/>
                  </a:p>
                </p:txBody>
              </p:sp>
              <p:sp>
                <p:nvSpPr>
                  <p:cNvPr id="210" name="TextBox 209"/>
                  <p:cNvSpPr txBox="1"/>
                  <p:nvPr/>
                </p:nvSpPr>
                <p:spPr>
                  <a:xfrm>
                    <a:off x="2647189" y="2176708"/>
                    <a:ext cx="454152" cy="246221"/>
                  </a:xfrm>
                  <a:prstGeom prst="rect">
                    <a:avLst/>
                  </a:prstGeom>
                  <a:noFill/>
                </p:spPr>
                <p:txBody>
                  <a:bodyPr wrap="square" rtlCol="0">
                    <a:spAutoFit/>
                  </a:bodyPr>
                  <a:lstStyle/>
                  <a:p>
                    <a:pPr algn="ctr"/>
                    <a:r>
                      <a:rPr lang="en-MY" sz="1000" dirty="0"/>
                      <a:t>OH</a:t>
                    </a:r>
                    <a:r>
                      <a:rPr lang="en-MY" sz="1000" baseline="30000" dirty="0"/>
                      <a:t>-</a:t>
                    </a:r>
                  </a:p>
                </p:txBody>
              </p:sp>
            </p:grpSp>
            <p:grpSp>
              <p:nvGrpSpPr>
                <p:cNvPr id="211" name="Group 210"/>
                <p:cNvGrpSpPr/>
                <p:nvPr/>
              </p:nvGrpSpPr>
              <p:grpSpPr>
                <a:xfrm>
                  <a:off x="1559480" y="2053408"/>
                  <a:ext cx="469099" cy="438634"/>
                  <a:chOff x="2609382" y="2080503"/>
                  <a:chExt cx="469099" cy="438634"/>
                </a:xfrm>
                <a:effectLst/>
              </p:grpSpPr>
              <p:sp>
                <p:nvSpPr>
                  <p:cNvPr id="212" name="Oval 211"/>
                  <p:cNvSpPr/>
                  <p:nvPr/>
                </p:nvSpPr>
                <p:spPr>
                  <a:xfrm>
                    <a:off x="2639847" y="2080503"/>
                    <a:ext cx="438634" cy="438634"/>
                  </a:xfrm>
                  <a:prstGeom prst="ellipse">
                    <a:avLst/>
                  </a:prstGeom>
                  <a:solidFill>
                    <a:srgbClr val="C8D7E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sz="800" baseline="-25000" dirty="0"/>
                  </a:p>
                </p:txBody>
              </p:sp>
              <p:sp>
                <p:nvSpPr>
                  <p:cNvPr id="213" name="TextBox 212"/>
                  <p:cNvSpPr txBox="1"/>
                  <p:nvPr/>
                </p:nvSpPr>
                <p:spPr>
                  <a:xfrm>
                    <a:off x="2609382" y="2176709"/>
                    <a:ext cx="454152" cy="246221"/>
                  </a:xfrm>
                  <a:prstGeom prst="rect">
                    <a:avLst/>
                  </a:prstGeom>
                  <a:noFill/>
                </p:spPr>
                <p:txBody>
                  <a:bodyPr wrap="square" rtlCol="0">
                    <a:spAutoFit/>
                  </a:bodyPr>
                  <a:lstStyle/>
                  <a:p>
                    <a:pPr algn="ctr"/>
                    <a:r>
                      <a:rPr lang="en-MY" sz="1000" dirty="0"/>
                      <a:t>·OH</a:t>
                    </a:r>
                    <a:endParaRPr lang="en-MY" sz="1000" baseline="30000" dirty="0"/>
                  </a:p>
                </p:txBody>
              </p:sp>
            </p:grpSp>
          </p:grpSp>
          <p:sp>
            <p:nvSpPr>
              <p:cNvPr id="214" name="TextBox 213"/>
              <p:cNvSpPr txBox="1"/>
              <p:nvPr/>
            </p:nvSpPr>
            <p:spPr>
              <a:xfrm>
                <a:off x="328381" y="1015983"/>
                <a:ext cx="2260974" cy="307777"/>
              </a:xfrm>
              <a:prstGeom prst="rect">
                <a:avLst/>
              </a:prstGeom>
              <a:noFill/>
            </p:spPr>
            <p:txBody>
              <a:bodyPr wrap="square" rtlCol="0">
                <a:spAutoFit/>
              </a:bodyPr>
              <a:lstStyle/>
              <a:p>
                <a:pPr algn="ctr"/>
                <a:r>
                  <a:rPr lang="en-MY" sz="1400" dirty="0"/>
                  <a:t>Free radicals accumulation</a:t>
                </a:r>
              </a:p>
            </p:txBody>
          </p:sp>
        </p:grpSp>
      </p:grpSp>
      <p:cxnSp>
        <p:nvCxnSpPr>
          <p:cNvPr id="219" name="Straight Arrow Connector 218"/>
          <p:cNvCxnSpPr/>
          <p:nvPr/>
        </p:nvCxnSpPr>
        <p:spPr>
          <a:xfrm flipV="1">
            <a:off x="2932190" y="1581349"/>
            <a:ext cx="628650" cy="5335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1" name="Straight Arrow Connector 220"/>
          <p:cNvCxnSpPr/>
          <p:nvPr/>
        </p:nvCxnSpPr>
        <p:spPr>
          <a:xfrm>
            <a:off x="2932190" y="2404201"/>
            <a:ext cx="62865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5" name="Straight Arrow Connector 224"/>
          <p:cNvCxnSpPr/>
          <p:nvPr/>
        </p:nvCxnSpPr>
        <p:spPr>
          <a:xfrm>
            <a:off x="2921730" y="2726660"/>
            <a:ext cx="628650" cy="5335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26" name="Right Brace 225"/>
          <p:cNvSpPr/>
          <p:nvPr/>
        </p:nvSpPr>
        <p:spPr>
          <a:xfrm>
            <a:off x="6734211" y="1369278"/>
            <a:ext cx="371475" cy="2247102"/>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MY"/>
          </a:p>
        </p:txBody>
      </p:sp>
      <p:sp>
        <p:nvSpPr>
          <p:cNvPr id="227" name="TextBox 226"/>
          <p:cNvSpPr txBox="1"/>
          <p:nvPr/>
        </p:nvSpPr>
        <p:spPr>
          <a:xfrm>
            <a:off x="7221541" y="2059728"/>
            <a:ext cx="1632301" cy="923330"/>
          </a:xfrm>
          <a:prstGeom prst="rect">
            <a:avLst/>
          </a:prstGeom>
          <a:solidFill>
            <a:schemeClr val="accent3">
              <a:lumMod val="60000"/>
              <a:lumOff val="40000"/>
            </a:schemeClr>
          </a:solidFill>
        </p:spPr>
        <p:txBody>
          <a:bodyPr wrap="square" rtlCol="0">
            <a:spAutoFit/>
          </a:bodyPr>
          <a:lstStyle/>
          <a:p>
            <a:pPr algn="ctr"/>
            <a:r>
              <a:rPr lang="en-MY" b="1" dirty="0">
                <a:latin typeface="Times New Roman" panose="02020603050405020304" pitchFamily="18" charset="0"/>
                <a:cs typeface="Times New Roman" panose="02020603050405020304" pitchFamily="18" charset="0"/>
              </a:rPr>
              <a:t>Cancer initiation &amp; progression</a:t>
            </a:r>
          </a:p>
        </p:txBody>
      </p:sp>
    </p:spTree>
    <p:extLst>
      <p:ext uri="{BB962C8B-B14F-4D97-AF65-F5344CB8AC3E}">
        <p14:creationId xmlns:p14="http://schemas.microsoft.com/office/powerpoint/2010/main" val="424436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animBg="1"/>
      <p:bldP spid="2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Aim of the study</a:t>
            </a:r>
            <a:endParaRPr lang="en-US" i="1" dirty="0"/>
          </a:p>
        </p:txBody>
      </p:sp>
      <p:grpSp>
        <p:nvGrpSpPr>
          <p:cNvPr id="15" name="Group 14"/>
          <p:cNvGrpSpPr/>
          <p:nvPr/>
        </p:nvGrpSpPr>
        <p:grpSpPr>
          <a:xfrm>
            <a:off x="362824" y="1061966"/>
            <a:ext cx="2404152" cy="1259714"/>
            <a:chOff x="565079" y="1026877"/>
            <a:chExt cx="2404152" cy="1259714"/>
          </a:xfrm>
        </p:grpSpPr>
        <p:sp>
          <p:nvSpPr>
            <p:cNvPr id="8" name="TextBox 7"/>
            <p:cNvSpPr txBox="1"/>
            <p:nvPr/>
          </p:nvSpPr>
          <p:spPr>
            <a:xfrm>
              <a:off x="565079" y="1026877"/>
              <a:ext cx="2404152" cy="400110"/>
            </a:xfrm>
            <a:prstGeom prst="rect">
              <a:avLst/>
            </a:prstGeom>
            <a:noFill/>
            <a:ln>
              <a:noFill/>
              <a:prstDash val="sysDash"/>
            </a:ln>
          </p:spPr>
          <p:txBody>
            <a:bodyPr wrap="square" rtlCol="0">
              <a:spAutoFit/>
            </a:bodyPr>
            <a:lstStyle/>
            <a:p>
              <a:pPr algn="ctr"/>
              <a:r>
                <a:rPr lang="en-MY" sz="2000" dirty="0"/>
                <a:t>87 </a:t>
              </a:r>
              <a:r>
                <a:rPr lang="en-MY" sz="2000" dirty="0" err="1"/>
                <a:t>Actinobacteria</a:t>
              </a:r>
              <a:endParaRPr lang="en-MY" sz="2000" dirty="0"/>
            </a:p>
          </p:txBody>
        </p:sp>
        <p:sp>
          <p:nvSpPr>
            <p:cNvPr id="17" name="TextBox 16"/>
            <p:cNvSpPr txBox="1"/>
            <p:nvPr/>
          </p:nvSpPr>
          <p:spPr>
            <a:xfrm>
              <a:off x="821932" y="1886481"/>
              <a:ext cx="1890445" cy="400110"/>
            </a:xfrm>
            <a:prstGeom prst="rect">
              <a:avLst/>
            </a:prstGeom>
            <a:solidFill>
              <a:srgbClr val="FFFF00"/>
            </a:solidFill>
          </p:spPr>
          <p:txBody>
            <a:bodyPr wrap="square" rtlCol="0">
              <a:spAutoFit/>
            </a:bodyPr>
            <a:lstStyle/>
            <a:p>
              <a:pPr algn="ctr"/>
              <a:r>
                <a:rPr lang="en-MY" sz="2000" dirty="0"/>
                <a:t>52 </a:t>
              </a:r>
              <a:r>
                <a:rPr lang="en-MY" sz="2000" i="1" dirty="0"/>
                <a:t>Streptomyces</a:t>
              </a:r>
            </a:p>
          </p:txBody>
        </p:sp>
        <p:cxnSp>
          <p:nvCxnSpPr>
            <p:cNvPr id="10" name="Straight Arrow Connector 9"/>
            <p:cNvCxnSpPr>
              <a:stCxn id="8" idx="2"/>
              <a:endCxn id="17" idx="0"/>
            </p:cNvCxnSpPr>
            <p:nvPr/>
          </p:nvCxnSpPr>
          <p:spPr>
            <a:xfrm>
              <a:off x="1767155" y="1426987"/>
              <a:ext cx="0" cy="459494"/>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grpSp>
      <p:sp>
        <p:nvSpPr>
          <p:cNvPr id="19" name="TextBox 18"/>
          <p:cNvSpPr txBox="1"/>
          <p:nvPr/>
        </p:nvSpPr>
        <p:spPr>
          <a:xfrm>
            <a:off x="133655" y="2949594"/>
            <a:ext cx="8342615" cy="1123384"/>
          </a:xfrm>
          <a:prstGeom prst="rect">
            <a:avLst/>
          </a:prstGeom>
          <a:noFill/>
        </p:spPr>
        <p:txBody>
          <a:bodyPr wrap="square" rtlCol="0">
            <a:spAutoFit/>
          </a:bodyPr>
          <a:lstStyle/>
          <a:p>
            <a:pPr algn="ctr"/>
            <a:r>
              <a:rPr lang="en-MY" dirty="0"/>
              <a:t>To examine </a:t>
            </a:r>
            <a:r>
              <a:rPr lang="en-MY" sz="2800" b="1" u="sng" dirty="0">
                <a:solidFill>
                  <a:srgbClr val="FF0000"/>
                </a:solidFill>
              </a:rPr>
              <a:t>novel</a:t>
            </a:r>
            <a:r>
              <a:rPr lang="en-MY" sz="2800" b="1" dirty="0">
                <a:solidFill>
                  <a:srgbClr val="FF0000"/>
                </a:solidFill>
              </a:rPr>
              <a:t> </a:t>
            </a:r>
            <a:r>
              <a:rPr lang="en-MY" dirty="0"/>
              <a:t>strains via </a:t>
            </a:r>
            <a:r>
              <a:rPr lang="en-MY" dirty="0" err="1"/>
              <a:t>polyphasic</a:t>
            </a:r>
            <a:r>
              <a:rPr lang="en-MY" dirty="0"/>
              <a:t> approach</a:t>
            </a:r>
          </a:p>
          <a:p>
            <a:pPr algn="ctr"/>
            <a:endParaRPr lang="en-MY" sz="1050" dirty="0"/>
          </a:p>
          <a:p>
            <a:pPr algn="ctr"/>
            <a:r>
              <a:rPr lang="en-MY" dirty="0"/>
              <a:t>To investigate </a:t>
            </a:r>
            <a:r>
              <a:rPr lang="en-MY" sz="2800" b="1" u="sng" dirty="0">
                <a:solidFill>
                  <a:srgbClr val="FF0000"/>
                </a:solidFill>
              </a:rPr>
              <a:t>bioactive potential </a:t>
            </a:r>
            <a:r>
              <a:rPr lang="en-MY" dirty="0"/>
              <a:t>of their extracts</a:t>
            </a:r>
            <a:endParaRPr lang="en-MY" baseline="30000" dirty="0"/>
          </a:p>
        </p:txBody>
      </p:sp>
      <p:grpSp>
        <p:nvGrpSpPr>
          <p:cNvPr id="41" name="Group 40"/>
          <p:cNvGrpSpPr/>
          <p:nvPr/>
        </p:nvGrpSpPr>
        <p:grpSpPr>
          <a:xfrm>
            <a:off x="6462150" y="799068"/>
            <a:ext cx="2345019" cy="2121891"/>
            <a:chOff x="5637183" y="100317"/>
            <a:chExt cx="3208957" cy="2903625"/>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b="6563"/>
            <a:stretch/>
          </p:blipFill>
          <p:spPr>
            <a:xfrm>
              <a:off x="5637183" y="100317"/>
              <a:ext cx="1984437" cy="1593448"/>
            </a:xfrm>
            <a:prstGeom prst="rect">
              <a:avLst/>
            </a:prstGeom>
          </p:spPr>
        </p:pic>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9776" t="7915" r="9663" b="8588"/>
            <a:stretch/>
          </p:blipFill>
          <p:spPr>
            <a:xfrm rot="10800000">
              <a:off x="6723393" y="1766412"/>
              <a:ext cx="2122747" cy="1237530"/>
            </a:xfrm>
            <a:prstGeom prst="rect">
              <a:avLst/>
            </a:prstGeom>
          </p:spPr>
        </p:pic>
        <p:sp>
          <p:nvSpPr>
            <p:cNvPr id="40" name="Bent Arrow 39"/>
            <p:cNvSpPr/>
            <p:nvPr/>
          </p:nvSpPr>
          <p:spPr>
            <a:xfrm rot="5400000">
              <a:off x="7721028" y="955496"/>
              <a:ext cx="683231" cy="683233"/>
            </a:xfrm>
            <a:prstGeom prst="bentArrow">
              <a:avLst/>
            </a:prstGeom>
            <a:solidFill>
              <a:srgbClr val="7A000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solidFill>
                  <a:schemeClr val="tx1"/>
                </a:solidFill>
              </a:endParaRPr>
            </a:p>
          </p:txBody>
        </p:sp>
      </p:grpSp>
      <p:grpSp>
        <p:nvGrpSpPr>
          <p:cNvPr id="3" name="Group 2"/>
          <p:cNvGrpSpPr/>
          <p:nvPr/>
        </p:nvGrpSpPr>
        <p:grpSpPr>
          <a:xfrm>
            <a:off x="3364848" y="1649735"/>
            <a:ext cx="2469865" cy="943779"/>
            <a:chOff x="3070029" y="809499"/>
            <a:chExt cx="2469865" cy="943779"/>
          </a:xfrm>
        </p:grpSpPr>
        <p:sp>
          <p:nvSpPr>
            <p:cNvPr id="2" name="Oval 1"/>
            <p:cNvSpPr/>
            <p:nvPr/>
          </p:nvSpPr>
          <p:spPr>
            <a:xfrm>
              <a:off x="3070029" y="809499"/>
              <a:ext cx="2469865" cy="943779"/>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b="1"/>
            </a:p>
          </p:txBody>
        </p:sp>
        <p:sp>
          <p:nvSpPr>
            <p:cNvPr id="16" name="TextBox 15"/>
            <p:cNvSpPr txBox="1"/>
            <p:nvPr/>
          </p:nvSpPr>
          <p:spPr>
            <a:xfrm>
              <a:off x="3135742" y="1019778"/>
              <a:ext cx="2404152" cy="523220"/>
            </a:xfrm>
            <a:prstGeom prst="rect">
              <a:avLst/>
            </a:prstGeom>
            <a:noFill/>
            <a:ln>
              <a:noFill/>
              <a:prstDash val="sysDash"/>
            </a:ln>
          </p:spPr>
          <p:txBody>
            <a:bodyPr wrap="square" rtlCol="0">
              <a:spAutoFit/>
            </a:bodyPr>
            <a:lstStyle/>
            <a:p>
              <a:pPr algn="ctr"/>
              <a:r>
                <a:rPr lang="en-MY" sz="2800" b="1" dirty="0">
                  <a:solidFill>
                    <a:schemeClr val="bg1"/>
                  </a:solidFill>
                  <a:latin typeface="Times New Roman" panose="02020603050405020304" pitchFamily="18" charset="0"/>
                  <a:cs typeface="Times New Roman" panose="02020603050405020304" pitchFamily="18" charset="0"/>
                </a:rPr>
                <a:t>4 novel strains</a:t>
              </a:r>
            </a:p>
          </p:txBody>
        </p:sp>
      </p:grpSp>
      <p:cxnSp>
        <p:nvCxnSpPr>
          <p:cNvPr id="21" name="Straight Arrow Connector 20"/>
          <p:cNvCxnSpPr>
            <a:stCxn id="17" idx="3"/>
            <a:endCxn id="2" idx="2"/>
          </p:cNvCxnSpPr>
          <p:nvPr/>
        </p:nvCxnSpPr>
        <p:spPr>
          <a:xfrm>
            <a:off x="2510122" y="2121625"/>
            <a:ext cx="854726" cy="0"/>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9880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MY" dirty="0"/>
              <a:t>General workflow: The basis of </a:t>
            </a:r>
            <a:r>
              <a:rPr lang="en-MY" dirty="0" err="1"/>
              <a:t>polyphasic</a:t>
            </a:r>
            <a:r>
              <a:rPr lang="en-MY" dirty="0"/>
              <a:t> approach</a:t>
            </a:r>
          </a:p>
        </p:txBody>
      </p:sp>
      <p:pic>
        <p:nvPicPr>
          <p:cNvPr id="22" name="Picture 21"/>
          <p:cNvPicPr>
            <a:picLocks noChangeAspect="1"/>
          </p:cNvPicPr>
          <p:nvPr/>
        </p:nvPicPr>
        <p:blipFill>
          <a:blip r:embed="rId2"/>
          <a:stretch>
            <a:fillRect/>
          </a:stretch>
        </p:blipFill>
        <p:spPr>
          <a:xfrm>
            <a:off x="1769526" y="814490"/>
            <a:ext cx="5329917" cy="3461535"/>
          </a:xfrm>
          <a:prstGeom prst="rect">
            <a:avLst/>
          </a:prstGeom>
        </p:spPr>
      </p:pic>
      <p:sp>
        <p:nvSpPr>
          <p:cNvPr id="2" name="Oval 1"/>
          <p:cNvSpPr/>
          <p:nvPr/>
        </p:nvSpPr>
        <p:spPr>
          <a:xfrm>
            <a:off x="5054886" y="3287731"/>
            <a:ext cx="1222624" cy="349321"/>
          </a:xfrm>
          <a:prstGeom prst="ellipse">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418429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MY" dirty="0"/>
              <a:t>Results – Morphology of four novel strains </a:t>
            </a:r>
          </a:p>
        </p:txBody>
      </p:sp>
      <p:grpSp>
        <p:nvGrpSpPr>
          <p:cNvPr id="4" name="Group 3"/>
          <p:cNvGrpSpPr/>
          <p:nvPr/>
        </p:nvGrpSpPr>
        <p:grpSpPr>
          <a:xfrm>
            <a:off x="-4871" y="900143"/>
            <a:ext cx="3541450" cy="2041205"/>
            <a:chOff x="0" y="2288665"/>
            <a:chExt cx="3541450" cy="204120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19" y="2715696"/>
              <a:ext cx="2152233" cy="1614174"/>
            </a:xfrm>
            <a:prstGeom prst="rect">
              <a:avLst/>
            </a:prstGeom>
          </p:spPr>
        </p:pic>
        <p:sp>
          <p:nvSpPr>
            <p:cNvPr id="6" name="Rectangle 5"/>
            <p:cNvSpPr/>
            <p:nvPr/>
          </p:nvSpPr>
          <p:spPr>
            <a:xfrm>
              <a:off x="0" y="2288665"/>
              <a:ext cx="3541450" cy="369332"/>
            </a:xfrm>
            <a:prstGeom prst="rect">
              <a:avLst/>
            </a:prstGeom>
          </p:spPr>
          <p:txBody>
            <a:bodyPr wrap="square">
              <a:spAutoFit/>
            </a:bodyPr>
            <a:lstStyle/>
            <a:p>
              <a:r>
                <a:rPr lang="en-MY" i="1" dirty="0">
                  <a:latin typeface="Arial Narrow" panose="020B0606020202030204" pitchFamily="34" charset="0"/>
                </a:rPr>
                <a:t>Streptomyces </a:t>
              </a:r>
              <a:r>
                <a:rPr lang="en-MY" i="1" dirty="0" err="1">
                  <a:latin typeface="Arial Narrow" panose="020B0606020202030204" pitchFamily="34" charset="0"/>
                </a:rPr>
                <a:t>gilvigriseus</a:t>
              </a:r>
              <a:r>
                <a:rPr lang="en-MY" i="1" dirty="0">
                  <a:latin typeface="Arial Narrow" panose="020B0606020202030204" pitchFamily="34" charset="0"/>
                </a:rPr>
                <a:t> </a:t>
              </a:r>
              <a:r>
                <a:rPr lang="en-MY" dirty="0">
                  <a:latin typeface="Arial Narrow" panose="020B0606020202030204" pitchFamily="34" charset="0"/>
                </a:rPr>
                <a:t>MUSC 26</a:t>
              </a:r>
              <a:r>
                <a:rPr lang="en-MY" baseline="30000" dirty="0">
                  <a:latin typeface="Arial Narrow" panose="020B0606020202030204" pitchFamily="34" charset="0"/>
                </a:rPr>
                <a:t>T </a:t>
              </a:r>
              <a:endParaRPr lang="en-MY" dirty="0">
                <a:latin typeface="Arial Narrow" panose="020B0606020202030204" pitchFamily="34" charset="0"/>
              </a:endParaRPr>
            </a:p>
          </p:txBody>
        </p:sp>
      </p:grpSp>
      <p:grpSp>
        <p:nvGrpSpPr>
          <p:cNvPr id="7" name="Group 6"/>
          <p:cNvGrpSpPr/>
          <p:nvPr/>
        </p:nvGrpSpPr>
        <p:grpSpPr>
          <a:xfrm>
            <a:off x="1308496" y="1770620"/>
            <a:ext cx="3993776" cy="2162944"/>
            <a:chOff x="1313367" y="3159142"/>
            <a:chExt cx="3993776" cy="2162944"/>
          </a:xfrm>
        </p:grpSpPr>
        <p:sp>
          <p:nvSpPr>
            <p:cNvPr id="8" name="Rectangle 7"/>
            <p:cNvSpPr/>
            <p:nvPr/>
          </p:nvSpPr>
          <p:spPr>
            <a:xfrm>
              <a:off x="1313367" y="4952754"/>
              <a:ext cx="3993776" cy="369332"/>
            </a:xfrm>
            <a:prstGeom prst="rect">
              <a:avLst/>
            </a:prstGeom>
          </p:spPr>
          <p:txBody>
            <a:bodyPr wrap="square">
              <a:spAutoFit/>
            </a:bodyPr>
            <a:lstStyle/>
            <a:p>
              <a:r>
                <a:rPr lang="en-MY" i="1" dirty="0">
                  <a:latin typeface="Arial Narrow" panose="020B0606020202030204" pitchFamily="34" charset="0"/>
                </a:rPr>
                <a:t>Streptomyces </a:t>
              </a:r>
              <a:r>
                <a:rPr lang="en-MY" i="1" dirty="0" err="1">
                  <a:latin typeface="Arial Narrow" panose="020B0606020202030204" pitchFamily="34" charset="0"/>
                </a:rPr>
                <a:t>mangrovisoli</a:t>
              </a:r>
              <a:r>
                <a:rPr lang="en-MY" i="1" dirty="0">
                  <a:latin typeface="Arial Narrow" panose="020B0606020202030204" pitchFamily="34" charset="0"/>
                </a:rPr>
                <a:t> </a:t>
              </a:r>
              <a:r>
                <a:rPr lang="en-MY" dirty="0">
                  <a:latin typeface="Arial Narrow" panose="020B0606020202030204" pitchFamily="34" charset="0"/>
                </a:rPr>
                <a:t>MUSC 149</a:t>
              </a:r>
              <a:r>
                <a:rPr lang="en-MY" baseline="30000" dirty="0">
                  <a:latin typeface="Arial Narrow" panose="020B0606020202030204" pitchFamily="34" charset="0"/>
                </a:rPr>
                <a:t>T </a:t>
              </a:r>
              <a:endParaRPr lang="en-MY" dirty="0">
                <a:latin typeface="Arial Narrow" panose="020B0606020202030204" pitchFamily="34"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330080" y="3159142"/>
              <a:ext cx="2216474" cy="1773790"/>
            </a:xfrm>
            <a:prstGeom prst="rect">
              <a:avLst/>
            </a:prstGeom>
          </p:spPr>
        </p:pic>
      </p:grpSp>
      <p:grpSp>
        <p:nvGrpSpPr>
          <p:cNvPr id="10" name="Group 9"/>
          <p:cNvGrpSpPr/>
          <p:nvPr/>
        </p:nvGrpSpPr>
        <p:grpSpPr>
          <a:xfrm>
            <a:off x="4078847" y="954872"/>
            <a:ext cx="3671047" cy="2160255"/>
            <a:chOff x="4083718" y="2343394"/>
            <a:chExt cx="3671047" cy="2160255"/>
          </a:xfrm>
        </p:grpSpPr>
        <p:sp>
          <p:nvSpPr>
            <p:cNvPr id="11" name="Rectangle 10"/>
            <p:cNvSpPr/>
            <p:nvPr/>
          </p:nvSpPr>
          <p:spPr>
            <a:xfrm>
              <a:off x="4083718" y="2343394"/>
              <a:ext cx="3671047" cy="369332"/>
            </a:xfrm>
            <a:prstGeom prst="rect">
              <a:avLst/>
            </a:prstGeom>
          </p:spPr>
          <p:txBody>
            <a:bodyPr wrap="square">
              <a:spAutoFit/>
            </a:bodyPr>
            <a:lstStyle/>
            <a:p>
              <a:pPr algn="just"/>
              <a:r>
                <a:rPr lang="en-MY" i="1" dirty="0">
                  <a:latin typeface="Arial Narrow" panose="020B0606020202030204" pitchFamily="34" charset="0"/>
                </a:rPr>
                <a:t>Streptomyces </a:t>
              </a:r>
              <a:r>
                <a:rPr lang="en-MY" i="1" dirty="0" err="1">
                  <a:latin typeface="Arial Narrow" panose="020B0606020202030204" pitchFamily="34" charset="0"/>
                </a:rPr>
                <a:t>antioxidans</a:t>
              </a:r>
              <a:r>
                <a:rPr lang="en-MY" i="1" dirty="0">
                  <a:latin typeface="Arial Narrow" panose="020B0606020202030204" pitchFamily="34" charset="0"/>
                </a:rPr>
                <a:t> </a:t>
              </a:r>
              <a:r>
                <a:rPr lang="en-MY" dirty="0">
                  <a:latin typeface="Arial Narrow" panose="020B0606020202030204" pitchFamily="34" charset="0"/>
                </a:rPr>
                <a:t>MUSC 164</a:t>
              </a:r>
              <a:r>
                <a:rPr lang="en-MY" baseline="30000" dirty="0">
                  <a:latin typeface="Arial Narrow" panose="020B0606020202030204" pitchFamily="34" charset="0"/>
                </a:rPr>
                <a:t>T </a:t>
              </a:r>
              <a:endParaRPr lang="en-MY" i="1" dirty="0">
                <a:latin typeface="Arial Narrow" panose="020B0606020202030204" pitchFamily="34"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2182" y="2715696"/>
              <a:ext cx="2200558" cy="1787953"/>
            </a:xfrm>
            <a:prstGeom prst="rect">
              <a:avLst/>
            </a:prstGeom>
          </p:spPr>
        </p:pic>
      </p:grpSp>
      <p:grpSp>
        <p:nvGrpSpPr>
          <p:cNvPr id="13" name="Group 12"/>
          <p:cNvGrpSpPr/>
          <p:nvPr/>
        </p:nvGrpSpPr>
        <p:grpSpPr>
          <a:xfrm>
            <a:off x="5397900" y="1755918"/>
            <a:ext cx="3783069" cy="2122925"/>
            <a:chOff x="5402771" y="3144440"/>
            <a:chExt cx="3783069" cy="2122925"/>
          </a:xfrm>
        </p:grpSpPr>
        <p:sp>
          <p:nvSpPr>
            <p:cNvPr id="14" name="Rectangle 13"/>
            <p:cNvSpPr/>
            <p:nvPr/>
          </p:nvSpPr>
          <p:spPr>
            <a:xfrm>
              <a:off x="5402771" y="4898033"/>
              <a:ext cx="3783069" cy="369332"/>
            </a:xfrm>
            <a:prstGeom prst="rect">
              <a:avLst/>
            </a:prstGeom>
          </p:spPr>
          <p:txBody>
            <a:bodyPr wrap="square">
              <a:spAutoFit/>
            </a:bodyPr>
            <a:lstStyle/>
            <a:p>
              <a:r>
                <a:rPr lang="en-MY" i="1" dirty="0">
                  <a:latin typeface="Arial Narrow" panose="020B0606020202030204" pitchFamily="34" charset="0"/>
                </a:rPr>
                <a:t>Streptomyces </a:t>
              </a:r>
              <a:r>
                <a:rPr lang="en-MY" i="1" dirty="0" err="1">
                  <a:latin typeface="Arial Narrow" panose="020B0606020202030204" pitchFamily="34" charset="0"/>
                </a:rPr>
                <a:t>malaysiense</a:t>
              </a:r>
              <a:r>
                <a:rPr lang="en-MY" i="1" dirty="0">
                  <a:latin typeface="Arial Narrow" panose="020B0606020202030204" pitchFamily="34" charset="0"/>
                </a:rPr>
                <a:t> </a:t>
              </a:r>
              <a:r>
                <a:rPr lang="en-MY" dirty="0">
                  <a:latin typeface="Arial Narrow" panose="020B0606020202030204" pitchFamily="34" charset="0"/>
                </a:rPr>
                <a:t>MUSC 136</a:t>
              </a:r>
              <a:r>
                <a:rPr lang="en-MY" baseline="30000" dirty="0">
                  <a:latin typeface="Arial Narrow" panose="020B0606020202030204" pitchFamily="34" charset="0"/>
                </a:rPr>
                <a:t>T </a:t>
              </a:r>
              <a:endParaRPr lang="en-MY" i="1" dirty="0">
                <a:latin typeface="Arial Narrow" panose="020B0606020202030204" pitchFamily="34"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367" y="3144440"/>
              <a:ext cx="2170334" cy="1763396"/>
            </a:xfrm>
            <a:prstGeom prst="rect">
              <a:avLst/>
            </a:prstGeom>
          </p:spPr>
        </p:pic>
      </p:grpSp>
    </p:spTree>
    <p:extLst>
      <p:ext uri="{BB962C8B-B14F-4D97-AF65-F5344CB8AC3E}">
        <p14:creationId xmlns:p14="http://schemas.microsoft.com/office/powerpoint/2010/main" val="183478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Results</a:t>
            </a:r>
            <a:r>
              <a:rPr lang="en-MY" dirty="0"/>
              <a:t> –</a:t>
            </a:r>
            <a:r>
              <a:rPr lang="en-US" dirty="0"/>
              <a:t> 16S </a:t>
            </a:r>
            <a:r>
              <a:rPr lang="en-US" dirty="0" err="1"/>
              <a:t>rRNA</a:t>
            </a:r>
            <a:r>
              <a:rPr lang="en-US" dirty="0"/>
              <a:t> sequencing of MUSC 136</a:t>
            </a:r>
            <a:r>
              <a:rPr lang="en-US" baseline="30000" dirty="0"/>
              <a:t>T</a:t>
            </a:r>
            <a:endParaRPr lang="en-US" i="1" baseline="30000" dirty="0"/>
          </a:p>
          <a:p>
            <a:endParaRPr lang="en-US" dirty="0"/>
          </a:p>
        </p:txBody>
      </p:sp>
      <p:graphicFrame>
        <p:nvGraphicFramePr>
          <p:cNvPr id="4" name="Table 3"/>
          <p:cNvGraphicFramePr>
            <a:graphicFrameLocks noGrp="1"/>
          </p:cNvGraphicFramePr>
          <p:nvPr>
            <p:extLst/>
          </p:nvPr>
        </p:nvGraphicFramePr>
        <p:xfrm>
          <a:off x="138410" y="2113985"/>
          <a:ext cx="7045897" cy="1415308"/>
        </p:xfrm>
        <a:graphic>
          <a:graphicData uri="http://schemas.openxmlformats.org/drawingml/2006/table">
            <a:tbl>
              <a:tblPr firstRow="1" bandRow="1">
                <a:tableStyleId>{5940675A-B579-460E-94D1-54222C63F5DA}</a:tableStyleId>
              </a:tblPr>
              <a:tblGrid>
                <a:gridCol w="4052697">
                  <a:extLst>
                    <a:ext uri="{9D8B030D-6E8A-4147-A177-3AD203B41FA5}">
                      <a16:colId xmlns:a16="http://schemas.microsoft.com/office/drawing/2014/main" xmlns="" val="20000"/>
                    </a:ext>
                  </a:extLst>
                </a:gridCol>
                <a:gridCol w="2993200">
                  <a:extLst>
                    <a:ext uri="{9D8B030D-6E8A-4147-A177-3AD203B41FA5}">
                      <a16:colId xmlns:a16="http://schemas.microsoft.com/office/drawing/2014/main" xmlns="" val="20001"/>
                    </a:ext>
                  </a:extLst>
                </a:gridCol>
              </a:tblGrid>
              <a:tr h="302788">
                <a:tc>
                  <a:txBody>
                    <a:bodyPr/>
                    <a:lstStyle/>
                    <a:p>
                      <a:pPr algn="l"/>
                      <a:r>
                        <a:rPr lang="en-MY" sz="1300" b="1" baseline="0" dirty="0">
                          <a:latin typeface="Times New Roman" panose="02020603050405020304" pitchFamily="18" charset="0"/>
                          <a:cs typeface="Times New Roman" panose="02020603050405020304" pitchFamily="18" charset="0"/>
                        </a:rPr>
                        <a:t>Type strains</a:t>
                      </a:r>
                    </a:p>
                  </a:txBody>
                  <a:tcPr>
                    <a:solidFill>
                      <a:srgbClr val="BDD7EE"/>
                    </a:solidFill>
                  </a:tcPr>
                </a:tc>
                <a:tc>
                  <a:txBody>
                    <a:bodyPr/>
                    <a:lstStyle/>
                    <a:p>
                      <a:pPr algn="ctr"/>
                      <a:r>
                        <a:rPr lang="en-US" sz="1300" b="1" baseline="0" dirty="0">
                          <a:latin typeface="Times New Roman" panose="02020603050405020304" pitchFamily="18" charset="0"/>
                          <a:cs typeface="Times New Roman" panose="02020603050405020304" pitchFamily="18" charset="0"/>
                        </a:rPr>
                        <a:t>16S </a:t>
                      </a:r>
                      <a:r>
                        <a:rPr lang="en-US" sz="1300" b="1" baseline="0" dirty="0" err="1">
                          <a:latin typeface="Times New Roman" panose="02020603050405020304" pitchFamily="18" charset="0"/>
                          <a:cs typeface="Times New Roman" panose="02020603050405020304" pitchFamily="18" charset="0"/>
                        </a:rPr>
                        <a:t>rRNA</a:t>
                      </a:r>
                      <a:r>
                        <a:rPr lang="en-US" sz="1300" b="1" baseline="0" dirty="0">
                          <a:latin typeface="Times New Roman" panose="02020603050405020304" pitchFamily="18" charset="0"/>
                          <a:cs typeface="Times New Roman" panose="02020603050405020304" pitchFamily="18" charset="0"/>
                        </a:rPr>
                        <a:t> similarities with MUSC 136</a:t>
                      </a:r>
                      <a:r>
                        <a:rPr lang="en-US" sz="1300" b="1" baseline="30000" dirty="0">
                          <a:latin typeface="Times New Roman" panose="02020603050405020304" pitchFamily="18" charset="0"/>
                          <a:cs typeface="Times New Roman" panose="02020603050405020304" pitchFamily="18" charset="0"/>
                        </a:rPr>
                        <a:t>T</a:t>
                      </a:r>
                      <a:endParaRPr lang="en-MY" sz="1300" b="1" baseline="30000" dirty="0">
                        <a:latin typeface="Times New Roman" panose="02020603050405020304" pitchFamily="18" charset="0"/>
                        <a:cs typeface="Times New Roman" panose="02020603050405020304" pitchFamily="18" charset="0"/>
                      </a:endParaRPr>
                    </a:p>
                  </a:txBody>
                  <a:tcPr>
                    <a:solidFill>
                      <a:srgbClr val="BDD7EE"/>
                    </a:solidFill>
                  </a:tcPr>
                </a:tc>
                <a:extLst>
                  <a:ext uri="{0D108BD9-81ED-4DB2-BD59-A6C34878D82A}">
                    <a16:rowId xmlns:a16="http://schemas.microsoft.com/office/drawing/2014/main" xmlns=""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MY" sz="1400" i="1" dirty="0">
                          <a:latin typeface="Times New Roman" panose="02020603050405020304" pitchFamily="18" charset="0"/>
                          <a:ea typeface="SimSun" panose="02010600030101010101" pitchFamily="2" charset="-122"/>
                          <a:cs typeface="Times New Roman" panose="02020603050405020304" pitchFamily="18" charset="0"/>
                        </a:rPr>
                        <a:t>Streptomyces </a:t>
                      </a:r>
                      <a:r>
                        <a:rPr lang="en-MY" sz="1400" i="1" dirty="0" err="1">
                          <a:latin typeface="Times New Roman" panose="02020603050405020304" pitchFamily="18" charset="0"/>
                          <a:ea typeface="SimSun" panose="02010600030101010101" pitchFamily="2" charset="-122"/>
                          <a:cs typeface="Times New Roman" panose="02020603050405020304" pitchFamily="18" charset="0"/>
                        </a:rPr>
                        <a:t>misionensis</a:t>
                      </a:r>
                      <a:r>
                        <a:rPr lang="en-MY" sz="1400" i="1" dirty="0">
                          <a:latin typeface="Times New Roman" panose="02020603050405020304" pitchFamily="18" charset="0"/>
                          <a:ea typeface="SimSun" panose="02010600030101010101" pitchFamily="2" charset="-122"/>
                          <a:cs typeface="Times New Roman" panose="02020603050405020304" pitchFamily="18" charset="0"/>
                        </a:rPr>
                        <a:t> </a:t>
                      </a:r>
                      <a:r>
                        <a:rPr lang="en-MY" sz="1400" kern="1200" dirty="0">
                          <a:solidFill>
                            <a:schemeClr val="tx1"/>
                          </a:solidFill>
                          <a:effectLst/>
                          <a:latin typeface="Times New Roman" panose="02020603050405020304" pitchFamily="18" charset="0"/>
                          <a:ea typeface="+mn-ea"/>
                          <a:cs typeface="Times New Roman" panose="02020603050405020304" pitchFamily="18" charset="0"/>
                        </a:rPr>
                        <a:t>NBRC 13063</a:t>
                      </a:r>
                      <a:r>
                        <a:rPr lang="en-MY" sz="1400" kern="1200" baseline="30000" dirty="0">
                          <a:solidFill>
                            <a:schemeClr val="tx1"/>
                          </a:solidFill>
                          <a:effectLst/>
                          <a:latin typeface="Times New Roman" panose="02020603050405020304" pitchFamily="18" charset="0"/>
                          <a:ea typeface="+mn-ea"/>
                          <a:cs typeface="Times New Roman" panose="02020603050405020304" pitchFamily="18" charset="0"/>
                        </a:rPr>
                        <a:t>T</a:t>
                      </a:r>
                      <a:endParaRPr lang="en-MY" sz="1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spcAft>
                          <a:spcPts val="0"/>
                        </a:spcAft>
                      </a:pPr>
                      <a:r>
                        <a:rPr lang="en-MY" sz="1400" dirty="0">
                          <a:effectLst/>
                          <a:latin typeface="Times New Roman" panose="02020603050405020304" pitchFamily="18" charset="0"/>
                          <a:ea typeface="SimSun" panose="02010600030101010101" pitchFamily="2" charset="-122"/>
                          <a:cs typeface="Times New Roman" panose="02020603050405020304" pitchFamily="18" charset="0"/>
                        </a:rPr>
                        <a:t>99.6%</a:t>
                      </a:r>
                    </a:p>
                  </a:txBody>
                  <a:tcPr marL="68580" marR="68580" marT="0" marB="0">
                    <a:solidFill>
                      <a:schemeClr val="bg1"/>
                    </a:solidFill>
                  </a:tcPr>
                </a:tc>
                <a:extLst>
                  <a:ext uri="{0D108BD9-81ED-4DB2-BD59-A6C34878D82A}">
                    <a16:rowId xmlns:a16="http://schemas.microsoft.com/office/drawing/2014/main" xmlns="" val="10001"/>
                  </a:ext>
                </a:extLst>
              </a:tr>
              <a:tr h="370840">
                <a:tc>
                  <a:txBody>
                    <a:bodyPr/>
                    <a:lstStyle/>
                    <a:p>
                      <a:pPr algn="l"/>
                      <a:r>
                        <a:rPr lang="en-MY" sz="1400" i="1" kern="1200" dirty="0">
                          <a:solidFill>
                            <a:schemeClr val="tx1"/>
                          </a:solidFill>
                          <a:effectLst/>
                          <a:latin typeface="Times New Roman" panose="02020603050405020304" pitchFamily="18" charset="0"/>
                          <a:ea typeface="+mn-ea"/>
                          <a:cs typeface="Times New Roman" panose="02020603050405020304" pitchFamily="18" charset="0"/>
                        </a:rPr>
                        <a:t>Streptomyces </a:t>
                      </a:r>
                      <a:r>
                        <a:rPr lang="en-MY" sz="1400" i="1" kern="1200" dirty="0" err="1">
                          <a:solidFill>
                            <a:schemeClr val="tx1"/>
                          </a:solidFill>
                          <a:effectLst/>
                          <a:latin typeface="Times New Roman" panose="02020603050405020304" pitchFamily="18" charset="0"/>
                          <a:ea typeface="+mn-ea"/>
                          <a:cs typeface="Times New Roman" panose="02020603050405020304" pitchFamily="18" charset="0"/>
                        </a:rPr>
                        <a:t>phaeoluteichromatogenes</a:t>
                      </a:r>
                      <a:r>
                        <a:rPr lang="en-MY" sz="140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MY" sz="1400" kern="1200" dirty="0">
                          <a:solidFill>
                            <a:schemeClr val="tx1"/>
                          </a:solidFill>
                          <a:effectLst/>
                          <a:latin typeface="Times New Roman" panose="02020603050405020304" pitchFamily="18" charset="0"/>
                          <a:ea typeface="+mn-ea"/>
                          <a:cs typeface="Times New Roman" panose="02020603050405020304" pitchFamily="18" charset="0"/>
                        </a:rPr>
                        <a:t>NBRC 5799</a:t>
                      </a:r>
                      <a:r>
                        <a:rPr lang="en-MY" sz="1400" kern="1200" baseline="30000" dirty="0">
                          <a:solidFill>
                            <a:schemeClr val="tx1"/>
                          </a:solidFill>
                          <a:effectLst/>
                          <a:latin typeface="Times New Roman" panose="02020603050405020304" pitchFamily="18" charset="0"/>
                          <a:ea typeface="+mn-ea"/>
                          <a:cs typeface="Times New Roman" panose="02020603050405020304" pitchFamily="18" charset="0"/>
                        </a:rPr>
                        <a:t>T</a:t>
                      </a:r>
                      <a:endParaRPr lang="en-MY" sz="1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MY" sz="1400" dirty="0">
                          <a:effectLst/>
                          <a:latin typeface="Times New Roman" panose="02020603050405020304" pitchFamily="18" charset="0"/>
                          <a:ea typeface="SimSun" panose="02010600030101010101" pitchFamily="2" charset="-122"/>
                          <a:cs typeface="Times New Roman" panose="02020603050405020304" pitchFamily="18" charset="0"/>
                        </a:rPr>
                        <a:t>99.6%</a:t>
                      </a:r>
                    </a:p>
                  </a:txBody>
                  <a:tcPr marL="68580" marR="68580" marT="0" marB="0">
                    <a:solidFill>
                      <a:schemeClr val="bg1"/>
                    </a:solidFill>
                  </a:tcPr>
                </a:tc>
                <a:extLst>
                  <a:ext uri="{0D108BD9-81ED-4DB2-BD59-A6C34878D82A}">
                    <a16:rowId xmlns:a16="http://schemas.microsoft.com/office/drawing/2014/main" xmlns="" val="10002"/>
                  </a:ext>
                </a:extLst>
              </a:tr>
              <a:tr h="370840">
                <a:tc>
                  <a:txBody>
                    <a:bodyPr/>
                    <a:lstStyle/>
                    <a:p>
                      <a:pPr algn="l"/>
                      <a:r>
                        <a:rPr lang="en-MY" sz="1400" i="1" kern="1200" dirty="0">
                          <a:solidFill>
                            <a:schemeClr val="tx1"/>
                          </a:solidFill>
                          <a:effectLst/>
                          <a:latin typeface="Times New Roman" panose="02020603050405020304" pitchFamily="18" charset="0"/>
                          <a:ea typeface="+mn-ea"/>
                          <a:cs typeface="Times New Roman" panose="02020603050405020304" pitchFamily="18" charset="0"/>
                        </a:rPr>
                        <a:t>Streptomyces </a:t>
                      </a:r>
                      <a:r>
                        <a:rPr lang="en-MY" sz="1400" i="1" kern="1200" dirty="0" err="1">
                          <a:solidFill>
                            <a:schemeClr val="tx1"/>
                          </a:solidFill>
                          <a:effectLst/>
                          <a:latin typeface="Times New Roman" panose="02020603050405020304" pitchFamily="18" charset="0"/>
                          <a:ea typeface="+mn-ea"/>
                          <a:cs typeface="Times New Roman" panose="02020603050405020304" pitchFamily="18" charset="0"/>
                        </a:rPr>
                        <a:t>rutgersensis</a:t>
                      </a:r>
                      <a:r>
                        <a:rPr lang="en-MY" sz="1400" i="1" kern="1200" dirty="0">
                          <a:solidFill>
                            <a:schemeClr val="tx1"/>
                          </a:solidFill>
                          <a:effectLst/>
                          <a:latin typeface="Times New Roman" panose="02020603050405020304" pitchFamily="18" charset="0"/>
                          <a:ea typeface="+mn-ea"/>
                          <a:cs typeface="Times New Roman" panose="02020603050405020304" pitchFamily="18" charset="0"/>
                        </a:rPr>
                        <a:t> </a:t>
                      </a:r>
                      <a:r>
                        <a:rPr lang="en-MY" sz="1400" kern="1200" dirty="0">
                          <a:solidFill>
                            <a:schemeClr val="tx1"/>
                          </a:solidFill>
                          <a:effectLst/>
                          <a:latin typeface="Times New Roman" panose="02020603050405020304" pitchFamily="18" charset="0"/>
                          <a:ea typeface="+mn-ea"/>
                          <a:cs typeface="Times New Roman" panose="02020603050405020304" pitchFamily="18" charset="0"/>
                        </a:rPr>
                        <a:t>NBRC 12819</a:t>
                      </a:r>
                      <a:r>
                        <a:rPr lang="en-MY" sz="1400" kern="1200" baseline="30000" dirty="0">
                          <a:solidFill>
                            <a:schemeClr val="tx1"/>
                          </a:solidFill>
                          <a:effectLst/>
                          <a:latin typeface="Times New Roman" panose="02020603050405020304" pitchFamily="18" charset="0"/>
                          <a:ea typeface="+mn-ea"/>
                          <a:cs typeface="Times New Roman" panose="02020603050405020304" pitchFamily="18" charset="0"/>
                        </a:rPr>
                        <a:t>T</a:t>
                      </a:r>
                      <a:endParaRPr lang="en-MY" sz="1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MY" sz="1400" dirty="0">
                          <a:effectLst/>
                          <a:latin typeface="Times New Roman" panose="02020603050405020304" pitchFamily="18" charset="0"/>
                          <a:ea typeface="SimSun" panose="02010600030101010101" pitchFamily="2" charset="-122"/>
                          <a:cs typeface="Times New Roman" panose="02020603050405020304" pitchFamily="18" charset="0"/>
                        </a:rPr>
                        <a:t>98.9%</a:t>
                      </a:r>
                    </a:p>
                  </a:txBody>
                  <a:tcPr marL="68580" marR="68580" marT="0" marB="0">
                    <a:solidFill>
                      <a:schemeClr val="bg1"/>
                    </a:solidFill>
                  </a:tcPr>
                </a:tc>
                <a:extLst>
                  <a:ext uri="{0D108BD9-81ED-4DB2-BD59-A6C34878D82A}">
                    <a16:rowId xmlns:a16="http://schemas.microsoft.com/office/drawing/2014/main" xmlns="" val="10003"/>
                  </a:ext>
                </a:extLst>
              </a:tr>
            </a:tbl>
          </a:graphicData>
        </a:graphic>
      </p:graphicFrame>
      <p:sp>
        <p:nvSpPr>
          <p:cNvPr id="5" name="Rectangle 4"/>
          <p:cNvSpPr/>
          <p:nvPr/>
        </p:nvSpPr>
        <p:spPr>
          <a:xfrm>
            <a:off x="-21666" y="1605039"/>
            <a:ext cx="9190758" cy="422167"/>
          </a:xfrm>
          <a:prstGeom prst="rect">
            <a:avLst/>
          </a:prstGeom>
        </p:spPr>
        <p:txBody>
          <a:bodyPr wrap="square">
            <a:spAutoFit/>
          </a:bodyPr>
          <a:lstStyle/>
          <a:p>
            <a:pPr algn="ctr">
              <a:lnSpc>
                <a:spcPct val="150000"/>
              </a:lnSpc>
              <a:spcAft>
                <a:spcPts val="800"/>
              </a:spcAft>
            </a:pPr>
            <a:r>
              <a:rPr lang="en-US" sz="1600" b="1" dirty="0">
                <a:latin typeface="Times New Roman" panose="02020603050405020304" pitchFamily="18" charset="0"/>
                <a:ea typeface="SimSun" panose="02010600030101010101" pitchFamily="2" charset="-122"/>
                <a:cs typeface="Times New Roman" panose="02020603050405020304" pitchFamily="18" charset="0"/>
              </a:rPr>
              <a:t>Table 2:</a:t>
            </a:r>
            <a:r>
              <a:rPr lang="en-US" sz="1600" dirty="0">
                <a:latin typeface="Times New Roman" panose="02020603050405020304" pitchFamily="18" charset="0"/>
                <a:ea typeface="SimSun" panose="02010600030101010101" pitchFamily="2" charset="-122"/>
                <a:cs typeface="Times New Roman" panose="02020603050405020304" pitchFamily="18" charset="0"/>
              </a:rPr>
              <a:t> 16S </a:t>
            </a:r>
            <a:r>
              <a:rPr lang="en-US" sz="1600" dirty="0" err="1">
                <a:latin typeface="Times New Roman" panose="02020603050405020304" pitchFamily="18" charset="0"/>
                <a:ea typeface="SimSun" panose="02010600030101010101" pitchFamily="2" charset="-122"/>
                <a:cs typeface="Times New Roman" panose="02020603050405020304" pitchFamily="18" charset="0"/>
              </a:rPr>
              <a:t>rRNA</a:t>
            </a:r>
            <a:r>
              <a:rPr lang="en-US" sz="1600" dirty="0">
                <a:latin typeface="Times New Roman" panose="02020603050405020304" pitchFamily="18" charset="0"/>
                <a:ea typeface="SimSun" panose="02010600030101010101" pitchFamily="2" charset="-122"/>
                <a:cs typeface="Times New Roman" panose="02020603050405020304" pitchFamily="18" charset="0"/>
              </a:rPr>
              <a:t> gene similarities between MUSC 136</a:t>
            </a:r>
            <a:r>
              <a:rPr lang="en-US" sz="1600" baseline="30000" dirty="0">
                <a:latin typeface="Times New Roman" panose="02020603050405020304" pitchFamily="18" charset="0"/>
                <a:ea typeface="SimSun" panose="02010600030101010101" pitchFamily="2" charset="-122"/>
                <a:cs typeface="Times New Roman" panose="02020603050405020304" pitchFamily="18" charset="0"/>
              </a:rPr>
              <a:t>T</a:t>
            </a:r>
            <a:r>
              <a:rPr lang="en-US" sz="1600" dirty="0">
                <a:latin typeface="Times New Roman" panose="02020603050405020304" pitchFamily="18" charset="0"/>
                <a:ea typeface="SimSun" panose="02010600030101010101" pitchFamily="2" charset="-122"/>
                <a:cs typeface="Times New Roman" panose="02020603050405020304" pitchFamily="18" charset="0"/>
              </a:rPr>
              <a:t> and closely related strains.</a:t>
            </a:r>
            <a:endParaRPr lang="en-MY" sz="14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6" name="TextBox 5"/>
          <p:cNvSpPr txBox="1"/>
          <p:nvPr/>
        </p:nvSpPr>
        <p:spPr>
          <a:xfrm>
            <a:off x="1258704" y="878575"/>
            <a:ext cx="6682154"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Comparison of 16S </a:t>
            </a:r>
            <a:r>
              <a:rPr lang="en-US" dirty="0" err="1">
                <a:latin typeface="Times New Roman" panose="02020603050405020304" pitchFamily="18" charset="0"/>
                <a:cs typeface="Times New Roman" panose="02020603050405020304" pitchFamily="18" charset="0"/>
              </a:rPr>
              <a:t>rRNA</a:t>
            </a:r>
            <a:r>
              <a:rPr lang="en-US" dirty="0">
                <a:latin typeface="Times New Roman" panose="02020603050405020304" pitchFamily="18" charset="0"/>
                <a:cs typeface="Times New Roman" panose="02020603050405020304" pitchFamily="18" charset="0"/>
              </a:rPr>
              <a:t> genes on </a:t>
            </a:r>
            <a:r>
              <a:rPr lang="en-US" dirty="0" err="1">
                <a:latin typeface="Times New Roman" panose="02020603050405020304" pitchFamily="18" charset="0"/>
                <a:cs typeface="Times New Roman" panose="02020603050405020304" pitchFamily="18" charset="0"/>
              </a:rPr>
              <a:t>EzBiocloud</a:t>
            </a:r>
            <a:r>
              <a:rPr lang="en-US" dirty="0">
                <a:latin typeface="Times New Roman" panose="02020603050405020304" pitchFamily="18" charset="0"/>
                <a:cs typeface="Times New Roman" panose="02020603050405020304" pitchFamily="18" charset="0"/>
              </a:rPr>
              <a:t> server</a:t>
            </a:r>
          </a:p>
        </p:txBody>
      </p:sp>
      <p:sp>
        <p:nvSpPr>
          <p:cNvPr id="7" name="Down Arrow 6"/>
          <p:cNvSpPr/>
          <p:nvPr/>
        </p:nvSpPr>
        <p:spPr>
          <a:xfrm>
            <a:off x="4551903" y="1318245"/>
            <a:ext cx="241161" cy="286794"/>
          </a:xfrm>
          <a:prstGeom prst="downArrow">
            <a:avLst/>
          </a:prstGeom>
          <a:solidFill>
            <a:schemeClr val="tx1"/>
          </a:solidFill>
          <a:ln>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 name="Down Arrow 7"/>
          <p:cNvSpPr/>
          <p:nvPr/>
        </p:nvSpPr>
        <p:spPr>
          <a:xfrm>
            <a:off x="4541854" y="3602363"/>
            <a:ext cx="241161" cy="286794"/>
          </a:xfrm>
          <a:prstGeom prst="downArrow">
            <a:avLst/>
          </a:prstGeom>
          <a:solidFill>
            <a:schemeClr val="tx1"/>
          </a:solidFill>
          <a:ln>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9" name="TextBox 8"/>
          <p:cNvSpPr txBox="1"/>
          <p:nvPr/>
        </p:nvSpPr>
        <p:spPr>
          <a:xfrm>
            <a:off x="1331406" y="3972707"/>
            <a:ext cx="6682154"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Phylogenetic tree construction</a:t>
            </a:r>
          </a:p>
        </p:txBody>
      </p:sp>
      <p:sp>
        <p:nvSpPr>
          <p:cNvPr id="10" name="TextBox 9"/>
          <p:cNvSpPr txBox="1"/>
          <p:nvPr/>
        </p:nvSpPr>
        <p:spPr>
          <a:xfrm>
            <a:off x="7274739" y="2019435"/>
            <a:ext cx="1738632" cy="307777"/>
          </a:xfrm>
          <a:prstGeom prst="rect">
            <a:avLst/>
          </a:prstGeom>
          <a:solidFill>
            <a:srgbClr val="FFCCFF"/>
          </a:solid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 similarity level  </a:t>
            </a:r>
          </a:p>
        </p:txBody>
      </p:sp>
      <p:sp>
        <p:nvSpPr>
          <p:cNvPr id="11" name="TextBox 10"/>
          <p:cNvSpPr txBox="1"/>
          <p:nvPr/>
        </p:nvSpPr>
        <p:spPr>
          <a:xfrm>
            <a:off x="7274739" y="2621352"/>
            <a:ext cx="1738632" cy="907941"/>
          </a:xfrm>
          <a:prstGeom prst="rect">
            <a:avLst/>
          </a:prstGeom>
          <a:solidFill>
            <a:srgbClr val="FFFF00"/>
          </a:solid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 number of species in </a:t>
            </a:r>
            <a:r>
              <a:rPr lang="en-US" sz="1400" i="1" dirty="0">
                <a:latin typeface="Times New Roman" panose="02020603050405020304" pitchFamily="18" charset="0"/>
                <a:cs typeface="Times New Roman" panose="02020603050405020304" pitchFamily="18" charset="0"/>
              </a:rPr>
              <a:t>Streptomyces</a:t>
            </a:r>
            <a:r>
              <a:rPr lang="en-US" sz="1400" dirty="0">
                <a:latin typeface="Times New Roman" panose="02020603050405020304" pitchFamily="18" charset="0"/>
                <a:cs typeface="Times New Roman" panose="02020603050405020304" pitchFamily="18" charset="0"/>
              </a:rPr>
              <a:t> genus</a:t>
            </a:r>
          </a:p>
          <a:p>
            <a:pPr algn="ctr"/>
            <a:r>
              <a:rPr lang="en-US" sz="1050" dirty="0">
                <a:latin typeface="Times New Roman" panose="02020603050405020304" pitchFamily="18" charset="0"/>
                <a:cs typeface="Times New Roman" panose="02020603050405020304" pitchFamily="18" charset="0"/>
              </a:rPr>
              <a:t>(823 species described)</a:t>
            </a:r>
          </a:p>
        </p:txBody>
      </p:sp>
      <p:cxnSp>
        <p:nvCxnSpPr>
          <p:cNvPr id="13" name="Straight Arrow Connector 12"/>
          <p:cNvCxnSpPr>
            <a:stCxn id="10" idx="2"/>
            <a:endCxn id="11" idx="0"/>
          </p:cNvCxnSpPr>
          <p:nvPr/>
        </p:nvCxnSpPr>
        <p:spPr>
          <a:xfrm>
            <a:off x="8144055" y="2327212"/>
            <a:ext cx="0" cy="294140"/>
          </a:xfrm>
          <a:prstGeom prst="straightConnector1">
            <a:avLst/>
          </a:prstGeom>
          <a:ln w="38100">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2920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p:bldP spid="10" grpId="0" animBg="1"/>
      <p:bldP spid="11"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Monash Primary">
      <a:dk1>
        <a:sysClr val="windowText" lastClr="000000"/>
      </a:dk1>
      <a:lt1>
        <a:sysClr val="window" lastClr="FFFFFF"/>
      </a:lt1>
      <a:dk2>
        <a:srgbClr val="006DAE"/>
      </a:dk2>
      <a:lt2>
        <a:srgbClr val="CCCCCC"/>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http://purl.org/dc/elements/1.1/"/>
    <ds:schemaRef ds:uri="http://purl.org/dc/terms/"/>
    <ds:schemaRef ds:uri="http://schemas.microsoft.com/sharepoint/v3/field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MUSC 136_261016</Template>
  <TotalTime>246</TotalTime>
  <Words>3288</Words>
  <Application>Microsoft Office PowerPoint</Application>
  <PresentationFormat>On-screen Show (16:9)</PresentationFormat>
  <Paragraphs>554</Paragraphs>
  <Slides>32</Slides>
  <Notes>14</Notes>
  <HiddenSlides>0</HiddenSlides>
  <MMClips>0</MMClips>
  <ScaleCrop>false</ScaleCrop>
  <HeadingPairs>
    <vt:vector size="4" baseType="variant">
      <vt:variant>
        <vt:lpstr>Theme</vt:lpstr>
      </vt:variant>
      <vt:variant>
        <vt:i4>6</vt:i4>
      </vt:variant>
      <vt:variant>
        <vt:lpstr>Slide Titles</vt:lpstr>
      </vt:variant>
      <vt:variant>
        <vt:i4>32</vt:i4>
      </vt:variant>
    </vt:vector>
  </HeadingPairs>
  <TitlesOfParts>
    <vt:vector size="38" baseType="lpstr">
      <vt:lpstr>Custom Design</vt:lpstr>
      <vt:lpstr>Office Theme</vt:lpstr>
      <vt:lpstr>1_Custom Design</vt:lpstr>
      <vt:lpstr>2_Custom Design</vt:lpstr>
      <vt:lpstr>3_Custom Design</vt:lpstr>
      <vt:lpstr>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Publications     </vt:lpstr>
      <vt:lpstr>PowerPoint Presentation</vt:lpstr>
      <vt:lpstr>Main Research Areas</vt:lpstr>
      <vt:lpstr>Acknowledgement</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Melinda Ser</dc:creator>
  <cp:lastModifiedBy>Industrial &amp; Pharmaceutical Microbiology</cp:lastModifiedBy>
  <cp:revision>60</cp:revision>
  <dcterms:created xsi:type="dcterms:W3CDTF">2017-10-13T04:45:32Z</dcterms:created>
  <dcterms:modified xsi:type="dcterms:W3CDTF">2017-11-10T04:18:08Z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