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58" r:id="rId3"/>
    <p:sldId id="261" r:id="rId4"/>
    <p:sldId id="262" r:id="rId5"/>
    <p:sldId id="257" r:id="rId6"/>
    <p:sldId id="269" r:id="rId7"/>
    <p:sldId id="263" r:id="rId8"/>
    <p:sldId id="270" r:id="rId9"/>
    <p:sldId id="271" r:id="rId10"/>
    <p:sldId id="266" r:id="rId11"/>
    <p:sldId id="268" r:id="rId12"/>
    <p:sldId id="274" r:id="rId13"/>
    <p:sldId id="267" r:id="rId14"/>
    <p:sldId id="275" r:id="rId15"/>
    <p:sldId id="272" r:id="rId16"/>
    <p:sldId id="277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8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harath\Desktop\lavanya%20paper\itroduction%20n%20graphs\graph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Bharath\Desktop\lavanya%20paper\itroduction%20n%20graphs\graph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J:\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400" baseline="0">
                <a:latin typeface="Times New Roman" pitchFamily="18" charset="0"/>
                <a:cs typeface="Times New Roman" pitchFamily="18" charset="0"/>
              </a:rPr>
              <a:t>Glucose Levels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8.5409346714955828E-2"/>
          <c:y val="0.12407495574681129"/>
          <c:w val="0.89780957014240625"/>
          <c:h val="0.644685693358104"/>
        </c:manualLayout>
      </c:layout>
      <c:lineChart>
        <c:grouping val="standard"/>
        <c:ser>
          <c:idx val="0"/>
          <c:order val="0"/>
          <c:marker>
            <c:symbol val="none"/>
          </c:marker>
          <c:cat>
            <c:strRef>
              <c:f>Sheet6!$B$6:$B$39</c:f>
              <c:strCache>
                <c:ptCount val="34"/>
                <c:pt idx="0">
                  <c:v>C</c:v>
                </c:pt>
                <c:pt idx="1">
                  <c:v>D</c:v>
                </c:pt>
                <c:pt idx="2">
                  <c:v>P</c:v>
                </c:pt>
                <c:pt idx="3">
                  <c:v>PS1</c:v>
                </c:pt>
                <c:pt idx="4">
                  <c:v>F1</c:v>
                </c:pt>
                <c:pt idx="5">
                  <c:v>G1</c:v>
                </c:pt>
                <c:pt idx="6">
                  <c:v>EM1</c:v>
                </c:pt>
                <c:pt idx="7">
                  <c:v>EM2</c:v>
                </c:pt>
                <c:pt idx="8">
                  <c:v>EM3</c:v>
                </c:pt>
                <c:pt idx="9">
                  <c:v>EM9</c:v>
                </c:pt>
                <c:pt idx="10">
                  <c:v>MP1</c:v>
                </c:pt>
                <c:pt idx="11">
                  <c:v>S3</c:v>
                </c:pt>
                <c:pt idx="12">
                  <c:v>S4</c:v>
                </c:pt>
                <c:pt idx="13">
                  <c:v>MV1</c:v>
                </c:pt>
                <c:pt idx="14">
                  <c:v>S1</c:v>
                </c:pt>
                <c:pt idx="15">
                  <c:v>S2</c:v>
                </c:pt>
                <c:pt idx="16">
                  <c:v>F1</c:v>
                </c:pt>
                <c:pt idx="17">
                  <c:v>A1</c:v>
                </c:pt>
                <c:pt idx="18">
                  <c:v>A2</c:v>
                </c:pt>
                <c:pt idx="19">
                  <c:v>K1</c:v>
                </c:pt>
                <c:pt idx="20">
                  <c:v>FS1</c:v>
                </c:pt>
                <c:pt idx="21">
                  <c:v>FS2</c:v>
                </c:pt>
                <c:pt idx="22">
                  <c:v>FS4</c:v>
                </c:pt>
                <c:pt idx="23">
                  <c:v>FS5</c:v>
                </c:pt>
                <c:pt idx="24">
                  <c:v>AE3</c:v>
                </c:pt>
                <c:pt idx="25">
                  <c:v>SF</c:v>
                </c:pt>
                <c:pt idx="26">
                  <c:v>FM1</c:v>
                </c:pt>
                <c:pt idx="27">
                  <c:v>FM2</c:v>
                </c:pt>
                <c:pt idx="28">
                  <c:v>FM3</c:v>
                </c:pt>
                <c:pt idx="29">
                  <c:v>FM4</c:v>
                </c:pt>
                <c:pt idx="30">
                  <c:v>PH1</c:v>
                </c:pt>
                <c:pt idx="31">
                  <c:v>SF1</c:v>
                </c:pt>
                <c:pt idx="32">
                  <c:v>S15</c:v>
                </c:pt>
                <c:pt idx="33">
                  <c:v>S7</c:v>
                </c:pt>
              </c:strCache>
            </c:strRef>
          </c:cat>
          <c:val>
            <c:numRef>
              <c:f>Sheet6!$C$6:$C$39</c:f>
              <c:numCache>
                <c:formatCode>General</c:formatCode>
                <c:ptCount val="34"/>
                <c:pt idx="0">
                  <c:v>103.3</c:v>
                </c:pt>
                <c:pt idx="1">
                  <c:v>383.7</c:v>
                </c:pt>
                <c:pt idx="2">
                  <c:v>92.5</c:v>
                </c:pt>
                <c:pt idx="3">
                  <c:v>152.30000000000001</c:v>
                </c:pt>
                <c:pt idx="4">
                  <c:v>147.19999999999999</c:v>
                </c:pt>
                <c:pt idx="5">
                  <c:v>181.5</c:v>
                </c:pt>
                <c:pt idx="6">
                  <c:v>110.1</c:v>
                </c:pt>
                <c:pt idx="7">
                  <c:v>124.8</c:v>
                </c:pt>
                <c:pt idx="8">
                  <c:v>105.3</c:v>
                </c:pt>
                <c:pt idx="9">
                  <c:v>319.3</c:v>
                </c:pt>
                <c:pt idx="10">
                  <c:v>121.2</c:v>
                </c:pt>
                <c:pt idx="11">
                  <c:v>222.7</c:v>
                </c:pt>
                <c:pt idx="12">
                  <c:v>127.1</c:v>
                </c:pt>
                <c:pt idx="13">
                  <c:v>100.3</c:v>
                </c:pt>
                <c:pt idx="14">
                  <c:v>104.5</c:v>
                </c:pt>
                <c:pt idx="15">
                  <c:v>99.9</c:v>
                </c:pt>
                <c:pt idx="16">
                  <c:v>93.4</c:v>
                </c:pt>
                <c:pt idx="17">
                  <c:v>87.2</c:v>
                </c:pt>
                <c:pt idx="18">
                  <c:v>85.3</c:v>
                </c:pt>
                <c:pt idx="19">
                  <c:v>94.7</c:v>
                </c:pt>
                <c:pt idx="20">
                  <c:v>85.9</c:v>
                </c:pt>
                <c:pt idx="21">
                  <c:v>91.3</c:v>
                </c:pt>
                <c:pt idx="22">
                  <c:v>82.8</c:v>
                </c:pt>
                <c:pt idx="23">
                  <c:v>86.3</c:v>
                </c:pt>
                <c:pt idx="24">
                  <c:v>79.2</c:v>
                </c:pt>
                <c:pt idx="25">
                  <c:v>114.5</c:v>
                </c:pt>
                <c:pt idx="26">
                  <c:v>213.7</c:v>
                </c:pt>
                <c:pt idx="27">
                  <c:v>96.7</c:v>
                </c:pt>
                <c:pt idx="28">
                  <c:v>366.5</c:v>
                </c:pt>
                <c:pt idx="29">
                  <c:v>95.5</c:v>
                </c:pt>
                <c:pt idx="30">
                  <c:v>100.3</c:v>
                </c:pt>
                <c:pt idx="31">
                  <c:v>107.2</c:v>
                </c:pt>
                <c:pt idx="32">
                  <c:v>128.19999999999999</c:v>
                </c:pt>
                <c:pt idx="33">
                  <c:v>96.3</c:v>
                </c:pt>
              </c:numCache>
            </c:numRef>
          </c:val>
        </c:ser>
        <c:ser>
          <c:idx val="1"/>
          <c:order val="1"/>
          <c:spPr>
            <a:ln>
              <a:prstDash val="sysDot"/>
            </a:ln>
          </c:spPr>
          <c:marker>
            <c:symbol val="none"/>
          </c:marker>
          <c:cat>
            <c:strRef>
              <c:f>Sheet6!$B$6:$B$39</c:f>
              <c:strCache>
                <c:ptCount val="34"/>
                <c:pt idx="0">
                  <c:v>C</c:v>
                </c:pt>
                <c:pt idx="1">
                  <c:v>D</c:v>
                </c:pt>
                <c:pt idx="2">
                  <c:v>P</c:v>
                </c:pt>
                <c:pt idx="3">
                  <c:v>PS1</c:v>
                </c:pt>
                <c:pt idx="4">
                  <c:v>F1</c:v>
                </c:pt>
                <c:pt idx="5">
                  <c:v>G1</c:v>
                </c:pt>
                <c:pt idx="6">
                  <c:v>EM1</c:v>
                </c:pt>
                <c:pt idx="7">
                  <c:v>EM2</c:v>
                </c:pt>
                <c:pt idx="8">
                  <c:v>EM3</c:v>
                </c:pt>
                <c:pt idx="9">
                  <c:v>EM9</c:v>
                </c:pt>
                <c:pt idx="10">
                  <c:v>MP1</c:v>
                </c:pt>
                <c:pt idx="11">
                  <c:v>S3</c:v>
                </c:pt>
                <c:pt idx="12">
                  <c:v>S4</c:v>
                </c:pt>
                <c:pt idx="13">
                  <c:v>MV1</c:v>
                </c:pt>
                <c:pt idx="14">
                  <c:v>S1</c:v>
                </c:pt>
                <c:pt idx="15">
                  <c:v>S2</c:v>
                </c:pt>
                <c:pt idx="16">
                  <c:v>F1</c:v>
                </c:pt>
                <c:pt idx="17">
                  <c:v>A1</c:v>
                </c:pt>
                <c:pt idx="18">
                  <c:v>A2</c:v>
                </c:pt>
                <c:pt idx="19">
                  <c:v>K1</c:v>
                </c:pt>
                <c:pt idx="20">
                  <c:v>FS1</c:v>
                </c:pt>
                <c:pt idx="21">
                  <c:v>FS2</c:v>
                </c:pt>
                <c:pt idx="22">
                  <c:v>FS4</c:v>
                </c:pt>
                <c:pt idx="23">
                  <c:v>FS5</c:v>
                </c:pt>
                <c:pt idx="24">
                  <c:v>AE3</c:v>
                </c:pt>
                <c:pt idx="25">
                  <c:v>SF</c:v>
                </c:pt>
                <c:pt idx="26">
                  <c:v>FM1</c:v>
                </c:pt>
                <c:pt idx="27">
                  <c:v>FM2</c:v>
                </c:pt>
                <c:pt idx="28">
                  <c:v>FM3</c:v>
                </c:pt>
                <c:pt idx="29">
                  <c:v>FM4</c:v>
                </c:pt>
                <c:pt idx="30">
                  <c:v>PH1</c:v>
                </c:pt>
                <c:pt idx="31">
                  <c:v>SF1</c:v>
                </c:pt>
                <c:pt idx="32">
                  <c:v>S15</c:v>
                </c:pt>
                <c:pt idx="33">
                  <c:v>S7</c:v>
                </c:pt>
              </c:strCache>
            </c:strRef>
          </c:cat>
          <c:val>
            <c:numRef>
              <c:f>Sheet6!$D$6:$D$39</c:f>
              <c:numCache>
                <c:formatCode>General</c:formatCode>
                <c:ptCount val="34"/>
                <c:pt idx="3">
                  <c:v>106.4</c:v>
                </c:pt>
                <c:pt idx="4">
                  <c:v>170.8</c:v>
                </c:pt>
                <c:pt idx="5">
                  <c:v>376.4</c:v>
                </c:pt>
                <c:pt idx="6">
                  <c:v>134.5</c:v>
                </c:pt>
                <c:pt idx="7">
                  <c:v>148.19999999999999</c:v>
                </c:pt>
                <c:pt idx="8">
                  <c:v>117.9</c:v>
                </c:pt>
                <c:pt idx="9">
                  <c:v>103.9</c:v>
                </c:pt>
                <c:pt idx="10">
                  <c:v>143.9</c:v>
                </c:pt>
                <c:pt idx="11">
                  <c:v>103.3</c:v>
                </c:pt>
                <c:pt idx="12">
                  <c:v>95.7</c:v>
                </c:pt>
                <c:pt idx="13">
                  <c:v>111.1</c:v>
                </c:pt>
                <c:pt idx="14">
                  <c:v>94.5</c:v>
                </c:pt>
                <c:pt idx="15">
                  <c:v>102.6</c:v>
                </c:pt>
                <c:pt idx="16">
                  <c:v>94</c:v>
                </c:pt>
                <c:pt idx="17">
                  <c:v>107.6</c:v>
                </c:pt>
                <c:pt idx="18">
                  <c:v>87.6</c:v>
                </c:pt>
                <c:pt idx="19">
                  <c:v>92.8</c:v>
                </c:pt>
                <c:pt idx="20">
                  <c:v>105.4</c:v>
                </c:pt>
                <c:pt idx="21">
                  <c:v>174.6</c:v>
                </c:pt>
                <c:pt idx="22">
                  <c:v>82.2</c:v>
                </c:pt>
                <c:pt idx="23">
                  <c:v>83.8</c:v>
                </c:pt>
                <c:pt idx="24">
                  <c:v>80.8</c:v>
                </c:pt>
                <c:pt idx="25">
                  <c:v>123.1</c:v>
                </c:pt>
                <c:pt idx="26">
                  <c:v>197.9</c:v>
                </c:pt>
                <c:pt idx="27">
                  <c:v>140</c:v>
                </c:pt>
                <c:pt idx="28">
                  <c:v>186.1</c:v>
                </c:pt>
                <c:pt idx="29">
                  <c:v>84.4</c:v>
                </c:pt>
                <c:pt idx="30">
                  <c:v>83.8</c:v>
                </c:pt>
                <c:pt idx="31">
                  <c:v>84.8</c:v>
                </c:pt>
                <c:pt idx="32">
                  <c:v>140.19999999999999</c:v>
                </c:pt>
                <c:pt idx="33">
                  <c:v>74.7</c:v>
                </c:pt>
              </c:numCache>
            </c:numRef>
          </c:val>
        </c:ser>
        <c:marker val="1"/>
        <c:axId val="81958400"/>
        <c:axId val="82591744"/>
      </c:lineChart>
      <c:catAx>
        <c:axId val="81958400"/>
        <c:scaling>
          <c:orientation val="minMax"/>
        </c:scaling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>
                    <a:latin typeface="Times New Roman" pitchFamily="18" charset="0"/>
                    <a:cs typeface="Times New Roman" pitchFamily="18" charset="0"/>
                  </a:rPr>
                  <a:t>Different Marine Macroalgae compounds</a:t>
                </a: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rich>
          </c:tx>
          <c:layout>
            <c:manualLayout>
              <c:xMode val="edge"/>
              <c:yMode val="edge"/>
              <c:x val="0.38151656824147218"/>
              <c:y val="0.87151703622485088"/>
            </c:manualLayout>
          </c:layout>
        </c:title>
        <c:tickLblPos val="nextTo"/>
        <c:spPr>
          <a:ln>
            <a:solidFill>
              <a:sysClr val="windowText" lastClr="000000">
                <a:alpha val="95000"/>
              </a:sysClr>
            </a:solidFill>
          </a:ln>
        </c:spPr>
        <c:crossAx val="82591744"/>
        <c:crosses val="autoZero"/>
        <c:auto val="1"/>
        <c:lblAlgn val="ctr"/>
        <c:lblOffset val="100"/>
      </c:catAx>
      <c:valAx>
        <c:axId val="8259174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sz="1200" b="0">
                    <a:latin typeface="Times New Roman" pitchFamily="18" charset="0"/>
                    <a:cs typeface="Times New Roman" pitchFamily="18" charset="0"/>
                  </a:rPr>
                  <a:t>Glucose</a:t>
                </a:r>
                <a:r>
                  <a:rPr lang="en-US" sz="1200" b="0" baseline="0">
                    <a:latin typeface="Times New Roman" pitchFamily="18" charset="0"/>
                    <a:cs typeface="Times New Roman" pitchFamily="18" charset="0"/>
                  </a:rPr>
                  <a:t> levels in mg/dL</a:t>
                </a:r>
                <a:endParaRPr lang="en-US" sz="1200" b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</c:title>
        <c:numFmt formatCode="General" sourceLinked="1"/>
        <c:tickLblPos val="nextTo"/>
        <c:spPr>
          <a:ln>
            <a:solidFill>
              <a:sysClr val="windowText" lastClr="000000">
                <a:alpha val="95000"/>
              </a:sysClr>
            </a:solidFill>
          </a:ln>
        </c:spPr>
        <c:crossAx val="81958400"/>
        <c:crosses val="autoZero"/>
        <c:crossBetween val="between"/>
      </c:valAx>
    </c:plotArea>
    <c:plotVisOnly val="1"/>
  </c:chart>
  <c:spPr>
    <a:ln>
      <a:noFill/>
    </a:ln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400" baseline="0">
                <a:latin typeface="Times New Roman" pitchFamily="18" charset="0"/>
                <a:cs typeface="Times New Roman" pitchFamily="18" charset="0"/>
              </a:rPr>
              <a:t>HbA1c levels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44062781041258725"/>
          <c:y val="7.1087222935984684E-2"/>
        </c:manualLayout>
      </c:layout>
      <c:overlay val="1"/>
    </c:title>
    <c:plotArea>
      <c:layout>
        <c:manualLayout>
          <c:layoutTarget val="inner"/>
          <c:xMode val="edge"/>
          <c:yMode val="edge"/>
          <c:x val="7.183890902526073E-2"/>
          <c:y val="0.1297856517935258"/>
          <c:w val="0.91122987404352562"/>
          <c:h val="0.6196566054243241"/>
        </c:manualLayout>
      </c:layout>
      <c:lineChart>
        <c:grouping val="standard"/>
        <c:ser>
          <c:idx val="0"/>
          <c:order val="0"/>
          <c:marker>
            <c:symbol val="none"/>
          </c:marker>
          <c:cat>
            <c:strRef>
              <c:f>Sheet7!$B$7:$B$40</c:f>
              <c:strCache>
                <c:ptCount val="34"/>
                <c:pt idx="0">
                  <c:v>C</c:v>
                </c:pt>
                <c:pt idx="1">
                  <c:v>D</c:v>
                </c:pt>
                <c:pt idx="2">
                  <c:v>P</c:v>
                </c:pt>
                <c:pt idx="3">
                  <c:v>PS1</c:v>
                </c:pt>
                <c:pt idx="4">
                  <c:v>F1</c:v>
                </c:pt>
                <c:pt idx="5">
                  <c:v>G1</c:v>
                </c:pt>
                <c:pt idx="6">
                  <c:v>EM1</c:v>
                </c:pt>
                <c:pt idx="7">
                  <c:v>EM2</c:v>
                </c:pt>
                <c:pt idx="8">
                  <c:v>EM3</c:v>
                </c:pt>
                <c:pt idx="9">
                  <c:v>EM9</c:v>
                </c:pt>
                <c:pt idx="10">
                  <c:v>MP1</c:v>
                </c:pt>
                <c:pt idx="11">
                  <c:v>S3</c:v>
                </c:pt>
                <c:pt idx="12">
                  <c:v>S4</c:v>
                </c:pt>
                <c:pt idx="13">
                  <c:v>MV1</c:v>
                </c:pt>
                <c:pt idx="14">
                  <c:v>S1</c:v>
                </c:pt>
                <c:pt idx="15">
                  <c:v>S2</c:v>
                </c:pt>
                <c:pt idx="16">
                  <c:v>F1</c:v>
                </c:pt>
                <c:pt idx="17">
                  <c:v>A1</c:v>
                </c:pt>
                <c:pt idx="18">
                  <c:v>A2</c:v>
                </c:pt>
                <c:pt idx="19">
                  <c:v>K1</c:v>
                </c:pt>
                <c:pt idx="20">
                  <c:v>FS1</c:v>
                </c:pt>
                <c:pt idx="21">
                  <c:v>FS2</c:v>
                </c:pt>
                <c:pt idx="22">
                  <c:v>FS4</c:v>
                </c:pt>
                <c:pt idx="23">
                  <c:v>FS5</c:v>
                </c:pt>
                <c:pt idx="24">
                  <c:v>AE3</c:v>
                </c:pt>
                <c:pt idx="25">
                  <c:v>SF</c:v>
                </c:pt>
                <c:pt idx="26">
                  <c:v>FM1</c:v>
                </c:pt>
                <c:pt idx="27">
                  <c:v>FM2</c:v>
                </c:pt>
                <c:pt idx="28">
                  <c:v>FM3</c:v>
                </c:pt>
                <c:pt idx="29">
                  <c:v>FM4</c:v>
                </c:pt>
                <c:pt idx="30">
                  <c:v>PH1</c:v>
                </c:pt>
                <c:pt idx="31">
                  <c:v>SF1</c:v>
                </c:pt>
                <c:pt idx="32">
                  <c:v>S15</c:v>
                </c:pt>
                <c:pt idx="33">
                  <c:v>S7</c:v>
                </c:pt>
              </c:strCache>
            </c:strRef>
          </c:cat>
          <c:val>
            <c:numRef>
              <c:f>Sheet7!$C$7:$C$40</c:f>
              <c:numCache>
                <c:formatCode>General</c:formatCode>
                <c:ptCount val="34"/>
                <c:pt idx="0">
                  <c:v>5.5</c:v>
                </c:pt>
                <c:pt idx="1">
                  <c:v>14.2</c:v>
                </c:pt>
                <c:pt idx="2">
                  <c:v>5</c:v>
                </c:pt>
                <c:pt idx="3">
                  <c:v>6.9</c:v>
                </c:pt>
                <c:pt idx="4">
                  <c:v>6.7</c:v>
                </c:pt>
                <c:pt idx="5">
                  <c:v>8.1</c:v>
                </c:pt>
                <c:pt idx="6">
                  <c:v>5.5</c:v>
                </c:pt>
                <c:pt idx="7">
                  <c:v>6</c:v>
                </c:pt>
                <c:pt idx="8">
                  <c:v>5.4</c:v>
                </c:pt>
                <c:pt idx="9">
                  <c:v>12</c:v>
                </c:pt>
                <c:pt idx="10">
                  <c:v>5.9</c:v>
                </c:pt>
                <c:pt idx="11">
                  <c:v>9.1</c:v>
                </c:pt>
                <c:pt idx="12">
                  <c:v>6</c:v>
                </c:pt>
                <c:pt idx="13">
                  <c:v>5.2</c:v>
                </c:pt>
                <c:pt idx="14">
                  <c:v>5.2</c:v>
                </c:pt>
                <c:pt idx="15">
                  <c:v>5.2</c:v>
                </c:pt>
                <c:pt idx="16">
                  <c:v>5</c:v>
                </c:pt>
                <c:pt idx="17">
                  <c:v>4.8</c:v>
                </c:pt>
                <c:pt idx="18">
                  <c:v>4.7</c:v>
                </c:pt>
                <c:pt idx="19">
                  <c:v>5.0999999999999996</c:v>
                </c:pt>
                <c:pt idx="20">
                  <c:v>4.8</c:v>
                </c:pt>
                <c:pt idx="21">
                  <c:v>5.01</c:v>
                </c:pt>
                <c:pt idx="22">
                  <c:v>4.7</c:v>
                </c:pt>
                <c:pt idx="23">
                  <c:v>4.9000000000000004</c:v>
                </c:pt>
                <c:pt idx="24">
                  <c:v>4.5999999999999996</c:v>
                </c:pt>
                <c:pt idx="25">
                  <c:v>5.7</c:v>
                </c:pt>
                <c:pt idx="26">
                  <c:v>9.4</c:v>
                </c:pt>
                <c:pt idx="27">
                  <c:v>5.2</c:v>
                </c:pt>
                <c:pt idx="28">
                  <c:v>13.7</c:v>
                </c:pt>
                <c:pt idx="29">
                  <c:v>5.0999999999999996</c:v>
                </c:pt>
                <c:pt idx="30">
                  <c:v>5.3</c:v>
                </c:pt>
                <c:pt idx="31">
                  <c:v>5.5</c:v>
                </c:pt>
                <c:pt idx="32">
                  <c:v>6.2</c:v>
                </c:pt>
                <c:pt idx="33">
                  <c:v>5.2</c:v>
                </c:pt>
              </c:numCache>
            </c:numRef>
          </c:val>
        </c:ser>
        <c:ser>
          <c:idx val="1"/>
          <c:order val="1"/>
          <c:spPr>
            <a:ln>
              <a:prstDash val="sysDot"/>
            </a:ln>
          </c:spPr>
          <c:marker>
            <c:symbol val="none"/>
          </c:marker>
          <c:cat>
            <c:strRef>
              <c:f>Sheet7!$B$7:$B$40</c:f>
              <c:strCache>
                <c:ptCount val="34"/>
                <c:pt idx="0">
                  <c:v>C</c:v>
                </c:pt>
                <c:pt idx="1">
                  <c:v>D</c:v>
                </c:pt>
                <c:pt idx="2">
                  <c:v>P</c:v>
                </c:pt>
                <c:pt idx="3">
                  <c:v>PS1</c:v>
                </c:pt>
                <c:pt idx="4">
                  <c:v>F1</c:v>
                </c:pt>
                <c:pt idx="5">
                  <c:v>G1</c:v>
                </c:pt>
                <c:pt idx="6">
                  <c:v>EM1</c:v>
                </c:pt>
                <c:pt idx="7">
                  <c:v>EM2</c:v>
                </c:pt>
                <c:pt idx="8">
                  <c:v>EM3</c:v>
                </c:pt>
                <c:pt idx="9">
                  <c:v>EM9</c:v>
                </c:pt>
                <c:pt idx="10">
                  <c:v>MP1</c:v>
                </c:pt>
                <c:pt idx="11">
                  <c:v>S3</c:v>
                </c:pt>
                <c:pt idx="12">
                  <c:v>S4</c:v>
                </c:pt>
                <c:pt idx="13">
                  <c:v>MV1</c:v>
                </c:pt>
                <c:pt idx="14">
                  <c:v>S1</c:v>
                </c:pt>
                <c:pt idx="15">
                  <c:v>S2</c:v>
                </c:pt>
                <c:pt idx="16">
                  <c:v>F1</c:v>
                </c:pt>
                <c:pt idx="17">
                  <c:v>A1</c:v>
                </c:pt>
                <c:pt idx="18">
                  <c:v>A2</c:v>
                </c:pt>
                <c:pt idx="19">
                  <c:v>K1</c:v>
                </c:pt>
                <c:pt idx="20">
                  <c:v>FS1</c:v>
                </c:pt>
                <c:pt idx="21">
                  <c:v>FS2</c:v>
                </c:pt>
                <c:pt idx="22">
                  <c:v>FS4</c:v>
                </c:pt>
                <c:pt idx="23">
                  <c:v>FS5</c:v>
                </c:pt>
                <c:pt idx="24">
                  <c:v>AE3</c:v>
                </c:pt>
                <c:pt idx="25">
                  <c:v>SF</c:v>
                </c:pt>
                <c:pt idx="26">
                  <c:v>FM1</c:v>
                </c:pt>
                <c:pt idx="27">
                  <c:v>FM2</c:v>
                </c:pt>
                <c:pt idx="28">
                  <c:v>FM3</c:v>
                </c:pt>
                <c:pt idx="29">
                  <c:v>FM4</c:v>
                </c:pt>
                <c:pt idx="30">
                  <c:v>PH1</c:v>
                </c:pt>
                <c:pt idx="31">
                  <c:v>SF1</c:v>
                </c:pt>
                <c:pt idx="32">
                  <c:v>S15</c:v>
                </c:pt>
                <c:pt idx="33">
                  <c:v>S7</c:v>
                </c:pt>
              </c:strCache>
            </c:strRef>
          </c:cat>
          <c:val>
            <c:numRef>
              <c:f>Sheet7!$D$7:$D$40</c:f>
              <c:numCache>
                <c:formatCode>General</c:formatCode>
                <c:ptCount val="34"/>
                <c:pt idx="3">
                  <c:v>5.4</c:v>
                </c:pt>
                <c:pt idx="4">
                  <c:v>6.7</c:v>
                </c:pt>
                <c:pt idx="5">
                  <c:v>13.9</c:v>
                </c:pt>
                <c:pt idx="6">
                  <c:v>6.3</c:v>
                </c:pt>
                <c:pt idx="7">
                  <c:v>6.7</c:v>
                </c:pt>
                <c:pt idx="8">
                  <c:v>5.8</c:v>
                </c:pt>
                <c:pt idx="9">
                  <c:v>5.4</c:v>
                </c:pt>
                <c:pt idx="10">
                  <c:v>6.7</c:v>
                </c:pt>
                <c:pt idx="11">
                  <c:v>5.4</c:v>
                </c:pt>
                <c:pt idx="12">
                  <c:v>5.0999999999999996</c:v>
                </c:pt>
                <c:pt idx="13">
                  <c:v>5.6</c:v>
                </c:pt>
                <c:pt idx="14">
                  <c:v>5.0999999999999996</c:v>
                </c:pt>
                <c:pt idx="15">
                  <c:v>5.3</c:v>
                </c:pt>
                <c:pt idx="16">
                  <c:v>5</c:v>
                </c:pt>
                <c:pt idx="17">
                  <c:v>5.5</c:v>
                </c:pt>
                <c:pt idx="18">
                  <c:v>4.8</c:v>
                </c:pt>
                <c:pt idx="19">
                  <c:v>5</c:v>
                </c:pt>
                <c:pt idx="20">
                  <c:v>5.4</c:v>
                </c:pt>
                <c:pt idx="21">
                  <c:v>7.6</c:v>
                </c:pt>
                <c:pt idx="22">
                  <c:v>4.7</c:v>
                </c:pt>
                <c:pt idx="23">
                  <c:v>4.7</c:v>
                </c:pt>
                <c:pt idx="24">
                  <c:v>4.5999999999999996</c:v>
                </c:pt>
                <c:pt idx="25">
                  <c:v>6.1</c:v>
                </c:pt>
                <c:pt idx="26">
                  <c:v>8.3000000000000007</c:v>
                </c:pt>
                <c:pt idx="27">
                  <c:v>6.5</c:v>
                </c:pt>
                <c:pt idx="28">
                  <c:v>8.09</c:v>
                </c:pt>
                <c:pt idx="29">
                  <c:v>4.8</c:v>
                </c:pt>
                <c:pt idx="30">
                  <c:v>4.7</c:v>
                </c:pt>
                <c:pt idx="31">
                  <c:v>4.8</c:v>
                </c:pt>
                <c:pt idx="32">
                  <c:v>6.5</c:v>
                </c:pt>
                <c:pt idx="33">
                  <c:v>4.5</c:v>
                </c:pt>
              </c:numCache>
            </c:numRef>
          </c:val>
        </c:ser>
        <c:marker val="1"/>
        <c:axId val="82620800"/>
        <c:axId val="82622720"/>
      </c:lineChart>
      <c:catAx>
        <c:axId val="826208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b="0">
                    <a:latin typeface="Times New Roman" pitchFamily="18" charset="0"/>
                    <a:cs typeface="Times New Roman" pitchFamily="18" charset="0"/>
                  </a:rPr>
                  <a:t>Different</a:t>
                </a:r>
                <a:r>
                  <a:rPr lang="en-US" sz="1200" b="0" baseline="0">
                    <a:latin typeface="Times New Roman" pitchFamily="18" charset="0"/>
                    <a:cs typeface="Times New Roman" pitchFamily="18" charset="0"/>
                  </a:rPr>
                  <a:t> Marine Macroalgae compounds</a:t>
                </a:r>
                <a:endParaRPr lang="en-US" sz="1200" b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36133738838200907"/>
              <c:y val="0.88604281607656399"/>
            </c:manualLayout>
          </c:layout>
        </c:title>
        <c:tickLblPos val="nextTo"/>
        <c:spPr>
          <a:ln>
            <a:solidFill>
              <a:sysClr val="windowText" lastClr="000000">
                <a:alpha val="95000"/>
              </a:sysClr>
            </a:solidFill>
          </a:ln>
        </c:spPr>
        <c:crossAx val="82622720"/>
        <c:crosses val="autoZero"/>
        <c:auto val="1"/>
        <c:lblAlgn val="ctr"/>
        <c:lblOffset val="100"/>
      </c:catAx>
      <c:valAx>
        <c:axId val="8262272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sz="1200" b="0">
                    <a:latin typeface="Times New Roman" pitchFamily="18" charset="0"/>
                    <a:cs typeface="Times New Roman" pitchFamily="18" charset="0"/>
                  </a:rPr>
                  <a:t>HbA1c</a:t>
                </a:r>
                <a:r>
                  <a:rPr lang="en-US" sz="1200" b="0" baseline="0">
                    <a:latin typeface="Times New Roman" pitchFamily="18" charset="0"/>
                    <a:cs typeface="Times New Roman" pitchFamily="18" charset="0"/>
                  </a:rPr>
                  <a:t> levels in %</a:t>
                </a:r>
                <a:endParaRPr lang="en-US" sz="1200" b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1.4391534391534401E-2"/>
              <c:y val="0.18413769707358008"/>
            </c:manualLayout>
          </c:layout>
        </c:title>
        <c:numFmt formatCode="General" sourceLinked="1"/>
        <c:tickLblPos val="nextTo"/>
        <c:spPr>
          <a:ln>
            <a:solidFill>
              <a:sysClr val="windowText" lastClr="000000">
                <a:alpha val="95000"/>
              </a:sysClr>
            </a:solidFill>
          </a:ln>
        </c:spPr>
        <c:crossAx val="82620800"/>
        <c:crosses val="autoZero"/>
        <c:crossBetween val="between"/>
      </c:valAx>
    </c:plotArea>
    <c:plotVisOnly val="1"/>
  </c:chart>
  <c:spPr>
    <a:ln>
      <a:noFill/>
    </a:ln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9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Selected marine macroalgae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compounds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722222222222251"/>
          <c:y val="0"/>
        </c:manualLayout>
      </c:layout>
      <c:overlay val="1"/>
    </c:title>
    <c:plotArea>
      <c:layout>
        <c:manualLayout>
          <c:layoutTarget val="inner"/>
          <c:xMode val="edge"/>
          <c:yMode val="edge"/>
          <c:x val="0.14440507436570429"/>
          <c:y val="0.16251166520851473"/>
          <c:w val="0.70961001749781538"/>
          <c:h val="0.69836030912802549"/>
        </c:manualLayout>
      </c:layout>
      <c:barChart>
        <c:barDir val="col"/>
        <c:grouping val="clustered"/>
        <c:ser>
          <c:idx val="0"/>
          <c:order val="0"/>
          <c:tx>
            <c:strRef>
              <c:f>Sheet8!$E$5</c:f>
              <c:strCache>
                <c:ptCount val="1"/>
                <c:pt idx="0">
                  <c:v>GLU</c:v>
                </c:pt>
              </c:strCache>
            </c:strRef>
          </c:tx>
          <c:spPr>
            <a:pattFill prst="wdUpDiag">
              <a:fgClr>
                <a:schemeClr val="tx1"/>
              </a:fgClr>
              <a:bgClr>
                <a:schemeClr val="bg1"/>
              </a:bgClr>
            </a:pattFill>
            <a:ln w="9525" cmpd="sng">
              <a:solidFill>
                <a:schemeClr val="tx1"/>
              </a:solidFill>
            </a:ln>
          </c:spPr>
          <c:errBars>
            <c:errBarType val="plus"/>
            <c:errValType val="cust"/>
            <c:plus>
              <c:numRef>
                <c:f>Sheet8!$H$6:$H$10</c:f>
                <c:numCache>
                  <c:formatCode>General</c:formatCode>
                  <c:ptCount val="5"/>
                  <c:pt idx="0">
                    <c:v>10.08</c:v>
                  </c:pt>
                  <c:pt idx="1">
                    <c:v>9.7000000000000011</c:v>
                  </c:pt>
                  <c:pt idx="2">
                    <c:v>8.2000000000000011</c:v>
                  </c:pt>
                  <c:pt idx="3">
                    <c:v>10.7</c:v>
                  </c:pt>
                  <c:pt idx="4">
                    <c:v>11.9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Sheet8!$D$6:$D$10</c:f>
              <c:strCache>
                <c:ptCount val="5"/>
                <c:pt idx="0">
                  <c:v>AE3</c:v>
                </c:pt>
                <c:pt idx="1">
                  <c:v>FS4</c:v>
                </c:pt>
                <c:pt idx="2">
                  <c:v>FM4</c:v>
                </c:pt>
                <c:pt idx="3">
                  <c:v>PH1</c:v>
                </c:pt>
                <c:pt idx="4">
                  <c:v>SF1</c:v>
                </c:pt>
              </c:strCache>
            </c:strRef>
          </c:cat>
          <c:val>
            <c:numRef>
              <c:f>Sheet8!$E$6:$E$10</c:f>
              <c:numCache>
                <c:formatCode>General</c:formatCode>
                <c:ptCount val="5"/>
                <c:pt idx="0">
                  <c:v>80.8</c:v>
                </c:pt>
                <c:pt idx="1">
                  <c:v>82.2</c:v>
                </c:pt>
                <c:pt idx="2">
                  <c:v>84.4</c:v>
                </c:pt>
                <c:pt idx="3">
                  <c:v>83.8</c:v>
                </c:pt>
                <c:pt idx="4">
                  <c:v>84.8</c:v>
                </c:pt>
              </c:numCache>
            </c:numRef>
          </c:val>
        </c:ser>
        <c:ser>
          <c:idx val="1"/>
          <c:order val="1"/>
          <c:tx>
            <c:strRef>
              <c:f>Sheet8!$F$5</c:f>
              <c:strCache>
                <c:ptCount val="1"/>
                <c:pt idx="0">
                  <c:v>HbA1c</c:v>
                </c:pt>
              </c:strCache>
            </c:strRef>
          </c:tx>
          <c:spPr>
            <a:pattFill prst="pct20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errBars>
            <c:errBarType val="plus"/>
            <c:errValType val="cust"/>
            <c:plus>
              <c:numRef>
                <c:f>Sheet8!$I$6:$I$10</c:f>
                <c:numCache>
                  <c:formatCode>General</c:formatCode>
                  <c:ptCount val="5"/>
                  <c:pt idx="0">
                    <c:v>1.6900000000000033</c:v>
                  </c:pt>
                  <c:pt idx="1">
                    <c:v>1.05</c:v>
                  </c:pt>
                  <c:pt idx="2">
                    <c:v>1.25</c:v>
                  </c:pt>
                  <c:pt idx="3">
                    <c:v>2.1</c:v>
                  </c:pt>
                  <c:pt idx="4">
                    <c:v>1.5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Sheet8!$D$6:$D$10</c:f>
              <c:strCache>
                <c:ptCount val="5"/>
                <c:pt idx="0">
                  <c:v>AE3</c:v>
                </c:pt>
                <c:pt idx="1">
                  <c:v>FS4</c:v>
                </c:pt>
                <c:pt idx="2">
                  <c:v>FM4</c:v>
                </c:pt>
                <c:pt idx="3">
                  <c:v>PH1</c:v>
                </c:pt>
                <c:pt idx="4">
                  <c:v>SF1</c:v>
                </c:pt>
              </c:strCache>
            </c:strRef>
          </c:cat>
          <c:val>
            <c:numRef>
              <c:f>Sheet8!$F$6:$F$10</c:f>
              <c:numCache>
                <c:formatCode>General</c:formatCode>
                <c:ptCount val="5"/>
                <c:pt idx="0">
                  <c:v>4.5999999999999996</c:v>
                </c:pt>
                <c:pt idx="1">
                  <c:v>4.7</c:v>
                </c:pt>
                <c:pt idx="2">
                  <c:v>4.8</c:v>
                </c:pt>
                <c:pt idx="3">
                  <c:v>4.7</c:v>
                </c:pt>
                <c:pt idx="4">
                  <c:v>4.8</c:v>
                </c:pt>
              </c:numCache>
            </c:numRef>
          </c:val>
        </c:ser>
        <c:axId val="82559360"/>
        <c:axId val="82560896"/>
      </c:barChart>
      <c:catAx>
        <c:axId val="82559360"/>
        <c:scaling>
          <c:orientation val="minMax"/>
        </c:scaling>
        <c:axPos val="b"/>
        <c:tickLblPos val="nextTo"/>
        <c:spPr>
          <a:ln>
            <a:solidFill>
              <a:prstClr val="black">
                <a:alpha val="95000"/>
              </a:prstClr>
            </a:solidFill>
          </a:ln>
        </c:spPr>
        <c:crossAx val="82560896"/>
        <c:crosses val="autoZero"/>
        <c:auto val="1"/>
        <c:lblAlgn val="ctr"/>
        <c:lblOffset val="100"/>
      </c:catAx>
      <c:valAx>
        <c:axId val="8256089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b="1" dirty="0"/>
                  <a:t>Glucose</a:t>
                </a:r>
                <a:r>
                  <a:rPr lang="en-US" sz="1400" b="1" baseline="0" dirty="0"/>
                  <a:t> levels in mg/</a:t>
                </a:r>
                <a:r>
                  <a:rPr lang="en-US" sz="1400" b="1" baseline="0" dirty="0" err="1"/>
                  <a:t>dL</a:t>
                </a:r>
                <a:r>
                  <a:rPr lang="en-US" sz="1400" b="1" baseline="0" dirty="0"/>
                  <a:t>; HbA1c levels in </a:t>
                </a:r>
                <a:r>
                  <a:rPr lang="en-US" baseline="0" dirty="0"/>
                  <a:t>%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spPr>
          <a:ln>
            <a:solidFill>
              <a:prstClr val="black">
                <a:alpha val="95000"/>
              </a:prstClr>
            </a:solidFill>
          </a:ln>
        </c:spPr>
        <c:crossAx val="82559360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ln>
      <a:noFill/>
    </a:ln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0.93333</cdr:x>
      <cdr:y>0.08163</cdr:y>
    </cdr:from>
    <cdr:to>
      <cdr:x>0.96931</cdr:x>
      <cdr:y>0.20408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69832" y="234035"/>
          <a:ext cx="299528" cy="3510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 b="1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0.93333</cdr:x>
      <cdr:y>0.08163</cdr:y>
    </cdr:from>
    <cdr:to>
      <cdr:x>0.96931</cdr:x>
      <cdr:y>0.20408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769832" y="234035"/>
          <a:ext cx="299528" cy="3510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 b="1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0.9345</cdr:x>
      <cdr:y>0.08039</cdr:y>
    </cdr:from>
    <cdr:to>
      <cdr:x>0.97162</cdr:x>
      <cdr:y>0.19122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153400" y="238127"/>
          <a:ext cx="323849" cy="328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 b="1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0.26042</cdr:x>
      <cdr:y>0.91667</cdr:y>
    </cdr:from>
    <cdr:to>
      <cdr:x>0.71875</cdr:x>
      <cdr:y>0.96667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05000" y="4191000"/>
          <a:ext cx="3352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Different marine macroalgae compounds</a:t>
          </a:r>
          <a:endParaRPr lang="en-US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9CC3-CC98-48A8-A487-B9EAFC905417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F350C-34D1-439D-9DDC-BED9AA92A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112C01-A443-483E-B4AE-36AE548D96E5}" type="slidenum">
              <a:rPr lang="en-IN" altLang="en-US" smtClean="0"/>
              <a:pPr/>
              <a:t>1</a:t>
            </a:fld>
            <a:endParaRPr lang="en-I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ChangeArrowheads="1"/>
          </p:cNvSpPr>
          <p:nvPr/>
        </p:nvSpPr>
        <p:spPr bwMode="auto">
          <a:xfrm>
            <a:off x="673100" y="355600"/>
            <a:ext cx="800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EVALUATION OF ANTI-DIABETIC PROPERTIES OF THE COMPOUNDS ISOLATED FROM MARINE MACROALGAE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9"/>
          <p:cNvSpPr>
            <a:spLocks noChangeArrowheads="1"/>
          </p:cNvSpPr>
          <p:nvPr/>
        </p:nvSpPr>
        <p:spPr bwMode="auto">
          <a:xfrm>
            <a:off x="673100" y="4953000"/>
            <a:ext cx="7696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en-US" sz="2400" b="1" dirty="0">
                <a:solidFill>
                  <a:srgbClr val="009900"/>
                </a:solidFill>
                <a:latin typeface="Tahoma" pitchFamily="34" charset="0"/>
              </a:rPr>
              <a:t>Department of Biotechnology</a:t>
            </a:r>
          </a:p>
          <a:p>
            <a:pPr algn="ctr"/>
            <a:r>
              <a:rPr lang="en-US" altLang="en-US" sz="2400" b="1" dirty="0">
                <a:solidFill>
                  <a:srgbClr val="009900"/>
                </a:solidFill>
                <a:latin typeface="Tahoma" pitchFamily="34" charset="0"/>
              </a:rPr>
              <a:t>School of Herbal Studies and </a:t>
            </a:r>
            <a:r>
              <a:rPr lang="en-US" altLang="en-US" sz="2400" b="1" dirty="0" err="1">
                <a:solidFill>
                  <a:srgbClr val="009900"/>
                </a:solidFill>
                <a:latin typeface="Tahoma" pitchFamily="34" charset="0"/>
              </a:rPr>
              <a:t>Naturo</a:t>
            </a:r>
            <a:r>
              <a:rPr lang="en-US" altLang="en-US" sz="2400" b="1" dirty="0">
                <a:solidFill>
                  <a:srgbClr val="009900"/>
                </a:solidFill>
                <a:latin typeface="Tahoma" pitchFamily="34" charset="0"/>
              </a:rPr>
              <a:t> Sciences</a:t>
            </a:r>
          </a:p>
          <a:p>
            <a:pPr algn="ctr"/>
            <a:r>
              <a:rPr lang="en-US" altLang="en-US" sz="2400" b="1" dirty="0">
                <a:solidFill>
                  <a:srgbClr val="009900"/>
                </a:solidFill>
                <a:latin typeface="Tahoma" pitchFamily="34" charset="0"/>
              </a:rPr>
              <a:t>Dravidian University</a:t>
            </a:r>
          </a:p>
          <a:p>
            <a:pPr algn="ctr"/>
            <a:r>
              <a:rPr lang="en-US" altLang="en-US" sz="2400" b="1" dirty="0">
                <a:solidFill>
                  <a:srgbClr val="009900"/>
                </a:solidFill>
                <a:latin typeface="Tahoma" pitchFamily="34" charset="0"/>
              </a:rPr>
              <a:t>KUPPAM-517 426</a:t>
            </a:r>
          </a:p>
        </p:txBody>
      </p:sp>
      <p:pic>
        <p:nvPicPr>
          <p:cNvPr id="2052" name="Picture 1"/>
          <p:cNvPicPr>
            <a:picLocks noChangeAspect="1" noChangeArrowheads="1"/>
          </p:cNvPicPr>
          <p:nvPr/>
        </p:nvPicPr>
        <p:blipFill>
          <a:blip r:embed="rId3" cstate="print">
            <a:lum bright="2000" contrast="-2000"/>
          </a:blip>
          <a:srcRect/>
          <a:stretch>
            <a:fillRect/>
          </a:stretch>
        </p:blipFill>
        <p:spPr bwMode="auto">
          <a:xfrm>
            <a:off x="3263900" y="1987550"/>
            <a:ext cx="2362200" cy="1716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04800" y="3352800"/>
            <a:ext cx="3352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en-US" b="1" i="1" dirty="0">
                <a:solidFill>
                  <a:srgbClr val="002060"/>
                </a:solidFill>
              </a:rPr>
              <a:t>Research Supervisor</a:t>
            </a:r>
            <a:endParaRPr lang="en-US" altLang="en-US" dirty="0">
              <a:solidFill>
                <a:srgbClr val="002060"/>
              </a:solidFill>
            </a:endParaRPr>
          </a:p>
          <a:p>
            <a:pPr algn="ctr"/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</a:rPr>
              <a:t>Dr.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</a:rPr>
              <a:t>Lokanatha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</a:rPr>
              <a:t>Valluru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alt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altLang="en-US" b="1" dirty="0">
                <a:solidFill>
                  <a:srgbClr val="0070C0"/>
                </a:solidFill>
              </a:rPr>
              <a:t>Assistant Professor 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5181600" y="3351213"/>
            <a:ext cx="3810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en-US" b="1" i="1" dirty="0">
                <a:solidFill>
                  <a:srgbClr val="002060"/>
                </a:solidFill>
              </a:rPr>
              <a:t>Research Scholar</a:t>
            </a:r>
          </a:p>
          <a:p>
            <a:pPr algn="ctr"/>
            <a:r>
              <a:rPr lang="en-US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R Lavanya</a:t>
            </a:r>
            <a:endParaRPr lang="en-US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685800"/>
            <a:ext cx="9144000" cy="6172200"/>
            <a:chOff x="0" y="304800"/>
            <a:chExt cx="9144000" cy="6000750"/>
          </a:xfrm>
        </p:grpSpPr>
        <p:graphicFrame>
          <p:nvGraphicFramePr>
            <p:cNvPr id="4" name="Chart 3"/>
            <p:cNvGraphicFramePr/>
            <p:nvPr/>
          </p:nvGraphicFramePr>
          <p:xfrm>
            <a:off x="0" y="304800"/>
            <a:ext cx="8953500" cy="3124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5" name="Chart 4"/>
            <p:cNvGraphicFramePr/>
            <p:nvPr/>
          </p:nvGraphicFramePr>
          <p:xfrm>
            <a:off x="142875" y="3352800"/>
            <a:ext cx="9001125" cy="29527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6" name="TextBox 5"/>
          <p:cNvSpPr txBox="1"/>
          <p:nvPr/>
        </p:nvSpPr>
        <p:spPr>
          <a:xfrm>
            <a:off x="3733800" y="76200"/>
            <a:ext cx="1837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FF0000"/>
                </a:solidFill>
                <a:latin typeface="Comic Sans MS" pitchFamily="66" charset="0"/>
              </a:rPr>
              <a:t>RESULTS</a:t>
            </a:r>
            <a:endParaRPr lang="en-US" sz="28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990600" y="1143000"/>
          <a:ext cx="7315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8307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Comic Sans MS" pitchFamily="66" charset="0"/>
              </a:rPr>
              <a:t>After screening of 31 marine macroalgae extracts, five extracts (AE3, FS4, FM4, PH1 and SF1) has shown significant changes in blood glucose and HbA1c levels.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Comic Sans MS" pitchFamily="66" charset="0"/>
              </a:rPr>
              <a:t>The perturbations of the anti-oxidant enzyme levels were studied by using the selected five potential extracts during STZ-induced diabetic rats.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4"/>
          <p:cNvGrpSpPr>
            <a:grpSpLocks/>
          </p:cNvGrpSpPr>
          <p:nvPr/>
        </p:nvGrpSpPr>
        <p:grpSpPr bwMode="auto">
          <a:xfrm>
            <a:off x="304799" y="457200"/>
            <a:ext cx="8382001" cy="6019800"/>
            <a:chOff x="0" y="0"/>
            <a:chExt cx="65815" cy="62515"/>
          </a:xfrm>
        </p:grpSpPr>
        <p:pic>
          <p:nvPicPr>
            <p:cNvPr id="2" name="Picture 1" descr="sod"/>
            <p:cNvPicPr>
              <a:picLocks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07" y="850"/>
              <a:ext cx="29665" cy="17756"/>
            </a:xfrm>
            <a:prstGeom prst="rect">
              <a:avLst/>
            </a:prstGeom>
            <a:noFill/>
          </p:spPr>
        </p:pic>
        <p:pic>
          <p:nvPicPr>
            <p:cNvPr id="4" name="Picture 2" descr="CAT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472" y="0"/>
              <a:ext cx="31366" cy="17756"/>
            </a:xfrm>
            <a:prstGeom prst="rect">
              <a:avLst/>
            </a:prstGeom>
            <a:noFill/>
          </p:spPr>
        </p:pic>
        <p:pic>
          <p:nvPicPr>
            <p:cNvPr id="5" name="Picture 3" descr="GPx"/>
            <p:cNvPicPr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07" y="19457"/>
              <a:ext cx="31685" cy="18713"/>
            </a:xfrm>
            <a:prstGeom prst="rect">
              <a:avLst/>
            </a:prstGeom>
            <a:noFill/>
          </p:spPr>
        </p:pic>
        <p:pic>
          <p:nvPicPr>
            <p:cNvPr id="6" name="Picture 4" descr="gst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641" y="19457"/>
              <a:ext cx="32111" cy="17544"/>
            </a:xfrm>
            <a:prstGeom prst="rect">
              <a:avLst/>
            </a:prstGeom>
            <a:noFill/>
          </p:spPr>
        </p:pic>
        <p:pic>
          <p:nvPicPr>
            <p:cNvPr id="7" name="Picture 6" descr="gsh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39021"/>
              <a:ext cx="34130" cy="20521"/>
            </a:xfrm>
            <a:prstGeom prst="rect">
              <a:avLst/>
            </a:prstGeom>
            <a:noFill/>
          </p:spPr>
        </p:pic>
        <p:pic>
          <p:nvPicPr>
            <p:cNvPr id="8" name="Picture 7" descr="lpx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130" y="40297"/>
              <a:ext cx="31685" cy="18607"/>
            </a:xfrm>
            <a:prstGeom prst="rect">
              <a:avLst/>
            </a:prstGeom>
            <a:noFill/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5204" y="17650"/>
              <a:ext cx="9463" cy="350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SOD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6038" y="17650"/>
              <a:ext cx="9463" cy="350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CAT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5204" y="38170"/>
              <a:ext cx="9462" cy="350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GPx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47740" y="36894"/>
              <a:ext cx="9461" cy="350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GST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6586" y="59010"/>
              <a:ext cx="9462" cy="350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GSH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9547" y="59010"/>
              <a:ext cx="9462" cy="350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LPx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819400" y="3048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Antioxidant enzyme levels 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82000" cy="2209799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Comic Sans MS" pitchFamily="66" charset="0"/>
              </a:rPr>
              <a:t>Based on the antioxidant enzyme activities,  glucose, HbA1c levels and solubility of the extracts the results duly revealed that among five potential extracts        </a:t>
            </a:r>
            <a:r>
              <a:rPr lang="en-US" sz="2400" i="1" dirty="0" smtClean="0">
                <a:latin typeface="Comic Sans MS" pitchFamily="66" charset="0"/>
              </a:rPr>
              <a:t>G. </a:t>
            </a:r>
            <a:r>
              <a:rPr lang="en-US" sz="2400" i="1" dirty="0" err="1" smtClean="0">
                <a:latin typeface="Comic Sans MS" pitchFamily="66" charset="0"/>
              </a:rPr>
              <a:t>opuntia</a:t>
            </a:r>
            <a:r>
              <a:rPr lang="en-US" sz="2400" i="1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(FM4) (aqueous) showed greater anti-diabetic properties.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8382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CONCLUSION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676400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 Out of 31 marine macroalgae compounds the</a:t>
            </a:r>
            <a:r>
              <a:rPr lang="en-IN" dirty="0" smtClean="0">
                <a:latin typeface="Comic Sans MS" pitchFamily="66" charset="0"/>
              </a:rPr>
              <a:t> </a:t>
            </a:r>
            <a:r>
              <a:rPr lang="en-IN" dirty="0" err="1" smtClean="0">
                <a:latin typeface="Comic Sans MS" pitchFamily="66" charset="0"/>
              </a:rPr>
              <a:t>ethanolic</a:t>
            </a:r>
            <a:r>
              <a:rPr lang="en-IN" dirty="0" smtClean="0">
                <a:latin typeface="Comic Sans MS" pitchFamily="66" charset="0"/>
              </a:rPr>
              <a:t> extract of </a:t>
            </a:r>
          </a:p>
          <a:p>
            <a:pPr algn="just"/>
            <a:r>
              <a:rPr lang="en-IN" i="1" dirty="0" smtClean="0">
                <a:latin typeface="Comic Sans MS" pitchFamily="66" charset="0"/>
              </a:rPr>
              <a:t>   </a:t>
            </a:r>
            <a:r>
              <a:rPr lang="en-IN" i="1" dirty="0" err="1" smtClean="0">
                <a:latin typeface="Comic Sans MS" pitchFamily="66" charset="0"/>
              </a:rPr>
              <a:t>T,conoides</a:t>
            </a:r>
            <a:r>
              <a:rPr lang="en-IN" dirty="0" smtClean="0">
                <a:latin typeface="Comic Sans MS" pitchFamily="66" charset="0"/>
              </a:rPr>
              <a:t> (AE3), </a:t>
            </a:r>
            <a:r>
              <a:rPr lang="en-IN" dirty="0" err="1" smtClean="0">
                <a:latin typeface="Comic Sans MS" pitchFamily="66" charset="0"/>
              </a:rPr>
              <a:t>methanolic</a:t>
            </a:r>
            <a:r>
              <a:rPr lang="en-IN" dirty="0" smtClean="0">
                <a:latin typeface="Comic Sans MS" pitchFamily="66" charset="0"/>
              </a:rPr>
              <a:t>  extracts of </a:t>
            </a:r>
            <a:r>
              <a:rPr lang="en-IN" i="1" dirty="0" err="1" smtClean="0">
                <a:latin typeface="Comic Sans MS" pitchFamily="66" charset="0"/>
              </a:rPr>
              <a:t>S.weightii</a:t>
            </a:r>
            <a:r>
              <a:rPr lang="en-IN" dirty="0" smtClean="0">
                <a:latin typeface="Comic Sans MS" pitchFamily="66" charset="0"/>
              </a:rPr>
              <a:t> and </a:t>
            </a:r>
            <a:r>
              <a:rPr lang="en-IN" i="1" dirty="0" smtClean="0">
                <a:latin typeface="Comic Sans MS" pitchFamily="66" charset="0"/>
              </a:rPr>
              <a:t>T. </a:t>
            </a:r>
            <a:r>
              <a:rPr lang="en-IN" i="1" dirty="0" err="1" smtClean="0">
                <a:latin typeface="Comic Sans MS" pitchFamily="66" charset="0"/>
              </a:rPr>
              <a:t>conoides</a:t>
            </a:r>
            <a:r>
              <a:rPr lang="en-IN" dirty="0" smtClean="0">
                <a:latin typeface="Comic Sans MS" pitchFamily="66" charset="0"/>
              </a:rPr>
              <a:t> (PH1 </a:t>
            </a:r>
          </a:p>
          <a:p>
            <a:pPr algn="just"/>
            <a:r>
              <a:rPr lang="en-IN" dirty="0" smtClean="0">
                <a:latin typeface="Comic Sans MS" pitchFamily="66" charset="0"/>
              </a:rPr>
              <a:t>   and SF1), aqueous extract of </a:t>
            </a:r>
            <a:r>
              <a:rPr lang="en-IN" i="1" dirty="0" smtClean="0">
                <a:latin typeface="Comic Sans MS" pitchFamily="66" charset="0"/>
              </a:rPr>
              <a:t>G. </a:t>
            </a:r>
            <a:r>
              <a:rPr lang="en-IN" i="1" dirty="0" err="1" smtClean="0">
                <a:latin typeface="Comic Sans MS" pitchFamily="66" charset="0"/>
              </a:rPr>
              <a:t>Opuntia</a:t>
            </a:r>
            <a:r>
              <a:rPr lang="en-IN" dirty="0" smtClean="0">
                <a:latin typeface="Comic Sans MS" pitchFamily="66" charset="0"/>
              </a:rPr>
              <a:t> (FS4) and </a:t>
            </a:r>
            <a:r>
              <a:rPr lang="en-IN" i="1" dirty="0" smtClean="0">
                <a:latin typeface="Comic Sans MS" pitchFamily="66" charset="0"/>
              </a:rPr>
              <a:t>G. </a:t>
            </a:r>
            <a:r>
              <a:rPr lang="en-IN" i="1" dirty="0" err="1" smtClean="0">
                <a:latin typeface="Comic Sans MS" pitchFamily="66" charset="0"/>
              </a:rPr>
              <a:t>opuntia</a:t>
            </a:r>
            <a:r>
              <a:rPr lang="en-IN" dirty="0" smtClean="0">
                <a:latin typeface="Comic Sans MS" pitchFamily="66" charset="0"/>
              </a:rPr>
              <a:t> (FM4)  </a:t>
            </a:r>
            <a:r>
              <a:rPr lang="en-US" dirty="0" smtClean="0">
                <a:latin typeface="Comic Sans MS" pitchFamily="66" charset="0"/>
              </a:rPr>
              <a:t>have 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   significantly reduced the glucose, HbA1c  and antioxidant enzymes 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   activity levels. </a:t>
            </a: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The crude extracts of marine macroalgae have  capability of reducing the 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   diabetes and related oxidative stress. </a:t>
            </a: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Among the different marine macroalgae treatments, aqueous extracts of </a:t>
            </a:r>
          </a:p>
          <a:p>
            <a:pPr algn="just"/>
            <a:r>
              <a:rPr lang="en-US" i="1" dirty="0" smtClean="0">
                <a:latin typeface="Comic Sans MS" pitchFamily="66" charset="0"/>
              </a:rPr>
              <a:t>   G. </a:t>
            </a:r>
            <a:r>
              <a:rPr lang="en-US" i="1" dirty="0" err="1" smtClean="0">
                <a:latin typeface="Comic Sans MS" pitchFamily="66" charset="0"/>
              </a:rPr>
              <a:t>opuntia</a:t>
            </a:r>
            <a:r>
              <a:rPr lang="en-US" dirty="0" smtClean="0">
                <a:latin typeface="Comic Sans MS" pitchFamily="66" charset="0"/>
              </a:rPr>
              <a:t> (FM4) showed significantly greater  anti-diabetic properties. 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38200"/>
            <a:ext cx="5486400" cy="381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Acknowledgement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600" dirty="0" smtClean="0">
                <a:latin typeface="Comic Sans MS" pitchFamily="66" charset="0"/>
              </a:rPr>
              <a:t>Authors R. Lavanya and Dr. Lokanatha Valluru,  is highly thankful to DST- Science and Engineering Research    Board (No.SR/S1/OC-96B/2013 Dt. 20.11.2013). Government of India, New Delhi, for providing financial assistance in the form of research grant.</a:t>
            </a:r>
          </a:p>
          <a:p>
            <a:pPr algn="just"/>
            <a:endParaRPr lang="en-US" sz="2600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600" dirty="0" smtClean="0">
                <a:latin typeface="Comic Sans MS" pitchFamily="66" charset="0"/>
              </a:rPr>
              <a:t>We are also thankful to Dr. Kajal Chakraborty, CMFRI, Cochin for providing the marine macroalgae extracts.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harath\Desktop\blog-post-thank-you-pictur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8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2700" y="152400"/>
            <a:ext cx="4033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INTRODUCTION</a:t>
            </a:r>
            <a:endParaRPr lang="en-US" u="sng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1" y="838200"/>
            <a:ext cx="800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latin typeface="Comic Sans MS" pitchFamily="66" charset="0"/>
              </a:rPr>
              <a:t>Diabetes is a disorder of metabolic causing excessive thirst and </a:t>
            </a:r>
          </a:p>
          <a:p>
            <a:r>
              <a:rPr lang="en-US" dirty="0" smtClean="0">
                <a:latin typeface="Comic Sans MS" pitchFamily="66" charset="0"/>
              </a:rPr>
              <a:t>  production of large urine</a:t>
            </a:r>
            <a:endParaRPr lang="en-US" dirty="0">
              <a:latin typeface="Comic Sans MS" pitchFamily="66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09600" y="1676400"/>
            <a:ext cx="7848600" cy="4648200"/>
            <a:chOff x="609600" y="1524000"/>
            <a:chExt cx="7239000" cy="4456331"/>
          </a:xfrm>
        </p:grpSpPr>
        <p:sp>
          <p:nvSpPr>
            <p:cNvPr id="5" name="TextBox 4"/>
            <p:cNvSpPr txBox="1"/>
            <p:nvPr/>
          </p:nvSpPr>
          <p:spPr>
            <a:xfrm>
              <a:off x="3962400" y="1524000"/>
              <a:ext cx="12954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Diabetes</a:t>
              </a:r>
              <a:endParaRPr 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71600" y="2209800"/>
              <a:ext cx="2819400" cy="8852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Diabetes </a:t>
              </a:r>
              <a:r>
                <a:rPr lang="en-US" b="1" dirty="0" err="1" smtClean="0"/>
                <a:t>inspidus</a:t>
              </a:r>
              <a:r>
                <a:rPr lang="en-US" b="1" dirty="0" smtClean="0"/>
                <a:t> </a:t>
              </a:r>
            </a:p>
            <a:p>
              <a:pPr algn="ctr"/>
              <a:r>
                <a:rPr lang="en-US" dirty="0" smtClean="0"/>
                <a:t>(caused due to deficiency of </a:t>
              </a:r>
              <a:r>
                <a:rPr lang="en-US" dirty="0" err="1" smtClean="0"/>
                <a:t>vaopressin</a:t>
              </a:r>
              <a:r>
                <a:rPr lang="en-US" dirty="0" smtClean="0"/>
                <a:t> </a:t>
              </a:r>
              <a:r>
                <a:rPr lang="en-US" dirty="0" err="1" smtClean="0"/>
                <a:t>harmone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24400" y="2209800"/>
              <a:ext cx="2590800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Diabetes mellitus (DM)</a:t>
              </a:r>
              <a:r>
                <a:rPr lang="en-US" dirty="0" smtClean="0"/>
                <a:t>(caused due to insulin deficiency)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15000" y="3581400"/>
              <a:ext cx="2133600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Gestational diabetes </a:t>
              </a:r>
              <a:r>
                <a:rPr lang="en-US" dirty="0" smtClean="0"/>
                <a:t>(occurs during pregnancy)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" y="3581400"/>
              <a:ext cx="190500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Type-1 Diabetes mellitus (IDDM)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00400" y="3581400"/>
              <a:ext cx="198120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Type-2 Diabetes mellitus (NIDDM)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8200" y="4535269"/>
              <a:ext cx="228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Subtype-1A (immune mediated) DM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38200" y="5334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Subtype-2A (idiopathic) DM</a:t>
              </a:r>
              <a:endParaRPr lang="en-US" b="1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2133600" y="3200400"/>
              <a:ext cx="4495800" cy="381000"/>
              <a:chOff x="2133600" y="3200400"/>
              <a:chExt cx="4495800" cy="3810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33600" y="3352800"/>
                <a:ext cx="4495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5791200" y="3200400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2133600" y="3352800"/>
                <a:ext cx="0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4191000" y="3352800"/>
                <a:ext cx="0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6629400" y="3352800"/>
                <a:ext cx="0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685800" y="4267200"/>
              <a:ext cx="152400" cy="1295400"/>
              <a:chOff x="685800" y="4267200"/>
              <a:chExt cx="152400" cy="129540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685800" y="4267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685800" y="4724400"/>
                <a:ext cx="1524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685800" y="5562600"/>
                <a:ext cx="1524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3581400" y="4535269"/>
              <a:ext cx="281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Maturity onset diabetes (MOD)</a:t>
              </a:r>
              <a:endParaRPr lang="en-US" b="1" dirty="0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2438400" y="1905000"/>
              <a:ext cx="4343400" cy="4075331"/>
              <a:chOff x="2438400" y="1905000"/>
              <a:chExt cx="4343400" cy="4075331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2438400" y="2057400"/>
                <a:ext cx="381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4572000" y="1905000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6248400" y="2057400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2438400" y="2057400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3581400" y="5334000"/>
                <a:ext cx="3200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Latent autoimmune diabetes of adults (LADA)</a:t>
                </a:r>
                <a:endParaRPr lang="en-US" b="1" dirty="0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429000" y="4267200"/>
              <a:ext cx="152400" cy="1295400"/>
              <a:chOff x="685800" y="4267200"/>
              <a:chExt cx="152400" cy="1295400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685800" y="4267200"/>
                <a:ext cx="0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685800" y="4724400"/>
                <a:ext cx="1524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685800" y="5562600"/>
                <a:ext cx="1524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8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71691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latin typeface="Comic Sans MS" pitchFamily="66" charset="0"/>
              </a:rPr>
              <a:t>Diabetes mellitus is a chronic metabolic disorder to the man kind related to: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   - Abnormal insulin production, or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   - Impaired insulin utilization, or 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   - Both of the above</a:t>
            </a:r>
          </a:p>
          <a:p>
            <a:pPr algn="just"/>
            <a:endParaRPr lang="en-US" dirty="0" smtClean="0">
              <a:latin typeface="Comic Sans MS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 Leading cause of heart disease, stroke, adult blindness,  and non-traumatic 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  lower limb amputations </a:t>
            </a:r>
          </a:p>
          <a:p>
            <a:pPr algn="just"/>
            <a:endParaRPr lang="en-US" dirty="0" smtClean="0">
              <a:latin typeface="Comic Sans MS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 Above 360 million people world wide, 66.3 million people in India were 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  suffering with DM because of over nutrition and sedentary life style.   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  (</a:t>
            </a:r>
            <a:r>
              <a:rPr lang="en-US" dirty="0" err="1" smtClean="0">
                <a:latin typeface="Comic Sans MS" pitchFamily="66" charset="0"/>
              </a:rPr>
              <a:t>Himanshu</a:t>
            </a:r>
            <a:r>
              <a:rPr lang="en-US" dirty="0" smtClean="0">
                <a:latin typeface="Comic Sans MS" pitchFamily="66" charset="0"/>
              </a:rPr>
              <a:t> et al., 2014; </a:t>
            </a:r>
            <a:r>
              <a:rPr lang="en-US" dirty="0" err="1" smtClean="0">
                <a:latin typeface="Comic Sans MS" pitchFamily="66" charset="0"/>
              </a:rPr>
              <a:t>Nandakesav</a:t>
            </a:r>
            <a:r>
              <a:rPr lang="en-US" dirty="0" smtClean="0">
                <a:latin typeface="Comic Sans MS" pitchFamily="66" charset="0"/>
              </a:rPr>
              <a:t> et al., 2015).</a:t>
            </a:r>
          </a:p>
          <a:p>
            <a:pPr algn="just"/>
            <a:endParaRPr lang="en-US" dirty="0" smtClean="0">
              <a:latin typeface="Comic Sans MS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 Even though there was tremendous development in modern medicine, 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  management of diabetes without any side effects is still challenge to medical 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  systems.</a:t>
            </a:r>
          </a:p>
          <a:p>
            <a:pPr algn="just">
              <a:buFont typeface="Arial" pitchFamily="34" charset="0"/>
              <a:buChar char="•"/>
            </a:pPr>
            <a:endParaRPr lang="en-US" dirty="0" smtClean="0">
              <a:latin typeface="Comic Sans MS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 WHO expert committee recommended the traditional medicine and their 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  activity in bringing control on uncontrolled glycemic and other disorders 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  implicated in the diabetes. </a:t>
            </a:r>
          </a:p>
          <a:p>
            <a:pPr algn="just">
              <a:buFont typeface="Arial" pitchFamily="34" charset="0"/>
              <a:buChar char="•"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Bodoni MT Black" pitchFamily="18" charset="0"/>
              </a:rPr>
              <a:t>   </a:t>
            </a:r>
            <a:r>
              <a:rPr lang="en-US" sz="3600" u="sng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DIABETES MELLITUS</a:t>
            </a:r>
            <a:endParaRPr lang="en-US" sz="3600" u="sng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1974" y="762000"/>
            <a:ext cx="5484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MARINE MACROALGAE</a:t>
            </a:r>
            <a:endParaRPr lang="en-US" u="sng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861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Marine macroalgae have been used as  drug source in folk medicine.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latin typeface="Comic Sans MS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 They are the producers of the oceans that have the unique ability to  </a:t>
            </a:r>
          </a:p>
          <a:p>
            <a:pPr algn="just"/>
            <a:r>
              <a:rPr lang="en-US" sz="2000" dirty="0" smtClean="0">
                <a:latin typeface="Comic Sans MS" pitchFamily="66" charset="0"/>
              </a:rPr>
              <a:t>  with stand salt- triggered  oxidative stress conditions, without any </a:t>
            </a:r>
          </a:p>
          <a:p>
            <a:pPr algn="just"/>
            <a:r>
              <a:rPr lang="en-US" sz="2000" dirty="0" smtClean="0">
                <a:latin typeface="Comic Sans MS" pitchFamily="66" charset="0"/>
              </a:rPr>
              <a:t>  oxidative damage in their structural components.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latin typeface="Comic Sans MS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 It was reported that the Polysaccharides, </a:t>
            </a:r>
            <a:r>
              <a:rPr lang="en-US" sz="2000" dirty="0" err="1" smtClean="0">
                <a:latin typeface="Comic Sans MS" pitchFamily="66" charset="0"/>
              </a:rPr>
              <a:t>glycolipids</a:t>
            </a:r>
            <a:r>
              <a:rPr lang="en-US" sz="2000" dirty="0" smtClean="0">
                <a:latin typeface="Comic Sans MS" pitchFamily="66" charset="0"/>
              </a:rPr>
              <a:t>, small molecular </a:t>
            </a:r>
          </a:p>
          <a:p>
            <a:pPr algn="just"/>
            <a:r>
              <a:rPr lang="en-US" sz="2000" dirty="0" smtClean="0">
                <a:latin typeface="Comic Sans MS" pitchFamily="66" charset="0"/>
              </a:rPr>
              <a:t>  weight </a:t>
            </a:r>
            <a:r>
              <a:rPr lang="en-US" sz="2000" dirty="0" err="1" smtClean="0">
                <a:latin typeface="Comic Sans MS" pitchFamily="66" charset="0"/>
              </a:rPr>
              <a:t>bioactives</a:t>
            </a:r>
            <a:r>
              <a:rPr lang="en-US" sz="2000" dirty="0" smtClean="0">
                <a:latin typeface="Comic Sans MS" pitchFamily="66" charset="0"/>
              </a:rPr>
              <a:t>, and </a:t>
            </a:r>
            <a:r>
              <a:rPr lang="en-US" sz="2000" dirty="0" err="1" smtClean="0">
                <a:latin typeface="Comic Sans MS" pitchFamily="66" charset="0"/>
              </a:rPr>
              <a:t>phenolic</a:t>
            </a:r>
            <a:r>
              <a:rPr lang="en-US" sz="2000" dirty="0" smtClean="0">
                <a:latin typeface="Comic Sans MS" pitchFamily="66" charset="0"/>
              </a:rPr>
              <a:t> components in these marine flora </a:t>
            </a:r>
          </a:p>
          <a:p>
            <a:pPr algn="just"/>
            <a:r>
              <a:rPr lang="en-US" sz="2000" dirty="0" smtClean="0">
                <a:latin typeface="Comic Sans MS" pitchFamily="66" charset="0"/>
              </a:rPr>
              <a:t>  were found to competitively inhibit metabolic activities in an </a:t>
            </a:r>
          </a:p>
          <a:p>
            <a:pPr algn="just"/>
            <a:r>
              <a:rPr lang="en-US" sz="2000" dirty="0" smtClean="0">
                <a:latin typeface="Comic Sans MS" pitchFamily="66" charset="0"/>
              </a:rPr>
              <a:t>  oxidative stress induced diabetic reactions, resulting in increased   </a:t>
            </a:r>
          </a:p>
          <a:p>
            <a:pPr algn="just"/>
            <a:r>
              <a:rPr lang="en-US" sz="2000" dirty="0" smtClean="0">
                <a:latin typeface="Comic Sans MS" pitchFamily="66" charset="0"/>
              </a:rPr>
              <a:t>  production of insulin.</a:t>
            </a:r>
          </a:p>
          <a:p>
            <a:pPr algn="just"/>
            <a:endParaRPr lang="en-US" sz="2000" dirty="0" smtClean="0">
              <a:latin typeface="Comic Sans MS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latin typeface="Comic Sans MS" pitchFamily="66" charset="0"/>
              </a:rPr>
              <a:t>Marine macroalgae compounds were obtained from Dr. Kajal </a:t>
            </a:r>
          </a:p>
          <a:p>
            <a:pPr algn="just"/>
            <a:r>
              <a:rPr lang="en-US" sz="2000" dirty="0" smtClean="0">
                <a:latin typeface="Comic Sans MS" pitchFamily="66" charset="0"/>
              </a:rPr>
              <a:t>  Chakraborty labs, Central Marine Fisheries Research Institute,   </a:t>
            </a:r>
          </a:p>
          <a:p>
            <a:pPr algn="just"/>
            <a:r>
              <a:rPr lang="en-US" sz="2000" dirty="0" smtClean="0">
                <a:latin typeface="Comic Sans MS" pitchFamily="66" charset="0"/>
              </a:rPr>
              <a:t>  Cochin, Kerala, India.</a:t>
            </a:r>
          </a:p>
          <a:p>
            <a:r>
              <a:rPr lang="en-US" sz="2000" dirty="0" smtClean="0">
                <a:latin typeface="Comic Sans MS" pitchFamily="66" charset="0"/>
              </a:rPr>
              <a:t>  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83163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To evaluate and screen various extracts of marine macroalgae for natural bioactive compounds for stress induced Diabetes mellitus with following objectives. </a:t>
            </a:r>
          </a:p>
          <a:p>
            <a:pPr algn="just">
              <a:buNone/>
            </a:pPr>
            <a:endParaRPr lang="en-US" sz="24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To collect and screen various bioactive extracts obtained from marine macroalgae on STZ induced diabetic rats. 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To evaluate the anti-diabetic activity of the various bioactive extracts from marine macro algae.</a:t>
            </a:r>
          </a:p>
          <a:p>
            <a:pPr algn="just">
              <a:buNone/>
            </a:pP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To determine the effect of marine macroalgae bioactive extracts on anti-oxidant modulations during STZ-induced diabetes.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11884" y="304800"/>
            <a:ext cx="319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OBJECTIVES</a:t>
            </a:r>
            <a:endParaRPr lang="en-US" u="sng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3812" y="304800"/>
            <a:ext cx="6691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MATERIALS AND METHODS</a:t>
            </a:r>
            <a:endParaRPr lang="en-US" u="sng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14400" y="1066800"/>
            <a:ext cx="495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  Collection of marine macroalgae samples: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34" name="Picture 33" descr="C:\Users\Bharath\Desktop\india ma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6100549" cy="510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1" y="457200"/>
          <a:ext cx="8610599" cy="6218604"/>
        </p:xfrm>
        <a:graphic>
          <a:graphicData uri="http://schemas.openxmlformats.org/drawingml/2006/table">
            <a:tbl>
              <a:tblPr/>
              <a:tblGrid>
                <a:gridCol w="1142998"/>
                <a:gridCol w="2622082"/>
                <a:gridCol w="1582229"/>
                <a:gridCol w="3263290"/>
              </a:tblGrid>
              <a:tr h="34566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Times New Roman"/>
                          <a:ea typeface="Times New Roman"/>
                        </a:rPr>
                        <a:t>Sample code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/>
                          <a:ea typeface="Times New Roman"/>
                        </a:rPr>
                        <a:t>Genus name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Times New Roman"/>
                          <a:ea typeface="Times New Roman"/>
                        </a:rPr>
                        <a:t>Sample code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/>
                          <a:ea typeface="Times New Roman"/>
                        </a:rPr>
                        <a:t>Genus name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3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/>
                          <a:ea typeface="Times New Roman"/>
                        </a:rPr>
                        <a:t>Red seaweeds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/>
                          <a:ea typeface="Times New Roman"/>
                        </a:rPr>
                        <a:t>Brown seaweeds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2834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>
                          <a:latin typeface="Times New Roman"/>
                          <a:ea typeface="Times New Roman"/>
                        </a:rPr>
                        <a:t>Aqueous extracts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283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latin typeface="Times New Roman"/>
                          <a:ea typeface="Times New Roman"/>
                        </a:rPr>
                        <a:t>FS4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 dirty="0" err="1">
                          <a:latin typeface="Times New Roman"/>
                          <a:ea typeface="Times New Roman"/>
                        </a:rPr>
                        <a:t>Gracillaria</a:t>
                      </a:r>
                      <a:r>
                        <a:rPr lang="en-IN" sz="1400" i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IN" sz="1400" i="1" dirty="0" err="1">
                          <a:latin typeface="Times New Roman"/>
                          <a:ea typeface="Times New Roman"/>
                        </a:rPr>
                        <a:t>opuntia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latin typeface="Times New Roman"/>
                          <a:ea typeface="Times New Roman"/>
                        </a:rPr>
                        <a:t>PS1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>
                          <a:latin typeface="Times New Roman"/>
                          <a:ea typeface="Times New Roman"/>
                        </a:rPr>
                        <a:t>Turbinaria conoides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3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latin typeface="Times New Roman"/>
                          <a:ea typeface="Times New Roman"/>
                        </a:rPr>
                        <a:t>FS1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>
                          <a:latin typeface="Times New Roman"/>
                          <a:ea typeface="Times New Roman"/>
                        </a:rPr>
                        <a:t>Kappaphycus  alverizii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latin typeface="Times New Roman"/>
                          <a:ea typeface="Times New Roman"/>
                        </a:rPr>
                        <a:t>A1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 dirty="0" err="1">
                          <a:latin typeface="Times New Roman"/>
                          <a:ea typeface="Times New Roman"/>
                        </a:rPr>
                        <a:t>Sargassam</a:t>
                      </a:r>
                      <a:r>
                        <a:rPr lang="en-IN" sz="1400" i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IN" sz="1400" i="1" dirty="0" err="1">
                          <a:latin typeface="Times New Roman"/>
                          <a:ea typeface="Times New Roman"/>
                        </a:rPr>
                        <a:t>weightii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3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latin typeface="Times New Roman"/>
                          <a:ea typeface="Times New Roman"/>
                        </a:rPr>
                        <a:t>EM2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>
                          <a:latin typeface="Times New Roman"/>
                          <a:ea typeface="Times New Roman"/>
                        </a:rPr>
                        <a:t>Laurentia pailosa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latin typeface="Times New Roman"/>
                          <a:ea typeface="Times New Roman"/>
                        </a:rPr>
                        <a:t>A2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>
                          <a:latin typeface="Times New Roman"/>
                          <a:ea typeface="Times New Roman"/>
                        </a:rPr>
                        <a:t>Sargassam myriocystum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3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latin typeface="Times New Roman"/>
                          <a:ea typeface="Times New Roman"/>
                        </a:rPr>
                        <a:t>EM3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>
                          <a:latin typeface="Times New Roman"/>
                          <a:ea typeface="Times New Roman"/>
                        </a:rPr>
                        <a:t>Jania rubens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latin typeface="Times New Roman"/>
                          <a:ea typeface="Times New Roman"/>
                        </a:rPr>
                        <a:t>G1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>
                          <a:latin typeface="Times New Roman"/>
                          <a:ea typeface="Times New Roman"/>
                        </a:rPr>
                        <a:t>Padina gymnospora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6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latin typeface="Times New Roman"/>
                          <a:ea typeface="Times New Roman"/>
                        </a:rPr>
                        <a:t>FM1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 dirty="0" err="1">
                          <a:latin typeface="Times New Roman"/>
                          <a:ea typeface="Times New Roman"/>
                        </a:rPr>
                        <a:t>Kappaphycus</a:t>
                      </a:r>
                      <a:r>
                        <a:rPr lang="en-IN" sz="1400" i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IN" sz="1400" i="1" dirty="0" err="1" smtClean="0">
                          <a:latin typeface="Times New Roman"/>
                          <a:ea typeface="Times New Roman"/>
                        </a:rPr>
                        <a:t>alverizii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latin typeface="Times New Roman"/>
                          <a:ea typeface="Times New Roman"/>
                        </a:rPr>
                        <a:t>EM9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>
                          <a:latin typeface="Times New Roman"/>
                          <a:ea typeface="Times New Roman"/>
                        </a:rPr>
                        <a:t>Padina tetrastomatica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6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latin typeface="Times New Roman"/>
                          <a:ea typeface="Times New Roman"/>
                        </a:rPr>
                        <a:t>FM4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 dirty="0" err="1">
                          <a:latin typeface="Times New Roman"/>
                          <a:ea typeface="Times New Roman"/>
                        </a:rPr>
                        <a:t>Gracillaria</a:t>
                      </a:r>
                      <a:r>
                        <a:rPr lang="en-IN" sz="1400" i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IN" sz="1400" i="1" dirty="0" err="1" smtClean="0">
                          <a:latin typeface="Times New Roman"/>
                          <a:ea typeface="Times New Roman"/>
                        </a:rPr>
                        <a:t>opuntia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latin typeface="Times New Roman"/>
                          <a:ea typeface="Times New Roman"/>
                        </a:rPr>
                        <a:t>S3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91640" algn="r"/>
                        </a:tabLst>
                      </a:pPr>
                      <a:r>
                        <a:rPr lang="en-IN" sz="1400" i="1">
                          <a:latin typeface="Times New Roman"/>
                          <a:ea typeface="Times New Roman"/>
                        </a:rPr>
                        <a:t>Turbinaria ornate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33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91640" algn="r"/>
                        </a:tabLst>
                      </a:pPr>
                      <a:r>
                        <a:rPr lang="en-IN" sz="1400" b="1">
                          <a:latin typeface="Times New Roman"/>
                          <a:ea typeface="Times New Roman"/>
                        </a:rPr>
                        <a:t>Methanolic extracts (MeOH)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283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latin typeface="Times New Roman"/>
                          <a:ea typeface="Times New Roman"/>
                        </a:rPr>
                        <a:t>F1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 dirty="0" err="1">
                          <a:latin typeface="Times New Roman"/>
                          <a:ea typeface="Times New Roman"/>
                        </a:rPr>
                        <a:t>Gracillaria</a:t>
                      </a:r>
                      <a:r>
                        <a:rPr lang="en-IN" sz="1400" i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IN" sz="1400" i="1" dirty="0" err="1">
                          <a:latin typeface="Times New Roman"/>
                          <a:ea typeface="Times New Roman"/>
                        </a:rPr>
                        <a:t>opuntia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latin typeface="Times New Roman"/>
                          <a:ea typeface="Times New Roman"/>
                        </a:rPr>
                        <a:t>SF1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>
                          <a:latin typeface="Times New Roman"/>
                          <a:ea typeface="Times New Roman"/>
                        </a:rPr>
                        <a:t>Turbinaria conoides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3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latin typeface="Times New Roman"/>
                          <a:ea typeface="Times New Roman"/>
                        </a:rPr>
                        <a:t>K1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>
                          <a:latin typeface="Times New Roman"/>
                          <a:ea typeface="Times New Roman"/>
                        </a:rPr>
                        <a:t>Kappaphycus  alverizii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latin typeface="Times New Roman"/>
                          <a:ea typeface="Times New Roman"/>
                        </a:rPr>
                        <a:t>PH1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>
                          <a:latin typeface="Times New Roman"/>
                          <a:ea typeface="Times New Roman"/>
                        </a:rPr>
                        <a:t>Sargassam weightii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3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latin typeface="Times New Roman"/>
                          <a:ea typeface="Times New Roman"/>
                        </a:rPr>
                        <a:t>MV1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>
                          <a:latin typeface="Times New Roman"/>
                          <a:ea typeface="Times New Roman"/>
                        </a:rPr>
                        <a:t>Laurentia pailosa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latin typeface="Times New Roman"/>
                          <a:ea typeface="Times New Roman"/>
                        </a:rPr>
                        <a:t>S2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>
                          <a:latin typeface="Times New Roman"/>
                          <a:ea typeface="Times New Roman"/>
                        </a:rPr>
                        <a:t>Sargassam myriocystum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3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latin typeface="Times New Roman"/>
                          <a:ea typeface="Times New Roman"/>
                        </a:rPr>
                        <a:t>MP1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>
                          <a:latin typeface="Times New Roman"/>
                          <a:ea typeface="Times New Roman"/>
                        </a:rPr>
                        <a:t>Jania rubens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latin typeface="Times New Roman"/>
                          <a:ea typeface="Times New Roman"/>
                        </a:rPr>
                        <a:t>F1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>
                          <a:latin typeface="Times New Roman"/>
                          <a:ea typeface="Times New Roman"/>
                        </a:rPr>
                        <a:t>Padina gymnospora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3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latin typeface="Times New Roman"/>
                          <a:ea typeface="Times New Roman"/>
                        </a:rPr>
                        <a:t>FS2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>
                          <a:latin typeface="Times New Roman"/>
                          <a:ea typeface="MS Mincho"/>
                        </a:rPr>
                        <a:t>Hypnea musciformis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latin typeface="Times New Roman"/>
                          <a:ea typeface="Times New Roman"/>
                        </a:rPr>
                        <a:t>S1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 dirty="0" err="1">
                          <a:latin typeface="Times New Roman"/>
                          <a:ea typeface="Times New Roman"/>
                        </a:rPr>
                        <a:t>Padina</a:t>
                      </a:r>
                      <a:r>
                        <a:rPr lang="en-IN" sz="1400" i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IN" sz="1400" i="1" dirty="0" err="1">
                          <a:latin typeface="Times New Roman"/>
                          <a:ea typeface="Times New Roman"/>
                        </a:rPr>
                        <a:t>tetrastomatica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3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latin typeface="Times New Roman"/>
                          <a:ea typeface="Times New Roman"/>
                        </a:rPr>
                        <a:t>EM1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>
                          <a:latin typeface="Times New Roman"/>
                          <a:ea typeface="MS Mincho"/>
                        </a:rPr>
                        <a:t>Hypnea valentiae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latin typeface="Times New Roman"/>
                          <a:ea typeface="Times New Roman"/>
                        </a:rPr>
                        <a:t>S4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>
                          <a:latin typeface="Times New Roman"/>
                          <a:ea typeface="Times New Roman"/>
                        </a:rPr>
                        <a:t>Turbinaria ornate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28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 err="1">
                          <a:latin typeface="Times New Roman"/>
                          <a:ea typeface="Times New Roman"/>
                        </a:rPr>
                        <a:t>Ethanolic</a:t>
                      </a:r>
                      <a:r>
                        <a:rPr lang="en-IN" sz="1400" b="1" dirty="0">
                          <a:latin typeface="Times New Roman"/>
                          <a:ea typeface="Times New Roman"/>
                        </a:rPr>
                        <a:t> extracts (</a:t>
                      </a:r>
                      <a:r>
                        <a:rPr lang="en-IN" sz="1400" b="1" dirty="0" err="1">
                          <a:latin typeface="Times New Roman"/>
                          <a:ea typeface="Times New Roman"/>
                        </a:rPr>
                        <a:t>MeOH</a:t>
                      </a:r>
                      <a:r>
                        <a:rPr lang="en-IN" sz="1400" b="1" dirty="0">
                          <a:latin typeface="Times New Roman"/>
                          <a:ea typeface="Times New Roman"/>
                        </a:rPr>
                        <a:t>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56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latin typeface="Times New Roman"/>
                          <a:ea typeface="Times New Roman"/>
                        </a:rPr>
                        <a:t>FM2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 dirty="0" err="1">
                          <a:latin typeface="Times New Roman"/>
                          <a:ea typeface="Times New Roman"/>
                        </a:rPr>
                        <a:t>Gracillaria</a:t>
                      </a:r>
                      <a:r>
                        <a:rPr lang="en-IN" sz="1400" i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IN" sz="1400" i="1" dirty="0" err="1">
                          <a:latin typeface="Times New Roman"/>
                          <a:ea typeface="Times New Roman"/>
                        </a:rPr>
                        <a:t>opuntia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latin typeface="Times New Roman"/>
                          <a:ea typeface="Times New Roman"/>
                        </a:rPr>
                        <a:t>S7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 dirty="0" err="1">
                          <a:latin typeface="Times New Roman"/>
                          <a:ea typeface="Times New Roman"/>
                        </a:rPr>
                        <a:t>Sargassum</a:t>
                      </a:r>
                      <a:r>
                        <a:rPr lang="en-IN" sz="1400" i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IN" sz="1400" i="1" dirty="0" err="1">
                          <a:latin typeface="Times New Roman"/>
                          <a:ea typeface="Times New Roman"/>
                        </a:rPr>
                        <a:t>weightii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latin typeface="Times New Roman"/>
                          <a:ea typeface="Times New Roman"/>
                        </a:rPr>
                        <a:t>FM3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>
                          <a:latin typeface="Times New Roman"/>
                          <a:ea typeface="Times New Roman"/>
                        </a:rPr>
                        <a:t>Kappaphycus  alverizii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latin typeface="Times New Roman"/>
                          <a:ea typeface="Times New Roman"/>
                        </a:rPr>
                        <a:t>AE3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>
                          <a:latin typeface="Times New Roman"/>
                          <a:ea typeface="Times New Roman"/>
                        </a:rPr>
                        <a:t>Turbunaria conoides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latin typeface="Times New Roman"/>
                          <a:ea typeface="Times New Roman"/>
                        </a:rPr>
                        <a:t>FS5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>
                          <a:latin typeface="Times New Roman"/>
                          <a:ea typeface="Times New Roman"/>
                        </a:rPr>
                        <a:t>Laurentia pailosa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latin typeface="Times New Roman"/>
                          <a:ea typeface="Times New Roman"/>
                        </a:rPr>
                        <a:t>SF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 dirty="0" err="1">
                          <a:latin typeface="Times New Roman"/>
                          <a:ea typeface="Times New Roman"/>
                        </a:rPr>
                        <a:t>Sargassum</a:t>
                      </a:r>
                      <a:r>
                        <a:rPr lang="en-IN" sz="1400" i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IN" sz="1400" i="1" dirty="0" err="1">
                          <a:latin typeface="Times New Roman"/>
                          <a:ea typeface="Times New Roman"/>
                        </a:rPr>
                        <a:t>myriocystum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latin typeface="Times New Roman"/>
                          <a:ea typeface="Times New Roman"/>
                        </a:rPr>
                        <a:t>S1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 dirty="0" err="1">
                          <a:latin typeface="Times New Roman"/>
                          <a:ea typeface="Times New Roman"/>
                        </a:rPr>
                        <a:t>Turbinaria</a:t>
                      </a:r>
                      <a:r>
                        <a:rPr lang="en-IN" sz="1400" i="1" dirty="0">
                          <a:latin typeface="Times New Roman"/>
                          <a:ea typeface="Times New Roman"/>
                        </a:rPr>
                        <a:t> ornate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3209" marR="432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76200"/>
            <a:ext cx="928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Comic Sans MS" pitchFamily="66" charset="0"/>
              </a:rPr>
              <a:t>Solvent (methanol, ethanol) and aqueous extracts of red and brown seaweeds</a:t>
            </a:r>
            <a:r>
              <a:rPr lang="en-US" dirty="0" smtClean="0">
                <a:latin typeface="Comic Sans MS" pitchFamily="66" charset="0"/>
              </a:rPr>
              <a:t> 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114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52400" y="533400"/>
            <a:ext cx="8534400" cy="5398532"/>
            <a:chOff x="152400" y="533400"/>
            <a:chExt cx="8534400" cy="5398532"/>
          </a:xfrm>
        </p:grpSpPr>
        <p:grpSp>
          <p:nvGrpSpPr>
            <p:cNvPr id="26" name="Group 25"/>
            <p:cNvGrpSpPr/>
            <p:nvPr/>
          </p:nvGrpSpPr>
          <p:grpSpPr>
            <a:xfrm>
              <a:off x="152400" y="533400"/>
              <a:ext cx="8534400" cy="5398532"/>
              <a:chOff x="152400" y="533400"/>
              <a:chExt cx="8534400" cy="539853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52400" y="1066800"/>
                <a:ext cx="8534400" cy="4019729"/>
                <a:chOff x="304800" y="1143000"/>
                <a:chExt cx="8534400" cy="4019729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3429000" y="1143000"/>
                  <a:ext cx="2514600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Comic Sans MS" pitchFamily="66" charset="0"/>
                    </a:rPr>
                    <a:t>Experimental groups</a:t>
                  </a:r>
                  <a:endParaRPr lang="en-US" b="1" dirty="0">
                    <a:latin typeface="Comic Sans MS" pitchFamily="66" charset="0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304800" y="2133600"/>
                  <a:ext cx="1600200" cy="120032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latin typeface="Comic Sans MS" pitchFamily="66" charset="0"/>
                    </a:rPr>
                    <a:t>Group-1 </a:t>
                  </a:r>
                  <a:r>
                    <a:rPr lang="en-US" dirty="0" smtClean="0">
                      <a:latin typeface="Comic Sans MS" pitchFamily="66" charset="0"/>
                    </a:rPr>
                    <a:t>Normal control</a:t>
                  </a:r>
                </a:p>
                <a:p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057400" y="2133600"/>
                  <a:ext cx="1828800" cy="120032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latin typeface="Comic Sans MS" pitchFamily="66" charset="0"/>
                    </a:rPr>
                    <a:t>Group-2 </a:t>
                  </a:r>
                </a:p>
                <a:p>
                  <a:pPr algn="ctr"/>
                  <a:r>
                    <a:rPr lang="en-US" dirty="0" smtClean="0">
                      <a:latin typeface="Comic Sans MS" pitchFamily="66" charset="0"/>
                    </a:rPr>
                    <a:t> Diabetic  control</a:t>
                  </a:r>
                </a:p>
                <a:p>
                  <a:endParaRPr lang="en-US" dirty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4038600" y="2124670"/>
                  <a:ext cx="2286000" cy="120032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latin typeface="Comic Sans MS" pitchFamily="66" charset="0"/>
                    </a:rPr>
                    <a:t>Group-3 </a:t>
                  </a:r>
                </a:p>
                <a:p>
                  <a:pPr algn="ctr"/>
                  <a:r>
                    <a:rPr lang="en-US" dirty="0" smtClean="0">
                      <a:latin typeface="Comic Sans MS" pitchFamily="66" charset="0"/>
                    </a:rPr>
                    <a:t>+</a:t>
                  </a:r>
                  <a:r>
                    <a:rPr lang="en-US" dirty="0" err="1" smtClean="0">
                      <a:latin typeface="Comic Sans MS" pitchFamily="66" charset="0"/>
                    </a:rPr>
                    <a:t>ve</a:t>
                  </a:r>
                  <a:r>
                    <a:rPr lang="en-US" dirty="0" smtClean="0">
                      <a:latin typeface="Comic Sans MS" pitchFamily="66" charset="0"/>
                    </a:rPr>
                    <a:t> control  (</a:t>
                  </a:r>
                  <a:r>
                    <a:rPr lang="en-US" dirty="0" err="1" smtClean="0">
                      <a:latin typeface="Comic Sans MS" pitchFamily="66" charset="0"/>
                    </a:rPr>
                    <a:t>STZ+Glibencalmide</a:t>
                  </a:r>
                  <a:r>
                    <a:rPr lang="en-US" dirty="0" smtClean="0">
                      <a:latin typeface="Comic Sans MS" pitchFamily="66" charset="0"/>
                    </a:rPr>
                    <a:t>)</a:t>
                  </a:r>
                  <a:endParaRPr lang="en-US" dirty="0">
                    <a:latin typeface="Comic Sans MS" pitchFamily="66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6477000" y="2124670"/>
                  <a:ext cx="2286000" cy="92333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latin typeface="Comic Sans MS" pitchFamily="66" charset="0"/>
                    </a:rPr>
                    <a:t>STZ+ marine macroalgae extracts (n=31)</a:t>
                  </a:r>
                  <a:endParaRPr lang="en-US" dirty="0">
                    <a:latin typeface="Comic Sans MS" pitchFamily="66" charset="0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2438400" y="3962400"/>
                  <a:ext cx="3048000" cy="120032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latin typeface="Comic Sans MS" pitchFamily="66" charset="0"/>
                    </a:rPr>
                    <a:t>Group-4 </a:t>
                  </a:r>
                </a:p>
                <a:p>
                  <a:r>
                    <a:rPr lang="en-US" dirty="0" smtClean="0">
                      <a:latin typeface="Comic Sans MS" pitchFamily="66" charset="0"/>
                    </a:rPr>
                    <a:t>STZ+ marine macroalgae extracts (n=31)</a:t>
                  </a:r>
                </a:p>
                <a:p>
                  <a:r>
                    <a:rPr lang="en-US" dirty="0" smtClean="0">
                      <a:latin typeface="Comic Sans MS" pitchFamily="66" charset="0"/>
                    </a:rPr>
                    <a:t> </a:t>
                  </a:r>
                  <a:r>
                    <a:rPr lang="en-US" dirty="0" err="1" smtClean="0">
                      <a:latin typeface="Comic Sans MS" pitchFamily="66" charset="0"/>
                    </a:rPr>
                    <a:t>STZ+conc</a:t>
                  </a:r>
                  <a:r>
                    <a:rPr lang="en-US" dirty="0" smtClean="0">
                      <a:latin typeface="Comic Sans MS" pitchFamily="66" charset="0"/>
                    </a:rPr>
                    <a:t>. 125mg/Kg BW</a:t>
                  </a:r>
                  <a:endParaRPr lang="en-US" dirty="0">
                    <a:latin typeface="Comic Sans MS" pitchFamily="66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91200" y="3962400"/>
                  <a:ext cx="3048000" cy="120032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latin typeface="Comic Sans MS" pitchFamily="66" charset="0"/>
                    </a:rPr>
                    <a:t>Group-5 </a:t>
                  </a:r>
                </a:p>
                <a:p>
                  <a:r>
                    <a:rPr lang="en-US" dirty="0" smtClean="0">
                      <a:latin typeface="Comic Sans MS" pitchFamily="66" charset="0"/>
                    </a:rPr>
                    <a:t>STZ+ marine macroalgae extracts (n=31) </a:t>
                  </a:r>
                </a:p>
                <a:p>
                  <a:r>
                    <a:rPr lang="en-US" dirty="0" err="1" smtClean="0">
                      <a:latin typeface="Comic Sans MS" pitchFamily="66" charset="0"/>
                    </a:rPr>
                    <a:t>STZ+conc</a:t>
                  </a:r>
                  <a:r>
                    <a:rPr lang="en-US" dirty="0" smtClean="0">
                      <a:latin typeface="Comic Sans MS" pitchFamily="66" charset="0"/>
                    </a:rPr>
                    <a:t>. 175mg/Kg BW</a:t>
                  </a:r>
                  <a:endParaRPr lang="en-US" dirty="0">
                    <a:latin typeface="Comic Sans MS" pitchFamily="66" charset="0"/>
                  </a:endParaRPr>
                </a:p>
              </p:txBody>
            </p: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371600" y="1828800"/>
                  <a:ext cx="6096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3276600" y="3505200"/>
                  <a:ext cx="42672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4495800" y="1524000"/>
                  <a:ext cx="0" cy="3048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>
                  <a:off x="7467600" y="1817132"/>
                  <a:ext cx="0" cy="31646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4648200" y="1817132"/>
                  <a:ext cx="0" cy="31646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1371600" y="1828800"/>
                  <a:ext cx="0" cy="31646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>
                  <a:off x="6705600" y="3048000"/>
                  <a:ext cx="0" cy="4572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/>
                <p:nvPr/>
              </p:nvCxnSpPr>
              <p:spPr>
                <a:xfrm>
                  <a:off x="7543800" y="3505200"/>
                  <a:ext cx="0" cy="4572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>
                  <a:off x="3276600" y="3505200"/>
                  <a:ext cx="0" cy="4572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TextBox 23"/>
              <p:cNvSpPr txBox="1"/>
              <p:nvPr/>
            </p:nvSpPr>
            <p:spPr>
              <a:xfrm>
                <a:off x="609600" y="533400"/>
                <a:ext cx="27831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en-US" dirty="0" smtClean="0"/>
                  <a:t> 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Experimental design: 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752600" y="5562600"/>
                <a:ext cx="6934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omic Sans MS" pitchFamily="66" charset="0"/>
                  </a:rPr>
                  <a:t>The experiment was continued for 21 days</a:t>
                </a:r>
                <a:endParaRPr lang="en-US" b="1" dirty="0">
                  <a:latin typeface="Comic Sans MS" pitchFamily="66" charset="0"/>
                </a:endParaRPr>
              </a:p>
            </p:txBody>
          </p:sp>
        </p:grpSp>
        <p:cxnSp>
          <p:nvCxnSpPr>
            <p:cNvPr id="27" name="Straight Arrow Connector 26"/>
            <p:cNvCxnSpPr/>
            <p:nvPr/>
          </p:nvCxnSpPr>
          <p:spPr>
            <a:xfrm>
              <a:off x="2819400" y="1752600"/>
              <a:ext cx="0" cy="31646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09600"/>
            <a:ext cx="8382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  Estimation of Glucose levels by </a:t>
            </a:r>
            <a:r>
              <a:rPr lang="en-US" dirty="0" err="1" smtClean="0">
                <a:latin typeface="Comic Sans MS" pitchFamily="66" charset="0"/>
              </a:rPr>
              <a:t>Accucheck</a:t>
            </a:r>
            <a:r>
              <a:rPr lang="en-US" dirty="0" smtClean="0">
                <a:latin typeface="Comic Sans MS" pitchFamily="66" charset="0"/>
              </a:rPr>
              <a:t> method (</a:t>
            </a:r>
            <a:r>
              <a:rPr lang="en-US" dirty="0" err="1" smtClean="0">
                <a:latin typeface="Comic Sans MS" pitchFamily="66" charset="0"/>
              </a:rPr>
              <a:t>Hugget</a:t>
            </a:r>
            <a:r>
              <a:rPr lang="en-US" dirty="0" smtClean="0">
                <a:latin typeface="Comic Sans MS" pitchFamily="66" charset="0"/>
              </a:rPr>
              <a:t> and 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     </a:t>
            </a:r>
            <a:r>
              <a:rPr lang="en-US" dirty="0" err="1" smtClean="0">
                <a:latin typeface="Comic Sans MS" pitchFamily="66" charset="0"/>
              </a:rPr>
              <a:t>Nixson</a:t>
            </a:r>
            <a:r>
              <a:rPr lang="en-US" dirty="0" smtClean="0">
                <a:latin typeface="Comic Sans MS" pitchFamily="66" charset="0"/>
              </a:rPr>
              <a:t>, 1957)</a:t>
            </a: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  </a:t>
            </a:r>
            <a:r>
              <a:rPr lang="en-US" dirty="0" smtClean="0">
                <a:latin typeface="Comic Sans MS" pitchFamily="66" charset="0"/>
              </a:rPr>
              <a:t>Estimation of glycosylated hemoglobin by  HbA1c assay (</a:t>
            </a:r>
            <a:r>
              <a:rPr lang="en-US" dirty="0" err="1" smtClean="0">
                <a:latin typeface="Comic Sans MS" pitchFamily="66" charset="0"/>
              </a:rPr>
              <a:t>Karunanayake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    and </a:t>
            </a:r>
            <a:r>
              <a:rPr lang="en-US" dirty="0" err="1" smtClean="0">
                <a:latin typeface="Comic Sans MS" pitchFamily="66" charset="0"/>
              </a:rPr>
              <a:t>chandrasekar</a:t>
            </a:r>
            <a:r>
              <a:rPr lang="en-US" dirty="0" smtClean="0">
                <a:latin typeface="Comic Sans MS" pitchFamily="66" charset="0"/>
              </a:rPr>
              <a:t>, 1985)</a:t>
            </a:r>
          </a:p>
          <a:p>
            <a:pPr algn="just"/>
            <a:endParaRPr lang="en-US" dirty="0" smtClean="0">
              <a:latin typeface="Comic Sans MS" pitchFamily="66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BIOCHEMICAL ANALYSIS</a:t>
            </a:r>
          </a:p>
          <a:p>
            <a:pPr algn="just"/>
            <a:endParaRPr lang="en-US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 Assay of superoxide dismutase (SOD) by </a:t>
            </a:r>
            <a:r>
              <a:rPr lang="en-US" dirty="0" err="1" smtClean="0">
                <a:latin typeface="Comic Sans MS" pitchFamily="66" charset="0"/>
              </a:rPr>
              <a:t>Misra</a:t>
            </a:r>
            <a:r>
              <a:rPr lang="en-US" dirty="0" smtClean="0">
                <a:latin typeface="Comic Sans MS" pitchFamily="66" charset="0"/>
              </a:rPr>
              <a:t> and </a:t>
            </a:r>
            <a:r>
              <a:rPr lang="en-US" dirty="0" err="1" smtClean="0">
                <a:latin typeface="Comic Sans MS" pitchFamily="66" charset="0"/>
              </a:rPr>
              <a:t>Fridovich</a:t>
            </a:r>
            <a:r>
              <a:rPr lang="en-US" dirty="0" smtClean="0">
                <a:latin typeface="Comic Sans MS" pitchFamily="66" charset="0"/>
              </a:rPr>
              <a:t>, 1972</a:t>
            </a: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Assay of </a:t>
            </a:r>
            <a:r>
              <a:rPr lang="en-US" dirty="0" err="1" smtClean="0">
                <a:latin typeface="Comic Sans MS" pitchFamily="66" charset="0"/>
              </a:rPr>
              <a:t>catalase</a:t>
            </a:r>
            <a:r>
              <a:rPr lang="en-US" dirty="0" smtClean="0">
                <a:latin typeface="Comic Sans MS" pitchFamily="66" charset="0"/>
              </a:rPr>
              <a:t> (CAT) by </a:t>
            </a:r>
            <a:r>
              <a:rPr lang="en-US" dirty="0" err="1" smtClean="0">
                <a:latin typeface="Comic Sans MS" pitchFamily="66" charset="0"/>
              </a:rPr>
              <a:t>Aebi</a:t>
            </a:r>
            <a:r>
              <a:rPr lang="en-US" dirty="0" smtClean="0">
                <a:latin typeface="Comic Sans MS" pitchFamily="66" charset="0"/>
              </a:rPr>
              <a:t> and Packer, 1984</a:t>
            </a: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 Assay of Glutathione </a:t>
            </a:r>
            <a:r>
              <a:rPr lang="en-US" dirty="0" err="1" smtClean="0">
                <a:latin typeface="Comic Sans MS" pitchFamily="66" charset="0"/>
              </a:rPr>
              <a:t>Peroxidase</a:t>
            </a:r>
            <a:r>
              <a:rPr lang="en-US" dirty="0" smtClean="0">
                <a:latin typeface="Comic Sans MS" pitchFamily="66" charset="0"/>
              </a:rPr>
              <a:t> (</a:t>
            </a:r>
            <a:r>
              <a:rPr lang="en-US" dirty="0" err="1" smtClean="0">
                <a:latin typeface="Comic Sans MS" pitchFamily="66" charset="0"/>
              </a:rPr>
              <a:t>GPx</a:t>
            </a:r>
            <a:r>
              <a:rPr lang="en-US" dirty="0" smtClean="0">
                <a:latin typeface="Comic Sans MS" pitchFamily="66" charset="0"/>
              </a:rPr>
              <a:t>) by </a:t>
            </a:r>
            <a:r>
              <a:rPr lang="en-US" dirty="0" err="1" smtClean="0">
                <a:latin typeface="Comic Sans MS" pitchFamily="66" charset="0"/>
              </a:rPr>
              <a:t>Rotruck</a:t>
            </a:r>
            <a:r>
              <a:rPr lang="en-US" dirty="0" smtClean="0">
                <a:latin typeface="Comic Sans MS" pitchFamily="66" charset="0"/>
              </a:rPr>
              <a:t> et al., 1973</a:t>
            </a: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Assay of Glutathione-S-</a:t>
            </a:r>
            <a:r>
              <a:rPr lang="en-US" dirty="0" err="1" smtClean="0">
                <a:latin typeface="Comic Sans MS" pitchFamily="66" charset="0"/>
              </a:rPr>
              <a:t>Transferase</a:t>
            </a:r>
            <a:r>
              <a:rPr lang="en-US" dirty="0" smtClean="0">
                <a:latin typeface="Comic Sans MS" pitchFamily="66" charset="0"/>
              </a:rPr>
              <a:t> (GST) by </a:t>
            </a:r>
            <a:r>
              <a:rPr lang="en-US" dirty="0" err="1" smtClean="0">
                <a:latin typeface="Comic Sans MS" pitchFamily="66" charset="0"/>
              </a:rPr>
              <a:t>Habig</a:t>
            </a:r>
            <a:r>
              <a:rPr lang="en-US" dirty="0" smtClean="0">
                <a:latin typeface="Comic Sans MS" pitchFamily="66" charset="0"/>
              </a:rPr>
              <a:t> et al., 1974</a:t>
            </a: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 Estimation of Reduced glutathione (GSH) by </a:t>
            </a:r>
            <a:r>
              <a:rPr lang="en-US" dirty="0" err="1" smtClean="0">
                <a:latin typeface="Comic Sans MS" pitchFamily="66" charset="0"/>
              </a:rPr>
              <a:t>Sedlak</a:t>
            </a:r>
            <a:r>
              <a:rPr lang="en-US" dirty="0" smtClean="0">
                <a:latin typeface="Comic Sans MS" pitchFamily="66" charset="0"/>
              </a:rPr>
              <a:t> and Lindsay 1968</a:t>
            </a: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 Assay of Lipid </a:t>
            </a:r>
            <a:r>
              <a:rPr lang="en-US" dirty="0" err="1" smtClean="0">
                <a:latin typeface="Comic Sans MS" pitchFamily="66" charset="0"/>
              </a:rPr>
              <a:t>Peroxidase</a:t>
            </a:r>
            <a:r>
              <a:rPr lang="en-US" dirty="0" smtClean="0">
                <a:latin typeface="Comic Sans MS" pitchFamily="66" charset="0"/>
              </a:rPr>
              <a:t> (</a:t>
            </a:r>
            <a:r>
              <a:rPr lang="en-US" dirty="0" err="1" smtClean="0">
                <a:latin typeface="Comic Sans MS" pitchFamily="66" charset="0"/>
              </a:rPr>
              <a:t>LPx</a:t>
            </a:r>
            <a:r>
              <a:rPr lang="en-US" dirty="0" smtClean="0">
                <a:latin typeface="Comic Sans MS" pitchFamily="66" charset="0"/>
              </a:rPr>
              <a:t>) by Hiroshi et al., 1979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672</TotalTime>
  <Words>1022</Words>
  <Application>Microsoft Office PowerPoint</Application>
  <PresentationFormat>On-screen Show (4:3)</PresentationFormat>
  <Paragraphs>216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Acknowledgement 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Lavanya</dc:creator>
  <cp:lastModifiedBy>Windows User</cp:lastModifiedBy>
  <cp:revision>75</cp:revision>
  <dcterms:created xsi:type="dcterms:W3CDTF">2006-08-16T00:00:00Z</dcterms:created>
  <dcterms:modified xsi:type="dcterms:W3CDTF">2015-11-22T16:12:06Z</dcterms:modified>
</cp:coreProperties>
</file>