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slideshow.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vml" ContentType="application/vnd.openxmlformats-officedocument.vmlDrawing"/>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tags/tag3.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11.xml" ContentType="application/vnd.openxmlformats-officedocument.presentationml.notesSlide+xml"/>
  <Default Extension="tiff" ContentType="image/tiff"/>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82" r:id="rId2"/>
    <p:sldMasterId id="2147483699" r:id="rId3"/>
    <p:sldMasterId id="2147483716" r:id="rId4"/>
    <p:sldMasterId id="2147483727" r:id="rId5"/>
    <p:sldMasterId id="2147484367" r:id="rId6"/>
    <p:sldMasterId id="2147484378" r:id="rId7"/>
    <p:sldMasterId id="2147484727" r:id="rId8"/>
    <p:sldMasterId id="2147484738" r:id="rId9"/>
    <p:sldMasterId id="2147485731" r:id="rId10"/>
    <p:sldMasterId id="2147488748" r:id="rId11"/>
    <p:sldMasterId id="2147488752" r:id="rId12"/>
    <p:sldMasterId id="2147488791" r:id="rId13"/>
  </p:sldMasterIdLst>
  <p:notesMasterIdLst>
    <p:notesMasterId r:id="rId41"/>
  </p:notesMasterIdLst>
  <p:handoutMasterIdLst>
    <p:handoutMasterId r:id="rId42"/>
  </p:handoutMasterIdLst>
  <p:sldIdLst>
    <p:sldId id="449" r:id="rId14"/>
    <p:sldId id="626" r:id="rId15"/>
    <p:sldId id="479" r:id="rId16"/>
    <p:sldId id="524" r:id="rId17"/>
    <p:sldId id="482" r:id="rId18"/>
    <p:sldId id="589" r:id="rId19"/>
    <p:sldId id="494" r:id="rId20"/>
    <p:sldId id="558" r:id="rId21"/>
    <p:sldId id="560" r:id="rId22"/>
    <p:sldId id="562" r:id="rId23"/>
    <p:sldId id="500" r:id="rId24"/>
    <p:sldId id="486" r:id="rId25"/>
    <p:sldId id="488" r:id="rId26"/>
    <p:sldId id="627" r:id="rId27"/>
    <p:sldId id="451" r:id="rId28"/>
    <p:sldId id="491" r:id="rId29"/>
    <p:sldId id="476" r:id="rId30"/>
    <p:sldId id="578" r:id="rId31"/>
    <p:sldId id="632" r:id="rId32"/>
    <p:sldId id="580" r:id="rId33"/>
    <p:sldId id="579" r:id="rId34"/>
    <p:sldId id="581" r:id="rId35"/>
    <p:sldId id="582" r:id="rId36"/>
    <p:sldId id="507" r:id="rId37"/>
    <p:sldId id="508" r:id="rId38"/>
    <p:sldId id="633" r:id="rId39"/>
    <p:sldId id="624"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a:srgbClr val="4F2783"/>
    <a:srgbClr val="003399"/>
    <a:srgbClr val="9283B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90231" autoAdjust="0"/>
  </p:normalViewPr>
  <p:slideViewPr>
    <p:cSldViewPr>
      <p:cViewPr varScale="1">
        <p:scale>
          <a:sx n="64" d="100"/>
          <a:sy n="64" d="100"/>
        </p:scale>
        <p:origin x="-672" y="-108"/>
      </p:cViewPr>
      <p:guideLst>
        <p:guide orient="horz" pos="2160"/>
        <p:guide pos="2880"/>
      </p:guideLst>
    </p:cSldViewPr>
  </p:slideViewPr>
  <p:notesTextViewPr>
    <p:cViewPr>
      <p:scale>
        <a:sx n="1" d="1"/>
        <a:sy n="1" d="1"/>
      </p:scale>
      <p:origin x="0" y="0"/>
    </p:cViewPr>
  </p:notesTextViewPr>
  <p:sorterViewPr>
    <p:cViewPr>
      <p:scale>
        <a:sx n="70" d="100"/>
        <a:sy n="70" d="100"/>
      </p:scale>
      <p:origin x="0" y="540"/>
    </p:cViewPr>
  </p:sorterViewPr>
  <p:notesViewPr>
    <p:cSldViewPr>
      <p:cViewPr varScale="1">
        <p:scale>
          <a:sx n="57" d="100"/>
          <a:sy n="57" d="100"/>
        </p:scale>
        <p:origin x="2808" y="54"/>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pPr>
              <a:defRPr/>
            </a:pPr>
            <a:fld id="{FE5A472D-D3D5-4449-B675-81524DF66B4F}" type="datetimeFigureOut">
              <a:rPr lang="en-GB"/>
              <a:pPr>
                <a:defRPr/>
              </a:pPr>
              <a:t>15/10/2014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9F397B9-A63B-42EA-AFF7-FF5EBE20AF21}" type="slidenum">
              <a:rPr lang="en-GB"/>
              <a:pPr/>
              <a:t>‹#›</a:t>
            </a:fld>
            <a:endParaRPr lang="en-GB"/>
          </a:p>
        </p:txBody>
      </p:sp>
    </p:spTree>
    <p:extLst>
      <p:ext uri="{BB962C8B-B14F-4D97-AF65-F5344CB8AC3E}">
        <p14:creationId xmlns:p14="http://schemas.microsoft.com/office/powerpoint/2010/main" xmlns="" val="1356104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Arial" pitchFamily="34" charset="0"/>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Arial" pitchFamily="34" charset="0"/>
                <a:cs typeface="+mn-cs"/>
              </a:defRPr>
            </a:lvl1pPr>
          </a:lstStyle>
          <a:p>
            <a:pPr>
              <a:defRPr/>
            </a:pPr>
            <a:fld id="{65FC7ABF-9916-4A7C-BE70-6B799CE78028}" type="datetimeFigureOut">
              <a:rPr lang="en-GB"/>
              <a:pPr>
                <a:defRPr/>
              </a:pPr>
              <a:t>15/10/2014</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pitchFamily="34" charset="0"/>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6BCAA750-801E-44FE-8F78-9463E421C7E7}" type="slidenum">
              <a:rPr lang="en-GB"/>
              <a:pPr/>
              <a:t>‹#›</a:t>
            </a:fld>
            <a:endParaRPr lang="en-GB"/>
          </a:p>
        </p:txBody>
      </p:sp>
    </p:spTree>
    <p:extLst>
      <p:ext uri="{BB962C8B-B14F-4D97-AF65-F5344CB8AC3E}">
        <p14:creationId xmlns:p14="http://schemas.microsoft.com/office/powerpoint/2010/main" xmlns="" val="40441118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dirty="0"/>
          </a:p>
        </p:txBody>
      </p:sp>
      <p:sp>
        <p:nvSpPr>
          <p:cNvPr id="4" name="Slide Number Placeholder 3"/>
          <p:cNvSpPr>
            <a:spLocks noGrp="1"/>
          </p:cNvSpPr>
          <p:nvPr>
            <p:ph type="sldNum" sz="quarter" idx="10"/>
          </p:nvPr>
        </p:nvSpPr>
        <p:spPr/>
        <p:txBody>
          <a:bodyPr/>
          <a:lstStyle/>
          <a:p>
            <a:pPr>
              <a:defRPr/>
            </a:pPr>
            <a:fld id="{45E8BD4A-366C-43A6-AEFB-CC32BDDD1863}" type="slidenum">
              <a:rPr lang="en-GB" smtClean="0"/>
              <a:pPr>
                <a:defRPr/>
              </a:pPr>
              <a:t>4</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bwMode="auto">
          <a:noFill/>
          <a:ln>
            <a:solidFill>
              <a:srgbClr val="000000"/>
            </a:solidFill>
            <a:miter lim="800000"/>
            <a:headEnd/>
            <a:tailEnd/>
          </a:ln>
        </p:spPr>
      </p:sp>
      <p:sp>
        <p:nvSpPr>
          <p:cNvPr id="37891" name="Rectangle 3"/>
          <p:cNvSpPr>
            <a:spLocks noGrp="1"/>
          </p:cNvSpPr>
          <p:nvPr>
            <p:ph type="body" idx="1"/>
          </p:nvPr>
        </p:nvSpPr>
        <p:spPr bwMode="auto">
          <a:noFill/>
        </p:spPr>
        <p:txBody>
          <a:bodyPr wrap="square" numCol="1" anchor="t" anchorCtr="0" compatLnSpc="1">
            <a:prstTxWarp prst="textNoShape">
              <a:avLst/>
            </a:prstTxWarp>
          </a:bodyPr>
          <a:lstStyle/>
          <a:p>
            <a:r>
              <a:rPr lang="en-GB" dirty="0" smtClean="0"/>
              <a:t>Some studies show an effect on MMSE and cognitive decline, others do not</a:t>
            </a:r>
          </a:p>
          <a:p>
            <a:pPr eaLnBrk="1" hangingPunct="1">
              <a:spcBef>
                <a:spcPct val="0"/>
              </a:spcBef>
            </a:pPr>
            <a:r>
              <a:rPr lang="en-US" sz="900" dirty="0" err="1" smtClean="0"/>
              <a:t>Psaltopoulou</a:t>
            </a:r>
            <a:r>
              <a:rPr lang="en-US" sz="900" dirty="0" smtClean="0"/>
              <a:t> et al, 2008: No difference in MMSE after 6-13 years </a:t>
            </a:r>
          </a:p>
          <a:p>
            <a:pPr eaLnBrk="1" hangingPunct="1">
              <a:spcBef>
                <a:spcPts val="2417"/>
              </a:spcBef>
            </a:pPr>
            <a:r>
              <a:rPr lang="en-US" sz="900" dirty="0" smtClean="0"/>
              <a:t>Better MMSE but not on other domains after 5 years </a:t>
            </a:r>
          </a:p>
          <a:p>
            <a:pPr eaLnBrk="1" hangingPunct="1">
              <a:spcBef>
                <a:spcPts val="2417"/>
              </a:spcBef>
            </a:pPr>
            <a:r>
              <a:rPr lang="en-US" sz="900" dirty="0" smtClean="0"/>
              <a:t>No difference in 4-year cognitive change </a:t>
            </a:r>
          </a:p>
          <a:p>
            <a:pPr eaLnBrk="1" hangingPunct="1">
              <a:spcBef>
                <a:spcPts val="2417"/>
              </a:spcBef>
            </a:pPr>
            <a:r>
              <a:rPr lang="en-US" sz="900" dirty="0" smtClean="0"/>
              <a:t>Tangney et al, 2011: Less cognitive decline over 7 years with high Mediterranean diet adherence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pPr eaLnBrk="1" hangingPunct="1">
              <a:spcBef>
                <a:spcPct val="0"/>
              </a:spcBef>
            </a:pPr>
            <a:r>
              <a:rPr lang="en-US" dirty="0" smtClean="0">
                <a:ea typeface="BetaSans-Normal"/>
                <a:cs typeface="BetaSans-Normal"/>
              </a:rPr>
              <a:t>15-30% lower all together</a:t>
            </a:r>
          </a:p>
          <a:p>
            <a:pPr eaLnBrk="1" hangingPunct="1">
              <a:spcBef>
                <a:spcPct val="0"/>
              </a:spcBef>
            </a:pPr>
            <a:r>
              <a:rPr lang="en-US" dirty="0" smtClean="0">
                <a:ea typeface="BetaSans-Normal"/>
                <a:cs typeface="BetaSans-Normal"/>
              </a:rPr>
              <a:t>Same found e.g. for vitamin E and C</a:t>
            </a:r>
          </a:p>
          <a:p>
            <a:pPr eaLnBrk="1" hangingPunct="1">
              <a:spcBef>
                <a:spcPct val="0"/>
              </a:spcBef>
            </a:pPr>
            <a:r>
              <a:rPr lang="en-US" dirty="0" smtClean="0">
                <a:ea typeface="BetaSans-Normal"/>
                <a:cs typeface="BetaSans-Normal"/>
              </a:rPr>
              <a:t>DHA insufficient studies to do meta-analysis 3 out of 4 reported lower levels in AD</a:t>
            </a:r>
          </a:p>
          <a:p>
            <a:endParaRPr lang="nl-NL" dirty="0" smtClean="0">
              <a:cs typeface="Arial" pitchFamily="34" charset="0"/>
            </a:endParaRPr>
          </a:p>
        </p:txBody>
      </p:sp>
      <p:sp>
        <p:nvSpPr>
          <p:cNvPr id="68612" name="Slide Number Placeholder 3"/>
          <p:cNvSpPr>
            <a:spLocks noGrp="1"/>
          </p:cNvSpPr>
          <p:nvPr>
            <p:ph type="sldNum" sz="quarter" idx="5"/>
          </p:nvPr>
        </p:nvSpPr>
        <p:spPr>
          <a:noFill/>
        </p:spPr>
        <p:txBody>
          <a:bodyPr/>
          <a:lstStyle/>
          <a:p>
            <a:pPr defTabSz="901700"/>
            <a:fld id="{12919711-74B1-420B-A163-8F4F60622A20}" type="slidenum">
              <a:rPr lang="en-US" smtClean="0">
                <a:solidFill>
                  <a:prstClr val="black"/>
                </a:solidFill>
              </a:rPr>
              <a:pPr defTabSz="901700"/>
              <a:t>15</a:t>
            </a:fld>
            <a:endParaRPr lang="en-US"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227453" indent="-227453" defTabSz="909812">
              <a:buFont typeface="+mj-lt"/>
              <a:buAutoNum type="arabicPeriod"/>
              <a:defRPr/>
            </a:pPr>
            <a:r>
              <a:rPr lang="en-GB" dirty="0" smtClean="0">
                <a:ea typeface="Arial" pitchFamily="100" charset="0"/>
              </a:rPr>
              <a:t>The results of the meta-analyses for the whole set of papers (Left graph) and for the set of papers reporting no difference in protein/energy nourishment (Right graph) are presented as percentage of their respective elderly control groups. </a:t>
            </a:r>
          </a:p>
          <a:p>
            <a:pPr marL="227453" indent="-227453" defTabSz="909812">
              <a:buFont typeface="+mj-lt"/>
              <a:buAutoNum type="arabicPeriod"/>
              <a:defRPr/>
            </a:pPr>
            <a:r>
              <a:rPr lang="en-GB" dirty="0" smtClean="0">
                <a:ea typeface="Arial" pitchFamily="100" charset="0"/>
              </a:rPr>
              <a:t>The dotted line in these figures represents the 100% value as observed in the control groups for the different nutrients. </a:t>
            </a:r>
          </a:p>
          <a:p>
            <a:pPr marL="227453" indent="-227453" defTabSz="909812">
              <a:buFont typeface="+mj-lt"/>
              <a:buAutoNum type="arabicPeriod"/>
              <a:defRPr/>
            </a:pPr>
            <a:r>
              <a:rPr lang="en-GB" dirty="0" smtClean="0">
                <a:ea typeface="Arial" pitchFamily="100" charset="0"/>
              </a:rPr>
              <a:t>As can be observed from these figures the levels of the different nutrients in patients with AD are all below those of the control subjects (Left graph) even when only studies were selected that reported that protein/energy nourishment was unaffected (Right graph).</a:t>
            </a:r>
            <a:endParaRPr lang="en-US" dirty="0" smtClean="0">
              <a:ea typeface="Arial" pitchFamily="100" charset="0"/>
            </a:endParaRPr>
          </a:p>
          <a:p>
            <a:pPr>
              <a:defRPr/>
            </a:pPr>
            <a:endParaRPr lang="en-US" dirty="0" smtClean="0">
              <a:ea typeface="ＭＳ Ｐゴシック" charset="0"/>
            </a:endParaRPr>
          </a:p>
          <a:p>
            <a:pPr>
              <a:defRPr/>
            </a:pPr>
            <a:endParaRPr lang="nl-NL" dirty="0"/>
          </a:p>
        </p:txBody>
      </p:sp>
      <p:sp>
        <p:nvSpPr>
          <p:cNvPr id="70660" name="Slide Number Placeholder 3"/>
          <p:cNvSpPr>
            <a:spLocks noGrp="1"/>
          </p:cNvSpPr>
          <p:nvPr>
            <p:ph type="sldNum" sz="quarter" idx="5"/>
          </p:nvPr>
        </p:nvSpPr>
        <p:spPr>
          <a:noFill/>
        </p:spPr>
        <p:txBody>
          <a:bodyPr/>
          <a:lstStyle/>
          <a:p>
            <a:pPr defTabSz="901577"/>
            <a:fld id="{E8B05C1E-CC60-4510-8199-78E674D3D830}" type="slidenum">
              <a:rPr lang="en-US" smtClean="0">
                <a:solidFill>
                  <a:prstClr val="black"/>
                </a:solidFill>
                <a:ea typeface="MS PGothic" pitchFamily="34" charset="-128"/>
              </a:rPr>
              <a:pPr defTabSz="901577"/>
              <a:t>16</a:t>
            </a:fld>
            <a:endParaRPr lang="en-US" dirty="0" smtClean="0">
              <a:solidFill>
                <a:prstClr val="black"/>
              </a:solidFill>
              <a:ea typeface="MS PGothic"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r>
              <a:rPr lang="en-US" smtClean="0">
                <a:cs typeface="Arial" pitchFamily="34" charset="0"/>
              </a:rPr>
              <a:t>Next slides I give a brief summary regarding the scientific data and arguments we have to address the requirements for FSMP and medical foods</a:t>
            </a:r>
          </a:p>
          <a:p>
            <a:r>
              <a:rPr lang="en-US" smtClean="0">
                <a:cs typeface="Arial" pitchFamily="34" charset="0"/>
              </a:rPr>
              <a:t>This is the model that we use to define AD specific nutrietn requirements</a:t>
            </a:r>
          </a:p>
          <a:p>
            <a:r>
              <a:rPr lang="en-US" smtClean="0">
                <a:cs typeface="Arial" pitchFamily="34" charset="0"/>
              </a:rPr>
              <a:t>As you will see in a minute the starting point re nutrient availability is lower in AD compard with age matched controls</a:t>
            </a:r>
          </a:p>
          <a:p>
            <a:r>
              <a:rPr lang="en-US" smtClean="0">
                <a:cs typeface="Arial" pitchFamily="34" charset="0"/>
              </a:rPr>
              <a:t>We hypothesise that there are 3 phenomena that contribute to these lower levels and together accumulated in a distinct increased need</a:t>
            </a:r>
          </a:p>
          <a:p>
            <a:r>
              <a:rPr lang="en-US" smtClean="0">
                <a:cs typeface="Arial" pitchFamily="34" charset="0"/>
              </a:rPr>
              <a:t>Nutrietn intake is well know to alter in some AD pateints, both qualitatively and quantitatively</a:t>
            </a:r>
          </a:p>
          <a:p>
            <a:r>
              <a:rPr lang="en-US" smtClean="0">
                <a:cs typeface="Arial" pitchFamily="34" charset="0"/>
              </a:rPr>
              <a:t>There’s changes in nutrietn handling, changes in metabolism and uptake, will give example for this</a:t>
            </a:r>
          </a:p>
          <a:p>
            <a:r>
              <a:rPr lang="en-US" smtClean="0">
                <a:cs typeface="Arial" pitchFamily="34" charset="0"/>
              </a:rPr>
              <a:t>Nutrietns needed to compensate for synaptic loss might be higher</a:t>
            </a:r>
            <a:endParaRPr lang="nl-NL" smtClean="0">
              <a:cs typeface="Arial" pitchFamily="34" charset="0"/>
            </a:endParaRPr>
          </a:p>
        </p:txBody>
      </p:sp>
      <p:sp>
        <p:nvSpPr>
          <p:cNvPr id="73732" name="Slide Number Placeholder 3"/>
          <p:cNvSpPr>
            <a:spLocks noGrp="1"/>
          </p:cNvSpPr>
          <p:nvPr>
            <p:ph type="sldNum" sz="quarter" idx="5"/>
          </p:nvPr>
        </p:nvSpPr>
        <p:spPr>
          <a:noFill/>
        </p:spPr>
        <p:txBody>
          <a:bodyPr/>
          <a:lstStyle/>
          <a:p>
            <a:pPr defTabSz="901700"/>
            <a:fld id="{B8E4525D-2189-4168-90B9-E693C8C354E0}" type="slidenum">
              <a:rPr lang="en-US" smtClean="0">
                <a:ea typeface="MS PGothic" pitchFamily="34" charset="-128"/>
              </a:rPr>
              <a:pPr defTabSz="901700"/>
              <a:t>17</a:t>
            </a:fld>
            <a:endParaRPr lang="en-US" smtClean="0">
              <a:ea typeface="MS PGothic"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 we conducted the</a:t>
            </a:r>
            <a:r>
              <a:rPr lang="en-US" baseline="0" dirty="0" smtClean="0"/>
              <a:t> S-connect trial in mild to moderate AD on AD medication. Unfortunately, Souvenaid did not improve ADAS-cog when given on top of AD medication. </a:t>
            </a:r>
            <a:endParaRPr lang="en-US" dirty="0"/>
          </a:p>
        </p:txBody>
      </p:sp>
      <p:sp>
        <p:nvSpPr>
          <p:cNvPr id="4" name="Slide Number Placeholder 3"/>
          <p:cNvSpPr>
            <a:spLocks noGrp="1"/>
          </p:cNvSpPr>
          <p:nvPr>
            <p:ph type="sldNum" sz="quarter" idx="10"/>
          </p:nvPr>
        </p:nvSpPr>
        <p:spPr/>
        <p:txBody>
          <a:bodyPr/>
          <a:lstStyle/>
          <a:p>
            <a:pPr>
              <a:defRPr/>
            </a:pPr>
            <a:fld id="{45E8BD4A-366C-43A6-AEFB-CC32BDDD1863}" type="slidenum">
              <a:rPr lang="en-GB" smtClean="0"/>
              <a:pPr>
                <a:defRPr/>
              </a:pPr>
              <a:t>20</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our first clinical trial (Souvenir 1, PI=Philip Scheltens) we studied</a:t>
            </a:r>
            <a:r>
              <a:rPr lang="en-US" baseline="0" dirty="0" smtClean="0"/>
              <a:t> Souvenaid and control in drug-naïve mild AD, and found an improvement of memory as measured by the co-primary endpoint, the Wechsler Memory Scale revised after 12 weeks</a:t>
            </a:r>
            <a:endParaRPr lang="en-US" dirty="0"/>
          </a:p>
        </p:txBody>
      </p:sp>
      <p:sp>
        <p:nvSpPr>
          <p:cNvPr id="4" name="Slide Number Placeholder 3"/>
          <p:cNvSpPr>
            <a:spLocks noGrp="1"/>
          </p:cNvSpPr>
          <p:nvPr>
            <p:ph type="sldNum" sz="quarter" idx="10"/>
          </p:nvPr>
        </p:nvSpPr>
        <p:spPr/>
        <p:txBody>
          <a:bodyPr/>
          <a:lstStyle/>
          <a:p>
            <a:pPr>
              <a:defRPr/>
            </a:pPr>
            <a:fld id="{45E8BD4A-366C-43A6-AEFB-CC32BDDD1863}" type="slidenum">
              <a:rPr lang="en-GB" smtClean="0"/>
              <a:pPr>
                <a:defRPr/>
              </a:pPr>
              <a:t>21</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continued with the Souvenir 2 study, to get</a:t>
            </a:r>
            <a:r>
              <a:rPr lang="en-US" baseline="0" dirty="0" smtClean="0"/>
              <a:t> confirmation of our findings in mild AD.</a:t>
            </a:r>
          </a:p>
          <a:p>
            <a:r>
              <a:rPr lang="en-US" baseline="0" dirty="0" smtClean="0"/>
              <a:t>Now this study continued for 24 weeks, and again it was found that patients on the Active improved memory performance as compared to Control!</a:t>
            </a:r>
          </a:p>
          <a:p>
            <a:r>
              <a:rPr lang="en-US" baseline="0" dirty="0" smtClean="0"/>
              <a:t>In this study population, we did 2 additional </a:t>
            </a:r>
            <a:r>
              <a:rPr lang="en-US" baseline="0" dirty="0" err="1" smtClean="0"/>
              <a:t>substudies</a:t>
            </a:r>
            <a:r>
              <a:rPr lang="en-US" baseline="0" dirty="0" smtClean="0"/>
              <a:t> of which I would like to share the first data with you: </a:t>
            </a:r>
          </a:p>
          <a:p>
            <a:pPr>
              <a:buFont typeface="Arial" pitchFamily="34" charset="0"/>
              <a:buChar char="•"/>
            </a:pPr>
            <a:r>
              <a:rPr lang="en-US" baseline="0" dirty="0" smtClean="0"/>
              <a:t>  we first looked with EEG to see whether we could obtain indications for improved functional brain connectivity in our patients,</a:t>
            </a:r>
          </a:p>
          <a:p>
            <a:pPr>
              <a:buFont typeface="Arial" pitchFamily="34" charset="0"/>
              <a:buChar char="•"/>
            </a:pPr>
            <a:r>
              <a:rPr lang="en-US" baseline="0" dirty="0" smtClean="0"/>
              <a:t>  And also performed an open label extension study in which both groups now continued on Souvenaid.</a:t>
            </a:r>
          </a:p>
          <a:p>
            <a:endParaRPr lang="en-US" dirty="0"/>
          </a:p>
        </p:txBody>
      </p:sp>
      <p:sp>
        <p:nvSpPr>
          <p:cNvPr id="4" name="Slide Number Placeholder 3"/>
          <p:cNvSpPr>
            <a:spLocks noGrp="1"/>
          </p:cNvSpPr>
          <p:nvPr>
            <p:ph type="sldNum" sz="quarter" idx="10"/>
          </p:nvPr>
        </p:nvSpPr>
        <p:spPr/>
        <p:txBody>
          <a:bodyPr/>
          <a:lstStyle/>
          <a:p>
            <a:pPr>
              <a:defRPr/>
            </a:pPr>
            <a:fld id="{45E8BD4A-366C-43A6-AEFB-CC32BDDD1863}" type="slidenum">
              <a:rPr lang="en-GB" smtClean="0"/>
              <a:pPr>
                <a:defRPr/>
              </a:pPr>
              <a:t>22</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van </a:t>
            </a:r>
            <a:r>
              <a:rPr lang="en-US" dirty="0" err="1" smtClean="0"/>
              <a:t>Straaten</a:t>
            </a:r>
            <a:r>
              <a:rPr lang="en-US" dirty="0" smtClean="0"/>
              <a:t> en </a:t>
            </a:r>
            <a:r>
              <a:rPr lang="en-US" dirty="0" err="1" smtClean="0"/>
              <a:t>Stam</a:t>
            </a:r>
            <a:r>
              <a:rPr lang="en-US" dirty="0" smtClean="0"/>
              <a:t> (Amsterdam) looked at various EEG measures that are known to be affected in AD: signal strength, functional connectivity and network organization.</a:t>
            </a:r>
          </a:p>
          <a:p>
            <a:r>
              <a:rPr lang="en-US" dirty="0" smtClean="0"/>
              <a:t>Interestingly, several of</a:t>
            </a:r>
            <a:r>
              <a:rPr lang="en-US" baseline="0" dirty="0" smtClean="0"/>
              <a:t> these measures showed deterioration over the course of the 24 week study, but more importantly, Souvenaid was able to improve all measures.</a:t>
            </a:r>
          </a:p>
          <a:p>
            <a:r>
              <a:rPr lang="en-US" baseline="0" dirty="0" smtClean="0"/>
              <a:t>These data indicate that in AD patients on Souvenaid similar effects on brain connectivity may occur as previously observed in animals on Fortasyn diet.</a:t>
            </a:r>
            <a:endParaRPr lang="en-US" dirty="0"/>
          </a:p>
        </p:txBody>
      </p:sp>
      <p:sp>
        <p:nvSpPr>
          <p:cNvPr id="4" name="Slide Number Placeholder 3"/>
          <p:cNvSpPr>
            <a:spLocks noGrp="1"/>
          </p:cNvSpPr>
          <p:nvPr>
            <p:ph type="sldNum" sz="quarter" idx="10"/>
          </p:nvPr>
        </p:nvSpPr>
        <p:spPr/>
        <p:txBody>
          <a:bodyPr/>
          <a:lstStyle/>
          <a:p>
            <a:pPr>
              <a:defRPr/>
            </a:pPr>
            <a:fld id="{45E8BD4A-366C-43A6-AEFB-CC32BDDD1863}" type="slidenum">
              <a:rPr lang="en-GB" smtClean="0"/>
              <a:pPr>
                <a:defRPr/>
              </a:pPr>
              <a:t>23</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dirty="0" smtClean="0"/>
              <a:t>Conclusion:</a:t>
            </a:r>
            <a:r>
              <a:rPr lang="en-US" sz="1200" dirty="0" smtClean="0"/>
              <a:t> </a:t>
            </a:r>
            <a:r>
              <a:rPr lang="en-US" dirty="0" smtClean="0"/>
              <a:t>Phospholipids provide an optimal membrane environment for protein interactions, trafficking and function. There is increasing evidence that phospholipid changes occur during pathogenic processes in Alzheimer’s disease.</a:t>
            </a:r>
            <a:endParaRPr lang="en-US" sz="1200" dirty="0" smtClean="0"/>
          </a:p>
          <a:p>
            <a:endParaRPr lang="en-US" sz="1200" dirty="0" smtClean="0"/>
          </a:p>
          <a:p>
            <a:r>
              <a:rPr lang="en-US" sz="1200" dirty="0" err="1" smtClean="0"/>
              <a:t>Kosicek</a:t>
            </a:r>
            <a:r>
              <a:rPr lang="en-US" sz="1200" dirty="0" smtClean="0"/>
              <a:t>, M. and S. </a:t>
            </a:r>
            <a:r>
              <a:rPr lang="en-US" sz="1200" dirty="0" err="1" smtClean="0"/>
              <a:t>Hecimovic</a:t>
            </a:r>
            <a:r>
              <a:rPr lang="en-US" sz="1200" dirty="0" smtClean="0"/>
              <a:t> (2013). "Phospholipids and Alzheimer's disease: alterations, mechanisms and potential biomarkers." </a:t>
            </a:r>
            <a:r>
              <a:rPr lang="en-US" sz="1200" u="sng" dirty="0" err="1" smtClean="0"/>
              <a:t>Int</a:t>
            </a:r>
            <a:r>
              <a:rPr lang="en-US" sz="1200" u="sng" dirty="0" smtClean="0"/>
              <a:t> J Mol </a:t>
            </a:r>
            <a:r>
              <a:rPr lang="en-US" sz="1200" u="sng" dirty="0" err="1" smtClean="0"/>
              <a:t>Sci</a:t>
            </a:r>
            <a:r>
              <a:rPr lang="en-US" sz="1200" u="sng" dirty="0" smtClean="0"/>
              <a:t> </a:t>
            </a:r>
            <a:r>
              <a:rPr lang="en-US" sz="1200" b="1" u="sng" dirty="0" smtClean="0"/>
              <a:t>14(1): 1310-1322.</a:t>
            </a:r>
          </a:p>
          <a:p>
            <a:r>
              <a:rPr lang="en-US" sz="1200" dirty="0" smtClean="0"/>
              <a:t>	Brain is one of the richest organs in lipid content. Phospholipids (</a:t>
            </a:r>
            <a:r>
              <a:rPr lang="en-US" sz="1200" dirty="0" err="1" smtClean="0"/>
              <a:t>glycerophospholipids</a:t>
            </a:r>
            <a:r>
              <a:rPr lang="en-US" sz="1200" dirty="0" smtClean="0"/>
              <a:t> and sphingolipids) are important building blocks of cell membranes, which provide an optimal environment for protein interactions, trafficking and function. Because of that, alterations in their cellular levels could lead to different pathogenic processes in the brain, such as in Alzheimer's disease (AD), the most common type of dementia among older populations. There is increasing evidence that phospholipid changes occur during pathogenic processes in AD. It is known that lipids are tightly connected with metabolism of the Amyloid Precursor Protein (APP), which produces Amyloid-beta peptide (</a:t>
            </a:r>
            <a:r>
              <a:rPr lang="en-US" sz="1200" dirty="0" err="1" smtClean="0"/>
              <a:t>Abeta</a:t>
            </a:r>
            <a:r>
              <a:rPr lang="en-US" sz="1200" dirty="0" smtClean="0"/>
              <a:t>), the main component of senile plaques, which represent the main pathological hallmark of AD. However, the mechanism(s) of the lipid-effect on </a:t>
            </a:r>
            <a:r>
              <a:rPr lang="en-US" sz="1200" dirty="0" err="1" smtClean="0"/>
              <a:t>Abeta</a:t>
            </a:r>
            <a:r>
              <a:rPr lang="en-US" sz="1200" dirty="0" smtClean="0"/>
              <a:t> metabolism and AD pathogenesis is still not completely understood. This review summarizes the current knowledge on phospholipid changes occurring during normal aging and discusses phospholipid changes in the human brain associated with different stages of AD, as well changes in the cerebrospinal fluid and blood/plasma, which are interesting potential biomarkers for AD diagnosis and disease monitoring. At the end, we have discussed future perspectives of phospholipid changes as potential biomarkers and as targets for development of novel treatment strategies against AD.</a:t>
            </a:r>
            <a:endParaRPr lang="en-US" dirty="0"/>
          </a:p>
        </p:txBody>
      </p:sp>
      <p:sp>
        <p:nvSpPr>
          <p:cNvPr id="4" name="Slide Number Placeholder 3"/>
          <p:cNvSpPr>
            <a:spLocks noGrp="1"/>
          </p:cNvSpPr>
          <p:nvPr>
            <p:ph type="sldNum" sz="quarter" idx="10"/>
          </p:nvPr>
        </p:nvSpPr>
        <p:spPr/>
        <p:txBody>
          <a:bodyPr/>
          <a:lstStyle/>
          <a:p>
            <a:pPr>
              <a:defRPr/>
            </a:pPr>
            <a:fld id="{09DCDE05-E427-4FD2-9DE3-4B05BA8E5B2F}" type="slidenum">
              <a:rPr lang="de-DE" smtClean="0">
                <a:solidFill>
                  <a:prstClr val="black"/>
                </a:solidFill>
              </a:rPr>
              <a:pPr>
                <a:defRPr/>
              </a:pPr>
              <a:t>5</a:t>
            </a:fld>
            <a:endParaRPr lang="de-DE">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smtClean="0"/>
              <a:t>As we </a:t>
            </a:r>
            <a:r>
              <a:rPr lang="nl-NL" dirty="0" err="1" smtClean="0"/>
              <a:t>know</a:t>
            </a:r>
            <a:r>
              <a:rPr lang="nl-NL" dirty="0" smtClean="0"/>
              <a:t>, the </a:t>
            </a:r>
            <a:r>
              <a:rPr lang="nl-NL" dirty="0" err="1" smtClean="0"/>
              <a:t>brain</a:t>
            </a:r>
            <a:r>
              <a:rPr lang="nl-NL" baseline="0" dirty="0" smtClean="0"/>
              <a:t> is </a:t>
            </a:r>
            <a:r>
              <a:rPr lang="nl-NL" baseline="0" dirty="0" err="1" smtClean="0"/>
              <a:t>not</a:t>
            </a:r>
            <a:r>
              <a:rPr lang="nl-NL" baseline="0" dirty="0" smtClean="0"/>
              <a:t> static: </a:t>
            </a:r>
            <a:r>
              <a:rPr lang="nl-NL" baseline="0" dirty="0" err="1" smtClean="0"/>
              <a:t>synaptic</a:t>
            </a:r>
            <a:r>
              <a:rPr lang="nl-NL" baseline="0" dirty="0" smtClean="0"/>
              <a:t> </a:t>
            </a:r>
            <a:r>
              <a:rPr lang="nl-NL" baseline="0" dirty="0" err="1" smtClean="0"/>
              <a:t>plasticity</a:t>
            </a:r>
            <a:r>
              <a:rPr lang="nl-NL" baseline="0" dirty="0" smtClean="0"/>
              <a:t> </a:t>
            </a:r>
            <a:r>
              <a:rPr lang="nl-NL" baseline="0" dirty="0" err="1" smtClean="0"/>
              <a:t>takes</a:t>
            </a:r>
            <a:r>
              <a:rPr lang="nl-NL" baseline="0" dirty="0" smtClean="0"/>
              <a:t> place. And </a:t>
            </a:r>
            <a:r>
              <a:rPr lang="nl-NL" baseline="0" dirty="0" err="1" smtClean="0"/>
              <a:t>for</a:t>
            </a:r>
            <a:r>
              <a:rPr lang="nl-NL" baseline="0" dirty="0" smtClean="0"/>
              <a:t> </a:t>
            </a:r>
            <a:r>
              <a:rPr lang="nl-NL" baseline="0" dirty="0" err="1" smtClean="0"/>
              <a:t>that</a:t>
            </a:r>
            <a:r>
              <a:rPr lang="nl-NL" baseline="0" dirty="0" smtClean="0"/>
              <a:t>, the </a:t>
            </a:r>
            <a:r>
              <a:rPr lang="nl-NL" baseline="0" dirty="0" err="1" smtClean="0"/>
              <a:t>brain</a:t>
            </a:r>
            <a:r>
              <a:rPr lang="nl-NL" baseline="0" dirty="0" smtClean="0"/>
              <a:t> </a:t>
            </a:r>
            <a:r>
              <a:rPr lang="nl-NL" baseline="0" dirty="0" err="1" smtClean="0"/>
              <a:t>needs</a:t>
            </a:r>
            <a:r>
              <a:rPr lang="nl-NL" baseline="0" dirty="0" smtClean="0"/>
              <a:t> </a:t>
            </a:r>
            <a:r>
              <a:rPr lang="nl-NL" baseline="0" dirty="0" err="1" smtClean="0"/>
              <a:t>synaptic</a:t>
            </a:r>
            <a:r>
              <a:rPr lang="nl-NL" baseline="0" dirty="0" smtClean="0"/>
              <a:t> </a:t>
            </a:r>
            <a:r>
              <a:rPr lang="nl-NL" baseline="0" dirty="0" err="1" smtClean="0"/>
              <a:t>membranes</a:t>
            </a:r>
            <a:r>
              <a:rPr lang="nl-NL" baseline="0" dirty="0" smtClean="0"/>
              <a:t> to </a:t>
            </a:r>
            <a:r>
              <a:rPr lang="nl-NL" baseline="0" dirty="0" err="1" smtClean="0"/>
              <a:t>be</a:t>
            </a:r>
            <a:r>
              <a:rPr lang="nl-NL" baseline="0" dirty="0" smtClean="0"/>
              <a:t> </a:t>
            </a:r>
            <a:r>
              <a:rPr lang="nl-NL" baseline="0" dirty="0" err="1" smtClean="0"/>
              <a:t>synthesized</a:t>
            </a:r>
            <a:r>
              <a:rPr lang="nl-NL" baseline="0" dirty="0" smtClean="0"/>
              <a:t> </a:t>
            </a:r>
            <a:r>
              <a:rPr lang="nl-NL" baseline="0" dirty="0" err="1" smtClean="0"/>
              <a:t>constantly</a:t>
            </a:r>
            <a:r>
              <a:rPr lang="nl-NL" baseline="0" dirty="0" smtClean="0"/>
              <a:t>.</a:t>
            </a:r>
          </a:p>
          <a:p>
            <a:r>
              <a:rPr lang="nl-NL" baseline="0" dirty="0" smtClean="0"/>
              <a:t>For </a:t>
            </a:r>
            <a:r>
              <a:rPr lang="nl-NL" baseline="0" dirty="0" err="1" smtClean="0"/>
              <a:t>this</a:t>
            </a:r>
            <a:r>
              <a:rPr lang="nl-NL" baseline="0" dirty="0" smtClean="0"/>
              <a:t>, the </a:t>
            </a:r>
            <a:r>
              <a:rPr lang="nl-NL" baseline="0" dirty="0" err="1" smtClean="0"/>
              <a:t>brain</a:t>
            </a:r>
            <a:r>
              <a:rPr lang="nl-NL" baseline="0" dirty="0" smtClean="0"/>
              <a:t> </a:t>
            </a:r>
            <a:r>
              <a:rPr lang="nl-NL" baseline="0" dirty="0" err="1" smtClean="0"/>
              <a:t>uses</a:t>
            </a:r>
            <a:r>
              <a:rPr lang="nl-NL" baseline="0" dirty="0" smtClean="0"/>
              <a:t> a </a:t>
            </a:r>
            <a:r>
              <a:rPr lang="nl-NL" baseline="0" dirty="0" err="1" smtClean="0"/>
              <a:t>pathway</a:t>
            </a:r>
            <a:r>
              <a:rPr lang="nl-NL" baseline="0" dirty="0" smtClean="0"/>
              <a:t> </a:t>
            </a:r>
            <a:r>
              <a:rPr lang="nl-NL" baseline="0" dirty="0" err="1" smtClean="0"/>
              <a:t>shown</a:t>
            </a:r>
            <a:r>
              <a:rPr lang="nl-NL" baseline="0" dirty="0" smtClean="0"/>
              <a:t> </a:t>
            </a:r>
            <a:r>
              <a:rPr lang="nl-NL" baseline="0" dirty="0" err="1" smtClean="0"/>
              <a:t>on</a:t>
            </a:r>
            <a:r>
              <a:rPr lang="nl-NL" baseline="0" dirty="0" smtClean="0"/>
              <a:t> the </a:t>
            </a:r>
            <a:r>
              <a:rPr lang="nl-NL" baseline="0" dirty="0" err="1" smtClean="0"/>
              <a:t>left</a:t>
            </a:r>
            <a:r>
              <a:rPr lang="nl-NL" baseline="0" dirty="0" smtClean="0"/>
              <a:t>, </a:t>
            </a:r>
            <a:r>
              <a:rPr lang="nl-NL" baseline="0" dirty="0" err="1" smtClean="0"/>
              <a:t>that</a:t>
            </a:r>
            <a:r>
              <a:rPr lang="nl-NL" baseline="0" dirty="0" smtClean="0"/>
              <a:t> is </a:t>
            </a:r>
            <a:r>
              <a:rPr lang="nl-NL" baseline="0" dirty="0" err="1" smtClean="0"/>
              <a:t>called</a:t>
            </a:r>
            <a:r>
              <a:rPr lang="nl-NL" baseline="0" dirty="0" smtClean="0"/>
              <a:t> the </a:t>
            </a:r>
            <a:r>
              <a:rPr lang="nl-NL" baseline="0" dirty="0" err="1" smtClean="0"/>
              <a:t>Kennedy</a:t>
            </a:r>
            <a:r>
              <a:rPr lang="nl-NL" baseline="0" dirty="0" smtClean="0"/>
              <a:t> </a:t>
            </a:r>
            <a:r>
              <a:rPr lang="nl-NL" baseline="0" dirty="0" err="1" smtClean="0"/>
              <a:t>pathway</a:t>
            </a:r>
            <a:r>
              <a:rPr lang="nl-NL" baseline="0" dirty="0" smtClean="0"/>
              <a:t>. </a:t>
            </a:r>
            <a:r>
              <a:rPr lang="nl-NL" baseline="0" dirty="0" err="1" smtClean="0"/>
              <a:t>This</a:t>
            </a:r>
            <a:r>
              <a:rPr lang="nl-NL" baseline="0" dirty="0" smtClean="0"/>
              <a:t> </a:t>
            </a:r>
            <a:r>
              <a:rPr lang="nl-NL" baseline="0" dirty="0" err="1" smtClean="0"/>
              <a:t>pathway</a:t>
            </a:r>
            <a:r>
              <a:rPr lang="nl-NL" baseline="0" dirty="0" smtClean="0"/>
              <a:t> </a:t>
            </a:r>
            <a:r>
              <a:rPr lang="nl-NL" baseline="0" dirty="0" err="1" smtClean="0"/>
              <a:t>uses</a:t>
            </a:r>
            <a:r>
              <a:rPr lang="nl-NL" baseline="0" dirty="0" smtClean="0"/>
              <a:t> </a:t>
            </a:r>
            <a:r>
              <a:rPr lang="nl-NL" baseline="0" dirty="0" err="1" smtClean="0"/>
              <a:t>nutrients</a:t>
            </a:r>
            <a:r>
              <a:rPr lang="nl-NL" baseline="0" dirty="0" smtClean="0"/>
              <a:t>, </a:t>
            </a:r>
            <a:r>
              <a:rPr lang="nl-NL" baseline="0" dirty="0" err="1" smtClean="0"/>
              <a:t>dietary</a:t>
            </a:r>
            <a:r>
              <a:rPr lang="nl-NL" baseline="0" dirty="0" smtClean="0"/>
              <a:t> precursors, to </a:t>
            </a:r>
            <a:r>
              <a:rPr lang="nl-NL" baseline="0" dirty="0" err="1" smtClean="0"/>
              <a:t>make</a:t>
            </a:r>
            <a:r>
              <a:rPr lang="nl-NL" baseline="0" dirty="0" smtClean="0"/>
              <a:t> more </a:t>
            </a:r>
            <a:r>
              <a:rPr lang="nl-NL" baseline="0" dirty="0" err="1" smtClean="0"/>
              <a:t>membrane</a:t>
            </a:r>
            <a:r>
              <a:rPr lang="nl-NL" baseline="0" dirty="0" smtClean="0"/>
              <a:t>.</a:t>
            </a:r>
          </a:p>
          <a:p>
            <a:r>
              <a:rPr lang="nl-NL" dirty="0" err="1" smtClean="0"/>
              <a:t>Importantly</a:t>
            </a:r>
            <a:r>
              <a:rPr lang="nl-NL" dirty="0" smtClean="0"/>
              <a:t>, </a:t>
            </a:r>
            <a:r>
              <a:rPr lang="nl-NL" dirty="0" err="1" smtClean="0"/>
              <a:t>this</a:t>
            </a:r>
            <a:r>
              <a:rPr lang="nl-NL" dirty="0" smtClean="0"/>
              <a:t> system is </a:t>
            </a:r>
            <a:r>
              <a:rPr lang="nl-NL" dirty="0" err="1" smtClean="0"/>
              <a:t>controled</a:t>
            </a:r>
            <a:r>
              <a:rPr lang="nl-NL" dirty="0" smtClean="0"/>
              <a:t> </a:t>
            </a:r>
            <a:r>
              <a:rPr lang="nl-NL" dirty="0" err="1" smtClean="0"/>
              <a:t>by</a:t>
            </a:r>
            <a:r>
              <a:rPr lang="nl-NL" dirty="0" smtClean="0"/>
              <a:t> low </a:t>
            </a:r>
            <a:r>
              <a:rPr lang="nl-NL" dirty="0" err="1" smtClean="0"/>
              <a:t>affinity</a:t>
            </a:r>
            <a:r>
              <a:rPr lang="nl-NL" dirty="0" smtClean="0"/>
              <a:t> </a:t>
            </a:r>
            <a:r>
              <a:rPr lang="nl-NL" dirty="0" err="1" smtClean="0"/>
              <a:t>enzymes</a:t>
            </a:r>
            <a:r>
              <a:rPr lang="nl-NL" dirty="0" smtClean="0"/>
              <a:t>, </a:t>
            </a:r>
            <a:r>
              <a:rPr lang="nl-NL" dirty="0" err="1" smtClean="0"/>
              <a:t>which</a:t>
            </a:r>
            <a:r>
              <a:rPr lang="nl-NL" dirty="0" smtClean="0"/>
              <a:t> </a:t>
            </a:r>
            <a:r>
              <a:rPr lang="nl-NL" dirty="0" err="1" smtClean="0"/>
              <a:t>means</a:t>
            </a:r>
            <a:r>
              <a:rPr lang="nl-NL" dirty="0" smtClean="0"/>
              <a:t> </a:t>
            </a:r>
            <a:r>
              <a:rPr lang="nl-NL" dirty="0" err="1" smtClean="0"/>
              <a:t>that</a:t>
            </a:r>
            <a:r>
              <a:rPr lang="nl-NL" dirty="0" smtClean="0"/>
              <a:t> </a:t>
            </a:r>
            <a:r>
              <a:rPr lang="nl-NL" dirty="0" err="1" smtClean="0"/>
              <a:t>by</a:t>
            </a:r>
            <a:r>
              <a:rPr lang="nl-NL" dirty="0" smtClean="0"/>
              <a:t> </a:t>
            </a:r>
            <a:r>
              <a:rPr lang="nl-NL" dirty="0" err="1" smtClean="0"/>
              <a:t>providing</a:t>
            </a:r>
            <a:r>
              <a:rPr lang="nl-NL" dirty="0" smtClean="0"/>
              <a:t> more precursors </a:t>
            </a:r>
            <a:r>
              <a:rPr lang="nl-NL" dirty="0" err="1" smtClean="0"/>
              <a:t>you</a:t>
            </a:r>
            <a:r>
              <a:rPr lang="nl-NL" dirty="0" smtClean="0"/>
              <a:t> </a:t>
            </a:r>
            <a:r>
              <a:rPr lang="nl-NL" dirty="0" err="1" smtClean="0"/>
              <a:t>get</a:t>
            </a:r>
            <a:r>
              <a:rPr lang="nl-NL" dirty="0" smtClean="0"/>
              <a:t> more endproduct: more </a:t>
            </a:r>
            <a:r>
              <a:rPr lang="nl-NL" dirty="0" err="1" smtClean="0"/>
              <a:t>synaptic</a:t>
            </a:r>
            <a:r>
              <a:rPr lang="nl-NL" dirty="0" smtClean="0"/>
              <a:t> </a:t>
            </a:r>
            <a:r>
              <a:rPr lang="nl-NL" dirty="0" err="1" smtClean="0"/>
              <a:t>membranes</a:t>
            </a:r>
            <a:r>
              <a:rPr lang="nl-NL" dirty="0" smtClean="0"/>
              <a:t>.</a:t>
            </a:r>
          </a:p>
          <a:p>
            <a:r>
              <a:rPr lang="nl-NL" dirty="0" smtClean="0"/>
              <a:t>In </a:t>
            </a:r>
            <a:r>
              <a:rPr lang="nl-NL" dirty="0" err="1" smtClean="0"/>
              <a:t>addition</a:t>
            </a:r>
            <a:r>
              <a:rPr lang="nl-NL" dirty="0" smtClean="0"/>
              <a:t>,</a:t>
            </a:r>
            <a:r>
              <a:rPr lang="nl-NL" baseline="0" dirty="0" smtClean="0"/>
              <a:t> </a:t>
            </a:r>
            <a:r>
              <a:rPr lang="nl-NL" baseline="0" dirty="0" err="1" smtClean="0"/>
              <a:t>it</a:t>
            </a:r>
            <a:r>
              <a:rPr lang="nl-NL" baseline="0" dirty="0" smtClean="0"/>
              <a:t> </a:t>
            </a:r>
            <a:r>
              <a:rPr lang="nl-NL" baseline="0" dirty="0" err="1" smtClean="0"/>
              <a:t>means</a:t>
            </a:r>
            <a:r>
              <a:rPr lang="nl-NL" baseline="0" dirty="0" smtClean="0"/>
              <a:t> </a:t>
            </a:r>
            <a:r>
              <a:rPr lang="nl-NL" baseline="0" dirty="0" err="1" smtClean="0"/>
              <a:t>that</a:t>
            </a:r>
            <a:r>
              <a:rPr lang="nl-NL" baseline="0" dirty="0" smtClean="0"/>
              <a:t> </a:t>
            </a:r>
            <a:r>
              <a:rPr lang="nl-NL" baseline="0" dirty="0" err="1" smtClean="0"/>
              <a:t>you</a:t>
            </a:r>
            <a:r>
              <a:rPr lang="nl-NL" baseline="0" dirty="0" smtClean="0"/>
              <a:t> </a:t>
            </a:r>
            <a:r>
              <a:rPr lang="nl-NL" baseline="0" dirty="0" err="1" smtClean="0"/>
              <a:t>need</a:t>
            </a:r>
            <a:r>
              <a:rPr lang="nl-NL" baseline="0" dirty="0" smtClean="0"/>
              <a:t> a </a:t>
            </a:r>
            <a:r>
              <a:rPr lang="nl-NL" baseline="0" dirty="0" err="1" smtClean="0"/>
              <a:t>specific</a:t>
            </a:r>
            <a:r>
              <a:rPr lang="nl-NL" baseline="0" dirty="0" smtClean="0"/>
              <a:t> </a:t>
            </a:r>
            <a:r>
              <a:rPr lang="nl-NL" baseline="0" dirty="0" err="1" smtClean="0"/>
              <a:t>combination</a:t>
            </a:r>
            <a:r>
              <a:rPr lang="nl-NL" baseline="0" dirty="0" smtClean="0"/>
              <a:t> of </a:t>
            </a:r>
            <a:r>
              <a:rPr lang="nl-NL" baseline="0" dirty="0" err="1" smtClean="0"/>
              <a:t>nutrients</a:t>
            </a:r>
            <a:r>
              <a:rPr lang="nl-NL" baseline="0" dirty="0" smtClean="0"/>
              <a:t> </a:t>
            </a:r>
            <a:r>
              <a:rPr lang="nl-NL" baseline="0" dirty="0" err="1" smtClean="0"/>
              <a:t>for</a:t>
            </a:r>
            <a:r>
              <a:rPr lang="nl-NL" baseline="0" dirty="0" smtClean="0"/>
              <a:t> </a:t>
            </a:r>
            <a:r>
              <a:rPr lang="nl-NL" baseline="0" dirty="0" err="1" smtClean="0"/>
              <a:t>optimal</a:t>
            </a:r>
            <a:r>
              <a:rPr lang="nl-NL" baseline="0" dirty="0" smtClean="0"/>
              <a:t> </a:t>
            </a:r>
            <a:r>
              <a:rPr lang="nl-NL" baseline="0" dirty="0" err="1" smtClean="0"/>
              <a:t>membrane</a:t>
            </a:r>
            <a:r>
              <a:rPr lang="nl-NL" baseline="0" dirty="0" smtClean="0"/>
              <a:t> </a:t>
            </a:r>
            <a:r>
              <a:rPr lang="nl-NL" baseline="0" dirty="0" err="1" smtClean="0"/>
              <a:t>synthesis</a:t>
            </a:r>
            <a:r>
              <a:rPr lang="nl-NL" baseline="0" dirty="0" smtClean="0"/>
              <a:t>, and </a:t>
            </a:r>
            <a:r>
              <a:rPr lang="nl-NL" baseline="0" dirty="0" err="1" smtClean="0"/>
              <a:t>not</a:t>
            </a:r>
            <a:r>
              <a:rPr lang="nl-NL" baseline="0" dirty="0" smtClean="0"/>
              <a:t> single </a:t>
            </a:r>
            <a:r>
              <a:rPr lang="nl-NL" baseline="0" dirty="0" err="1" smtClean="0"/>
              <a:t>nutrients</a:t>
            </a:r>
            <a:r>
              <a:rPr lang="nl-NL" baseline="0" dirty="0" smtClean="0"/>
              <a:t>.</a:t>
            </a:r>
            <a:endParaRPr lang="nl-NL" dirty="0"/>
          </a:p>
        </p:txBody>
      </p:sp>
      <p:sp>
        <p:nvSpPr>
          <p:cNvPr id="4" name="Slide Number Placeholder 3"/>
          <p:cNvSpPr>
            <a:spLocks noGrp="1"/>
          </p:cNvSpPr>
          <p:nvPr>
            <p:ph type="sldNum" sz="quarter" idx="10"/>
          </p:nvPr>
        </p:nvSpPr>
        <p:spPr/>
        <p:txBody>
          <a:bodyPr/>
          <a:lstStyle/>
          <a:p>
            <a:pPr>
              <a:defRPr/>
            </a:pPr>
            <a:fld id="{45E8BD4A-366C-43A6-AEFB-CC32BDDD1863}" type="slidenum">
              <a:rPr lang="en-GB" smtClean="0"/>
              <a:pPr>
                <a:defRPr/>
              </a:pPr>
              <a:t>6</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solidFill>
                  <a:srgbClr val="000000"/>
                </a:solidFill>
              </a:rPr>
              <a:t>Coming back to the Kennedy pathway, it is long known that giving more of the nutrient choline will increase </a:t>
            </a:r>
            <a:r>
              <a:rPr lang="en-GB" sz="1200" dirty="0" err="1" smtClean="0">
                <a:solidFill>
                  <a:srgbClr val="000000"/>
                </a:solidFill>
              </a:rPr>
              <a:t>phosphocholine</a:t>
            </a:r>
            <a:r>
              <a:rPr lang="en-GB" sz="1200" dirty="0" smtClean="0">
                <a:solidFill>
                  <a:srgbClr val="000000"/>
                </a:solidFill>
              </a:rPr>
              <a:t> in the brain,</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solidFill>
                  <a:srgbClr val="000000"/>
                </a:solidFill>
              </a:rPr>
              <a:t>However, giving only choline will produce a lot more</a:t>
            </a:r>
            <a:r>
              <a:rPr lang="en-GB" sz="1200" baseline="0" dirty="0" smtClean="0">
                <a:solidFill>
                  <a:srgbClr val="000000"/>
                </a:solidFill>
              </a:rPr>
              <a:t> membrane because of other rate-limiting steps, such as the one requiring the nucleotide </a:t>
            </a:r>
            <a:r>
              <a:rPr lang="en-GB" sz="1200" baseline="0" dirty="0" err="1" smtClean="0">
                <a:solidFill>
                  <a:srgbClr val="000000"/>
                </a:solidFill>
              </a:rPr>
              <a:t>uridine</a:t>
            </a:r>
            <a:r>
              <a:rPr lang="en-GB" sz="1200" baseline="0" dirty="0" smtClean="0">
                <a:solidFill>
                  <a:srgbClr val="000000"/>
                </a:solidFill>
              </a:rPr>
              <a:t> to make more CDP-choline.</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aseline="0" dirty="0" err="1" smtClean="0">
                <a:solidFill>
                  <a:srgbClr val="000000"/>
                </a:solidFill>
              </a:rPr>
              <a:t>Finaly</a:t>
            </a:r>
            <a:r>
              <a:rPr lang="en-GB" sz="1200" baseline="0" dirty="0" smtClean="0">
                <a:solidFill>
                  <a:srgbClr val="000000"/>
                </a:solidFill>
              </a:rPr>
              <a:t>, for going from CDP-choline to </a:t>
            </a:r>
            <a:r>
              <a:rPr lang="en-GB" sz="1200" baseline="0" dirty="0" err="1" smtClean="0">
                <a:solidFill>
                  <a:srgbClr val="000000"/>
                </a:solidFill>
              </a:rPr>
              <a:t>phospatidylcholine</a:t>
            </a:r>
            <a:r>
              <a:rPr lang="en-GB" sz="1200" baseline="0" dirty="0" smtClean="0">
                <a:solidFill>
                  <a:srgbClr val="000000"/>
                </a:solidFill>
              </a:rPr>
              <a:t>, you need specific polyunsaturated fatty acids, such as DHA, found in fish oil.</a:t>
            </a:r>
            <a:endParaRPr lang="en-GB" sz="1200" dirty="0" smtClean="0">
              <a:solidFill>
                <a:srgbClr val="000000"/>
              </a:solidFill>
            </a:endParaRPr>
          </a:p>
          <a:p>
            <a:endParaRPr lang="nl-NL" dirty="0" smtClean="0"/>
          </a:p>
        </p:txBody>
      </p:sp>
      <p:sp>
        <p:nvSpPr>
          <p:cNvPr id="129028" name="Slide Number Placeholder 3"/>
          <p:cNvSpPr>
            <a:spLocks noGrp="1"/>
          </p:cNvSpPr>
          <p:nvPr>
            <p:ph type="sldNum" sz="quarter" idx="5"/>
          </p:nvPr>
        </p:nvSpPr>
        <p:spPr bwMode="auto">
          <a:noFill/>
          <a:ln>
            <a:miter lim="800000"/>
            <a:headEnd/>
            <a:tailEnd/>
          </a:ln>
        </p:spPr>
        <p:txBody>
          <a:bodyPr/>
          <a:lstStyle/>
          <a:p>
            <a:fld id="{4577DB01-037A-4BF3-9C0F-F1977CCADF56}" type="slidenum">
              <a:rPr lang="en-GB">
                <a:solidFill>
                  <a:srgbClr val="000000"/>
                </a:solidFill>
              </a:rPr>
              <a:pPr/>
              <a:t>7</a:t>
            </a:fld>
            <a:endParaRPr lang="en-GB">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p:spPr>
      </p:sp>
      <p:sp>
        <p:nvSpPr>
          <p:cNvPr id="13107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sz="1200" dirty="0" smtClean="0">
                <a:solidFill>
                  <a:srgbClr val="000000"/>
                </a:solidFill>
              </a:rPr>
              <a:t>So you need precursors to increase the synthesis of membranes. But, importantly,</a:t>
            </a:r>
            <a:r>
              <a:rPr lang="en-GB" sz="1200" baseline="0" dirty="0" smtClean="0">
                <a:solidFill>
                  <a:srgbClr val="000000"/>
                </a:solidFill>
              </a:rPr>
              <a:t> you need to give them all; otherwise one may become rate-limiting.</a:t>
            </a:r>
          </a:p>
          <a:p>
            <a:pPr marL="0" marR="0" indent="0" algn="l" defTabSz="914400" rtl="0" eaLnBrk="1" fontAlgn="base" latinLnBrk="0" hangingPunct="1">
              <a:lnSpc>
                <a:spcPct val="100000"/>
              </a:lnSpc>
              <a:spcBef>
                <a:spcPct val="0"/>
              </a:spcBef>
              <a:spcAft>
                <a:spcPct val="0"/>
              </a:spcAft>
              <a:buClrTx/>
              <a:buSzTx/>
              <a:buFontTx/>
              <a:buNone/>
              <a:tabLst/>
              <a:defRPr/>
            </a:pPr>
            <a:r>
              <a:rPr lang="en-GB" sz="1200" baseline="0" dirty="0" smtClean="0">
                <a:solidFill>
                  <a:srgbClr val="000000"/>
                </a:solidFill>
              </a:rPr>
              <a:t>Indeed, in a series of experiments performed at MIT, the three precursors</a:t>
            </a:r>
            <a:r>
              <a:rPr lang="en-GB" sz="1200" dirty="0" smtClean="0">
                <a:solidFill>
                  <a:srgbClr val="000000"/>
                </a:solidFill>
              </a:rPr>
              <a:t>, </a:t>
            </a:r>
            <a:r>
              <a:rPr lang="en-GB" sz="1200" dirty="0" smtClean="0">
                <a:solidFill>
                  <a:srgbClr val="604696"/>
                </a:solidFill>
              </a:rPr>
              <a:t>Uridine</a:t>
            </a:r>
            <a:r>
              <a:rPr lang="en-GB" sz="1200" dirty="0" smtClean="0"/>
              <a:t>, </a:t>
            </a:r>
            <a:r>
              <a:rPr lang="en-GB" sz="1200" dirty="0" smtClean="0">
                <a:solidFill>
                  <a:srgbClr val="604696"/>
                </a:solidFill>
              </a:rPr>
              <a:t>DHA</a:t>
            </a:r>
            <a:r>
              <a:rPr lang="en-GB" sz="1200" dirty="0" smtClean="0"/>
              <a:t>, and </a:t>
            </a:r>
            <a:r>
              <a:rPr lang="en-GB" sz="1200" dirty="0" smtClean="0">
                <a:solidFill>
                  <a:srgbClr val="604696"/>
                </a:solidFill>
              </a:rPr>
              <a:t>Choline</a:t>
            </a:r>
            <a:r>
              <a:rPr lang="en-GB" sz="1200" dirty="0" smtClean="0">
                <a:solidFill>
                  <a:srgbClr val="000000"/>
                </a:solidFill>
              </a:rPr>
              <a:t>, were shown to act in synergy to increase brain phospholipids.</a:t>
            </a:r>
          </a:p>
          <a:p>
            <a:pPr eaLnBrk="1" hangingPunct="1">
              <a:spcBef>
                <a:spcPct val="0"/>
              </a:spcBef>
            </a:pPr>
            <a:r>
              <a:rPr lang="en-GB" dirty="0" smtClean="0"/>
              <a:t>Example: feeding animals with only uridine or DHA will give a small increase in brain PLs, but combined feeding gives a much bigger increase: a classical example of synergy. The nutrients work together as an orchestra.</a:t>
            </a:r>
          </a:p>
          <a:p>
            <a:pPr eaLnBrk="1" hangingPunct="1">
              <a:spcBef>
                <a:spcPct val="0"/>
              </a:spcBef>
            </a:pPr>
            <a:r>
              <a:rPr lang="en-GB" dirty="0" smtClean="0"/>
              <a:t>Next question: will</a:t>
            </a:r>
            <a:r>
              <a:rPr lang="en-GB" baseline="0" dirty="0" smtClean="0"/>
              <a:t> increased membrane synthesis also lead to more membrane-dependent structures: e.g. Neurites and dendritic spines</a:t>
            </a:r>
            <a:endParaRPr lang="en-GB" dirty="0" smtClean="0"/>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E9B9A4-1BF7-4518-943C-CB45B35F6440}" type="slidenum">
              <a:rPr lang="en-GB">
                <a:solidFill>
                  <a:srgbClr val="000000"/>
                </a:solidFill>
              </a:rPr>
              <a:pPr fontAlgn="base">
                <a:spcBef>
                  <a:spcPct val="0"/>
                </a:spcBef>
                <a:spcAft>
                  <a:spcPct val="0"/>
                </a:spcAft>
                <a:defRPr/>
              </a:pPr>
              <a:t>8</a:t>
            </a:fld>
            <a:endParaRPr lang="en-GB">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pPr>
              <a:spcBef>
                <a:spcPct val="0"/>
              </a:spcBef>
              <a:buFontTx/>
              <a:buNone/>
            </a:pPr>
            <a:r>
              <a:rPr lang="en-US" dirty="0" smtClean="0">
                <a:latin typeface="Arial" pitchFamily="34" charset="0"/>
                <a:cs typeface="Arial" pitchFamily="34" charset="0"/>
              </a:rPr>
              <a:t>Next it was shown that</a:t>
            </a:r>
            <a:r>
              <a:rPr lang="en-US" baseline="0" dirty="0" smtClean="0">
                <a:latin typeface="Arial" pitchFamily="34" charset="0"/>
                <a:cs typeface="Arial" pitchFamily="34" charset="0"/>
              </a:rPr>
              <a:t> this also holds true for dendritic spines measured in vivo in the hippocampus. Again it was found that especially the combination of precursors increased dendritic spine density.</a:t>
            </a:r>
            <a:endParaRPr lang="en-US" dirty="0" smtClean="0">
              <a:latin typeface="Arial" pitchFamily="34" charset="0"/>
              <a:cs typeface="Arial" pitchFamily="34" charset="0"/>
            </a:endParaRPr>
          </a:p>
        </p:txBody>
      </p:sp>
      <p:sp>
        <p:nvSpPr>
          <p:cNvPr id="82948" name="Slide Number Placeholder 3"/>
          <p:cNvSpPr>
            <a:spLocks noGrp="1"/>
          </p:cNvSpPr>
          <p:nvPr>
            <p:ph type="sldNum" sz="quarter" idx="5"/>
          </p:nvPr>
        </p:nvSpPr>
        <p:spPr>
          <a:noFill/>
        </p:spPr>
        <p:txBody>
          <a:bodyPr/>
          <a:lstStyle/>
          <a:p>
            <a:pPr defTabSz="908050"/>
            <a:fld id="{576B488B-145C-4337-B3EB-64C90F119564}" type="slidenum">
              <a:rPr lang="en-GB" smtClean="0">
                <a:latin typeface="Arial" pitchFamily="34" charset="0"/>
                <a:ea typeface="ＭＳ Ｐゴシック"/>
                <a:cs typeface="ＭＳ Ｐゴシック"/>
              </a:rPr>
              <a:pPr defTabSz="908050"/>
              <a:t>9</a:t>
            </a:fld>
            <a:endParaRPr lang="en-GB" smtClean="0">
              <a:latin typeface="Arial" pitchFamily="34" charset="0"/>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In</a:t>
            </a:r>
            <a:r>
              <a:rPr lang="en-GB" baseline="0" dirty="0" smtClean="0"/>
              <a:t> order to stimulate membrane synthesis optimally, you not only need the precursors, but you also need so-called dietary cofactors, like B-vitamins.</a:t>
            </a:r>
          </a:p>
          <a:p>
            <a:pPr eaLnBrk="1" hangingPunct="1">
              <a:spcBef>
                <a:spcPct val="0"/>
              </a:spcBef>
            </a:pPr>
            <a:r>
              <a:rPr lang="en-GB" dirty="0" smtClean="0"/>
              <a:t>B-vitamins</a:t>
            </a:r>
            <a:r>
              <a:rPr lang="en-GB" baseline="0" dirty="0" smtClean="0"/>
              <a:t> 6, 12 and folic acid are crucial in the PEMT-pathway in the liver. By improving methylation-status, the B-</a:t>
            </a:r>
            <a:r>
              <a:rPr lang="en-GB" baseline="0" dirty="0" err="1" smtClean="0"/>
              <a:t>vits</a:t>
            </a:r>
            <a:r>
              <a:rPr lang="en-GB" baseline="0" dirty="0" smtClean="0"/>
              <a:t> help to increase the availability of Choline and DHA.</a:t>
            </a:r>
            <a:endParaRPr lang="en-GB" dirty="0" smtClean="0"/>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CE6E29-E174-42EB-AB59-8DE5A298599C}" type="slidenum">
              <a:rPr lang="en-GB">
                <a:solidFill>
                  <a:srgbClr val="000000"/>
                </a:solidFill>
              </a:rPr>
              <a:pPr fontAlgn="base">
                <a:spcBef>
                  <a:spcPct val="0"/>
                </a:spcBef>
                <a:spcAft>
                  <a:spcPct val="0"/>
                </a:spcAft>
                <a:defRPr/>
              </a:pPr>
              <a:t>10</a:t>
            </a:fld>
            <a:endParaRPr lang="en-GB">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In separate experiments Van </a:t>
            </a:r>
            <a:r>
              <a:rPr lang="en-GB" dirty="0" err="1" smtClean="0"/>
              <a:t>Wijk</a:t>
            </a:r>
            <a:r>
              <a:rPr lang="en-GB" dirty="0" smtClean="0"/>
              <a:t> et al showed that supplementation</a:t>
            </a:r>
            <a:r>
              <a:rPr lang="en-GB" baseline="0" dirty="0" smtClean="0"/>
              <a:t> of the 3 B-vitamins increased plasma choline and plasma DHA levels.</a:t>
            </a:r>
          </a:p>
          <a:p>
            <a:pPr eaLnBrk="1" hangingPunct="1">
              <a:spcBef>
                <a:spcPct val="0"/>
              </a:spcBef>
            </a:pPr>
            <a:r>
              <a:rPr lang="en-GB" baseline="0" dirty="0" smtClean="0"/>
              <a:t>Do note that these diets did not contain DHA!</a:t>
            </a:r>
            <a:endParaRPr lang="en-GB" dirty="0" smtClean="0"/>
          </a:p>
          <a:p>
            <a:pPr eaLnBrk="1" hangingPunct="1">
              <a:spcBef>
                <a:spcPct val="0"/>
              </a:spcBef>
            </a:pPr>
            <a:endParaRPr lang="en-GB" dirty="0" smtClean="0"/>
          </a:p>
        </p:txBody>
      </p:sp>
      <p:sp>
        <p:nvSpPr>
          <p:cNvPr id="143364" name="Slide Number Placeholder 3"/>
          <p:cNvSpPr>
            <a:spLocks noGrp="1"/>
          </p:cNvSpPr>
          <p:nvPr>
            <p:ph type="sldNum" sz="quarter" idx="5"/>
          </p:nvPr>
        </p:nvSpPr>
        <p:spPr bwMode="auto">
          <a:noFill/>
          <a:ln>
            <a:miter lim="800000"/>
            <a:headEnd/>
            <a:tailEnd/>
          </a:ln>
        </p:spPr>
        <p:txBody>
          <a:bodyPr/>
          <a:lstStyle/>
          <a:p>
            <a:fld id="{BA27EF70-8114-498B-BC2C-5049CFE63709}" type="slidenum">
              <a:rPr lang="en-GB">
                <a:solidFill>
                  <a:srgbClr val="000000"/>
                </a:solidFill>
              </a:rPr>
              <a:pPr/>
              <a:t>11</a:t>
            </a:fld>
            <a:endParaRPr lang="en-GB">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defTabSz="901700"/>
            <a:fld id="{1C4E918F-63A1-4FA1-9190-3C21080FD134}" type="slidenum">
              <a:rPr lang="en-GB" smtClean="0">
                <a:solidFill>
                  <a:srgbClr val="000000"/>
                </a:solidFill>
              </a:rPr>
              <a:pPr defTabSz="901700"/>
              <a:t>13</a:t>
            </a:fld>
            <a:endParaRPr lang="en-GB" smtClean="0">
              <a:solidFill>
                <a:srgbClr val="000000"/>
              </a:solidFill>
            </a:endParaRPr>
          </a:p>
        </p:txBody>
      </p:sp>
      <p:sp>
        <p:nvSpPr>
          <p:cNvPr id="67587" name="Rectangle 2"/>
          <p:cNvSpPr>
            <a:spLocks noGrp="1" noRot="1" noChangeAspect="1" noChangeArrowheads="1" noTextEdit="1"/>
          </p:cNvSpPr>
          <p:nvPr>
            <p:ph type="sldImg"/>
          </p:nvPr>
        </p:nvSpPr>
        <p:spPr>
          <a:xfrm>
            <a:off x="1143000" y="684213"/>
            <a:ext cx="4573588" cy="3430587"/>
          </a:xfrm>
          <a:ln/>
        </p:spPr>
      </p:sp>
      <p:sp>
        <p:nvSpPr>
          <p:cNvPr id="67588" name="Rectangle 3"/>
          <p:cNvSpPr>
            <a:spLocks noGrp="1" noChangeArrowheads="1"/>
          </p:cNvSpPr>
          <p:nvPr>
            <p:ph type="body" idx="1"/>
          </p:nvPr>
        </p:nvSpPr>
        <p:spPr>
          <a:xfrm>
            <a:off x="914183" y="4345126"/>
            <a:ext cx="5029635" cy="4113111"/>
          </a:xfrm>
          <a:noFill/>
          <a:ln/>
        </p:spPr>
        <p:txBody>
          <a:bodyPr lIns="91812" tIns="45905" rIns="91812" bIns="45905"/>
          <a:lstStyle/>
          <a:p>
            <a:endParaRPr lang="nl-NL" smtClean="0">
              <a:ea typeface="BetaSans-Normal"/>
              <a:cs typeface="BetaSans-Norm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3175"/>
            <a:ext cx="9140825" cy="686117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defRPr>
                <a:solidFill>
                  <a:schemeClr val="bg1"/>
                </a:solidFill>
                <a:latin typeface="Arial" pitchFamily="34" charset="0"/>
                <a:cs typeface="Arial"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EC7319D8-F725-4259-8D0A-A3DB921BCD4F}" type="datetime1">
              <a:rPr lang="en-GB"/>
              <a:pPr>
                <a:defRPr/>
              </a:pPr>
              <a:t>15/10/2014</a:t>
            </a:fld>
            <a:endParaRPr lang="en-GB"/>
          </a:p>
        </p:txBody>
      </p:sp>
      <p:sp>
        <p:nvSpPr>
          <p:cNvPr id="6" name="Footer Placeholder 4"/>
          <p:cNvSpPr>
            <a:spLocks noGrp="1"/>
          </p:cNvSpPr>
          <p:nvPr>
            <p:ph type="ftr" sz="quarter" idx="11"/>
          </p:nvPr>
        </p:nvSpPr>
        <p:spPr/>
        <p:txBody>
          <a:bodyPr/>
          <a:lstStyle>
            <a:lvl1pPr>
              <a:defRPr b="1"/>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54DAAA9B-94A9-4E91-A7F6-88458F474CC2}" type="slidenum">
              <a:rPr lang="en-GB"/>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77F26F87-C8C6-4EEF-B7A8-47A4DBCF9039}" type="datetime1">
              <a:rPr lang="en-GB"/>
              <a:pPr>
                <a:defRPr/>
              </a:pPr>
              <a:t>15/10/2014</a:t>
            </a:fld>
            <a:endParaRPr lang="en-GB"/>
          </a:p>
        </p:txBody>
      </p:sp>
      <p:sp>
        <p:nvSpPr>
          <p:cNvPr id="6" name="Footer Placeholder 4"/>
          <p:cNvSpPr>
            <a:spLocks noGrp="1"/>
          </p:cNvSpPr>
          <p:nvPr>
            <p:ph type="ftr" sz="quarter" idx="11"/>
          </p:nvPr>
        </p:nvSpPr>
        <p:spPr/>
        <p:txBody>
          <a:bodyPr/>
          <a:lstStyle>
            <a:lvl1pPr>
              <a:defRPr b="1"/>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6E30508F-E780-46AD-9600-922EACD93607}" type="slidenum">
              <a:rPr lang="en-GB"/>
              <a:pPr/>
              <a:t>‹#›</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1" y="1600200"/>
            <a:ext cx="6172199" cy="4525963"/>
          </a:xfrm>
        </p:spPr>
        <p:txBody>
          <a:bodyPr/>
          <a:lstStyle>
            <a:lvl1pPr>
              <a:defRPr sz="2000"/>
            </a:lvl1pPr>
            <a:lvl2pPr>
              <a:defRPr sz="2000"/>
            </a:lvl2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US"/>
          </a:p>
        </p:txBody>
      </p:sp>
      <p:sp>
        <p:nvSpPr>
          <p:cNvPr id="3" name="Content Placeholder 2"/>
          <p:cNvSpPr>
            <a:spLocks noGrp="1"/>
          </p:cNvSpPr>
          <p:nvPr>
            <p:ph idx="1"/>
          </p:nvPr>
        </p:nvSpPr>
        <p:spPr>
          <a:xfrm>
            <a:off x="1981200" y="1600200"/>
            <a:ext cx="6096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lgn="ctr" eaLnBrk="1" hangingPunct="1">
              <a:defRPr b="1">
                <a:solidFill>
                  <a:srgbClr val="000000"/>
                </a:solidFill>
                <a:latin typeface="Arial" charset="0"/>
                <a:ea typeface="ＭＳ Ｐゴシック" pitchFamily="-48" charset="-128"/>
                <a:cs typeface="+mn-cs"/>
              </a:defRPr>
            </a:lvl1pPr>
          </a:lstStyle>
          <a:p>
            <a:pPr>
              <a:defRPr/>
            </a:pPr>
            <a:fld id="{43D7A43B-FC6E-45DD-8078-A988FA958BAC}" type="datetimeFigureOut">
              <a:rPr lang="en-GB"/>
              <a:pPr>
                <a:defRPr/>
              </a:pPr>
              <a:t>15/10/2014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b="1">
                <a:solidFill>
                  <a:srgbClr val="000000"/>
                </a:solidFill>
                <a:latin typeface="Arial" charset="0"/>
                <a:ea typeface="ＭＳ Ｐゴシック" pitchFamily="-48" charset="-128"/>
                <a:cs typeface="+mn-cs"/>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b="1">
                <a:solidFill>
                  <a:srgbClr val="000000"/>
                </a:solidFill>
                <a:ea typeface="MS PGothic" pitchFamily="34" charset="-128"/>
              </a:defRPr>
            </a:lvl1pPr>
          </a:lstStyle>
          <a:p>
            <a:fld id="{6716605F-9737-4E1D-8629-1BD9BCC89D07}" type="slidenum">
              <a:rPr lang="en-GB"/>
              <a:pPr/>
              <a:t>‹#›</a:t>
            </a:fld>
            <a:endParaRPr lang="en-GB"/>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19" descr="Nutricia_Girl_Grandma"/>
          <p:cNvPicPr>
            <a:picLocks noChangeAspect="1" noChangeArrowheads="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Subtitle 4"/>
          <p:cNvSpPr>
            <a:spLocks/>
          </p:cNvSpPr>
          <p:nvPr userDrawn="1"/>
        </p:nvSpPr>
        <p:spPr bwMode="auto">
          <a:xfrm>
            <a:off x="5724525" y="1592263"/>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8" name="Subtitle 4"/>
          <p:cNvSpPr>
            <a:spLocks/>
          </p:cNvSpPr>
          <p:nvPr userDrawn="1"/>
        </p:nvSpPr>
        <p:spPr bwMode="auto">
          <a:xfrm>
            <a:off x="5715000" y="160020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9" name="Title 3"/>
          <p:cNvSpPr>
            <a:spLocks/>
          </p:cNvSpPr>
          <p:nvPr userDrawn="1"/>
        </p:nvSpPr>
        <p:spPr bwMode="auto">
          <a:xfrm>
            <a:off x="5165725" y="685800"/>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10" name="Title 3"/>
          <p:cNvSpPr>
            <a:spLocks/>
          </p:cNvSpPr>
          <p:nvPr userDrawn="1"/>
        </p:nvSpPr>
        <p:spPr bwMode="auto">
          <a:xfrm>
            <a:off x="5345113" y="865188"/>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11" name="Subtitle 4"/>
          <p:cNvSpPr>
            <a:spLocks/>
          </p:cNvSpPr>
          <p:nvPr userDrawn="1"/>
        </p:nvSpPr>
        <p:spPr bwMode="auto">
          <a:xfrm>
            <a:off x="5903913" y="177165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6" name="Rectangle 3"/>
          <p:cNvSpPr>
            <a:spLocks noGrp="1" noChangeArrowheads="1"/>
          </p:cNvSpPr>
          <p:nvPr>
            <p:ph type="subTitle" sz="quarter" idx="1"/>
          </p:nvPr>
        </p:nvSpPr>
        <p:spPr>
          <a:xfrm>
            <a:off x="5715000" y="1600200"/>
            <a:ext cx="5105400" cy="504825"/>
          </a:xfrm>
        </p:spPr>
        <p:txBody>
          <a:bodyPr/>
          <a:lstStyle>
            <a:lvl1pPr marL="0" indent="0">
              <a:buFontTx/>
              <a:buNone/>
              <a:defRPr sz="2400">
                <a:solidFill>
                  <a:srgbClr val="9283BC"/>
                </a:solidFill>
              </a:defRPr>
            </a:lvl1pPr>
          </a:lstStyle>
          <a:p>
            <a:r>
              <a:rPr lang="en-US" dirty="0"/>
              <a:t>Click to edit Master subtitle style</a:t>
            </a:r>
          </a:p>
        </p:txBody>
      </p:sp>
      <p:sp>
        <p:nvSpPr>
          <p:cNvPr id="7"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 name="Rectangle 3"/>
          <p:cNvSpPr>
            <a:spLocks noGrp="1" noChangeArrowheads="1"/>
          </p:cNvSpPr>
          <p:nvPr>
            <p:ph type="subTitle" sz="quarter" idx="1"/>
          </p:nvPr>
        </p:nvSpPr>
        <p:spPr>
          <a:xfrm>
            <a:off x="5716800" y="1602000"/>
            <a:ext cx="6400800" cy="504825"/>
          </a:xfrm>
        </p:spPr>
        <p:txBody>
          <a:bodyPr/>
          <a:lstStyle>
            <a:lvl1pPr marL="0" indent="0">
              <a:buFontTx/>
              <a:buNone/>
              <a:defRPr sz="2400">
                <a:solidFill>
                  <a:srgbClr val="9283BE"/>
                </a:solidFill>
              </a:defRPr>
            </a:lvl1pPr>
          </a:lstStyle>
          <a:p>
            <a:r>
              <a:rPr lang="en-US" dirty="0"/>
              <a:t>Click to edit Master subtitle style</a:t>
            </a:r>
          </a:p>
        </p:txBody>
      </p:sp>
      <p:sp>
        <p:nvSpPr>
          <p:cNvPr id="8"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981200" y="1524001"/>
            <a:ext cx="29736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Content Placeholder 5"/>
          <p:cNvSpPr>
            <a:spLocks noGrp="1"/>
          </p:cNvSpPr>
          <p:nvPr>
            <p:ph sz="quarter" idx="4"/>
          </p:nvPr>
        </p:nvSpPr>
        <p:spPr>
          <a:xfrm>
            <a:off x="5181600" y="1524001"/>
            <a:ext cx="29718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F463EF93-C66B-4975-8179-5559A5434424}" type="datetime1">
              <a:rPr lang="en-GB"/>
              <a:pPr>
                <a:defRPr/>
              </a:pPr>
              <a:t>15/10/2014</a:t>
            </a:fld>
            <a:endParaRPr lang="en-GB"/>
          </a:p>
        </p:txBody>
      </p:sp>
      <p:sp>
        <p:nvSpPr>
          <p:cNvPr id="6" name="Footer Placeholder 4"/>
          <p:cNvSpPr>
            <a:spLocks noGrp="1"/>
          </p:cNvSpPr>
          <p:nvPr>
            <p:ph type="ftr" sz="quarter" idx="11"/>
          </p:nvPr>
        </p:nvSpPr>
        <p:spPr/>
        <p:txBody>
          <a:bodyPr/>
          <a:lstStyle>
            <a:lvl1pPr>
              <a:defRPr b="1"/>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23EFD22C-AFF5-4271-884D-59BF374DE5DC}" type="slidenum">
              <a:rPr lang="en-GB"/>
              <a:pPr/>
              <a:t>‹#›</a:t>
            </a:fld>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1" y="1600200"/>
            <a:ext cx="6172199" cy="4525963"/>
          </a:xfrm>
        </p:spPr>
        <p:txBody>
          <a:bodyPr/>
          <a:lstStyle>
            <a:lvl1pPr>
              <a:defRPr sz="2000"/>
            </a:lvl1pPr>
            <a:lvl2pPr>
              <a:defRPr sz="2000"/>
            </a:lvl2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idx="1"/>
          </p:nvPr>
        </p:nvSpPr>
        <p:spPr>
          <a:xfrm>
            <a:off x="1981200" y="1600200"/>
            <a:ext cx="6096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981200" y="1600200"/>
            <a:ext cx="2971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105400" y="1600200"/>
            <a:ext cx="2971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981200" y="1600200"/>
            <a:ext cx="6096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981200" y="3938588"/>
            <a:ext cx="6096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981200" y="1600200"/>
            <a:ext cx="2971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5105400" y="1600200"/>
            <a:ext cx="2971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1981200" y="1600200"/>
            <a:ext cx="2971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105400" y="1600200"/>
            <a:ext cx="2971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1981200" y="3938588"/>
            <a:ext cx="6096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1588"/>
            <a:ext cx="9158288" cy="6856412"/>
          </a:xfrm>
          <a:prstGeom prst="rect">
            <a:avLst/>
          </a:prstGeom>
          <a:noFill/>
          <a:ln w="9525">
            <a:noFill/>
            <a:miter lim="800000"/>
            <a:headEnd/>
            <a:tailEnd/>
          </a:ln>
        </p:spPr>
      </p:pic>
      <p:sp>
        <p:nvSpPr>
          <p:cNvPr id="2" name="Title 1"/>
          <p:cNvSpPr>
            <a:spLocks noGrp="1"/>
          </p:cNvSpPr>
          <p:nvPr>
            <p:ph type="ctrTitle"/>
          </p:nvPr>
        </p:nvSpPr>
        <p:spPr>
          <a:xfrm>
            <a:off x="685800" y="2130425"/>
            <a:ext cx="6118448" cy="1470025"/>
          </a:xfrm>
        </p:spPr>
        <p:txBody>
          <a:bodyPr>
            <a:normAutofit/>
          </a:bodyPr>
          <a:lstStyle>
            <a:lvl1pPr algn="l">
              <a:defRPr sz="4200">
                <a:solidFill>
                  <a:schemeClr val="bg1"/>
                </a:solidFill>
              </a:defRPr>
            </a:lvl1pPr>
          </a:lstStyle>
          <a:p>
            <a:r>
              <a:rPr lang="en-US" dirty="0" smtClean="0"/>
              <a:t>Click to edit Master title</a:t>
            </a:r>
            <a:endParaRPr lang="en-GB" dirty="0"/>
          </a:p>
        </p:txBody>
      </p:sp>
      <p:sp>
        <p:nvSpPr>
          <p:cNvPr id="3" name="Subtitle 2"/>
          <p:cNvSpPr>
            <a:spLocks noGrp="1"/>
          </p:cNvSpPr>
          <p:nvPr>
            <p:ph type="subTitle" idx="1"/>
          </p:nvPr>
        </p:nvSpPr>
        <p:spPr>
          <a:xfrm>
            <a:off x="2123728" y="3886200"/>
            <a:ext cx="5648672" cy="838944"/>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GB" dirty="0"/>
          </a:p>
        </p:txBody>
      </p:sp>
      <p:sp>
        <p:nvSpPr>
          <p:cNvPr id="5" name="Date Placeholder 3"/>
          <p:cNvSpPr>
            <a:spLocks noGrp="1"/>
          </p:cNvSpPr>
          <p:nvPr>
            <p:ph type="dt" sz="half" idx="10"/>
          </p:nvPr>
        </p:nvSpPr>
        <p:spPr/>
        <p:txBody>
          <a:bodyPr/>
          <a:lstStyle>
            <a:lvl1pPr algn="ctr">
              <a:defRPr b="1">
                <a:ea typeface="ＭＳ Ｐゴシック" pitchFamily="-48" charset="-128"/>
              </a:defRPr>
            </a:lvl1pPr>
          </a:lstStyle>
          <a:p>
            <a:pPr>
              <a:defRPr/>
            </a:pPr>
            <a:fld id="{FAA1D094-748F-41C4-8A25-9B51F0829A4B}" type="datetimeFigureOut">
              <a:rPr lang="en-GB"/>
              <a:pPr>
                <a:defRPr/>
              </a:pPr>
              <a:t>15/10/2014</a:t>
            </a:fld>
            <a:endParaRPr lang="en-GB"/>
          </a:p>
        </p:txBody>
      </p:sp>
      <p:sp>
        <p:nvSpPr>
          <p:cNvPr id="6"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ＭＳ Ｐゴシック" pitchFamily="-48" charset="-128"/>
              </a:defRPr>
            </a:lvl1pPr>
          </a:lstStyle>
          <a:p>
            <a:pPr>
              <a:defRPr/>
            </a:pPr>
            <a:fld id="{FD3B363B-D7C9-4FAA-8DEE-7585CFCFE15B}"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3F21CA4D-36A4-4D90-9528-071618B6469D}" type="datetime1">
              <a:rPr lang="en-GB"/>
              <a:pPr>
                <a:defRPr/>
              </a:pPr>
              <a:t>15/10/2014</a:t>
            </a:fld>
            <a:endParaRPr lang="en-GB"/>
          </a:p>
        </p:txBody>
      </p:sp>
      <p:sp>
        <p:nvSpPr>
          <p:cNvPr id="5" name="Footer Placeholder 4"/>
          <p:cNvSpPr>
            <a:spLocks noGrp="1"/>
          </p:cNvSpPr>
          <p:nvPr>
            <p:ph type="ftr" sz="quarter" idx="11"/>
          </p:nvPr>
        </p:nvSpPr>
        <p:spPr/>
        <p:txBody>
          <a:bodyPr/>
          <a:lstStyle>
            <a:lvl1pPr>
              <a:defRPr b="1"/>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1B80AAB9-77C2-49D7-B05C-A4D595601525}" type="slidenum">
              <a:rPr lang="en-GB"/>
              <a:pPr/>
              <a:t>‹#›</a:t>
            </a:fld>
            <a:endParaRPr lang="en-GB"/>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lgn="ctr">
              <a:defRPr b="1">
                <a:ea typeface="ＭＳ Ｐゴシック" pitchFamily="-48" charset="-128"/>
              </a:defRPr>
            </a:lvl1pPr>
          </a:lstStyle>
          <a:p>
            <a:pPr>
              <a:defRPr/>
            </a:pPr>
            <a:fld id="{0E6140BB-4ABD-4124-8C4F-E920DCA52768}" type="datetimeFigureOut">
              <a:rPr lang="en-GB"/>
              <a:pPr>
                <a:defRPr/>
              </a:pPr>
              <a:t>15/10/2014</a:t>
            </a:fld>
            <a:endParaRPr lang="en-GB"/>
          </a:p>
        </p:txBody>
      </p:sp>
      <p:sp>
        <p:nvSpPr>
          <p:cNvPr id="6"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ＭＳ Ｐゴシック" pitchFamily="-48" charset="-128"/>
              </a:defRPr>
            </a:lvl1pPr>
          </a:lstStyle>
          <a:p>
            <a:pPr>
              <a:defRPr/>
            </a:pPr>
            <a:fld id="{3D5D5249-BA93-4496-8017-E85FBA7BBEBA}" type="slidenum">
              <a:rPr lang="en-GB"/>
              <a:pPr>
                <a:defRPr/>
              </a:pPr>
              <a:t>‹#›</a:t>
            </a:fld>
            <a:endParaRPr lang="en-GB"/>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1588"/>
            <a:ext cx="9158288" cy="6856412"/>
          </a:xfrm>
          <a:prstGeom prst="rect">
            <a:avLst/>
          </a:prstGeom>
          <a:noFill/>
          <a:ln w="9525">
            <a:noFill/>
            <a:miter lim="800000"/>
            <a:headEnd/>
            <a:tailEnd/>
          </a:ln>
        </p:spPr>
      </p:pic>
      <p:sp>
        <p:nvSpPr>
          <p:cNvPr id="2" name="Title 1"/>
          <p:cNvSpPr>
            <a:spLocks noGrp="1"/>
          </p:cNvSpPr>
          <p:nvPr>
            <p:ph type="ctrTitle"/>
          </p:nvPr>
        </p:nvSpPr>
        <p:spPr>
          <a:xfrm>
            <a:off x="685800" y="2130425"/>
            <a:ext cx="6118448" cy="1470025"/>
          </a:xfrm>
        </p:spPr>
        <p:txBody>
          <a:bodyPr>
            <a:normAutofit/>
          </a:bodyPr>
          <a:lstStyle>
            <a:lvl1pPr algn="l">
              <a:defRPr sz="4200">
                <a:solidFill>
                  <a:schemeClr val="bg1"/>
                </a:solidFill>
              </a:defRPr>
            </a:lvl1pPr>
          </a:lstStyle>
          <a:p>
            <a:r>
              <a:rPr lang="en-US" dirty="0" smtClean="0"/>
              <a:t>Click to edit Master title</a:t>
            </a:r>
            <a:endParaRPr lang="en-GB" dirty="0"/>
          </a:p>
        </p:txBody>
      </p:sp>
      <p:sp>
        <p:nvSpPr>
          <p:cNvPr id="3" name="Subtitle 2"/>
          <p:cNvSpPr>
            <a:spLocks noGrp="1"/>
          </p:cNvSpPr>
          <p:nvPr>
            <p:ph type="subTitle" idx="1"/>
          </p:nvPr>
        </p:nvSpPr>
        <p:spPr>
          <a:xfrm>
            <a:off x="2123728" y="3886200"/>
            <a:ext cx="5648672" cy="838944"/>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GB" dirty="0"/>
          </a:p>
        </p:txBody>
      </p:sp>
      <p:sp>
        <p:nvSpPr>
          <p:cNvPr id="5" name="Date Placeholder 3"/>
          <p:cNvSpPr>
            <a:spLocks noGrp="1"/>
          </p:cNvSpPr>
          <p:nvPr>
            <p:ph type="dt" sz="half" idx="10"/>
          </p:nvPr>
        </p:nvSpPr>
        <p:spPr/>
        <p:txBody>
          <a:bodyPr/>
          <a:lstStyle>
            <a:lvl1pPr>
              <a:defRPr/>
            </a:lvl1pPr>
          </a:lstStyle>
          <a:p>
            <a:pPr>
              <a:defRPr/>
            </a:pPr>
            <a:fld id="{29CCBF38-228B-4522-8EB0-F002DF8239F0}" type="datetime1">
              <a:rPr lang="en-GB" smtClean="0">
                <a:solidFill>
                  <a:prstClr val="black">
                    <a:tint val="75000"/>
                  </a:prstClr>
                </a:solidFill>
              </a:rPr>
              <a:pPr>
                <a:defRPr/>
              </a:pPr>
              <a:t>15/10/2014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17D7A0-7284-4306-AE02-F64B0F7AA8F6}"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2B8C0B01-978A-4447-A2CB-43131D049123}" type="datetime1">
              <a:rPr lang="en-GB" smtClean="0">
                <a:solidFill>
                  <a:prstClr val="black">
                    <a:tint val="75000"/>
                  </a:prstClr>
                </a:solidFill>
              </a:rPr>
              <a:pPr>
                <a:defRPr/>
              </a:pPr>
              <a:t>15/10/2014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6AF5AE9-DC84-4A0D-ACE8-A7CF471224DB}"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1CBBDF7-7DAA-4E23-A8FD-7634FBE5B777}" type="datetime1">
              <a:rPr lang="en-GB" smtClean="0">
                <a:solidFill>
                  <a:prstClr val="black">
                    <a:tint val="75000"/>
                  </a:prstClr>
                </a:solidFill>
              </a:rPr>
              <a:pPr>
                <a:defRPr/>
              </a:pPr>
              <a:t>15/10/2014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A16D18-1CDB-4D71-9ADC-52AA5308918C}"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48968910-6F5C-4A52-8C66-89C48078E9DF}" type="datetime1">
              <a:rPr lang="en-GB" smtClean="0">
                <a:solidFill>
                  <a:prstClr val="black">
                    <a:tint val="75000"/>
                  </a:prstClr>
                </a:solidFill>
              </a:rPr>
              <a:pPr>
                <a:defRPr/>
              </a:pPr>
              <a:t>15/10/2014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0127285-E2CC-41CF-BF44-94E48B60601E}"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AB6E7353-E703-4860-B64C-4AD6D5F07C3A}" type="datetime1">
              <a:rPr lang="en-GB" smtClean="0">
                <a:solidFill>
                  <a:prstClr val="black">
                    <a:tint val="75000"/>
                  </a:prstClr>
                </a:solidFill>
              </a:rPr>
              <a:pPr>
                <a:defRPr/>
              </a:pPr>
              <a:t>15/10/2014</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F9E5AB9-EFBE-400E-ACD5-2B28B06B12D7}"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FF3511D-D9CD-4B56-A46A-4D2541F2F94D}" type="datetime1">
              <a:rPr lang="en-GB" smtClean="0">
                <a:solidFill>
                  <a:prstClr val="black">
                    <a:tint val="75000"/>
                  </a:prstClr>
                </a:solidFill>
              </a:rPr>
              <a:pPr>
                <a:defRPr/>
              </a:pPr>
              <a:t>15/10/2014</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D36909B-3B73-480B-920F-145BFF55A56C}"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CCD026-F0FD-4051-AF15-91D237942A54}" type="datetime1">
              <a:rPr lang="en-GB" smtClean="0">
                <a:solidFill>
                  <a:prstClr val="black">
                    <a:tint val="75000"/>
                  </a:prstClr>
                </a:solidFill>
              </a:rPr>
              <a:pPr>
                <a:defRPr/>
              </a:pPr>
              <a:t>15/10/2014</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2507D42-01D9-4B45-BE7E-ED6CDFEAA9AE}"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CD97A9-770F-4F2F-91EE-BC92B8D16E74}" type="datetime1">
              <a:rPr lang="en-GB" smtClean="0">
                <a:solidFill>
                  <a:prstClr val="black">
                    <a:tint val="75000"/>
                  </a:prstClr>
                </a:solidFill>
              </a:rPr>
              <a:pPr>
                <a:defRPr/>
              </a:pPr>
              <a:t>15/10/2014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390F916-86D0-45CF-B9F4-F6209D38FC68}"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8D61C6-DDE8-49D2-812A-BB4DC45CAE24}" type="datetime1">
              <a:rPr lang="en-GB" smtClean="0">
                <a:solidFill>
                  <a:prstClr val="black">
                    <a:tint val="75000"/>
                  </a:prstClr>
                </a:solidFill>
              </a:rPr>
              <a:pPr>
                <a:defRPr/>
              </a:pPr>
              <a:t>15/10/2014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2EA72E-0361-4C2B-8050-85A52340F823}"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0F9E089C-381B-4AF5-806E-F574DA1B537E}" type="datetime1">
              <a:rPr lang="en-GB"/>
              <a:pPr>
                <a:defRPr/>
              </a:pPr>
              <a:t>15/10/2014</a:t>
            </a:fld>
            <a:endParaRPr lang="en-GB"/>
          </a:p>
        </p:txBody>
      </p:sp>
      <p:sp>
        <p:nvSpPr>
          <p:cNvPr id="5" name="Footer Placeholder 4"/>
          <p:cNvSpPr>
            <a:spLocks noGrp="1"/>
          </p:cNvSpPr>
          <p:nvPr>
            <p:ph type="ftr" sz="quarter" idx="11"/>
          </p:nvPr>
        </p:nvSpPr>
        <p:spPr/>
        <p:txBody>
          <a:bodyPr/>
          <a:lstStyle>
            <a:lvl1pPr>
              <a:defRPr b="1"/>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8456773B-0881-4543-8FF8-FB8B132B89B6}" type="slidenum">
              <a:rPr lang="en-GB"/>
              <a:pPr/>
              <a:t>‹#›</a:t>
            </a:fld>
            <a:endParaRPr lang="en-GB"/>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188462DB-A153-49E6-AC2D-600956FDF470}" type="datetime1">
              <a:rPr lang="en-GB" smtClean="0">
                <a:solidFill>
                  <a:prstClr val="black">
                    <a:tint val="75000"/>
                  </a:prstClr>
                </a:solidFill>
              </a:rPr>
              <a:pPr>
                <a:defRPr/>
              </a:pPr>
              <a:t>15/10/2014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269C21C-DADF-4073-A708-758857E03401}"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A53E8AF-1CCC-4932-B831-09E8DD63B930}" type="datetime1">
              <a:rPr lang="en-GB" smtClean="0">
                <a:solidFill>
                  <a:prstClr val="black">
                    <a:tint val="75000"/>
                  </a:prstClr>
                </a:solidFill>
              </a:rPr>
              <a:pPr>
                <a:defRPr/>
              </a:pPr>
              <a:t>15/10/2014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6DDCC71-5A62-4235-AB40-0EB01241F895}"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Sólo el título">
    <p:spTree>
      <p:nvGrpSpPr>
        <p:cNvPr id="1" name=""/>
        <p:cNvGrpSpPr/>
        <p:nvPr/>
      </p:nvGrpSpPr>
      <p:grpSpPr>
        <a:xfrm>
          <a:off x="0" y="0"/>
          <a:ext cx="0" cy="0"/>
          <a:chOff x="0" y="0"/>
          <a:chExt cx="0" cy="0"/>
        </a:xfrm>
      </p:grpSpPr>
      <p:sp>
        <p:nvSpPr>
          <p:cNvPr id="4" name="1 Título"/>
          <p:cNvSpPr>
            <a:spLocks noGrp="1"/>
          </p:cNvSpPr>
          <p:nvPr>
            <p:ph type="title"/>
          </p:nvPr>
        </p:nvSpPr>
        <p:spPr>
          <a:xfrm>
            <a:off x="107505" y="44450"/>
            <a:ext cx="7776864" cy="1008286"/>
          </a:xfrm>
          <a:noFill/>
          <a:ln>
            <a:noFill/>
          </a:ln>
          <a:effectLst/>
          <a:extLst/>
        </p:spPr>
        <p:txBody>
          <a:bodyPr/>
          <a:lstStyle>
            <a:lvl1pPr algn="l">
              <a:defRPr lang="es-ES" sz="2400" dirty="0">
                <a:latin typeface="Trebuchet MS" pitchFamily="34" charset="0"/>
              </a:defRPr>
            </a:lvl1pPr>
          </a:lstStyle>
          <a:p>
            <a:pPr lvl="0"/>
            <a:r>
              <a:rPr lang="es-ES" dirty="0" smtClean="0"/>
              <a:t>Haga clic para modificar el estilo de título del patrón</a:t>
            </a:r>
            <a:endParaRPr lang="es-ES" dirty="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1588"/>
            <a:ext cx="9158288" cy="6856412"/>
          </a:xfrm>
          <a:prstGeom prst="rect">
            <a:avLst/>
          </a:prstGeom>
          <a:noFill/>
          <a:ln w="9525">
            <a:noFill/>
            <a:miter lim="800000"/>
            <a:headEnd/>
            <a:tailEnd/>
          </a:ln>
        </p:spPr>
      </p:pic>
      <p:sp>
        <p:nvSpPr>
          <p:cNvPr id="2" name="Title 1"/>
          <p:cNvSpPr>
            <a:spLocks noGrp="1"/>
          </p:cNvSpPr>
          <p:nvPr>
            <p:ph type="ctrTitle"/>
          </p:nvPr>
        </p:nvSpPr>
        <p:spPr>
          <a:xfrm>
            <a:off x="685800" y="2130425"/>
            <a:ext cx="6118448" cy="1470025"/>
          </a:xfrm>
        </p:spPr>
        <p:txBody>
          <a:bodyPr>
            <a:normAutofit/>
          </a:bodyPr>
          <a:lstStyle>
            <a:lvl1pPr algn="l">
              <a:defRPr sz="4200">
                <a:solidFill>
                  <a:schemeClr val="bg1"/>
                </a:solidFill>
              </a:defRPr>
            </a:lvl1pPr>
          </a:lstStyle>
          <a:p>
            <a:r>
              <a:rPr lang="en-US" dirty="0" smtClean="0"/>
              <a:t>Click to edit Master title</a:t>
            </a:r>
            <a:endParaRPr lang="en-GB" dirty="0"/>
          </a:p>
        </p:txBody>
      </p:sp>
      <p:sp>
        <p:nvSpPr>
          <p:cNvPr id="3" name="Subtitle 2"/>
          <p:cNvSpPr>
            <a:spLocks noGrp="1"/>
          </p:cNvSpPr>
          <p:nvPr>
            <p:ph type="subTitle" idx="1"/>
          </p:nvPr>
        </p:nvSpPr>
        <p:spPr>
          <a:xfrm>
            <a:off x="2123728" y="3886200"/>
            <a:ext cx="5648672" cy="838944"/>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GB" dirty="0"/>
          </a:p>
        </p:txBody>
      </p:sp>
      <p:sp>
        <p:nvSpPr>
          <p:cNvPr id="5" name="Date Placeholder 3"/>
          <p:cNvSpPr>
            <a:spLocks noGrp="1"/>
          </p:cNvSpPr>
          <p:nvPr>
            <p:ph type="dt" sz="half" idx="10"/>
          </p:nvPr>
        </p:nvSpPr>
        <p:spPr/>
        <p:txBody>
          <a:bodyPr/>
          <a:lstStyle>
            <a:lvl1pPr>
              <a:defRPr/>
            </a:lvl1pPr>
          </a:lstStyle>
          <a:p>
            <a:pPr>
              <a:defRPr/>
            </a:pPr>
            <a:fld id="{29CCBF38-228B-4522-8EB0-F002DF8239F0}" type="datetime1">
              <a:rPr lang="en-GB" smtClean="0">
                <a:solidFill>
                  <a:prstClr val="black">
                    <a:tint val="75000"/>
                  </a:prstClr>
                </a:solidFill>
              </a:rPr>
              <a:pPr>
                <a:defRPr/>
              </a:pPr>
              <a:t>15/10/2014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17D7A0-7284-4306-AE02-F64B0F7AA8F6}"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2B8C0B01-978A-4447-A2CB-43131D049123}" type="datetime1">
              <a:rPr lang="en-GB" smtClean="0">
                <a:solidFill>
                  <a:prstClr val="black">
                    <a:tint val="75000"/>
                  </a:prstClr>
                </a:solidFill>
              </a:rPr>
              <a:pPr>
                <a:defRPr/>
              </a:pPr>
              <a:t>15/10/2014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6AF5AE9-DC84-4A0D-ACE8-A7CF471224DB}"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1CBBDF7-7DAA-4E23-A8FD-7634FBE5B777}" type="datetime1">
              <a:rPr lang="en-GB" smtClean="0">
                <a:solidFill>
                  <a:prstClr val="black">
                    <a:tint val="75000"/>
                  </a:prstClr>
                </a:solidFill>
              </a:rPr>
              <a:pPr>
                <a:defRPr/>
              </a:pPr>
              <a:t>15/10/2014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A16D18-1CDB-4D71-9ADC-52AA5308918C}"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48968910-6F5C-4A52-8C66-89C48078E9DF}" type="datetime1">
              <a:rPr lang="en-GB" smtClean="0">
                <a:solidFill>
                  <a:prstClr val="black">
                    <a:tint val="75000"/>
                  </a:prstClr>
                </a:solidFill>
              </a:rPr>
              <a:pPr>
                <a:defRPr/>
              </a:pPr>
              <a:t>15/10/2014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0127285-E2CC-41CF-BF44-94E48B60601E}"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AB6E7353-E703-4860-B64C-4AD6D5F07C3A}" type="datetime1">
              <a:rPr lang="en-GB" smtClean="0">
                <a:solidFill>
                  <a:prstClr val="black">
                    <a:tint val="75000"/>
                  </a:prstClr>
                </a:solidFill>
              </a:rPr>
              <a:pPr>
                <a:defRPr/>
              </a:pPr>
              <a:t>15/10/2014</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F9E5AB9-EFBE-400E-ACD5-2B28B06B12D7}"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FF3511D-D9CD-4B56-A46A-4D2541F2F94D}" type="datetime1">
              <a:rPr lang="en-GB" smtClean="0">
                <a:solidFill>
                  <a:prstClr val="black">
                    <a:tint val="75000"/>
                  </a:prstClr>
                </a:solidFill>
              </a:rPr>
              <a:pPr>
                <a:defRPr/>
              </a:pPr>
              <a:t>15/10/2014</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D36909B-3B73-480B-920F-145BFF55A56C}"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CCD026-F0FD-4051-AF15-91D237942A54}" type="datetime1">
              <a:rPr lang="en-GB" smtClean="0">
                <a:solidFill>
                  <a:prstClr val="black">
                    <a:tint val="75000"/>
                  </a:prstClr>
                </a:solidFill>
              </a:rPr>
              <a:pPr>
                <a:defRPr/>
              </a:pPr>
              <a:t>15/10/2014</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2507D42-01D9-4B45-BE7E-ED6CDFEAA9AE}"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981200" y="1600200"/>
            <a:ext cx="6096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981200" y="3938588"/>
            <a:ext cx="6096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CD97A9-770F-4F2F-91EE-BC92B8D16E74}" type="datetime1">
              <a:rPr lang="en-GB" smtClean="0">
                <a:solidFill>
                  <a:prstClr val="black">
                    <a:tint val="75000"/>
                  </a:prstClr>
                </a:solidFill>
              </a:rPr>
              <a:pPr>
                <a:defRPr/>
              </a:pPr>
              <a:t>15/10/2014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390F916-86D0-45CF-B9F4-F6209D38FC68}"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8D61C6-DDE8-49D2-812A-BB4DC45CAE24}" type="datetime1">
              <a:rPr lang="en-GB" smtClean="0">
                <a:solidFill>
                  <a:prstClr val="black">
                    <a:tint val="75000"/>
                  </a:prstClr>
                </a:solidFill>
              </a:rPr>
              <a:pPr>
                <a:defRPr/>
              </a:pPr>
              <a:t>15/10/2014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2EA72E-0361-4C2B-8050-85A52340F823}"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188462DB-A153-49E6-AC2D-600956FDF470}" type="datetime1">
              <a:rPr lang="en-GB" smtClean="0">
                <a:solidFill>
                  <a:prstClr val="black">
                    <a:tint val="75000"/>
                  </a:prstClr>
                </a:solidFill>
              </a:rPr>
              <a:pPr>
                <a:defRPr/>
              </a:pPr>
              <a:t>15/10/2014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269C21C-DADF-4073-A708-758857E03401}"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A53E8AF-1CCC-4932-B831-09E8DD63B930}" type="datetime1">
              <a:rPr lang="en-GB" smtClean="0">
                <a:solidFill>
                  <a:prstClr val="black">
                    <a:tint val="75000"/>
                  </a:prstClr>
                </a:solidFill>
              </a:rPr>
              <a:pPr>
                <a:defRPr/>
              </a:pPr>
              <a:t>15/10/2014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6DDCC71-5A62-4235-AB40-0EB01241F895}"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Sólo el título">
    <p:spTree>
      <p:nvGrpSpPr>
        <p:cNvPr id="1" name=""/>
        <p:cNvGrpSpPr/>
        <p:nvPr/>
      </p:nvGrpSpPr>
      <p:grpSpPr>
        <a:xfrm>
          <a:off x="0" y="0"/>
          <a:ext cx="0" cy="0"/>
          <a:chOff x="0" y="0"/>
          <a:chExt cx="0" cy="0"/>
        </a:xfrm>
      </p:grpSpPr>
      <p:sp>
        <p:nvSpPr>
          <p:cNvPr id="4" name="1 Título"/>
          <p:cNvSpPr>
            <a:spLocks noGrp="1"/>
          </p:cNvSpPr>
          <p:nvPr>
            <p:ph type="title"/>
          </p:nvPr>
        </p:nvSpPr>
        <p:spPr>
          <a:xfrm>
            <a:off x="107505" y="44450"/>
            <a:ext cx="7776864" cy="1008286"/>
          </a:xfrm>
          <a:noFill/>
          <a:ln>
            <a:noFill/>
          </a:ln>
          <a:effectLst/>
          <a:extLst/>
        </p:spPr>
        <p:txBody>
          <a:bodyPr/>
          <a:lstStyle>
            <a:lvl1pPr algn="l">
              <a:defRPr lang="es-ES" sz="2400" dirty="0">
                <a:latin typeface="Trebuchet MS" pitchFamily="34" charset="0"/>
              </a:defRPr>
            </a:lvl1pPr>
          </a:lstStyle>
          <a:p>
            <a:pPr lvl="0"/>
            <a:r>
              <a:rPr lang="es-ES" dirty="0" smtClean="0"/>
              <a:t>Haga clic para modificar el estilo de título del patrón</a:t>
            </a:r>
            <a:endParaRPr lang="es-ES" dirty="0"/>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cs typeface="ＭＳ Ｐゴシック"/>
              </a:defRPr>
            </a:lvl1pPr>
          </a:lstStyle>
          <a:p>
            <a:pPr>
              <a:defRPr/>
            </a:pPr>
            <a:fld id="{5893BF3D-CB28-4056-B516-BDCB55FEA564}" type="datetimeFigureOut">
              <a:rPr lang="en-GB"/>
              <a:pPr>
                <a:defRPr/>
              </a:pPr>
              <a:t>15/10/2014</a:t>
            </a:fld>
            <a:endParaRPr lang="en-GB"/>
          </a:p>
        </p:txBody>
      </p:sp>
      <p:sp>
        <p:nvSpPr>
          <p:cNvPr id="5"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572CD040-C336-4C85-9646-C3602328CC0C}" type="slidenum">
              <a:rPr lang="en-GB"/>
              <a:pPr/>
              <a:t>‹#›</a:t>
            </a:fld>
            <a:endParaRPr lang="en-GB"/>
          </a:p>
        </p:txBody>
      </p:sp>
    </p:spTree>
    <p:extLst>
      <p:ext uri="{BB962C8B-B14F-4D97-AF65-F5344CB8AC3E}">
        <p14:creationId xmlns:p14="http://schemas.microsoft.com/office/powerpoint/2010/main" xmlns="" val="2203938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3175"/>
            <a:ext cx="9140825" cy="686117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defRPr>
                <a:solidFill>
                  <a:schemeClr val="bg1"/>
                </a:solidFill>
                <a:latin typeface="Verdana" pitchFamily="34" charset="0"/>
                <a:cs typeface="Verdana"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fld id="{D15F3075-9B4A-409B-995C-5A82C8FB0E3A}" type="datetime1">
              <a:rPr lang="en-GB"/>
              <a:pPr>
                <a:defRPr/>
              </a:pPr>
              <a:t>15/10/2014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2CE6FC44-1399-4D4D-88FB-1323F2FFA57A}" type="slidenum">
              <a:rPr lang="en-GB"/>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defRPr>
            </a:lvl1pPr>
          </a:lstStyle>
          <a:p>
            <a:pPr>
              <a:defRPr/>
            </a:pPr>
            <a:fld id="{2DCDE35C-1941-44B3-8434-D3FEEC247A70}" type="datetimeFigureOut">
              <a:rPr lang="en-GB"/>
              <a:pPr>
                <a:defRPr/>
              </a:pPr>
              <a:t>15/10/2014</a:t>
            </a:fld>
            <a:endParaRPr lang="en-GB" dirty="0"/>
          </a:p>
        </p:txBody>
      </p:sp>
      <p:sp>
        <p:nvSpPr>
          <p:cNvPr id="5"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BB0319B2-8925-4244-97FD-4BF62A2E252E}" type="slidenum">
              <a:rPr lang="en-GB"/>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1588"/>
            <a:ext cx="9158288" cy="6856412"/>
          </a:xfrm>
          <a:prstGeom prst="rect">
            <a:avLst/>
          </a:prstGeom>
          <a:noFill/>
          <a:ln w="9525">
            <a:noFill/>
            <a:miter lim="800000"/>
            <a:headEnd/>
            <a:tailEnd/>
          </a:ln>
        </p:spPr>
      </p:pic>
      <p:sp>
        <p:nvSpPr>
          <p:cNvPr id="2" name="Title 1"/>
          <p:cNvSpPr>
            <a:spLocks noGrp="1"/>
          </p:cNvSpPr>
          <p:nvPr>
            <p:ph type="ctrTitle"/>
          </p:nvPr>
        </p:nvSpPr>
        <p:spPr>
          <a:xfrm>
            <a:off x="685800" y="2130425"/>
            <a:ext cx="6118448" cy="1470025"/>
          </a:xfrm>
        </p:spPr>
        <p:txBody>
          <a:bodyPr>
            <a:normAutofit/>
          </a:bodyPr>
          <a:lstStyle>
            <a:lvl1pPr algn="l">
              <a:defRPr sz="4200">
                <a:solidFill>
                  <a:schemeClr val="bg1"/>
                </a:solidFill>
              </a:defRPr>
            </a:lvl1pPr>
          </a:lstStyle>
          <a:p>
            <a:r>
              <a:rPr lang="en-US" dirty="0" smtClean="0"/>
              <a:t>Click to edit Master title</a:t>
            </a:r>
            <a:endParaRPr lang="en-GB" dirty="0"/>
          </a:p>
        </p:txBody>
      </p:sp>
      <p:sp>
        <p:nvSpPr>
          <p:cNvPr id="3" name="Subtitle 2"/>
          <p:cNvSpPr>
            <a:spLocks noGrp="1"/>
          </p:cNvSpPr>
          <p:nvPr>
            <p:ph type="subTitle" idx="1"/>
          </p:nvPr>
        </p:nvSpPr>
        <p:spPr>
          <a:xfrm>
            <a:off x="2123728" y="3886200"/>
            <a:ext cx="5648672" cy="838944"/>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GB" dirty="0"/>
          </a:p>
        </p:txBody>
      </p:sp>
      <p:sp>
        <p:nvSpPr>
          <p:cNvPr id="5"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defRPr>
            </a:lvl1pPr>
          </a:lstStyle>
          <a:p>
            <a:pPr>
              <a:defRPr/>
            </a:pPr>
            <a:fld id="{61FDA716-B5DB-449A-8383-0754196251E3}" type="datetimeFigureOut">
              <a:rPr lang="en-GB"/>
              <a:pPr>
                <a:defRPr/>
              </a:pPr>
              <a:t>15/10/2014</a:t>
            </a:fld>
            <a:endParaRPr lang="en-GB" dirty="0"/>
          </a:p>
        </p:txBody>
      </p:sp>
      <p:sp>
        <p:nvSpPr>
          <p:cNvPr id="6"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94514488-A59E-4544-AED5-B0C056B49D2D}" type="slidenum">
              <a:rPr lang="en-GB"/>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9000" y="274638"/>
            <a:ext cx="6172200" cy="792162"/>
          </a:xfrm>
        </p:spPr>
        <p:txBody>
          <a:bodyPr/>
          <a:lstStyle>
            <a:lvl1pPr algn="l">
              <a:defRPr sz="2900">
                <a:solidFill>
                  <a:srgbClr val="FFFFFF"/>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889000" y="1600200"/>
            <a:ext cx="8229600" cy="4525963"/>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A8F6EE77-FE75-44A9-9CE4-10866FC8E8A3}" type="datetime1">
              <a:rPr lang="en-GB"/>
              <a:pPr>
                <a:defRPr/>
              </a:pPr>
              <a:t>15/10/2014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6E61DE88-99F6-4B49-8A03-ECB4A5EE904F}"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cs typeface="ＭＳ Ｐゴシック"/>
              </a:defRPr>
            </a:lvl1pPr>
          </a:lstStyle>
          <a:p>
            <a:pPr>
              <a:defRPr/>
            </a:pPr>
            <a:fld id="{5893BF3D-CB28-4056-B516-BDCB55FEA564}" type="datetimeFigureOut">
              <a:rPr lang="en-GB"/>
              <a:pPr>
                <a:defRPr/>
              </a:pPr>
              <a:t>15/10/2014</a:t>
            </a:fld>
            <a:endParaRPr lang="en-GB"/>
          </a:p>
        </p:txBody>
      </p:sp>
      <p:sp>
        <p:nvSpPr>
          <p:cNvPr id="5"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572CD040-C336-4C85-9646-C3602328CC0C}" type="slidenum">
              <a:rPr lang="en-GB"/>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478E13CA-0242-488C-8E23-81D769B52C3C}" type="datetime1">
              <a:rPr lang="en-GB"/>
              <a:pPr>
                <a:defRPr/>
              </a:pPr>
              <a:t>15/10/2014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EAF6C5D7-F274-4C5F-B847-CB82099BF683}" type="slidenum">
              <a:rPr lang="en-GB"/>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fld id="{35071E4B-48B0-4569-BD4A-556FAFCC0287}" type="datetime1">
              <a:rPr lang="en-GB"/>
              <a:pPr>
                <a:defRPr/>
              </a:pPr>
              <a:t>15/10/2014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140DE038-68CE-4429-A189-3082AA677E1C}" type="slidenum">
              <a:rPr lang="en-GB"/>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fontAlgn="auto">
              <a:spcBef>
                <a:spcPts val="0"/>
              </a:spcBef>
              <a:spcAft>
                <a:spcPts val="0"/>
              </a:spcAft>
              <a:defRPr/>
            </a:lvl1pPr>
          </a:lstStyle>
          <a:p>
            <a:pPr>
              <a:defRPr/>
            </a:pPr>
            <a:fld id="{DB48AADE-D2CA-4620-99D9-518361BA0764}" type="datetime1">
              <a:rPr lang="en-GB"/>
              <a:pPr>
                <a:defRPr/>
              </a:pPr>
              <a:t>15/10/2014</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93805199-4FF6-40A9-A211-B2EE8F20746F}" type="slidenum">
              <a:rPr lang="en-GB"/>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fontAlgn="auto">
              <a:spcBef>
                <a:spcPts val="0"/>
              </a:spcBef>
              <a:spcAft>
                <a:spcPts val="0"/>
              </a:spcAft>
              <a:defRPr/>
            </a:lvl1pPr>
          </a:lstStyle>
          <a:p>
            <a:pPr>
              <a:defRPr/>
            </a:pPr>
            <a:fld id="{4DC85C54-0805-4623-8007-86B06C7EAD93}" type="datetime1">
              <a:rPr lang="en-GB"/>
              <a:pPr>
                <a:defRPr/>
              </a:pPr>
              <a:t>15/10/2014</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6EC6156D-3C28-4E24-9AD5-CF8510DE1AA8}" type="slidenum">
              <a:rPr lang="en-GB"/>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fontAlgn="auto">
              <a:spcBef>
                <a:spcPts val="0"/>
              </a:spcBef>
              <a:spcAft>
                <a:spcPts val="0"/>
              </a:spcAft>
              <a:defRPr/>
            </a:lvl1pPr>
          </a:lstStyle>
          <a:p>
            <a:pPr>
              <a:defRPr/>
            </a:pPr>
            <a:fld id="{4783BB86-CC3F-47B9-A34A-AFD59A5B01BA}" type="datetime1">
              <a:rPr lang="en-GB"/>
              <a:pPr>
                <a:defRPr/>
              </a:pPr>
              <a:t>15/10/2014</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F67D9CA3-7C9F-4679-A5BF-74D969D576CA}" type="slidenum">
              <a:rPr lang="en-GB"/>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fld id="{D4175C93-0E19-4DC5-B4A8-BDC530F52BB9}" type="datetime1">
              <a:rPr lang="en-GB"/>
              <a:pPr>
                <a:defRPr/>
              </a:pPr>
              <a:t>15/10/2014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9C213BD1-8F22-4C70-B2D9-360C15D6C66E}" type="slidenum">
              <a:rPr lang="en-GB"/>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fld id="{1C4F2601-2049-4E22-BEF3-88718F52B224}" type="datetime1">
              <a:rPr lang="en-GB"/>
              <a:pPr>
                <a:defRPr/>
              </a:pPr>
              <a:t>15/10/2014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8FBB8E90-61B8-4EEC-92C1-297D83B7A415}" type="slidenum">
              <a:rPr lang="en-GB"/>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69AC4186-8B9B-4BA2-80E0-A111AC9BED1D}" type="datetime1">
              <a:rPr lang="en-GB"/>
              <a:pPr>
                <a:defRPr/>
              </a:pPr>
              <a:t>15/10/2014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8462E6E-6F30-4352-89CE-4C6CA569BA6A}" type="slidenum">
              <a:rPr lang="en-GB"/>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3C03D1CA-E49E-47E2-BFCB-339896ACDD32}" type="datetime1">
              <a:rPr lang="en-GB"/>
              <a:pPr>
                <a:defRPr/>
              </a:pPr>
              <a:t>15/10/2014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1D33B394-1E0D-4942-A338-7A06C1D68E04}" type="slidenum">
              <a:rPr lang="en-GB"/>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981200" y="1600200"/>
            <a:ext cx="6096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981200" y="3938588"/>
            <a:ext cx="6096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1588"/>
            <a:ext cx="9158288" cy="6856412"/>
          </a:xfrm>
          <a:prstGeom prst="rect">
            <a:avLst/>
          </a:prstGeom>
          <a:noFill/>
          <a:ln w="9525">
            <a:noFill/>
            <a:miter lim="800000"/>
            <a:headEnd/>
            <a:tailEnd/>
          </a:ln>
        </p:spPr>
      </p:pic>
      <p:sp>
        <p:nvSpPr>
          <p:cNvPr id="2" name="Title 1"/>
          <p:cNvSpPr>
            <a:spLocks noGrp="1"/>
          </p:cNvSpPr>
          <p:nvPr>
            <p:ph type="ctrTitle"/>
          </p:nvPr>
        </p:nvSpPr>
        <p:spPr>
          <a:xfrm>
            <a:off x="685800" y="2130425"/>
            <a:ext cx="6118448" cy="1470025"/>
          </a:xfrm>
        </p:spPr>
        <p:txBody>
          <a:bodyPr>
            <a:normAutofit/>
          </a:bodyPr>
          <a:lstStyle>
            <a:lvl1pPr algn="l">
              <a:defRPr sz="4200">
                <a:solidFill>
                  <a:schemeClr val="bg1"/>
                </a:solidFill>
              </a:defRPr>
            </a:lvl1pPr>
          </a:lstStyle>
          <a:p>
            <a:r>
              <a:rPr lang="en-US" dirty="0" smtClean="0"/>
              <a:t>Click to edit Master title</a:t>
            </a:r>
            <a:endParaRPr lang="en-GB" dirty="0"/>
          </a:p>
        </p:txBody>
      </p:sp>
      <p:sp>
        <p:nvSpPr>
          <p:cNvPr id="3" name="Subtitle 2"/>
          <p:cNvSpPr>
            <a:spLocks noGrp="1"/>
          </p:cNvSpPr>
          <p:nvPr>
            <p:ph type="subTitle" idx="1"/>
          </p:nvPr>
        </p:nvSpPr>
        <p:spPr>
          <a:xfrm>
            <a:off x="2123728" y="3886200"/>
            <a:ext cx="5648672" cy="838944"/>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GB" dirty="0"/>
          </a:p>
        </p:txBody>
      </p:sp>
      <p:sp>
        <p:nvSpPr>
          <p:cNvPr id="5"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cs typeface="ＭＳ Ｐゴシック"/>
              </a:defRPr>
            </a:lvl1pPr>
          </a:lstStyle>
          <a:p>
            <a:pPr>
              <a:defRPr/>
            </a:pPr>
            <a:fld id="{412701B1-9801-4AFE-B87D-64F127B292E9}" type="datetimeFigureOut">
              <a:rPr lang="en-GB"/>
              <a:pPr>
                <a:defRPr/>
              </a:pPr>
              <a:t>15/10/2014</a:t>
            </a:fld>
            <a:endParaRPr lang="en-GB"/>
          </a:p>
        </p:txBody>
      </p:sp>
      <p:sp>
        <p:nvSpPr>
          <p:cNvPr id="6"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710A96EC-905F-4171-8F3B-BE7CB9B151FF}" type="slidenum">
              <a:rPr lang="en-GB"/>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3175"/>
            <a:ext cx="9140825" cy="686117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defRPr>
                <a:solidFill>
                  <a:schemeClr val="bg1"/>
                </a:solidFill>
                <a:latin typeface="Verdana" pitchFamily="34" charset="0"/>
                <a:cs typeface="Verdana"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fld id="{9AB42B08-E17B-46AF-8C06-4A5F4B2931CD}" type="datetime1">
              <a:rPr lang="en-GB"/>
              <a:pPr>
                <a:defRPr/>
              </a:pPr>
              <a:t>15/10/2014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193F2D00-1671-4F23-96B0-7DAC17848ABE}" type="slidenum">
              <a:rPr lang="en-GB"/>
              <a:pPr/>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defRPr>
            </a:lvl1pPr>
          </a:lstStyle>
          <a:p>
            <a:pPr>
              <a:defRPr/>
            </a:pPr>
            <a:fld id="{A1B42106-060B-463D-BF3F-A281F256B90A}" type="datetimeFigureOut">
              <a:rPr lang="en-GB"/>
              <a:pPr>
                <a:defRPr/>
              </a:pPr>
              <a:t>15/10/2014</a:t>
            </a:fld>
            <a:endParaRPr lang="en-GB" dirty="0"/>
          </a:p>
        </p:txBody>
      </p:sp>
      <p:sp>
        <p:nvSpPr>
          <p:cNvPr id="5"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72A0DB2C-F577-4050-A7A6-F81E5173721E}" type="slidenum">
              <a:rPr lang="en-GB"/>
              <a:pPr/>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1588"/>
            <a:ext cx="9158288" cy="6856412"/>
          </a:xfrm>
          <a:prstGeom prst="rect">
            <a:avLst/>
          </a:prstGeom>
          <a:noFill/>
          <a:ln w="9525">
            <a:noFill/>
            <a:miter lim="800000"/>
            <a:headEnd/>
            <a:tailEnd/>
          </a:ln>
        </p:spPr>
      </p:pic>
      <p:sp>
        <p:nvSpPr>
          <p:cNvPr id="2" name="Title 1"/>
          <p:cNvSpPr>
            <a:spLocks noGrp="1"/>
          </p:cNvSpPr>
          <p:nvPr>
            <p:ph type="ctrTitle"/>
          </p:nvPr>
        </p:nvSpPr>
        <p:spPr>
          <a:xfrm>
            <a:off x="685800" y="2130425"/>
            <a:ext cx="6118448" cy="1470025"/>
          </a:xfrm>
        </p:spPr>
        <p:txBody>
          <a:bodyPr>
            <a:normAutofit/>
          </a:bodyPr>
          <a:lstStyle>
            <a:lvl1pPr algn="l">
              <a:defRPr sz="4200">
                <a:solidFill>
                  <a:schemeClr val="bg1"/>
                </a:solidFill>
              </a:defRPr>
            </a:lvl1pPr>
          </a:lstStyle>
          <a:p>
            <a:r>
              <a:rPr lang="en-US" dirty="0" smtClean="0"/>
              <a:t>Click to edit Master title</a:t>
            </a:r>
            <a:endParaRPr lang="en-GB" dirty="0"/>
          </a:p>
        </p:txBody>
      </p:sp>
      <p:sp>
        <p:nvSpPr>
          <p:cNvPr id="3" name="Subtitle 2"/>
          <p:cNvSpPr>
            <a:spLocks noGrp="1"/>
          </p:cNvSpPr>
          <p:nvPr>
            <p:ph type="subTitle" idx="1"/>
          </p:nvPr>
        </p:nvSpPr>
        <p:spPr>
          <a:xfrm>
            <a:off x="2123728" y="3886200"/>
            <a:ext cx="5648672" cy="838944"/>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GB" dirty="0"/>
          </a:p>
        </p:txBody>
      </p:sp>
      <p:sp>
        <p:nvSpPr>
          <p:cNvPr id="5"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defRPr>
            </a:lvl1pPr>
          </a:lstStyle>
          <a:p>
            <a:pPr>
              <a:defRPr/>
            </a:pPr>
            <a:fld id="{0CF848C5-3C87-48BB-85A4-5A6B1E1EB0C7}" type="datetimeFigureOut">
              <a:rPr lang="en-GB"/>
              <a:pPr>
                <a:defRPr/>
              </a:pPr>
              <a:t>15/10/2014</a:t>
            </a:fld>
            <a:endParaRPr lang="en-GB" dirty="0"/>
          </a:p>
        </p:txBody>
      </p:sp>
      <p:sp>
        <p:nvSpPr>
          <p:cNvPr id="6"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704F71C8-00FE-4802-AAEB-DB2A8384541C}" type="slidenum">
              <a:rPr lang="en-GB"/>
              <a:pPr/>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9000" y="274638"/>
            <a:ext cx="6172200" cy="792162"/>
          </a:xfrm>
        </p:spPr>
        <p:txBody>
          <a:bodyPr/>
          <a:lstStyle>
            <a:lvl1pPr algn="l">
              <a:defRPr sz="2900">
                <a:solidFill>
                  <a:srgbClr val="FFFFFF"/>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889000" y="1600200"/>
            <a:ext cx="8229600" cy="4525963"/>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2C8E5062-A57F-4E2C-B616-EF24A27E7845}" type="datetime1">
              <a:rPr lang="en-GB"/>
              <a:pPr>
                <a:defRPr/>
              </a:pPr>
              <a:t>15/10/2014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D9F649D-4E51-469D-9C03-2D0C3C90F94E}" type="slidenum">
              <a:rPr lang="en-GB"/>
              <a:pPr/>
              <a:t>‹#›</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0C214A02-8CCA-46A0-970E-9C4964DE573F}" type="datetime1">
              <a:rPr lang="en-GB"/>
              <a:pPr>
                <a:defRPr/>
              </a:pPr>
              <a:t>15/10/2014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F0B07D01-3E92-49E1-A9E7-516828B15FB4}" type="slidenum">
              <a:rPr lang="en-GB"/>
              <a:pPr/>
              <a:t>‹#›</a:t>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fld id="{ABDF7EC1-D9AE-4E19-AFD0-BCD6D9DCF207}" type="datetime1">
              <a:rPr lang="en-GB"/>
              <a:pPr>
                <a:defRPr/>
              </a:pPr>
              <a:t>15/10/2014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9E6BFAD1-C118-4C89-AF7F-B17558B1F6AA}" type="slidenum">
              <a:rPr lang="en-GB"/>
              <a:pPr/>
              <a:t>‹#›</a:t>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fontAlgn="auto">
              <a:spcBef>
                <a:spcPts val="0"/>
              </a:spcBef>
              <a:spcAft>
                <a:spcPts val="0"/>
              </a:spcAft>
              <a:defRPr/>
            </a:lvl1pPr>
          </a:lstStyle>
          <a:p>
            <a:pPr>
              <a:defRPr/>
            </a:pPr>
            <a:fld id="{B50997ED-27BA-4885-A47E-B2CF8D033A6C}" type="datetime1">
              <a:rPr lang="en-GB"/>
              <a:pPr>
                <a:defRPr/>
              </a:pPr>
              <a:t>15/10/2014</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B2DEA4FD-F17D-4D4B-8A1A-43D4A031DBAF}" type="slidenum">
              <a:rPr lang="en-GB"/>
              <a:pPr/>
              <a:t>‹#›</a:t>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fontAlgn="auto">
              <a:spcBef>
                <a:spcPts val="0"/>
              </a:spcBef>
              <a:spcAft>
                <a:spcPts val="0"/>
              </a:spcAft>
              <a:defRPr/>
            </a:lvl1pPr>
          </a:lstStyle>
          <a:p>
            <a:pPr>
              <a:defRPr/>
            </a:pPr>
            <a:fld id="{BDB19E2B-85DD-4799-B8DC-94D9361EAAB7}" type="datetime1">
              <a:rPr lang="en-GB"/>
              <a:pPr>
                <a:defRPr/>
              </a:pPr>
              <a:t>15/10/2014</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4AC9A3A9-AD88-41B9-BA51-4A7782AD1CE0}" type="slidenum">
              <a:rPr lang="en-GB"/>
              <a:pPr/>
              <a:t>‹#›</a:t>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fontAlgn="auto">
              <a:spcBef>
                <a:spcPts val="0"/>
              </a:spcBef>
              <a:spcAft>
                <a:spcPts val="0"/>
              </a:spcAft>
              <a:defRPr/>
            </a:lvl1pPr>
          </a:lstStyle>
          <a:p>
            <a:pPr>
              <a:defRPr/>
            </a:pPr>
            <a:fld id="{87092468-F64A-42B5-B28C-F345E0C429C4}" type="datetime1">
              <a:rPr lang="en-GB"/>
              <a:pPr>
                <a:defRPr/>
              </a:pPr>
              <a:t>15/10/2014</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28CF357E-EB15-4099-82AF-2F494E44EA1E}"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9000" y="274638"/>
            <a:ext cx="6172200" cy="792162"/>
          </a:xfrm>
        </p:spPr>
        <p:txBody>
          <a:bodyPr/>
          <a:lstStyle>
            <a:lvl1pPr algn="l">
              <a:defRPr sz="2900">
                <a:solidFill>
                  <a:srgbClr val="FFFFFF"/>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889000" y="1600200"/>
            <a:ext cx="8229600" cy="4525963"/>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626BFF60-F371-44B4-8655-A379F3A4525C}" type="datetime1">
              <a:rPr lang="en-GB"/>
              <a:pPr>
                <a:defRPr/>
              </a:pPr>
              <a:t>15/10/2014</a:t>
            </a:fld>
            <a:endParaRPr lang="en-GB"/>
          </a:p>
        </p:txBody>
      </p:sp>
      <p:sp>
        <p:nvSpPr>
          <p:cNvPr id="5" name="Footer Placeholder 4"/>
          <p:cNvSpPr>
            <a:spLocks noGrp="1"/>
          </p:cNvSpPr>
          <p:nvPr>
            <p:ph type="ftr" sz="quarter" idx="11"/>
          </p:nvPr>
        </p:nvSpPr>
        <p:spPr/>
        <p:txBody>
          <a:bodyPr/>
          <a:lstStyle>
            <a:lvl1pPr>
              <a:defRPr b="1"/>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A5AD0367-385C-40DD-88B4-2634175C115B}" type="slidenum">
              <a:rPr lang="en-GB"/>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fld id="{54B1C459-6A99-4272-8B1F-F62D31F3A9AF}" type="datetime1">
              <a:rPr lang="en-GB"/>
              <a:pPr>
                <a:defRPr/>
              </a:pPr>
              <a:t>15/10/2014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85F07E13-D27C-456F-BBDD-7194C071A73B}" type="slidenum">
              <a:rPr lang="en-GB"/>
              <a:pPr/>
              <a:t>‹#›</a:t>
            </a:fld>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fld id="{AFB3CA4A-83DC-4FD2-A2FF-6E31B83AE7B7}" type="datetime1">
              <a:rPr lang="en-GB"/>
              <a:pPr>
                <a:defRPr/>
              </a:pPr>
              <a:t>15/10/2014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483F285-62E8-438A-A9C2-AF788B23BDD0}" type="slidenum">
              <a:rPr lang="en-GB"/>
              <a:pPr/>
              <a:t>‹#›</a:t>
            </a:fld>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D0932828-4C5E-4E5D-B018-C27AA7EE1382}" type="datetime1">
              <a:rPr lang="en-GB"/>
              <a:pPr>
                <a:defRPr/>
              </a:pPr>
              <a:t>15/10/2014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A0677700-D98A-412C-A4B1-C2B07BB5FFBA}" type="slidenum">
              <a:rPr lang="en-GB"/>
              <a:pPr/>
              <a:t>‹#›</a:t>
            </a:fld>
            <a:endParaRPr lang="en-GB"/>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E85F7795-51B9-465C-8F8C-73EB22843CF9}" type="datetime1">
              <a:rPr lang="en-GB"/>
              <a:pPr>
                <a:defRPr/>
              </a:pPr>
              <a:t>15/10/2014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89D13476-F71A-487E-B75E-A038FC0BE68A}" type="slidenum">
              <a:rPr lang="en-GB"/>
              <a:pPr/>
              <a:t>‹#›</a:t>
            </a:fld>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981200" y="1600200"/>
            <a:ext cx="6096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981200" y="3938588"/>
            <a:ext cx="6096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1588"/>
            <a:ext cx="9158288" cy="6856412"/>
          </a:xfrm>
          <a:prstGeom prst="rect">
            <a:avLst/>
          </a:prstGeom>
          <a:noFill/>
          <a:ln w="9525">
            <a:noFill/>
            <a:miter lim="800000"/>
            <a:headEnd/>
            <a:tailEnd/>
          </a:ln>
        </p:spPr>
      </p:pic>
      <p:sp>
        <p:nvSpPr>
          <p:cNvPr id="2" name="Title 1"/>
          <p:cNvSpPr>
            <a:spLocks noGrp="1"/>
          </p:cNvSpPr>
          <p:nvPr>
            <p:ph type="ctrTitle"/>
          </p:nvPr>
        </p:nvSpPr>
        <p:spPr>
          <a:xfrm>
            <a:off x="757695" y="2130425"/>
            <a:ext cx="6118448" cy="1470025"/>
          </a:xfrm>
        </p:spPr>
        <p:txBody>
          <a:bodyPr>
            <a:normAutofit/>
          </a:bodyPr>
          <a:lstStyle>
            <a:lvl1pPr algn="r">
              <a:defRPr sz="4200">
                <a:solidFill>
                  <a:schemeClr val="bg1"/>
                </a:solidFill>
              </a:defRPr>
            </a:lvl1pPr>
          </a:lstStyle>
          <a:p>
            <a:r>
              <a:rPr lang="en-US" dirty="0" smtClean="0"/>
              <a:t>Click to edit Master title</a:t>
            </a:r>
            <a:endParaRPr lang="en-GB" dirty="0"/>
          </a:p>
        </p:txBody>
      </p:sp>
      <p:sp>
        <p:nvSpPr>
          <p:cNvPr id="3" name="Subtitle 2"/>
          <p:cNvSpPr>
            <a:spLocks noGrp="1"/>
          </p:cNvSpPr>
          <p:nvPr>
            <p:ph type="subTitle" idx="1"/>
          </p:nvPr>
        </p:nvSpPr>
        <p:spPr>
          <a:xfrm>
            <a:off x="2105585" y="3886200"/>
            <a:ext cx="4770558" cy="838944"/>
          </a:xfrm>
        </p:spPr>
        <p:txBody>
          <a:bodyPr/>
          <a:lstStyle>
            <a:lvl1pPr marL="0" indent="0" algn="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GB" dirty="0"/>
          </a:p>
        </p:txBody>
      </p:sp>
      <p:sp>
        <p:nvSpPr>
          <p:cNvPr id="5" name="Date Placeholder 3"/>
          <p:cNvSpPr>
            <a:spLocks noGrp="1"/>
          </p:cNvSpPr>
          <p:nvPr>
            <p:ph type="dt" sz="half" idx="10"/>
          </p:nvPr>
        </p:nvSpPr>
        <p:spPr/>
        <p:txBody>
          <a:bodyPr/>
          <a:lstStyle>
            <a:lvl1pPr algn="ctr">
              <a:defRPr b="1">
                <a:ea typeface="ＭＳ Ｐゴシック" pitchFamily="-48" charset="-128"/>
              </a:defRPr>
            </a:lvl1pPr>
          </a:lstStyle>
          <a:p>
            <a:pPr>
              <a:defRPr/>
            </a:pPr>
            <a:fld id="{B6C96373-DA1F-418E-8D8D-AE446E97518C}" type="datetimeFigureOut">
              <a:rPr lang="en-GB"/>
              <a:pPr>
                <a:defRPr/>
              </a:pPr>
              <a:t>15/10/2014</a:t>
            </a:fld>
            <a:endParaRPr lang="en-GB"/>
          </a:p>
        </p:txBody>
      </p:sp>
      <p:sp>
        <p:nvSpPr>
          <p:cNvPr id="6"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2F13B370-17D3-4063-B41A-E4C94AC20FA1}" type="slidenum">
              <a:rPr lang="en-GB"/>
              <a:pPr/>
              <a:t>‹#›</a:t>
            </a:fld>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2400">
                <a:solidFill>
                  <a:schemeClr val="bg1"/>
                </a:solidFill>
              </a:defRPr>
            </a:lvl1pPr>
          </a:lstStyle>
          <a:p>
            <a:r>
              <a:rPr lang="en-US" dirty="0" smtClean="0"/>
              <a:t>Click to edit Master title </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3"/>
          <p:cNvSpPr>
            <a:spLocks noGrp="1"/>
          </p:cNvSpPr>
          <p:nvPr>
            <p:ph type="dt" sz="half" idx="10"/>
          </p:nvPr>
        </p:nvSpPr>
        <p:spPr/>
        <p:txBody>
          <a:bodyPr/>
          <a:lstStyle>
            <a:lvl1pPr algn="ctr">
              <a:defRPr b="1">
                <a:ea typeface="ＭＳ Ｐゴシック" pitchFamily="-48" charset="-128"/>
              </a:defRPr>
            </a:lvl1pPr>
          </a:lstStyle>
          <a:p>
            <a:pPr>
              <a:defRPr/>
            </a:pPr>
            <a:fld id="{0DD30305-2EDC-47C4-B0DF-73ED229A74EF}" type="datetimeFigureOut">
              <a:rPr lang="en-GB"/>
              <a:pPr>
                <a:defRPr/>
              </a:pPr>
              <a:t>15/10/2014</a:t>
            </a:fld>
            <a:endParaRPr lang="en-GB"/>
          </a:p>
        </p:txBody>
      </p:sp>
      <p:sp>
        <p:nvSpPr>
          <p:cNvPr id="6"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CA5574FF-F7A3-4672-9CD9-8E9E5B107381}" type="slidenum">
              <a:rPr lang="en-GB"/>
              <a:pPr/>
              <a:t>‹#›</a:t>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48968910-6F5C-4A52-8C66-89C48078E9DF}" type="datetime1">
              <a:rPr lang="en-GB" smtClean="0">
                <a:solidFill>
                  <a:prstClr val="black">
                    <a:tint val="75000"/>
                  </a:prstClr>
                </a:solidFill>
              </a:rPr>
              <a:pPr>
                <a:defRPr/>
              </a:pPr>
              <a:t>15/10/2014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0127285-E2CC-41CF-BF44-94E48B60601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xmlns="" val="3415334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3175"/>
            <a:ext cx="9140825" cy="686117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defRPr>
                <a:solidFill>
                  <a:schemeClr val="bg1"/>
                </a:solidFill>
                <a:latin typeface="Arial" pitchFamily="34" charset="0"/>
                <a:cs typeface="Arial"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8F521999-4A3E-45EF-8959-A331195C2B0F}" type="datetime1">
              <a:rPr lang="en-GB"/>
              <a:pPr>
                <a:defRPr/>
              </a:pPr>
              <a:t>15/10/2014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5FF4436-CEF4-47B9-85E4-F2ECBF320657}"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F0F3B2A8-2128-47BF-ABA6-69E390BEE610}" type="datetime1">
              <a:rPr lang="en-GB"/>
              <a:pPr>
                <a:defRPr/>
              </a:pPr>
              <a:t>15/10/2014</a:t>
            </a:fld>
            <a:endParaRPr lang="en-GB"/>
          </a:p>
        </p:txBody>
      </p:sp>
      <p:sp>
        <p:nvSpPr>
          <p:cNvPr id="5" name="Footer Placeholder 4"/>
          <p:cNvSpPr>
            <a:spLocks noGrp="1"/>
          </p:cNvSpPr>
          <p:nvPr>
            <p:ph type="ftr" sz="quarter" idx="11"/>
          </p:nvPr>
        </p:nvSpPr>
        <p:spPr/>
        <p:txBody>
          <a:bodyPr/>
          <a:lstStyle>
            <a:lvl1pPr>
              <a:defRPr b="1"/>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DB9BA7CE-BCA7-4ECF-8FD6-793470CCB76A}" type="slidenum">
              <a:rPr lang="en-GB"/>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cs typeface="+mn-cs"/>
              </a:defRPr>
            </a:lvl1pPr>
          </a:lstStyle>
          <a:p>
            <a:pPr>
              <a:defRPr/>
            </a:pPr>
            <a:fld id="{B019E868-2941-4924-8440-B993A7613620}" type="datetimeFigureOut">
              <a:rPr lang="en-GB"/>
              <a:pPr>
                <a:defRPr/>
              </a:pPr>
              <a:t>15/10/2014</a:t>
            </a:fld>
            <a:endParaRPr lang="en-GB"/>
          </a:p>
        </p:txBody>
      </p:sp>
      <p:sp>
        <p:nvSpPr>
          <p:cNvPr id="5"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EC8CDA62-A405-4489-9125-A1225376721D}" type="slidenum">
              <a:rPr lang="en-GB"/>
              <a:pPr/>
              <a:t>‹#›</a:t>
            </a:fld>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1588"/>
            <a:ext cx="9158288" cy="6856412"/>
          </a:xfrm>
          <a:prstGeom prst="rect">
            <a:avLst/>
          </a:prstGeom>
          <a:noFill/>
          <a:ln w="9525">
            <a:noFill/>
            <a:miter lim="800000"/>
            <a:headEnd/>
            <a:tailEnd/>
          </a:ln>
        </p:spPr>
      </p:pic>
      <p:sp>
        <p:nvSpPr>
          <p:cNvPr id="2" name="Title 1"/>
          <p:cNvSpPr>
            <a:spLocks noGrp="1"/>
          </p:cNvSpPr>
          <p:nvPr>
            <p:ph type="ctrTitle"/>
          </p:nvPr>
        </p:nvSpPr>
        <p:spPr>
          <a:xfrm>
            <a:off x="685800" y="2130425"/>
            <a:ext cx="6118448" cy="1470025"/>
          </a:xfrm>
        </p:spPr>
        <p:txBody>
          <a:bodyPr>
            <a:normAutofit/>
          </a:bodyPr>
          <a:lstStyle>
            <a:lvl1pPr algn="l">
              <a:defRPr sz="4200">
                <a:solidFill>
                  <a:schemeClr val="bg1"/>
                </a:solidFill>
              </a:defRPr>
            </a:lvl1pPr>
          </a:lstStyle>
          <a:p>
            <a:r>
              <a:rPr lang="en-US" dirty="0" smtClean="0"/>
              <a:t>Click to edit Master title</a:t>
            </a:r>
            <a:endParaRPr lang="en-GB" dirty="0"/>
          </a:p>
        </p:txBody>
      </p:sp>
      <p:sp>
        <p:nvSpPr>
          <p:cNvPr id="3" name="Subtitle 2"/>
          <p:cNvSpPr>
            <a:spLocks noGrp="1"/>
          </p:cNvSpPr>
          <p:nvPr>
            <p:ph type="subTitle" idx="1"/>
          </p:nvPr>
        </p:nvSpPr>
        <p:spPr>
          <a:xfrm>
            <a:off x="2123728" y="3886200"/>
            <a:ext cx="5648672" cy="838944"/>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GB" dirty="0"/>
          </a:p>
        </p:txBody>
      </p:sp>
      <p:sp>
        <p:nvSpPr>
          <p:cNvPr id="5"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cs typeface="+mn-cs"/>
              </a:defRPr>
            </a:lvl1pPr>
          </a:lstStyle>
          <a:p>
            <a:pPr>
              <a:defRPr/>
            </a:pPr>
            <a:fld id="{961A2485-62CE-49D9-B917-F1B4FD9B0D33}" type="datetimeFigureOut">
              <a:rPr lang="en-GB"/>
              <a:pPr>
                <a:defRPr/>
              </a:pPr>
              <a:t>15/10/2014</a:t>
            </a:fld>
            <a:endParaRPr lang="en-GB"/>
          </a:p>
        </p:txBody>
      </p:sp>
      <p:sp>
        <p:nvSpPr>
          <p:cNvPr id="6"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09B24325-CFB0-4385-865C-9A1D7AD1B357}" type="slidenum">
              <a:rPr lang="en-GB"/>
              <a:pPr/>
              <a:t>‹#›</a:t>
            </a:fld>
            <a:endParaRPr lang="en-GB"/>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9000" y="274638"/>
            <a:ext cx="6172200" cy="792162"/>
          </a:xfrm>
        </p:spPr>
        <p:txBody>
          <a:bodyPr/>
          <a:lstStyle>
            <a:lvl1pPr algn="l">
              <a:defRPr sz="2900">
                <a:solidFill>
                  <a:srgbClr val="FFFFFF"/>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889000" y="1600200"/>
            <a:ext cx="8229600" cy="4525963"/>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E9C5FE41-EC0E-4B35-9471-6736ECCF3BC4}" type="datetime1">
              <a:rPr lang="en-GB"/>
              <a:pPr>
                <a:defRPr/>
              </a:pPr>
              <a:t>15/10/2014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51FC20B-06CE-4624-8837-647EE74CDE82}" type="slidenum">
              <a:rPr lang="en-GB"/>
              <a:pPr/>
              <a:t>‹#›</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D653A9EC-287C-45BC-8E6A-DA3DB980ED55}" type="datetime1">
              <a:rPr lang="en-GB"/>
              <a:pPr>
                <a:defRPr/>
              </a:pPr>
              <a:t>15/10/2014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A78E826E-CDF7-4B60-86B2-D171421EE50D}" type="slidenum">
              <a:rPr lang="en-GB"/>
              <a:pPr/>
              <a:t>‹#›</a:t>
            </a:fld>
            <a:endParaRPr lang="en-GB"/>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8BC82E30-58B0-4E72-976E-51B156484099}" type="datetime1">
              <a:rPr lang="en-GB"/>
              <a:pPr>
                <a:defRPr/>
              </a:pPr>
              <a:t>15/10/2014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4D1C59C4-263D-44C3-86EC-C134653DF0DC}" type="slidenum">
              <a:rPr lang="en-GB"/>
              <a:pPr/>
              <a:t>‹#›</a:t>
            </a:fld>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4B43EE9C-39D6-4511-BE49-87E1F8A1F129}" type="datetime1">
              <a:rPr lang="en-GB"/>
              <a:pPr>
                <a:defRPr/>
              </a:pPr>
              <a:t>15/10/2014</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48F93B2F-0049-41E8-9BB8-13BA67C64E96}" type="slidenum">
              <a:rPr lang="en-GB"/>
              <a:pPr/>
              <a:t>‹#›</a:t>
            </a:fld>
            <a:endParaRPr lang="en-GB"/>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3008077B-58BE-49FF-8931-F33D19DB1581}" type="datetime1">
              <a:rPr lang="en-GB"/>
              <a:pPr>
                <a:defRPr/>
              </a:pPr>
              <a:t>15/10/2014</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1EC48313-9B41-4762-8A55-DDA8A19CA9ED}" type="slidenum">
              <a:rPr lang="en-GB"/>
              <a:pPr/>
              <a:t>‹#›</a:t>
            </a:fld>
            <a:endParaRPr lang="en-GB"/>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6B0154F7-4472-467C-94DB-1C8EBC6B5EE7}" type="datetime1">
              <a:rPr lang="en-GB"/>
              <a:pPr>
                <a:defRPr/>
              </a:pPr>
              <a:t>15/10/2014</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BAA405D3-FF11-4CFF-99B9-8E14FD1D4B64}" type="slidenum">
              <a:rPr lang="en-GB"/>
              <a:pPr/>
              <a:t>‹#›</a:t>
            </a:fld>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BA104068-F616-4C18-A92A-DAF870C454F9}" type="datetime1">
              <a:rPr lang="en-GB"/>
              <a:pPr>
                <a:defRPr/>
              </a:pPr>
              <a:t>15/10/2014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93B5A367-B9DA-4CF1-8CDE-2C91035ADB62}" type="slidenum">
              <a:rPr lang="en-GB"/>
              <a:pPr/>
              <a:t>‹#›</a:t>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5089D6BF-C92F-4953-B70A-EDA0A3C40BB7}" type="datetime1">
              <a:rPr lang="en-GB"/>
              <a:pPr>
                <a:defRPr/>
              </a:pPr>
              <a:t>15/10/2014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9F3CF2FD-B46B-4CAD-95A6-BB58A32CF766}"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1FC82687-27D7-4BF8-9859-4D8C81A5B7D9}" type="datetime1">
              <a:rPr lang="en-GB"/>
              <a:pPr>
                <a:defRPr/>
              </a:pPr>
              <a:t>15/10/2014</a:t>
            </a:fld>
            <a:endParaRPr lang="en-GB"/>
          </a:p>
        </p:txBody>
      </p:sp>
      <p:sp>
        <p:nvSpPr>
          <p:cNvPr id="6" name="Footer Placeholder 4"/>
          <p:cNvSpPr>
            <a:spLocks noGrp="1"/>
          </p:cNvSpPr>
          <p:nvPr>
            <p:ph type="ftr" sz="quarter" idx="11"/>
          </p:nvPr>
        </p:nvSpPr>
        <p:spPr/>
        <p:txBody>
          <a:bodyPr/>
          <a:lstStyle>
            <a:lvl1pPr>
              <a:defRPr b="1"/>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CD2BBD6D-377E-407C-BD81-400B2C85CC10}" type="slidenum">
              <a:rPr lang="en-GB"/>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75E9A68E-7E49-433A-9143-ACA9EB3F6924}" type="datetime1">
              <a:rPr lang="en-GB"/>
              <a:pPr>
                <a:defRPr/>
              </a:pPr>
              <a:t>15/10/2014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8FA275D6-F91C-4959-9A20-E7734CD4CD9B}" type="slidenum">
              <a:rPr lang="en-GB"/>
              <a:pPr/>
              <a:t>‹#›</a:t>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B8C1FE53-BD0D-4754-B92B-8E72EB7C4956}" type="datetime1">
              <a:rPr lang="en-GB"/>
              <a:pPr>
                <a:defRPr/>
              </a:pPr>
              <a:t>15/10/2014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B44BD53-F601-4F83-A768-FDDD19384715}" type="slidenum">
              <a:rPr lang="en-GB"/>
              <a:pPr/>
              <a:t>‹#›</a:t>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981200" y="1600200"/>
            <a:ext cx="6096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981200" y="3938588"/>
            <a:ext cx="6096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5" name="Title 1"/>
          <p:cNvSpPr>
            <a:spLocks noGrp="1"/>
          </p:cNvSpPr>
          <p:nvPr>
            <p:ph type="title"/>
          </p:nvPr>
        </p:nvSpPr>
        <p:spPr>
          <a:xfrm>
            <a:off x="457202" y="274638"/>
            <a:ext cx="6707188" cy="1143000"/>
          </a:xfrm>
        </p:spPr>
        <p:txBody>
          <a:bodyPr>
            <a:noAutofit/>
          </a:bodyPr>
          <a:lstStyle>
            <a:lvl1pPr algn="l">
              <a:defRPr sz="2400">
                <a:solidFill>
                  <a:schemeClr val="bg1"/>
                </a:solidFill>
              </a:defRPr>
            </a:lvl1pPr>
          </a:lstStyle>
          <a:p>
            <a:r>
              <a:rPr lang="en-US" dirty="0" smtClean="0"/>
              <a:t>Click to edit Master title </a:t>
            </a:r>
            <a:endParaRPr lang="en-GB" dirty="0"/>
          </a:p>
        </p:txBody>
      </p:sp>
      <p:sp>
        <p:nvSpPr>
          <p:cNvPr id="4" name="Slide Number Placeholder 2"/>
          <p:cNvSpPr>
            <a:spLocks noGrp="1" noChangeArrowheads="1"/>
          </p:cNvSpPr>
          <p:nvPr>
            <p:ph type="sldNum" sz="quarter" idx="10"/>
          </p:nvPr>
        </p:nvSpPr>
        <p:spPr>
          <a:xfrm>
            <a:off x="6705600" y="6248400"/>
            <a:ext cx="1905000" cy="457200"/>
          </a:xfrm>
        </p:spPr>
        <p:txBody>
          <a:bodyPr anchor="t"/>
          <a:lstStyle>
            <a:lvl1pPr>
              <a:defRPr sz="2400">
                <a:solidFill>
                  <a:srgbClr val="000000"/>
                </a:solidFill>
                <a:latin typeface="Times New Roman" pitchFamily="18" charset="0"/>
                <a:ea typeface="MS PGothic" pitchFamily="34" charset="-128"/>
              </a:defRPr>
            </a:lvl1pPr>
          </a:lstStyle>
          <a:p>
            <a:fld id="{156F8FF5-FDE6-421D-A95C-CF4B52D51CF1}" type="slidenum">
              <a:rPr lang="en-US"/>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Subtitle 4"/>
          <p:cNvSpPr>
            <a:spLocks/>
          </p:cNvSpPr>
          <p:nvPr userDrawn="1"/>
        </p:nvSpPr>
        <p:spPr bwMode="auto">
          <a:xfrm>
            <a:off x="5724525" y="1592263"/>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5" name="Subtitle 4"/>
          <p:cNvSpPr>
            <a:spLocks/>
          </p:cNvSpPr>
          <p:nvPr userDrawn="1"/>
        </p:nvSpPr>
        <p:spPr bwMode="auto">
          <a:xfrm>
            <a:off x="5715000" y="160020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8" name="Title 3"/>
          <p:cNvSpPr>
            <a:spLocks/>
          </p:cNvSpPr>
          <p:nvPr userDrawn="1"/>
        </p:nvSpPr>
        <p:spPr bwMode="auto">
          <a:xfrm>
            <a:off x="5165725" y="685800"/>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9" name="Title 3"/>
          <p:cNvSpPr>
            <a:spLocks/>
          </p:cNvSpPr>
          <p:nvPr userDrawn="1"/>
        </p:nvSpPr>
        <p:spPr bwMode="auto">
          <a:xfrm>
            <a:off x="5345113" y="865188"/>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10" name="Subtitle 4"/>
          <p:cNvSpPr>
            <a:spLocks/>
          </p:cNvSpPr>
          <p:nvPr userDrawn="1"/>
        </p:nvSpPr>
        <p:spPr bwMode="auto">
          <a:xfrm>
            <a:off x="5903913" y="177165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6" name="Rectangle 3"/>
          <p:cNvSpPr>
            <a:spLocks noGrp="1" noChangeArrowheads="1"/>
          </p:cNvSpPr>
          <p:nvPr>
            <p:ph type="subTitle" sz="quarter" idx="1"/>
          </p:nvPr>
        </p:nvSpPr>
        <p:spPr>
          <a:xfrm>
            <a:off x="5715000" y="1600200"/>
            <a:ext cx="5105400" cy="504825"/>
          </a:xfrm>
        </p:spPr>
        <p:txBody>
          <a:bodyPr/>
          <a:lstStyle>
            <a:lvl1pPr marL="0" indent="0">
              <a:buFontTx/>
              <a:buNone/>
              <a:defRPr sz="2400">
                <a:solidFill>
                  <a:srgbClr val="9283BC"/>
                </a:solidFill>
              </a:defRPr>
            </a:lvl1pPr>
          </a:lstStyle>
          <a:p>
            <a:r>
              <a:rPr lang="en-US" dirty="0"/>
              <a:t>Click to edit Master subtitle style</a:t>
            </a:r>
          </a:p>
        </p:txBody>
      </p:sp>
      <p:sp>
        <p:nvSpPr>
          <p:cNvPr id="7"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 name="Rectangle 3"/>
          <p:cNvSpPr>
            <a:spLocks noGrp="1" noChangeArrowheads="1"/>
          </p:cNvSpPr>
          <p:nvPr>
            <p:ph type="subTitle" sz="quarter" idx="1"/>
          </p:nvPr>
        </p:nvSpPr>
        <p:spPr>
          <a:xfrm>
            <a:off x="5716800" y="1602000"/>
            <a:ext cx="6400800" cy="504825"/>
          </a:xfrm>
        </p:spPr>
        <p:txBody>
          <a:bodyPr/>
          <a:lstStyle>
            <a:lvl1pPr marL="0" indent="0">
              <a:buFontTx/>
              <a:buNone/>
              <a:defRPr sz="2400">
                <a:solidFill>
                  <a:srgbClr val="9283BE"/>
                </a:solidFill>
              </a:defRPr>
            </a:lvl1pPr>
          </a:lstStyle>
          <a:p>
            <a:r>
              <a:rPr lang="en-US" dirty="0"/>
              <a:t>Click to edit Master subtitle style</a:t>
            </a:r>
          </a:p>
        </p:txBody>
      </p:sp>
      <p:sp>
        <p:nvSpPr>
          <p:cNvPr id="8"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981200" y="1524001"/>
            <a:ext cx="29736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Content Placeholder 5"/>
          <p:cNvSpPr>
            <a:spLocks noGrp="1"/>
          </p:cNvSpPr>
          <p:nvPr>
            <p:ph sz="quarter" idx="4"/>
          </p:nvPr>
        </p:nvSpPr>
        <p:spPr>
          <a:xfrm>
            <a:off x="5181600" y="1524001"/>
            <a:ext cx="29718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8E7482F9-47D0-4040-A716-3BAA5DBE802E}" type="datetime1">
              <a:rPr lang="en-GB"/>
              <a:pPr>
                <a:defRPr/>
              </a:pPr>
              <a:t>15/10/2014</a:t>
            </a:fld>
            <a:endParaRPr lang="en-GB"/>
          </a:p>
        </p:txBody>
      </p:sp>
      <p:sp>
        <p:nvSpPr>
          <p:cNvPr id="8" name="Footer Placeholder 4"/>
          <p:cNvSpPr>
            <a:spLocks noGrp="1"/>
          </p:cNvSpPr>
          <p:nvPr>
            <p:ph type="ftr" sz="quarter" idx="11"/>
          </p:nvPr>
        </p:nvSpPr>
        <p:spPr/>
        <p:txBody>
          <a:bodyPr/>
          <a:lstStyle>
            <a:lvl1pPr>
              <a:defRPr b="1"/>
            </a:lvl1pPr>
          </a:lstStyle>
          <a:p>
            <a:pPr>
              <a:defRPr/>
            </a:pPr>
            <a:endParaRPr lang="en-GB"/>
          </a:p>
        </p:txBody>
      </p:sp>
      <p:sp>
        <p:nvSpPr>
          <p:cNvPr id="9" name="Slide Number Placeholder 5"/>
          <p:cNvSpPr>
            <a:spLocks noGrp="1"/>
          </p:cNvSpPr>
          <p:nvPr>
            <p:ph type="sldNum" sz="quarter" idx="12"/>
          </p:nvPr>
        </p:nvSpPr>
        <p:spPr/>
        <p:txBody>
          <a:bodyPr/>
          <a:lstStyle>
            <a:lvl1pPr>
              <a:defRPr b="1">
                <a:ea typeface="MS PGothic" pitchFamily="34" charset="-128"/>
              </a:defRPr>
            </a:lvl1pPr>
          </a:lstStyle>
          <a:p>
            <a:fld id="{1EA69546-E889-4680-9D0D-5F4DE66171A1}" type="slidenum">
              <a:rPr lang="en-GB"/>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1" y="1600200"/>
            <a:ext cx="6172199" cy="4525963"/>
          </a:xfrm>
        </p:spPr>
        <p:txBody>
          <a:bodyPr/>
          <a:lstStyle>
            <a:lvl1pPr>
              <a:defRPr sz="2000"/>
            </a:lvl1pPr>
            <a:lvl2pPr>
              <a:defRPr sz="2000"/>
            </a:lvl2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US"/>
          </a:p>
        </p:txBody>
      </p:sp>
      <p:sp>
        <p:nvSpPr>
          <p:cNvPr id="3" name="Content Placeholder 2"/>
          <p:cNvSpPr>
            <a:spLocks noGrp="1"/>
          </p:cNvSpPr>
          <p:nvPr>
            <p:ph idx="1"/>
          </p:nvPr>
        </p:nvSpPr>
        <p:spPr>
          <a:xfrm>
            <a:off x="1981200" y="1600200"/>
            <a:ext cx="6096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Subtitle 4"/>
          <p:cNvSpPr>
            <a:spLocks/>
          </p:cNvSpPr>
          <p:nvPr userDrawn="1"/>
        </p:nvSpPr>
        <p:spPr bwMode="auto">
          <a:xfrm>
            <a:off x="5724525" y="1592263"/>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5" name="Subtitle 4"/>
          <p:cNvSpPr>
            <a:spLocks/>
          </p:cNvSpPr>
          <p:nvPr userDrawn="1"/>
        </p:nvSpPr>
        <p:spPr bwMode="auto">
          <a:xfrm>
            <a:off x="5715000" y="160020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8" name="Title 3"/>
          <p:cNvSpPr>
            <a:spLocks/>
          </p:cNvSpPr>
          <p:nvPr userDrawn="1"/>
        </p:nvSpPr>
        <p:spPr bwMode="auto">
          <a:xfrm>
            <a:off x="5165725" y="685800"/>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9" name="Title 3"/>
          <p:cNvSpPr>
            <a:spLocks/>
          </p:cNvSpPr>
          <p:nvPr userDrawn="1"/>
        </p:nvSpPr>
        <p:spPr bwMode="auto">
          <a:xfrm>
            <a:off x="5345113" y="865188"/>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10" name="Subtitle 4"/>
          <p:cNvSpPr>
            <a:spLocks/>
          </p:cNvSpPr>
          <p:nvPr userDrawn="1"/>
        </p:nvSpPr>
        <p:spPr bwMode="auto">
          <a:xfrm>
            <a:off x="5903913" y="177165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6" name="Rectangle 3"/>
          <p:cNvSpPr>
            <a:spLocks noGrp="1" noChangeArrowheads="1"/>
          </p:cNvSpPr>
          <p:nvPr>
            <p:ph type="subTitle" sz="quarter" idx="1"/>
          </p:nvPr>
        </p:nvSpPr>
        <p:spPr>
          <a:xfrm>
            <a:off x="5715000" y="1600200"/>
            <a:ext cx="5105400" cy="504825"/>
          </a:xfrm>
        </p:spPr>
        <p:txBody>
          <a:bodyPr/>
          <a:lstStyle>
            <a:lvl1pPr marL="0" indent="0">
              <a:buFontTx/>
              <a:buNone/>
              <a:defRPr sz="2400">
                <a:solidFill>
                  <a:srgbClr val="9283BC"/>
                </a:solidFill>
              </a:defRPr>
            </a:lvl1pPr>
          </a:lstStyle>
          <a:p>
            <a:r>
              <a:rPr lang="en-US" dirty="0"/>
              <a:t>Click to edit Master subtitle style</a:t>
            </a:r>
          </a:p>
        </p:txBody>
      </p:sp>
      <p:sp>
        <p:nvSpPr>
          <p:cNvPr id="7"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 name="Rectangle 3"/>
          <p:cNvSpPr>
            <a:spLocks noGrp="1" noChangeArrowheads="1"/>
          </p:cNvSpPr>
          <p:nvPr>
            <p:ph type="subTitle" sz="quarter" idx="1"/>
          </p:nvPr>
        </p:nvSpPr>
        <p:spPr>
          <a:xfrm>
            <a:off x="5716800" y="1602000"/>
            <a:ext cx="6400800" cy="504825"/>
          </a:xfrm>
        </p:spPr>
        <p:txBody>
          <a:bodyPr/>
          <a:lstStyle>
            <a:lvl1pPr marL="0" indent="0">
              <a:buFontTx/>
              <a:buNone/>
              <a:defRPr sz="2400">
                <a:solidFill>
                  <a:srgbClr val="9283BE"/>
                </a:solidFill>
              </a:defRPr>
            </a:lvl1pPr>
          </a:lstStyle>
          <a:p>
            <a:r>
              <a:rPr lang="en-US" dirty="0"/>
              <a:t>Click to edit Master subtitle style</a:t>
            </a:r>
          </a:p>
        </p:txBody>
      </p:sp>
      <p:sp>
        <p:nvSpPr>
          <p:cNvPr id="8"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981200" y="1524001"/>
            <a:ext cx="29736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Content Placeholder 5"/>
          <p:cNvSpPr>
            <a:spLocks noGrp="1"/>
          </p:cNvSpPr>
          <p:nvPr>
            <p:ph sz="quarter" idx="4"/>
          </p:nvPr>
        </p:nvSpPr>
        <p:spPr>
          <a:xfrm>
            <a:off x="5181600" y="1524001"/>
            <a:ext cx="29718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5D21141A-F24F-42B1-BB22-E0AE1A61BC21}" type="datetime1">
              <a:rPr lang="en-GB"/>
              <a:pPr>
                <a:defRPr/>
              </a:pPr>
              <a:t>15/10/2014</a:t>
            </a:fld>
            <a:endParaRPr lang="en-GB"/>
          </a:p>
        </p:txBody>
      </p:sp>
      <p:sp>
        <p:nvSpPr>
          <p:cNvPr id="4" name="Footer Placeholder 4"/>
          <p:cNvSpPr>
            <a:spLocks noGrp="1"/>
          </p:cNvSpPr>
          <p:nvPr>
            <p:ph type="ftr" sz="quarter" idx="11"/>
          </p:nvPr>
        </p:nvSpPr>
        <p:spPr/>
        <p:txBody>
          <a:bodyPr/>
          <a:lstStyle>
            <a:lvl1pPr>
              <a:defRPr b="1"/>
            </a:lvl1pPr>
          </a:lstStyle>
          <a:p>
            <a:pPr>
              <a:defRPr/>
            </a:pPr>
            <a:endParaRPr lang="en-GB"/>
          </a:p>
        </p:txBody>
      </p:sp>
      <p:sp>
        <p:nvSpPr>
          <p:cNvPr id="5" name="Slide Number Placeholder 5"/>
          <p:cNvSpPr>
            <a:spLocks noGrp="1"/>
          </p:cNvSpPr>
          <p:nvPr>
            <p:ph type="sldNum" sz="quarter" idx="12"/>
          </p:nvPr>
        </p:nvSpPr>
        <p:spPr/>
        <p:txBody>
          <a:bodyPr/>
          <a:lstStyle>
            <a:lvl1pPr>
              <a:defRPr b="1">
                <a:ea typeface="MS PGothic" pitchFamily="34" charset="-128"/>
              </a:defRPr>
            </a:lvl1pPr>
          </a:lstStyle>
          <a:p>
            <a:fld id="{15B8E086-A0B8-46BB-BFE2-191146D70103}" type="slidenum">
              <a:rPr lang="en-GB"/>
              <a:pPr/>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1" y="1600200"/>
            <a:ext cx="6172199" cy="4525963"/>
          </a:xfrm>
        </p:spPr>
        <p:txBody>
          <a:bodyPr/>
          <a:lstStyle>
            <a:lvl1pPr>
              <a:defRPr sz="2000"/>
            </a:lvl1pPr>
            <a:lvl2pPr>
              <a:defRPr sz="2000"/>
            </a:lvl2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US"/>
          </a:p>
        </p:txBody>
      </p:sp>
      <p:sp>
        <p:nvSpPr>
          <p:cNvPr id="3" name="Content Placeholder 2"/>
          <p:cNvSpPr>
            <a:spLocks noGrp="1"/>
          </p:cNvSpPr>
          <p:nvPr>
            <p:ph idx="1"/>
          </p:nvPr>
        </p:nvSpPr>
        <p:spPr>
          <a:xfrm>
            <a:off x="1981200" y="1600200"/>
            <a:ext cx="6096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lgn="ctr" eaLnBrk="1" hangingPunct="1">
              <a:defRPr b="1">
                <a:solidFill>
                  <a:srgbClr val="000000"/>
                </a:solidFill>
                <a:latin typeface="Arial" charset="0"/>
                <a:ea typeface="ＭＳ Ｐゴシック" pitchFamily="-48" charset="-128"/>
                <a:cs typeface="+mn-cs"/>
              </a:defRPr>
            </a:lvl1pPr>
          </a:lstStyle>
          <a:p>
            <a:pPr>
              <a:defRPr/>
            </a:pPr>
            <a:fld id="{43D7A43B-FC6E-45DD-8078-A988FA958BAC}" type="datetimeFigureOut">
              <a:rPr lang="en-GB"/>
              <a:pPr>
                <a:defRPr/>
              </a:pPr>
              <a:t>15/10/2014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b="1">
                <a:solidFill>
                  <a:srgbClr val="000000"/>
                </a:solidFill>
                <a:latin typeface="Arial" charset="0"/>
                <a:ea typeface="ＭＳ Ｐゴシック" pitchFamily="-48" charset="-128"/>
                <a:cs typeface="+mn-cs"/>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b="1">
                <a:solidFill>
                  <a:srgbClr val="000000"/>
                </a:solidFill>
                <a:ea typeface="MS PGothic" pitchFamily="34" charset="-128"/>
              </a:defRPr>
            </a:lvl1pPr>
          </a:lstStyle>
          <a:p>
            <a:fld id="{6F224F14-47D6-4800-AA97-5B0684585073}" type="slidenum">
              <a:rPr lang="en-GB"/>
              <a:pPr/>
              <a:t>‹#›</a:t>
            </a:fld>
            <a:endParaRPr lang="en-GB"/>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Subtitle 4"/>
          <p:cNvSpPr>
            <a:spLocks/>
          </p:cNvSpPr>
          <p:nvPr userDrawn="1"/>
        </p:nvSpPr>
        <p:spPr bwMode="auto">
          <a:xfrm>
            <a:off x="5724525" y="1592263"/>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5" name="Subtitle 4"/>
          <p:cNvSpPr>
            <a:spLocks/>
          </p:cNvSpPr>
          <p:nvPr userDrawn="1"/>
        </p:nvSpPr>
        <p:spPr bwMode="auto">
          <a:xfrm>
            <a:off x="5715000" y="160020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8" name="Title 3"/>
          <p:cNvSpPr>
            <a:spLocks/>
          </p:cNvSpPr>
          <p:nvPr userDrawn="1"/>
        </p:nvSpPr>
        <p:spPr bwMode="auto">
          <a:xfrm>
            <a:off x="5165725" y="685800"/>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9" name="Title 3"/>
          <p:cNvSpPr>
            <a:spLocks/>
          </p:cNvSpPr>
          <p:nvPr userDrawn="1"/>
        </p:nvSpPr>
        <p:spPr bwMode="auto">
          <a:xfrm>
            <a:off x="5345113" y="865188"/>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10" name="Subtitle 4"/>
          <p:cNvSpPr>
            <a:spLocks/>
          </p:cNvSpPr>
          <p:nvPr userDrawn="1"/>
        </p:nvSpPr>
        <p:spPr bwMode="auto">
          <a:xfrm>
            <a:off x="5903913" y="177165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6" name="Rectangle 3"/>
          <p:cNvSpPr>
            <a:spLocks noGrp="1" noChangeArrowheads="1"/>
          </p:cNvSpPr>
          <p:nvPr>
            <p:ph type="subTitle" sz="quarter" idx="1"/>
          </p:nvPr>
        </p:nvSpPr>
        <p:spPr>
          <a:xfrm>
            <a:off x="5715000" y="1600200"/>
            <a:ext cx="5105400" cy="504825"/>
          </a:xfrm>
        </p:spPr>
        <p:txBody>
          <a:bodyPr/>
          <a:lstStyle>
            <a:lvl1pPr marL="0" indent="0">
              <a:buFontTx/>
              <a:buNone/>
              <a:defRPr sz="2400">
                <a:solidFill>
                  <a:srgbClr val="9283BC"/>
                </a:solidFill>
              </a:defRPr>
            </a:lvl1pPr>
          </a:lstStyle>
          <a:p>
            <a:r>
              <a:rPr lang="en-US" dirty="0"/>
              <a:t>Click to edit Master subtitle style</a:t>
            </a:r>
          </a:p>
        </p:txBody>
      </p:sp>
      <p:sp>
        <p:nvSpPr>
          <p:cNvPr id="7"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 name="Rectangle 3"/>
          <p:cNvSpPr>
            <a:spLocks noGrp="1" noChangeArrowheads="1"/>
          </p:cNvSpPr>
          <p:nvPr>
            <p:ph type="subTitle" sz="quarter" idx="1"/>
          </p:nvPr>
        </p:nvSpPr>
        <p:spPr>
          <a:xfrm>
            <a:off x="5716800" y="1602000"/>
            <a:ext cx="6400800" cy="504825"/>
          </a:xfrm>
        </p:spPr>
        <p:txBody>
          <a:bodyPr/>
          <a:lstStyle>
            <a:lvl1pPr marL="0" indent="0">
              <a:buFontTx/>
              <a:buNone/>
              <a:defRPr sz="2400">
                <a:solidFill>
                  <a:srgbClr val="9283BE"/>
                </a:solidFill>
              </a:defRPr>
            </a:lvl1pPr>
          </a:lstStyle>
          <a:p>
            <a:r>
              <a:rPr lang="en-US" dirty="0"/>
              <a:t>Click to edit Master subtitle style</a:t>
            </a:r>
          </a:p>
        </p:txBody>
      </p:sp>
      <p:sp>
        <p:nvSpPr>
          <p:cNvPr id="8"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981200" y="1524001"/>
            <a:ext cx="29736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Content Placeholder 5"/>
          <p:cNvSpPr>
            <a:spLocks noGrp="1"/>
          </p:cNvSpPr>
          <p:nvPr>
            <p:ph sz="quarter" idx="4"/>
          </p:nvPr>
        </p:nvSpPr>
        <p:spPr>
          <a:xfrm>
            <a:off x="5181600" y="1524001"/>
            <a:ext cx="29718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91918046-F894-4C01-8213-B11CAA701BA8}" type="datetime1">
              <a:rPr lang="en-GB"/>
              <a:pPr>
                <a:defRPr/>
              </a:pPr>
              <a:t>15/10/2014</a:t>
            </a:fld>
            <a:endParaRPr lang="en-GB"/>
          </a:p>
        </p:txBody>
      </p:sp>
      <p:sp>
        <p:nvSpPr>
          <p:cNvPr id="3" name="Footer Placeholder 4"/>
          <p:cNvSpPr>
            <a:spLocks noGrp="1"/>
          </p:cNvSpPr>
          <p:nvPr>
            <p:ph type="ftr" sz="quarter" idx="11"/>
          </p:nvPr>
        </p:nvSpPr>
        <p:spPr/>
        <p:txBody>
          <a:bodyPr/>
          <a:lstStyle>
            <a:lvl1pPr>
              <a:defRPr b="1"/>
            </a:lvl1pPr>
          </a:lstStyle>
          <a:p>
            <a:pPr>
              <a:defRPr/>
            </a:pPr>
            <a:endParaRPr lang="en-GB"/>
          </a:p>
        </p:txBody>
      </p:sp>
      <p:sp>
        <p:nvSpPr>
          <p:cNvPr id="4" name="Slide Number Placeholder 5"/>
          <p:cNvSpPr>
            <a:spLocks noGrp="1"/>
          </p:cNvSpPr>
          <p:nvPr>
            <p:ph type="sldNum" sz="quarter" idx="12"/>
          </p:nvPr>
        </p:nvSpPr>
        <p:spPr/>
        <p:txBody>
          <a:bodyPr/>
          <a:lstStyle>
            <a:lvl1pPr>
              <a:defRPr b="1">
                <a:ea typeface="MS PGothic" pitchFamily="34" charset="-128"/>
              </a:defRPr>
            </a:lvl1pPr>
          </a:lstStyle>
          <a:p>
            <a:fld id="{D6153E36-6EC4-4E88-B57F-B8DF89790828}" type="slidenum">
              <a:rPr lang="en-GB"/>
              <a:pPr/>
              <a:t>‹#›</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1" y="1600200"/>
            <a:ext cx="6172199" cy="4525963"/>
          </a:xfrm>
        </p:spPr>
        <p:txBody>
          <a:bodyPr/>
          <a:lstStyle>
            <a:lvl1pPr>
              <a:defRPr sz="2000"/>
            </a:lvl1pPr>
            <a:lvl2pPr>
              <a:defRPr sz="2000"/>
            </a:lvl2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US"/>
          </a:p>
        </p:txBody>
      </p:sp>
      <p:sp>
        <p:nvSpPr>
          <p:cNvPr id="3" name="Content Placeholder 2"/>
          <p:cNvSpPr>
            <a:spLocks noGrp="1"/>
          </p:cNvSpPr>
          <p:nvPr>
            <p:ph idx="1"/>
          </p:nvPr>
        </p:nvSpPr>
        <p:spPr>
          <a:xfrm>
            <a:off x="1981200" y="1600200"/>
            <a:ext cx="6096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981200" y="350838"/>
            <a:ext cx="6094413" cy="563562"/>
          </a:xfrm>
        </p:spPr>
        <p:txBody>
          <a:bodyPr/>
          <a:lstStyle/>
          <a:p>
            <a:r>
              <a:rPr lang="de-DE" smtClean="0"/>
              <a:t>Titelmasterformat durch Klicken bearbeiten</a:t>
            </a:r>
            <a:endParaRPr lang="de-D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Subtitle 4"/>
          <p:cNvSpPr>
            <a:spLocks/>
          </p:cNvSpPr>
          <p:nvPr userDrawn="1"/>
        </p:nvSpPr>
        <p:spPr bwMode="auto">
          <a:xfrm>
            <a:off x="5724525" y="1592263"/>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5" name="Subtitle 4"/>
          <p:cNvSpPr>
            <a:spLocks/>
          </p:cNvSpPr>
          <p:nvPr userDrawn="1"/>
        </p:nvSpPr>
        <p:spPr bwMode="auto">
          <a:xfrm>
            <a:off x="5715000" y="160020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8" name="Title 3"/>
          <p:cNvSpPr>
            <a:spLocks/>
          </p:cNvSpPr>
          <p:nvPr userDrawn="1"/>
        </p:nvSpPr>
        <p:spPr bwMode="auto">
          <a:xfrm>
            <a:off x="5165725" y="685800"/>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9" name="Title 3"/>
          <p:cNvSpPr>
            <a:spLocks/>
          </p:cNvSpPr>
          <p:nvPr userDrawn="1"/>
        </p:nvSpPr>
        <p:spPr bwMode="auto">
          <a:xfrm>
            <a:off x="5345113" y="865188"/>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10" name="Subtitle 4"/>
          <p:cNvSpPr>
            <a:spLocks/>
          </p:cNvSpPr>
          <p:nvPr userDrawn="1"/>
        </p:nvSpPr>
        <p:spPr bwMode="auto">
          <a:xfrm>
            <a:off x="5903913" y="177165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6" name="Rectangle 3"/>
          <p:cNvSpPr>
            <a:spLocks noGrp="1" noChangeArrowheads="1"/>
          </p:cNvSpPr>
          <p:nvPr>
            <p:ph type="subTitle" sz="quarter" idx="1"/>
          </p:nvPr>
        </p:nvSpPr>
        <p:spPr>
          <a:xfrm>
            <a:off x="5715000" y="1600200"/>
            <a:ext cx="5105400" cy="504825"/>
          </a:xfrm>
        </p:spPr>
        <p:txBody>
          <a:bodyPr/>
          <a:lstStyle>
            <a:lvl1pPr marL="0" indent="0">
              <a:buFontTx/>
              <a:buNone/>
              <a:defRPr sz="2400">
                <a:solidFill>
                  <a:srgbClr val="9283BC"/>
                </a:solidFill>
              </a:defRPr>
            </a:lvl1pPr>
          </a:lstStyle>
          <a:p>
            <a:r>
              <a:rPr lang="en-US" dirty="0"/>
              <a:t>Click to edit Master subtitle style</a:t>
            </a:r>
          </a:p>
        </p:txBody>
      </p:sp>
      <p:sp>
        <p:nvSpPr>
          <p:cNvPr id="7"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 name="Rectangle 3"/>
          <p:cNvSpPr>
            <a:spLocks noGrp="1" noChangeArrowheads="1"/>
          </p:cNvSpPr>
          <p:nvPr>
            <p:ph type="subTitle" sz="quarter" idx="1"/>
          </p:nvPr>
        </p:nvSpPr>
        <p:spPr>
          <a:xfrm>
            <a:off x="5716800" y="1602000"/>
            <a:ext cx="6400800" cy="504825"/>
          </a:xfrm>
        </p:spPr>
        <p:txBody>
          <a:bodyPr/>
          <a:lstStyle>
            <a:lvl1pPr marL="0" indent="0">
              <a:buFontTx/>
              <a:buNone/>
              <a:defRPr sz="2400">
                <a:solidFill>
                  <a:srgbClr val="9283BE"/>
                </a:solidFill>
              </a:defRPr>
            </a:lvl1pPr>
          </a:lstStyle>
          <a:p>
            <a:r>
              <a:rPr lang="en-US" dirty="0"/>
              <a:t>Click to edit Master subtitle style</a:t>
            </a:r>
          </a:p>
        </p:txBody>
      </p:sp>
      <p:sp>
        <p:nvSpPr>
          <p:cNvPr id="8"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981200" y="1524001"/>
            <a:ext cx="29736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Content Placeholder 5"/>
          <p:cNvSpPr>
            <a:spLocks noGrp="1"/>
          </p:cNvSpPr>
          <p:nvPr>
            <p:ph sz="quarter" idx="4"/>
          </p:nvPr>
        </p:nvSpPr>
        <p:spPr>
          <a:xfrm>
            <a:off x="5181600" y="1524001"/>
            <a:ext cx="29718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6" Type="http://schemas.openxmlformats.org/officeDocument/2006/relationships/image" Target="../media/image9.jpe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0.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2.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e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jpe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3.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5.jpeg"/><Relationship Id="rId5" Type="http://schemas.openxmlformats.org/officeDocument/2006/relationships/slideLayout" Target="../slideLayouts/slideLayout69.xml"/><Relationship Id="rId10" Type="http://schemas.openxmlformats.org/officeDocument/2006/relationships/theme" Target="../theme/theme6.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image" Target="../media/image5.jpe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theme" Target="../theme/theme7.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image" Target="../media/image5.jpe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theme" Target="../theme/theme8.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5.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Arial" pitchFamily="34" charset="0"/>
                <a:ea typeface="+mn-ea"/>
                <a:cs typeface="Arial" charset="0"/>
              </a:defRPr>
            </a:lvl1pPr>
          </a:lstStyle>
          <a:p>
            <a:pPr>
              <a:defRPr/>
            </a:pPr>
            <a:fld id="{7F8C88EE-D2D0-4BE4-8E3A-499CE563C148}" type="datetime1">
              <a:rPr lang="en-GB"/>
              <a:pPr>
                <a:defRPr/>
              </a:pPr>
              <a:t>15/10/2014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Arial" pitchFamily="34" charset="0"/>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7520588E-49E3-40A1-A10B-3B5BDFBAF2F5}" type="slidenum">
              <a:rPr lang="en-GB"/>
              <a:pPr/>
              <a:t>‹#›</a:t>
            </a:fld>
            <a:endParaRPr lang="en-GB"/>
          </a:p>
        </p:txBody>
      </p:sp>
      <p:pic>
        <p:nvPicPr>
          <p:cNvPr id="1031" name="Picture 7"/>
          <p:cNvPicPr>
            <a:picLocks noChangeAspect="1"/>
          </p:cNvPicPr>
          <p:nvPr userDrawn="1"/>
        </p:nvPicPr>
        <p:blipFill>
          <a:blip r:embed="rId17"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657" r:id="rId1"/>
    <p:sldLayoutId id="2147488658" r:id="rId2"/>
    <p:sldLayoutId id="2147488659" r:id="rId3"/>
    <p:sldLayoutId id="2147488660" r:id="rId4"/>
    <p:sldLayoutId id="2147488661" r:id="rId5"/>
    <p:sldLayoutId id="2147488662" r:id="rId6"/>
    <p:sldLayoutId id="2147488663" r:id="rId7"/>
    <p:sldLayoutId id="2147488664" r:id="rId8"/>
    <p:sldLayoutId id="2147488665" r:id="rId9"/>
    <p:sldLayoutId id="2147488666" r:id="rId10"/>
    <p:sldLayoutId id="2147488667" r:id="rId11"/>
    <p:sldLayoutId id="2147488668" r:id="rId12"/>
    <p:sldLayoutId id="2147488669" r:id="rId13"/>
    <p:sldLayoutId id="2147488670" r:id="rId14"/>
    <p:sldLayoutId id="2147488671" r:id="rId15"/>
  </p:sldLayoutIdLst>
  <p:txStyles>
    <p:titleStyle>
      <a:lvl1pPr algn="ctr" rtl="0" eaLnBrk="0" fontAlgn="base" hangingPunct="0">
        <a:spcBef>
          <a:spcPct val="0"/>
        </a:spcBef>
        <a:spcAft>
          <a:spcPct val="0"/>
        </a:spcAft>
        <a:defRPr sz="4400" kern="1200">
          <a:solidFill>
            <a:schemeClr val="tx1"/>
          </a:solidFill>
          <a:latin typeface="Arial"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1"/>
          </a:solidFill>
          <a:latin typeface="Arial" panose="020B0604020202020204" pitchFamily="34" charset="0"/>
          <a:ea typeface="MS PGothic" pitchFamily="34" charset="-128"/>
          <a:cs typeface="ＭＳ Ｐゴシック" charset="-128"/>
        </a:defRPr>
      </a:lvl2pPr>
      <a:lvl3pPr algn="ctr" rtl="0" eaLnBrk="0" fontAlgn="base" hangingPunct="0">
        <a:spcBef>
          <a:spcPct val="0"/>
        </a:spcBef>
        <a:spcAft>
          <a:spcPct val="0"/>
        </a:spcAft>
        <a:defRPr sz="4400">
          <a:solidFill>
            <a:schemeClr val="tx1"/>
          </a:solidFill>
          <a:latin typeface="Arial" panose="020B0604020202020204" pitchFamily="34" charset="0"/>
          <a:ea typeface="MS PGothic" pitchFamily="34" charset="-128"/>
          <a:cs typeface="ＭＳ Ｐゴシック" charset="-128"/>
        </a:defRPr>
      </a:lvl3pPr>
      <a:lvl4pPr algn="ctr" rtl="0" eaLnBrk="0" fontAlgn="base" hangingPunct="0">
        <a:spcBef>
          <a:spcPct val="0"/>
        </a:spcBef>
        <a:spcAft>
          <a:spcPct val="0"/>
        </a:spcAft>
        <a:defRPr sz="4400">
          <a:solidFill>
            <a:schemeClr val="tx1"/>
          </a:solidFill>
          <a:latin typeface="Arial" panose="020B0604020202020204" pitchFamily="34" charset="0"/>
          <a:ea typeface="MS PGothic" pitchFamily="34" charset="-128"/>
          <a:cs typeface="ＭＳ Ｐゴシック" charset="-128"/>
        </a:defRPr>
      </a:lvl4pPr>
      <a:lvl5pPr algn="ctr" rtl="0" eaLnBrk="0" fontAlgn="base" hangingPunct="0">
        <a:spcBef>
          <a:spcPct val="0"/>
        </a:spcBef>
        <a:spcAft>
          <a:spcPct val="0"/>
        </a:spcAft>
        <a:defRPr sz="4400">
          <a:solidFill>
            <a:schemeClr val="tx1"/>
          </a:solidFill>
          <a:latin typeface="Arial" panose="020B0604020202020204" pitchFamily="34" charset="0"/>
          <a:ea typeface="MS PGothic" pitchFamily="34"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S PGothic" pitchFamily="34"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bwMode="auto">
          <a:xfrm>
            <a:off x="1981200" y="1600200"/>
            <a:ext cx="6096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267" name="Rectangle 2"/>
          <p:cNvSpPr>
            <a:spLocks noGrp="1" noChangeArrowheads="1"/>
          </p:cNvSpPr>
          <p:nvPr>
            <p:ph type="title"/>
          </p:nvPr>
        </p:nvSpPr>
        <p:spPr bwMode="auto">
          <a:xfrm>
            <a:off x="1981200" y="350838"/>
            <a:ext cx="6094413"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Tree>
  </p:cSld>
  <p:clrMap bg1="lt1" tx1="dk1" bg2="lt2" tx2="dk2" accent1="accent1" accent2="accent2" accent3="accent3" accent4="accent4" accent5="accent5" accent6="accent6" hlink="hlink" folHlink="folHlink"/>
  <p:sldLayoutIdLst>
    <p:sldLayoutId id="2147488744" r:id="rId1"/>
    <p:sldLayoutId id="2147488745" r:id="rId2"/>
    <p:sldLayoutId id="2147488646" r:id="rId3"/>
    <p:sldLayoutId id="2147488647" r:id="rId4"/>
    <p:sldLayoutId id="2147488648" r:id="rId5"/>
    <p:sldLayoutId id="2147488649" r:id="rId6"/>
    <p:sldLayoutId id="2147488650" r:id="rId7"/>
    <p:sldLayoutId id="2147488746" r:id="rId8"/>
    <p:sldLayoutId id="2147488651" r:id="rId9"/>
    <p:sldLayoutId id="2147488652" r:id="rId10"/>
    <p:sldLayoutId id="2147488653" r:id="rId11"/>
    <p:sldLayoutId id="2147488654" r:id="rId12"/>
    <p:sldLayoutId id="2147488655" r:id="rId13"/>
    <p:sldLayoutId id="2147488656" r:id="rId14"/>
  </p:sldLayoutIdLst>
  <p:txStyles>
    <p:titleStyle>
      <a:lvl1pPr algn="l" rtl="0" eaLnBrk="0" fontAlgn="base" hangingPunct="0">
        <a:spcBef>
          <a:spcPct val="0"/>
        </a:spcBef>
        <a:spcAft>
          <a:spcPct val="0"/>
        </a:spcAft>
        <a:defRPr sz="2800">
          <a:solidFill>
            <a:srgbClr val="9283BE"/>
          </a:solidFill>
          <a:latin typeface="+mj-lt"/>
          <a:ea typeface="MS PGothic" pitchFamily="34" charset="-128"/>
          <a:cs typeface="ＭＳ Ｐゴシック" pitchFamily="100" charset="-128"/>
        </a:defRPr>
      </a:lvl1pPr>
      <a:lvl2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2pPr>
      <a:lvl3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3pPr>
      <a:lvl4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4pPr>
      <a:lvl5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5pPr>
      <a:lvl6pPr marL="457200" algn="l" rtl="0" fontAlgn="base">
        <a:spcBef>
          <a:spcPct val="0"/>
        </a:spcBef>
        <a:spcAft>
          <a:spcPct val="0"/>
        </a:spcAft>
        <a:defRPr sz="2800" b="1">
          <a:solidFill>
            <a:schemeClr val="bg1"/>
          </a:solidFill>
          <a:latin typeface="Arial" pitchFamily="100" charset="0"/>
        </a:defRPr>
      </a:lvl6pPr>
      <a:lvl7pPr marL="914400" algn="l" rtl="0" fontAlgn="base">
        <a:spcBef>
          <a:spcPct val="0"/>
        </a:spcBef>
        <a:spcAft>
          <a:spcPct val="0"/>
        </a:spcAft>
        <a:defRPr sz="2800" b="1">
          <a:solidFill>
            <a:schemeClr val="bg1"/>
          </a:solidFill>
          <a:latin typeface="Arial" pitchFamily="100" charset="0"/>
        </a:defRPr>
      </a:lvl7pPr>
      <a:lvl8pPr marL="1371600" algn="l" rtl="0" fontAlgn="base">
        <a:spcBef>
          <a:spcPct val="0"/>
        </a:spcBef>
        <a:spcAft>
          <a:spcPct val="0"/>
        </a:spcAft>
        <a:defRPr sz="2800" b="1">
          <a:solidFill>
            <a:schemeClr val="bg1"/>
          </a:solidFill>
          <a:latin typeface="Arial" pitchFamily="100" charset="0"/>
        </a:defRPr>
      </a:lvl8pPr>
      <a:lvl9pPr marL="1828800" algn="l" rtl="0" fontAlgn="base">
        <a:spcBef>
          <a:spcPct val="0"/>
        </a:spcBef>
        <a:spcAft>
          <a:spcPct val="0"/>
        </a:spcAft>
        <a:defRPr sz="2800" b="1">
          <a:solidFill>
            <a:schemeClr val="bg1"/>
          </a:solidFill>
          <a:latin typeface="Arial" pitchFamily="100" charset="0"/>
        </a:defRPr>
      </a:lvl9pPr>
    </p:titleStyle>
    <p:bodyStyle>
      <a:lvl1pPr marL="342900" indent="-342900" algn="l" rtl="0" eaLnBrk="0" fontAlgn="base" hangingPunct="0">
        <a:spcBef>
          <a:spcPct val="20000"/>
        </a:spcBef>
        <a:spcAft>
          <a:spcPct val="0"/>
        </a:spcAft>
        <a:buSzPct val="130000"/>
        <a:buChar char="•"/>
        <a:defRPr sz="2000">
          <a:solidFill>
            <a:srgbClr val="9283BE"/>
          </a:solidFill>
          <a:latin typeface="+mn-lt"/>
          <a:ea typeface="MS PGothic" pitchFamily="34" charset="-128"/>
          <a:cs typeface="ＭＳ Ｐゴシック" pitchFamily="100" charset="-128"/>
        </a:defRPr>
      </a:lvl1pPr>
      <a:lvl2pPr marL="742950" indent="-285750" algn="l" rtl="0" eaLnBrk="0" fontAlgn="base" hangingPunct="0">
        <a:spcBef>
          <a:spcPct val="20000"/>
        </a:spcBef>
        <a:spcAft>
          <a:spcPct val="0"/>
        </a:spcAft>
        <a:buSzPct val="130000"/>
        <a:buChar char="–"/>
        <a:defRPr sz="2000">
          <a:solidFill>
            <a:srgbClr val="9283BE"/>
          </a:solidFill>
          <a:latin typeface="+mn-lt"/>
          <a:ea typeface="MS PGothic" pitchFamily="34" charset="-128"/>
          <a:cs typeface="ＭＳ Ｐゴシック"/>
        </a:defRPr>
      </a:lvl2pPr>
      <a:lvl3pPr marL="1143000" indent="-228600" algn="l" rtl="0" eaLnBrk="0" fontAlgn="base" hangingPunct="0">
        <a:spcBef>
          <a:spcPct val="20000"/>
        </a:spcBef>
        <a:spcAft>
          <a:spcPct val="0"/>
        </a:spcAft>
        <a:buSzPct val="130000"/>
        <a:buChar char="•"/>
        <a:defRPr sz="1600">
          <a:solidFill>
            <a:srgbClr val="9283BE"/>
          </a:solidFill>
          <a:latin typeface="+mn-lt"/>
          <a:ea typeface="MS PGothic" pitchFamily="34" charset="-128"/>
          <a:cs typeface="ＭＳ Ｐゴシック"/>
        </a:defRPr>
      </a:lvl3pPr>
      <a:lvl4pPr marL="1600200" indent="-228600" algn="l" rtl="0" eaLnBrk="0" fontAlgn="base" hangingPunct="0">
        <a:spcBef>
          <a:spcPct val="20000"/>
        </a:spcBef>
        <a:spcAft>
          <a:spcPct val="0"/>
        </a:spcAft>
        <a:buSzPct val="130000"/>
        <a:buChar char="–"/>
        <a:defRPr sz="1400">
          <a:solidFill>
            <a:srgbClr val="9283BE"/>
          </a:solidFill>
          <a:latin typeface="+mn-lt"/>
          <a:ea typeface="MS PGothic" pitchFamily="34" charset="-128"/>
          <a:cs typeface="ＭＳ Ｐゴシック"/>
        </a:defRPr>
      </a:lvl4pPr>
      <a:lvl5pPr marL="2057400" indent="-228600" algn="l" rtl="0" eaLnBrk="0" fontAlgn="base" hangingPunct="0">
        <a:spcBef>
          <a:spcPct val="20000"/>
        </a:spcBef>
        <a:spcAft>
          <a:spcPct val="0"/>
        </a:spcAft>
        <a:buSzPct val="130000"/>
        <a:buChar char="»"/>
        <a:defRPr sz="1200">
          <a:solidFill>
            <a:srgbClr val="9283BE"/>
          </a:solidFill>
          <a:latin typeface="+mn-lt"/>
          <a:ea typeface="MS PGothic" pitchFamily="34" charset="-128"/>
          <a:cs typeface="ＭＳ Ｐゴシック"/>
        </a:defRPr>
      </a:lvl5pPr>
      <a:lvl6pPr marL="2514600" indent="-228600" algn="l" rtl="0" fontAlgn="base">
        <a:spcBef>
          <a:spcPct val="20000"/>
        </a:spcBef>
        <a:spcAft>
          <a:spcPct val="0"/>
        </a:spcAft>
        <a:buChar char="»"/>
        <a:defRPr sz="1200">
          <a:solidFill>
            <a:srgbClr val="000066"/>
          </a:solidFill>
          <a:latin typeface="+mn-lt"/>
          <a:ea typeface="ＭＳ Ｐゴシック" pitchFamily="100" charset="-128"/>
        </a:defRPr>
      </a:lvl6pPr>
      <a:lvl7pPr marL="2971800" indent="-228600" algn="l" rtl="0" fontAlgn="base">
        <a:spcBef>
          <a:spcPct val="20000"/>
        </a:spcBef>
        <a:spcAft>
          <a:spcPct val="0"/>
        </a:spcAft>
        <a:buChar char="»"/>
        <a:defRPr sz="1200">
          <a:solidFill>
            <a:srgbClr val="000066"/>
          </a:solidFill>
          <a:latin typeface="+mn-lt"/>
          <a:ea typeface="ＭＳ Ｐゴシック" pitchFamily="100" charset="-128"/>
        </a:defRPr>
      </a:lvl7pPr>
      <a:lvl8pPr marL="3429000" indent="-228600" algn="l" rtl="0" fontAlgn="base">
        <a:spcBef>
          <a:spcPct val="20000"/>
        </a:spcBef>
        <a:spcAft>
          <a:spcPct val="0"/>
        </a:spcAft>
        <a:buChar char="»"/>
        <a:defRPr sz="1200">
          <a:solidFill>
            <a:srgbClr val="000066"/>
          </a:solidFill>
          <a:latin typeface="+mn-lt"/>
          <a:ea typeface="ＭＳ Ｐゴシック" pitchFamily="100" charset="-128"/>
        </a:defRPr>
      </a:lvl8pPr>
      <a:lvl9pPr marL="3886200" indent="-228600" algn="l" rtl="0" fontAlgn="base">
        <a:spcBef>
          <a:spcPct val="20000"/>
        </a:spcBef>
        <a:spcAft>
          <a:spcPct val="0"/>
        </a:spcAft>
        <a:buChar char="»"/>
        <a:defRPr sz="1200">
          <a:solidFill>
            <a:srgbClr val="000066"/>
          </a:solidFill>
          <a:latin typeface="+mn-lt"/>
          <a:ea typeface="ＭＳ Ｐゴシック" pitchFamily="10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67071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8"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mn-lt"/>
                <a:ea typeface="+mn-ea"/>
                <a:cs typeface="+mn-cs"/>
              </a:defRPr>
            </a:lvl1pPr>
          </a:lstStyle>
          <a:p>
            <a:pPr eaLnBrk="1" hangingPunct="1">
              <a:defRPr/>
            </a:pPr>
            <a:fld id="{F69415CE-9E2F-4B63-ADA8-0C462CEBDB49}" type="datetimeFigureOut">
              <a:rPr lang="en-GB"/>
              <a:pPr eaLnBrk="1" hangingPunct="1">
                <a:defRPr/>
              </a:pPr>
              <a:t>15/10/2014</a:t>
            </a:fld>
            <a:endParaRPr lang="en-GB"/>
          </a:p>
        </p:txBody>
      </p:sp>
      <p:sp>
        <p:nvSpPr>
          <p:cNvPr id="9"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mn-lt"/>
                <a:ea typeface="+mn-ea"/>
                <a:cs typeface="+mn-cs"/>
              </a:defRPr>
            </a:lvl1pPr>
          </a:lstStyle>
          <a:p>
            <a:pPr eaLnBrk="1" hangingPunct="1">
              <a:defRPr/>
            </a:pPr>
            <a:endParaRPr lang="en-GB"/>
          </a:p>
        </p:txBody>
      </p:sp>
      <p:sp>
        <p:nvSpPr>
          <p:cNvPr id="10"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mn-lt"/>
                <a:ea typeface="+mn-ea"/>
                <a:cs typeface="+mn-cs"/>
              </a:defRPr>
            </a:lvl1pPr>
          </a:lstStyle>
          <a:p>
            <a:pPr eaLnBrk="1" hangingPunct="1">
              <a:defRPr/>
            </a:pPr>
            <a:fld id="{77E3A8D1-E8DC-4217-B97C-8C0CA9D64106}" type="slidenum">
              <a:rPr lang="en-GB"/>
              <a:pPr eaLnBrk="1" hangingPunct="1">
                <a:defRPr/>
              </a:pPr>
              <a:t>‹#›</a:t>
            </a:fld>
            <a:endParaRPr lang="en-GB"/>
          </a:p>
        </p:txBody>
      </p:sp>
    </p:spTree>
  </p:cSld>
  <p:clrMap bg1="lt1" tx1="dk1" bg2="lt2" tx2="dk2" accent1="accent1" accent2="accent2" accent3="accent3" accent4="accent4" accent5="accent5" accent6="accent6" hlink="hlink" folHlink="folHlink"/>
  <p:sldLayoutIdLst>
    <p:sldLayoutId id="2147488749" r:id="rId1"/>
    <p:sldLayoutId id="2147488750"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rebuchet MS" pitchFamily="34" charset="0"/>
        </a:defRPr>
      </a:lvl2pPr>
      <a:lvl3pPr algn="ctr" rtl="0" eaLnBrk="0" fontAlgn="base" hangingPunct="0">
        <a:spcBef>
          <a:spcPct val="0"/>
        </a:spcBef>
        <a:spcAft>
          <a:spcPct val="0"/>
        </a:spcAft>
        <a:defRPr sz="4400">
          <a:solidFill>
            <a:schemeClr val="tx1"/>
          </a:solidFill>
          <a:latin typeface="Trebuchet MS" pitchFamily="34" charset="0"/>
        </a:defRPr>
      </a:lvl3pPr>
      <a:lvl4pPr algn="ctr" rtl="0" eaLnBrk="0" fontAlgn="base" hangingPunct="0">
        <a:spcBef>
          <a:spcPct val="0"/>
        </a:spcBef>
        <a:spcAft>
          <a:spcPct val="0"/>
        </a:spcAft>
        <a:defRPr sz="4400">
          <a:solidFill>
            <a:schemeClr val="tx1"/>
          </a:solidFill>
          <a:latin typeface="Trebuchet MS" pitchFamily="34" charset="0"/>
        </a:defRPr>
      </a:lvl4pPr>
      <a:lvl5pPr algn="ctr" rtl="0" eaLnBrk="0" fontAlgn="base" hangingPunct="0">
        <a:spcBef>
          <a:spcPct val="0"/>
        </a:spcBef>
        <a:spcAft>
          <a:spcPct val="0"/>
        </a:spcAft>
        <a:defRPr sz="4400">
          <a:solidFill>
            <a:schemeClr val="tx1"/>
          </a:solidFill>
          <a:latin typeface="Trebuchet MS" pitchFamily="34" charset="0"/>
        </a:defRPr>
      </a:lvl5pPr>
      <a:lvl6pPr marL="457200" algn="ctr" rtl="0" fontAlgn="base">
        <a:spcBef>
          <a:spcPct val="0"/>
        </a:spcBef>
        <a:spcAft>
          <a:spcPct val="0"/>
        </a:spcAft>
        <a:defRPr sz="4400">
          <a:solidFill>
            <a:schemeClr val="tx1"/>
          </a:solidFill>
          <a:latin typeface="Trebuchet MS" pitchFamily="34" charset="0"/>
        </a:defRPr>
      </a:lvl6pPr>
      <a:lvl7pPr marL="914400" algn="ctr" rtl="0" fontAlgn="base">
        <a:spcBef>
          <a:spcPct val="0"/>
        </a:spcBef>
        <a:spcAft>
          <a:spcPct val="0"/>
        </a:spcAft>
        <a:defRPr sz="4400">
          <a:solidFill>
            <a:schemeClr val="tx1"/>
          </a:solidFill>
          <a:latin typeface="Trebuchet MS" pitchFamily="34" charset="0"/>
        </a:defRPr>
      </a:lvl7pPr>
      <a:lvl8pPr marL="1371600" algn="ctr" rtl="0" fontAlgn="base">
        <a:spcBef>
          <a:spcPct val="0"/>
        </a:spcBef>
        <a:spcAft>
          <a:spcPct val="0"/>
        </a:spcAft>
        <a:defRPr sz="4400">
          <a:solidFill>
            <a:schemeClr val="tx1"/>
          </a:solidFill>
          <a:latin typeface="Trebuchet MS" pitchFamily="34" charset="0"/>
        </a:defRPr>
      </a:lvl8pPr>
      <a:lvl9pPr marL="1828800" algn="ctr" rtl="0" fontAlgn="base">
        <a:spcBef>
          <a:spcPct val="0"/>
        </a:spcBef>
        <a:spcAft>
          <a:spcPct val="0"/>
        </a:spcAft>
        <a:defRPr sz="4400">
          <a:solidFill>
            <a:schemeClr val="tx1"/>
          </a:solidFill>
          <a:latin typeface="Trebuchet MS"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67071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0A624144-F910-4070-BCBC-65AF65CE303F}" type="datetime1">
              <a:rPr lang="en-GB" smtClean="0">
                <a:solidFill>
                  <a:prstClr val="black">
                    <a:tint val="75000"/>
                  </a:prstClr>
                </a:solidFill>
                <a:cs typeface="+mn-cs"/>
              </a:rPr>
              <a:pPr eaLnBrk="1" hangingPunct="1">
                <a:defRPr/>
              </a:pPr>
              <a:t>15/10/2014</a:t>
            </a:fld>
            <a:endParaRPr lang="en-GB">
              <a:solidFill>
                <a:prstClr val="black">
                  <a:tint val="75000"/>
                </a:prstClr>
              </a:solidFil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GB">
              <a:solidFill>
                <a:prstClr val="black">
                  <a:tint val="75000"/>
                </a:prstClr>
              </a:solidFil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BD7D44B0-9121-490E-A1C3-9887CA94B3EE}" type="slidenum">
              <a:rPr lang="en-GB">
                <a:solidFill>
                  <a:prstClr val="black">
                    <a:tint val="75000"/>
                  </a:prstClr>
                </a:solidFill>
                <a:cs typeface="+mn-cs"/>
              </a:rPr>
              <a:pPr eaLnBrk="1" hangingPunct="1">
                <a:defRPr/>
              </a:pPr>
              <a:t>‹#›</a:t>
            </a:fld>
            <a:endParaRPr lang="en-GB">
              <a:solidFill>
                <a:prstClr val="black">
                  <a:tint val="75000"/>
                </a:prstClr>
              </a:solidFill>
              <a:cs typeface="+mn-cs"/>
            </a:endParaRPr>
          </a:p>
        </p:txBody>
      </p:sp>
    </p:spTree>
  </p:cSld>
  <p:clrMap bg1="lt1" tx1="dk1" bg2="lt2" tx2="dk2" accent1="accent1" accent2="accent2" accent3="accent3" accent4="accent4" accent5="accent5" accent6="accent6" hlink="hlink" folHlink="folHlink"/>
  <p:sldLayoutIdLst>
    <p:sldLayoutId id="2147488753" r:id="rId1"/>
    <p:sldLayoutId id="2147488754" r:id="rId2"/>
    <p:sldLayoutId id="2147488755" r:id="rId3"/>
    <p:sldLayoutId id="2147488756" r:id="rId4"/>
    <p:sldLayoutId id="2147488757" r:id="rId5"/>
    <p:sldLayoutId id="2147488758" r:id="rId6"/>
    <p:sldLayoutId id="2147488759" r:id="rId7"/>
    <p:sldLayoutId id="2147488760" r:id="rId8"/>
    <p:sldLayoutId id="2147488761" r:id="rId9"/>
    <p:sldLayoutId id="2147488762" r:id="rId10"/>
    <p:sldLayoutId id="2147488763" r:id="rId11"/>
    <p:sldLayoutId id="2147488764" r:id="rId12"/>
  </p:sldLayoutIdLst>
  <p:hf hdr="0" ftr="0" dt="0"/>
  <p:txStyles>
    <p:titleStyle>
      <a:lvl1pPr algn="ctr" rtl="0" eaLnBrk="0" fontAlgn="base" hangingPunct="0">
        <a:spcBef>
          <a:spcPct val="0"/>
        </a:spcBef>
        <a:spcAft>
          <a:spcPct val="0"/>
        </a:spcAft>
        <a:defRPr sz="4400" kern="1200">
          <a:solidFill>
            <a:schemeClr val="tx1"/>
          </a:solidFill>
          <a:latin typeface="Trebuchet MS" pitchFamily="34" charset="0"/>
          <a:ea typeface="+mj-ea"/>
          <a:cs typeface="+mj-cs"/>
        </a:defRPr>
      </a:lvl1pPr>
      <a:lvl2pPr algn="ctr" rtl="0" eaLnBrk="0" fontAlgn="base" hangingPunct="0">
        <a:spcBef>
          <a:spcPct val="0"/>
        </a:spcBef>
        <a:spcAft>
          <a:spcPct val="0"/>
        </a:spcAft>
        <a:defRPr sz="4400">
          <a:solidFill>
            <a:schemeClr val="tx1"/>
          </a:solidFill>
          <a:latin typeface="Trebuchet MS" pitchFamily="34" charset="0"/>
        </a:defRPr>
      </a:lvl2pPr>
      <a:lvl3pPr algn="ctr" rtl="0" eaLnBrk="0" fontAlgn="base" hangingPunct="0">
        <a:spcBef>
          <a:spcPct val="0"/>
        </a:spcBef>
        <a:spcAft>
          <a:spcPct val="0"/>
        </a:spcAft>
        <a:defRPr sz="4400">
          <a:solidFill>
            <a:schemeClr val="tx1"/>
          </a:solidFill>
          <a:latin typeface="Trebuchet MS" pitchFamily="34" charset="0"/>
        </a:defRPr>
      </a:lvl3pPr>
      <a:lvl4pPr algn="ctr" rtl="0" eaLnBrk="0" fontAlgn="base" hangingPunct="0">
        <a:spcBef>
          <a:spcPct val="0"/>
        </a:spcBef>
        <a:spcAft>
          <a:spcPct val="0"/>
        </a:spcAft>
        <a:defRPr sz="4400">
          <a:solidFill>
            <a:schemeClr val="tx1"/>
          </a:solidFill>
          <a:latin typeface="Trebuchet MS" pitchFamily="34" charset="0"/>
        </a:defRPr>
      </a:lvl4pPr>
      <a:lvl5pPr algn="ctr" rtl="0" eaLnBrk="0" fontAlgn="base" hangingPunct="0">
        <a:spcBef>
          <a:spcPct val="0"/>
        </a:spcBef>
        <a:spcAft>
          <a:spcPct val="0"/>
        </a:spcAft>
        <a:defRPr sz="4400">
          <a:solidFill>
            <a:schemeClr val="tx1"/>
          </a:solidFill>
          <a:latin typeface="Trebuchet MS" pitchFamily="34" charset="0"/>
        </a:defRPr>
      </a:lvl5pPr>
      <a:lvl6pPr marL="457200" algn="ctr" rtl="0" fontAlgn="base">
        <a:spcBef>
          <a:spcPct val="0"/>
        </a:spcBef>
        <a:spcAft>
          <a:spcPct val="0"/>
        </a:spcAft>
        <a:defRPr sz="4400">
          <a:solidFill>
            <a:schemeClr val="tx1"/>
          </a:solidFill>
          <a:latin typeface="Trebuchet MS" pitchFamily="34" charset="0"/>
        </a:defRPr>
      </a:lvl6pPr>
      <a:lvl7pPr marL="914400" algn="ctr" rtl="0" fontAlgn="base">
        <a:spcBef>
          <a:spcPct val="0"/>
        </a:spcBef>
        <a:spcAft>
          <a:spcPct val="0"/>
        </a:spcAft>
        <a:defRPr sz="4400">
          <a:solidFill>
            <a:schemeClr val="tx1"/>
          </a:solidFill>
          <a:latin typeface="Trebuchet MS" pitchFamily="34" charset="0"/>
        </a:defRPr>
      </a:lvl7pPr>
      <a:lvl8pPr marL="1371600" algn="ctr" rtl="0" fontAlgn="base">
        <a:spcBef>
          <a:spcPct val="0"/>
        </a:spcBef>
        <a:spcAft>
          <a:spcPct val="0"/>
        </a:spcAft>
        <a:defRPr sz="4400">
          <a:solidFill>
            <a:schemeClr val="tx1"/>
          </a:solidFill>
          <a:latin typeface="Trebuchet MS" pitchFamily="34" charset="0"/>
        </a:defRPr>
      </a:lvl8pPr>
      <a:lvl9pPr marL="1828800" algn="ctr" rtl="0" fontAlgn="base">
        <a:spcBef>
          <a:spcPct val="0"/>
        </a:spcBef>
        <a:spcAft>
          <a:spcPct val="0"/>
        </a:spcAft>
        <a:defRPr sz="4400">
          <a:solidFill>
            <a:schemeClr val="tx1"/>
          </a:solidFill>
          <a:latin typeface="Trebuchet MS"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rebuchet MS"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rebuchet MS"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rebuchet MS"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67071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0A624144-F910-4070-BCBC-65AF65CE303F}" type="datetime1">
              <a:rPr lang="en-GB" smtClean="0">
                <a:solidFill>
                  <a:prstClr val="black">
                    <a:tint val="75000"/>
                  </a:prstClr>
                </a:solidFill>
                <a:cs typeface="+mn-cs"/>
              </a:rPr>
              <a:pPr eaLnBrk="1" hangingPunct="1">
                <a:defRPr/>
              </a:pPr>
              <a:t>15/10/2014</a:t>
            </a:fld>
            <a:endParaRPr lang="en-GB">
              <a:solidFill>
                <a:prstClr val="black">
                  <a:tint val="75000"/>
                </a:prstClr>
              </a:solidFil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GB">
              <a:solidFill>
                <a:prstClr val="black">
                  <a:tint val="75000"/>
                </a:prstClr>
              </a:solidFil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BD7D44B0-9121-490E-A1C3-9887CA94B3EE}" type="slidenum">
              <a:rPr lang="en-GB">
                <a:solidFill>
                  <a:prstClr val="black">
                    <a:tint val="75000"/>
                  </a:prstClr>
                </a:solidFill>
                <a:cs typeface="+mn-cs"/>
              </a:rPr>
              <a:pPr eaLnBrk="1" hangingPunct="1">
                <a:defRPr/>
              </a:pPr>
              <a:t>‹#›</a:t>
            </a:fld>
            <a:endParaRPr lang="en-GB">
              <a:solidFill>
                <a:prstClr val="black">
                  <a:tint val="75000"/>
                </a:prstClr>
              </a:solidFill>
              <a:cs typeface="+mn-cs"/>
            </a:endParaRPr>
          </a:p>
        </p:txBody>
      </p:sp>
    </p:spTree>
  </p:cSld>
  <p:clrMap bg1="lt1" tx1="dk1" bg2="lt2" tx2="dk2" accent1="accent1" accent2="accent2" accent3="accent3" accent4="accent4" accent5="accent5" accent6="accent6" hlink="hlink" folHlink="folHlink"/>
  <p:sldLayoutIdLst>
    <p:sldLayoutId id="2147488792" r:id="rId1"/>
    <p:sldLayoutId id="2147488793" r:id="rId2"/>
    <p:sldLayoutId id="2147488794" r:id="rId3"/>
    <p:sldLayoutId id="2147488795" r:id="rId4"/>
    <p:sldLayoutId id="2147488796" r:id="rId5"/>
    <p:sldLayoutId id="2147488797" r:id="rId6"/>
    <p:sldLayoutId id="2147488798" r:id="rId7"/>
    <p:sldLayoutId id="2147488799" r:id="rId8"/>
    <p:sldLayoutId id="2147488800" r:id="rId9"/>
    <p:sldLayoutId id="2147488801" r:id="rId10"/>
    <p:sldLayoutId id="2147488802" r:id="rId11"/>
    <p:sldLayoutId id="2147488803" r:id="rId12"/>
    <p:sldLayoutId id="2147488821" r:id="rId13"/>
  </p:sldLayoutIdLst>
  <p:hf hdr="0" ftr="0" dt="0"/>
  <p:txStyles>
    <p:titleStyle>
      <a:lvl1pPr algn="ctr" rtl="0" eaLnBrk="0" fontAlgn="base" hangingPunct="0">
        <a:spcBef>
          <a:spcPct val="0"/>
        </a:spcBef>
        <a:spcAft>
          <a:spcPct val="0"/>
        </a:spcAft>
        <a:defRPr sz="4400" kern="1200">
          <a:solidFill>
            <a:schemeClr val="tx1"/>
          </a:solidFill>
          <a:latin typeface="Trebuchet MS" pitchFamily="34" charset="0"/>
          <a:ea typeface="+mj-ea"/>
          <a:cs typeface="+mj-cs"/>
        </a:defRPr>
      </a:lvl1pPr>
      <a:lvl2pPr algn="ctr" rtl="0" eaLnBrk="0" fontAlgn="base" hangingPunct="0">
        <a:spcBef>
          <a:spcPct val="0"/>
        </a:spcBef>
        <a:spcAft>
          <a:spcPct val="0"/>
        </a:spcAft>
        <a:defRPr sz="4400">
          <a:solidFill>
            <a:schemeClr val="tx1"/>
          </a:solidFill>
          <a:latin typeface="Trebuchet MS" pitchFamily="34" charset="0"/>
        </a:defRPr>
      </a:lvl2pPr>
      <a:lvl3pPr algn="ctr" rtl="0" eaLnBrk="0" fontAlgn="base" hangingPunct="0">
        <a:spcBef>
          <a:spcPct val="0"/>
        </a:spcBef>
        <a:spcAft>
          <a:spcPct val="0"/>
        </a:spcAft>
        <a:defRPr sz="4400">
          <a:solidFill>
            <a:schemeClr val="tx1"/>
          </a:solidFill>
          <a:latin typeface="Trebuchet MS" pitchFamily="34" charset="0"/>
        </a:defRPr>
      </a:lvl3pPr>
      <a:lvl4pPr algn="ctr" rtl="0" eaLnBrk="0" fontAlgn="base" hangingPunct="0">
        <a:spcBef>
          <a:spcPct val="0"/>
        </a:spcBef>
        <a:spcAft>
          <a:spcPct val="0"/>
        </a:spcAft>
        <a:defRPr sz="4400">
          <a:solidFill>
            <a:schemeClr val="tx1"/>
          </a:solidFill>
          <a:latin typeface="Trebuchet MS" pitchFamily="34" charset="0"/>
        </a:defRPr>
      </a:lvl4pPr>
      <a:lvl5pPr algn="ctr" rtl="0" eaLnBrk="0" fontAlgn="base" hangingPunct="0">
        <a:spcBef>
          <a:spcPct val="0"/>
        </a:spcBef>
        <a:spcAft>
          <a:spcPct val="0"/>
        </a:spcAft>
        <a:defRPr sz="4400">
          <a:solidFill>
            <a:schemeClr val="tx1"/>
          </a:solidFill>
          <a:latin typeface="Trebuchet MS" pitchFamily="34" charset="0"/>
        </a:defRPr>
      </a:lvl5pPr>
      <a:lvl6pPr marL="457200" algn="ctr" rtl="0" fontAlgn="base">
        <a:spcBef>
          <a:spcPct val="0"/>
        </a:spcBef>
        <a:spcAft>
          <a:spcPct val="0"/>
        </a:spcAft>
        <a:defRPr sz="4400">
          <a:solidFill>
            <a:schemeClr val="tx1"/>
          </a:solidFill>
          <a:latin typeface="Trebuchet MS" pitchFamily="34" charset="0"/>
        </a:defRPr>
      </a:lvl6pPr>
      <a:lvl7pPr marL="914400" algn="ctr" rtl="0" fontAlgn="base">
        <a:spcBef>
          <a:spcPct val="0"/>
        </a:spcBef>
        <a:spcAft>
          <a:spcPct val="0"/>
        </a:spcAft>
        <a:defRPr sz="4400">
          <a:solidFill>
            <a:schemeClr val="tx1"/>
          </a:solidFill>
          <a:latin typeface="Trebuchet MS" pitchFamily="34" charset="0"/>
        </a:defRPr>
      </a:lvl7pPr>
      <a:lvl8pPr marL="1371600" algn="ctr" rtl="0" fontAlgn="base">
        <a:spcBef>
          <a:spcPct val="0"/>
        </a:spcBef>
        <a:spcAft>
          <a:spcPct val="0"/>
        </a:spcAft>
        <a:defRPr sz="4400">
          <a:solidFill>
            <a:schemeClr val="tx1"/>
          </a:solidFill>
          <a:latin typeface="Trebuchet MS" pitchFamily="34" charset="0"/>
        </a:defRPr>
      </a:lvl8pPr>
      <a:lvl9pPr marL="1828800" algn="ctr" rtl="0" fontAlgn="base">
        <a:spcBef>
          <a:spcPct val="0"/>
        </a:spcBef>
        <a:spcAft>
          <a:spcPct val="0"/>
        </a:spcAft>
        <a:defRPr sz="4400">
          <a:solidFill>
            <a:schemeClr val="tx1"/>
          </a:solidFill>
          <a:latin typeface="Trebuchet MS"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rebuchet MS"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rebuchet MS"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rebuchet MS"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Verdana" pitchFamily="34" charset="0"/>
                <a:cs typeface="Arial" charset="0"/>
              </a:defRPr>
            </a:lvl1pPr>
          </a:lstStyle>
          <a:p>
            <a:pPr>
              <a:defRPr/>
            </a:pPr>
            <a:fld id="{F287758D-0F30-44D7-BD1D-57E88695E704}" type="datetime1">
              <a:rPr lang="en-GB"/>
              <a:pPr>
                <a:defRPr/>
              </a:pPr>
              <a:t>15/10/2014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Verdana" pitchFamily="34" charset="0"/>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Verdana" pitchFamily="34" charset="0"/>
              </a:defRPr>
            </a:lvl1pPr>
          </a:lstStyle>
          <a:p>
            <a:fld id="{7C0C82FA-D5A8-4898-906E-F9C906369B2B}" type="slidenum">
              <a:rPr lang="en-GB"/>
              <a:pPr/>
              <a:t>‹#›</a:t>
            </a:fld>
            <a:endParaRPr lang="en-GB"/>
          </a:p>
        </p:txBody>
      </p:sp>
      <p:pic>
        <p:nvPicPr>
          <p:cNvPr id="2055" name="Picture 7"/>
          <p:cNvPicPr>
            <a:picLocks noChangeAspect="1"/>
          </p:cNvPicPr>
          <p:nvPr userDrawn="1"/>
        </p:nvPicPr>
        <p:blipFill>
          <a:blip r:embed="rId17"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672" r:id="rId1"/>
    <p:sldLayoutId id="2147488673" r:id="rId2"/>
    <p:sldLayoutId id="2147488674" r:id="rId3"/>
    <p:sldLayoutId id="2147488675" r:id="rId4"/>
    <p:sldLayoutId id="2147488676" r:id="rId5"/>
    <p:sldLayoutId id="2147488677" r:id="rId6"/>
    <p:sldLayoutId id="2147488678" r:id="rId7"/>
    <p:sldLayoutId id="2147488679" r:id="rId8"/>
    <p:sldLayoutId id="2147488680" r:id="rId9"/>
    <p:sldLayoutId id="2147488681" r:id="rId10"/>
    <p:sldLayoutId id="2147488682" r:id="rId11"/>
    <p:sldLayoutId id="2147488683" r:id="rId12"/>
    <p:sldLayoutId id="2147488684" r:id="rId13"/>
    <p:sldLayoutId id="2147488685" r:id="rId14"/>
    <p:sldLayoutId id="2147488686" r:id="rId15"/>
  </p:sldLayoutIdLst>
  <p:txStyles>
    <p:titleStyle>
      <a:lvl1pPr algn="ctr" rtl="0" eaLnBrk="0" fontAlgn="base" hangingPunct="0">
        <a:spcBef>
          <a:spcPct val="0"/>
        </a:spcBef>
        <a:spcAft>
          <a:spcPct val="0"/>
        </a:spcAft>
        <a:defRPr sz="4400" kern="1200">
          <a:solidFill>
            <a:schemeClr val="tx1"/>
          </a:solidFill>
          <a:latin typeface="Verdana"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1"/>
          </a:solidFill>
          <a:latin typeface="Verdana" pitchFamily="34" charset="0"/>
          <a:ea typeface="MS PGothic" pitchFamily="34" charset="-128"/>
          <a:cs typeface="ＭＳ Ｐゴシック" charset="-128"/>
        </a:defRPr>
      </a:lvl2pPr>
      <a:lvl3pPr algn="ctr" rtl="0" eaLnBrk="0" fontAlgn="base" hangingPunct="0">
        <a:spcBef>
          <a:spcPct val="0"/>
        </a:spcBef>
        <a:spcAft>
          <a:spcPct val="0"/>
        </a:spcAft>
        <a:defRPr sz="4400">
          <a:solidFill>
            <a:schemeClr val="tx1"/>
          </a:solidFill>
          <a:latin typeface="Verdana" pitchFamily="34" charset="0"/>
          <a:ea typeface="MS PGothic" pitchFamily="34" charset="-128"/>
          <a:cs typeface="ＭＳ Ｐゴシック" charset="-128"/>
        </a:defRPr>
      </a:lvl3pPr>
      <a:lvl4pPr algn="ctr" rtl="0" eaLnBrk="0" fontAlgn="base" hangingPunct="0">
        <a:spcBef>
          <a:spcPct val="0"/>
        </a:spcBef>
        <a:spcAft>
          <a:spcPct val="0"/>
        </a:spcAft>
        <a:defRPr sz="4400">
          <a:solidFill>
            <a:schemeClr val="tx1"/>
          </a:solidFill>
          <a:latin typeface="Verdana" pitchFamily="34" charset="0"/>
          <a:ea typeface="MS PGothic" pitchFamily="34" charset="-128"/>
          <a:cs typeface="ＭＳ Ｐゴシック" charset="-128"/>
        </a:defRPr>
      </a:lvl4pPr>
      <a:lvl5pPr algn="ctr" rtl="0" eaLnBrk="0" fontAlgn="base" hangingPunct="0">
        <a:spcBef>
          <a:spcPct val="0"/>
        </a:spcBef>
        <a:spcAft>
          <a:spcPct val="0"/>
        </a:spcAft>
        <a:defRPr sz="4400">
          <a:solidFill>
            <a:schemeClr val="tx1"/>
          </a:solidFill>
          <a:latin typeface="Verdana" pitchFamily="34" charset="0"/>
          <a:ea typeface="MS PGothic" pitchFamily="34"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Verdana" pitchFamily="34" charset="0"/>
          <a:ea typeface="MS PGothic" pitchFamily="34"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Verdana" pitchFamily="34" charset="0"/>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Verdana" pitchFamily="34" charset="0"/>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Verdana" pitchFamily="34" charset="0"/>
                <a:cs typeface="Arial" charset="0"/>
              </a:defRPr>
            </a:lvl1pPr>
          </a:lstStyle>
          <a:p>
            <a:pPr>
              <a:defRPr/>
            </a:pPr>
            <a:fld id="{83EB54C0-E3D3-4595-947D-C9223B5FDDF5}" type="datetime1">
              <a:rPr lang="en-GB"/>
              <a:pPr>
                <a:defRPr/>
              </a:pPr>
              <a:t>15/10/2014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Verdana" pitchFamily="34" charset="0"/>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Verdana" pitchFamily="34" charset="0"/>
              </a:defRPr>
            </a:lvl1pPr>
          </a:lstStyle>
          <a:p>
            <a:fld id="{C870A224-1B62-42FF-B41D-F83A4675E9A2}" type="slidenum">
              <a:rPr lang="en-GB"/>
              <a:pPr/>
              <a:t>‹#›</a:t>
            </a:fld>
            <a:endParaRPr lang="en-GB"/>
          </a:p>
        </p:txBody>
      </p:sp>
      <p:pic>
        <p:nvPicPr>
          <p:cNvPr id="3079" name="Picture 7"/>
          <p:cNvPicPr>
            <a:picLocks noChangeAspect="1"/>
          </p:cNvPicPr>
          <p:nvPr userDrawn="1"/>
        </p:nvPicPr>
        <p:blipFill>
          <a:blip r:embed="rId17"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687" r:id="rId1"/>
    <p:sldLayoutId id="2147488688" r:id="rId2"/>
    <p:sldLayoutId id="2147488689" r:id="rId3"/>
    <p:sldLayoutId id="2147488690" r:id="rId4"/>
    <p:sldLayoutId id="2147488691" r:id="rId5"/>
    <p:sldLayoutId id="2147488692" r:id="rId6"/>
    <p:sldLayoutId id="2147488693" r:id="rId7"/>
    <p:sldLayoutId id="2147488694" r:id="rId8"/>
    <p:sldLayoutId id="2147488695" r:id="rId9"/>
    <p:sldLayoutId id="2147488696" r:id="rId10"/>
    <p:sldLayoutId id="2147488697" r:id="rId11"/>
    <p:sldLayoutId id="2147488698" r:id="rId12"/>
    <p:sldLayoutId id="2147488699" r:id="rId13"/>
    <p:sldLayoutId id="2147488700" r:id="rId14"/>
    <p:sldLayoutId id="2147488701" r:id="rId15"/>
  </p:sldLayoutIdLst>
  <p:txStyles>
    <p:titleStyle>
      <a:lvl1pPr algn="ctr" rtl="0" eaLnBrk="0" fontAlgn="base" hangingPunct="0">
        <a:spcBef>
          <a:spcPct val="0"/>
        </a:spcBef>
        <a:spcAft>
          <a:spcPct val="0"/>
        </a:spcAft>
        <a:defRPr sz="4400" kern="1200">
          <a:solidFill>
            <a:schemeClr val="tx1"/>
          </a:solidFill>
          <a:latin typeface="Verdana"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1"/>
          </a:solidFill>
          <a:latin typeface="Verdana" pitchFamily="34" charset="0"/>
          <a:ea typeface="MS PGothic" pitchFamily="34" charset="-128"/>
          <a:cs typeface="ＭＳ Ｐゴシック" charset="-128"/>
        </a:defRPr>
      </a:lvl2pPr>
      <a:lvl3pPr algn="ctr" rtl="0" eaLnBrk="0" fontAlgn="base" hangingPunct="0">
        <a:spcBef>
          <a:spcPct val="0"/>
        </a:spcBef>
        <a:spcAft>
          <a:spcPct val="0"/>
        </a:spcAft>
        <a:defRPr sz="4400">
          <a:solidFill>
            <a:schemeClr val="tx1"/>
          </a:solidFill>
          <a:latin typeface="Verdana" pitchFamily="34" charset="0"/>
          <a:ea typeface="MS PGothic" pitchFamily="34" charset="-128"/>
          <a:cs typeface="ＭＳ Ｐゴシック" charset="-128"/>
        </a:defRPr>
      </a:lvl3pPr>
      <a:lvl4pPr algn="ctr" rtl="0" eaLnBrk="0" fontAlgn="base" hangingPunct="0">
        <a:spcBef>
          <a:spcPct val="0"/>
        </a:spcBef>
        <a:spcAft>
          <a:spcPct val="0"/>
        </a:spcAft>
        <a:defRPr sz="4400">
          <a:solidFill>
            <a:schemeClr val="tx1"/>
          </a:solidFill>
          <a:latin typeface="Verdana" pitchFamily="34" charset="0"/>
          <a:ea typeface="MS PGothic" pitchFamily="34" charset="-128"/>
          <a:cs typeface="ＭＳ Ｐゴシック" charset="-128"/>
        </a:defRPr>
      </a:lvl4pPr>
      <a:lvl5pPr algn="ctr" rtl="0" eaLnBrk="0" fontAlgn="base" hangingPunct="0">
        <a:spcBef>
          <a:spcPct val="0"/>
        </a:spcBef>
        <a:spcAft>
          <a:spcPct val="0"/>
        </a:spcAft>
        <a:defRPr sz="4400">
          <a:solidFill>
            <a:schemeClr val="tx1"/>
          </a:solidFill>
          <a:latin typeface="Verdana" pitchFamily="34" charset="0"/>
          <a:ea typeface="MS PGothic" pitchFamily="34"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Verdana" pitchFamily="34" charset="0"/>
          <a:ea typeface="MS PGothic" pitchFamily="34"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Verdana" pitchFamily="34" charset="0"/>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Verdana" pitchFamily="34" charset="0"/>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098" name="Picture 7"/>
          <p:cNvPicPr>
            <a:picLocks noChangeAspect="1"/>
          </p:cNvPicPr>
          <p:nvPr userDrawn="1"/>
        </p:nvPicPr>
        <p:blipFill>
          <a:blip r:embed="rId5" cstate="print"/>
          <a:srcRect/>
          <a:stretch>
            <a:fillRect/>
          </a:stretch>
        </p:blipFill>
        <p:spPr bwMode="auto">
          <a:xfrm>
            <a:off x="0" y="0"/>
            <a:ext cx="9158288" cy="6846888"/>
          </a:xfrm>
          <a:prstGeom prst="rect">
            <a:avLst/>
          </a:prstGeom>
          <a:noFill/>
          <a:ln w="9525">
            <a:noFill/>
            <a:miter lim="800000"/>
            <a:headEnd/>
            <a:tailEnd/>
          </a:ln>
        </p:spPr>
      </p:pic>
      <p:sp>
        <p:nvSpPr>
          <p:cNvPr id="4099" name="Title Placeholder 1"/>
          <p:cNvSpPr>
            <a:spLocks noGrp="1"/>
          </p:cNvSpPr>
          <p:nvPr>
            <p:ph type="title"/>
          </p:nvPr>
        </p:nvSpPr>
        <p:spPr bwMode="auto">
          <a:xfrm>
            <a:off x="457200" y="274638"/>
            <a:ext cx="83010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410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8"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Arial" pitchFamily="34" charset="0"/>
                <a:ea typeface="+mn-ea"/>
                <a:cs typeface="+mn-cs"/>
              </a:defRPr>
            </a:lvl1pPr>
          </a:lstStyle>
          <a:p>
            <a:pPr>
              <a:defRPr/>
            </a:pPr>
            <a:fld id="{9E3E06B4-93B7-46DA-AA8B-281CDCD83AF2}" type="datetimeFigureOut">
              <a:rPr lang="en-GB"/>
              <a:pPr>
                <a:defRPr/>
              </a:pPr>
              <a:t>15/10/2014</a:t>
            </a:fld>
            <a:endParaRPr lang="en-GB" dirty="0"/>
          </a:p>
        </p:txBody>
      </p:sp>
      <p:sp>
        <p:nvSpPr>
          <p:cNvPr id="9"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Arial" pitchFamily="34" charset="0"/>
                <a:ea typeface="+mn-ea"/>
                <a:cs typeface="+mn-cs"/>
              </a:defRPr>
            </a:lvl1pPr>
          </a:lstStyle>
          <a:p>
            <a:pPr>
              <a:defRPr/>
            </a:pPr>
            <a:endParaRPr lang="en-GB"/>
          </a:p>
        </p:txBody>
      </p:sp>
      <p:sp>
        <p:nvSpPr>
          <p:cNvPr id="10"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F6A13DE-F4CC-4C25-9B8E-5EE66EA9573D}"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8702" r:id="rId1"/>
    <p:sldLayoutId id="2147488703" r:id="rId2"/>
    <p:sldLayoutId id="2147488820" r:id="rId3"/>
  </p:sldLayoutIdLst>
  <p:txStyles>
    <p:titleStyle>
      <a:lvl1pPr algn="l" rtl="0" eaLnBrk="0" fontAlgn="base" hangingPunct="0">
        <a:spcBef>
          <a:spcPct val="0"/>
        </a:spcBef>
        <a:spcAft>
          <a:spcPct val="0"/>
        </a:spcAft>
        <a:defRPr sz="2400" kern="1200">
          <a:solidFill>
            <a:schemeClr val="bg1"/>
          </a:solidFill>
          <a:latin typeface="Arial" pitchFamily="34" charset="0"/>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defRPr>
      </a:lvl2pPr>
      <a:lvl3pPr algn="l" rtl="0" eaLnBrk="0" fontAlgn="base" hangingPunct="0">
        <a:spcBef>
          <a:spcPct val="0"/>
        </a:spcBef>
        <a:spcAft>
          <a:spcPct val="0"/>
        </a:spcAft>
        <a:defRPr sz="2400">
          <a:solidFill>
            <a:schemeClr val="bg1"/>
          </a:solidFill>
          <a:latin typeface="Arial" panose="020B0604020202020204" pitchFamily="34" charset="0"/>
        </a:defRPr>
      </a:lvl3pPr>
      <a:lvl4pPr algn="l" rtl="0" eaLnBrk="0" fontAlgn="base" hangingPunct="0">
        <a:spcBef>
          <a:spcPct val="0"/>
        </a:spcBef>
        <a:spcAft>
          <a:spcPct val="0"/>
        </a:spcAft>
        <a:defRPr sz="2400">
          <a:solidFill>
            <a:schemeClr val="bg1"/>
          </a:solidFill>
          <a:latin typeface="Arial" panose="020B0604020202020204" pitchFamily="34" charset="0"/>
        </a:defRPr>
      </a:lvl4pPr>
      <a:lvl5pPr algn="l" rtl="0" eaLnBrk="0" fontAlgn="base" hangingPunct="0">
        <a:spcBef>
          <a:spcPct val="0"/>
        </a:spcBef>
        <a:spcAft>
          <a:spcPct val="0"/>
        </a:spcAft>
        <a:defRPr sz="2400">
          <a:solidFill>
            <a:schemeClr val="bg1"/>
          </a:solidFill>
          <a:latin typeface="Arial" panose="020B0604020202020204" pitchFamily="34" charset="0"/>
        </a:defRPr>
      </a:lvl5pPr>
      <a:lvl6pPr marL="457200" algn="ctr" rtl="0" fontAlgn="base">
        <a:spcBef>
          <a:spcPct val="0"/>
        </a:spcBef>
        <a:spcAft>
          <a:spcPct val="0"/>
        </a:spcAft>
        <a:defRPr sz="4400">
          <a:solidFill>
            <a:schemeClr val="tx1"/>
          </a:solidFill>
          <a:latin typeface="Trebuchet MS" pitchFamily="34" charset="0"/>
        </a:defRPr>
      </a:lvl6pPr>
      <a:lvl7pPr marL="914400" algn="ctr" rtl="0" fontAlgn="base">
        <a:spcBef>
          <a:spcPct val="0"/>
        </a:spcBef>
        <a:spcAft>
          <a:spcPct val="0"/>
        </a:spcAft>
        <a:defRPr sz="4400">
          <a:solidFill>
            <a:schemeClr val="tx1"/>
          </a:solidFill>
          <a:latin typeface="Trebuchet MS" pitchFamily="34" charset="0"/>
        </a:defRPr>
      </a:lvl7pPr>
      <a:lvl8pPr marL="1371600" algn="ctr" rtl="0" fontAlgn="base">
        <a:spcBef>
          <a:spcPct val="0"/>
        </a:spcBef>
        <a:spcAft>
          <a:spcPct val="0"/>
        </a:spcAft>
        <a:defRPr sz="4400">
          <a:solidFill>
            <a:schemeClr val="tx1"/>
          </a:solidFill>
          <a:latin typeface="Trebuchet MS" pitchFamily="34" charset="0"/>
        </a:defRPr>
      </a:lvl8pPr>
      <a:lvl9pPr marL="1828800" algn="ctr" rtl="0" fontAlgn="base">
        <a:spcBef>
          <a:spcPct val="0"/>
        </a:spcBef>
        <a:spcAft>
          <a:spcPct val="0"/>
        </a:spcAft>
        <a:defRPr sz="4400">
          <a:solidFill>
            <a:schemeClr val="tx1"/>
          </a:solidFill>
          <a:latin typeface="Trebuchet MS" pitchFamily="34" charset="0"/>
        </a:defRPr>
      </a:lvl9pPr>
    </p:titleStyle>
    <p:bodyStyle>
      <a:lvl1pPr marL="342900" indent="-342900" algn="l" rtl="0" eaLnBrk="0" fontAlgn="base" hangingPunct="0">
        <a:spcBef>
          <a:spcPct val="20000"/>
        </a:spcBef>
        <a:spcAft>
          <a:spcPct val="0"/>
        </a:spcAft>
        <a:buClr>
          <a:srgbClr val="7AC143"/>
        </a:buClr>
        <a:buFont typeface="Arial" pitchFamily="34" charset="0"/>
        <a:buChar char="•"/>
        <a:defRPr sz="24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rgbClr val="7AC143"/>
        </a:buClr>
        <a:buFont typeface="Arial" pitchFamily="34"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Clr>
          <a:srgbClr val="7AC143"/>
        </a:buClr>
        <a:buFont typeface="Arial" pitchFamily="34" charset="0"/>
        <a:buChar char="•"/>
        <a:defRPr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Clr>
          <a:srgbClr val="7AC143"/>
        </a:buClr>
        <a:buFont typeface="Arial" pitchFamily="34" charset="0"/>
        <a:buChar char="•"/>
        <a:defRPr sz="14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Clr>
          <a:srgbClr val="7AC143"/>
        </a:buClr>
        <a:buFont typeface="Arial" pitchFamily="34" charset="0"/>
        <a:buChar char="•"/>
        <a:defRPr sz="12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itchFamily="34" charset="0"/>
                <a:cs typeface="Arial" charset="0"/>
              </a:defRPr>
            </a:lvl1pPr>
          </a:lstStyle>
          <a:p>
            <a:pPr>
              <a:defRPr/>
            </a:pPr>
            <a:fld id="{EAC3A289-AAD9-4200-B096-D55A684F6FA6}" type="datetime1">
              <a:rPr lang="en-GB"/>
              <a:pPr>
                <a:defRPr/>
              </a:pPr>
              <a:t>15/10/2014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rial" pitchFamily="34" charset="0"/>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F95291AE-FE7E-4026-80B0-4EA3810087C7}" type="slidenum">
              <a:rPr lang="en-GB"/>
              <a:pPr/>
              <a:t>‹#›</a:t>
            </a:fld>
            <a:endParaRPr lang="en-GB"/>
          </a:p>
        </p:txBody>
      </p:sp>
      <p:pic>
        <p:nvPicPr>
          <p:cNvPr id="6151" name="Picture 7"/>
          <p:cNvPicPr>
            <a:picLocks noChangeAspect="1"/>
          </p:cNvPicPr>
          <p:nvPr userDrawn="1"/>
        </p:nvPicPr>
        <p:blipFill>
          <a:blip r:embed="rId18"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714" r:id="rId1"/>
    <p:sldLayoutId id="2147488715" r:id="rId2"/>
    <p:sldLayoutId id="2147488716" r:id="rId3"/>
    <p:sldLayoutId id="2147488717" r:id="rId4"/>
    <p:sldLayoutId id="2147488718" r:id="rId5"/>
    <p:sldLayoutId id="2147488719" r:id="rId6"/>
    <p:sldLayoutId id="2147488720" r:id="rId7"/>
    <p:sldLayoutId id="2147488721" r:id="rId8"/>
    <p:sldLayoutId id="2147488722" r:id="rId9"/>
    <p:sldLayoutId id="2147488723" r:id="rId10"/>
    <p:sldLayoutId id="2147488724" r:id="rId11"/>
    <p:sldLayoutId id="2147488725" r:id="rId12"/>
    <p:sldLayoutId id="2147488726" r:id="rId13"/>
    <p:sldLayoutId id="2147488727" r:id="rId14"/>
    <p:sldLayoutId id="2147488728" r:id="rId15"/>
    <p:sldLayoutId id="2147488729" r:id="rId16"/>
  </p:sldLayoutIdLst>
  <p:txStyles>
    <p:titleStyle>
      <a:lvl1pPr algn="ctr" rtl="0" eaLnBrk="0" fontAlgn="base" hangingPunct="0">
        <a:spcBef>
          <a:spcPct val="0"/>
        </a:spcBef>
        <a:spcAft>
          <a:spcPct val="0"/>
        </a:spcAft>
        <a:defRPr sz="4400" kern="1200">
          <a:solidFill>
            <a:schemeClr val="tx1"/>
          </a:solidFill>
          <a:latin typeface="Arial"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1"/>
          </a:solidFill>
          <a:latin typeface="Arial" panose="020B0604020202020204" pitchFamily="34" charset="0"/>
          <a:ea typeface="MS PGothic" pitchFamily="34" charset="-128"/>
          <a:cs typeface="ＭＳ Ｐゴシック" charset="-128"/>
        </a:defRPr>
      </a:lvl2pPr>
      <a:lvl3pPr algn="ctr" rtl="0" eaLnBrk="0" fontAlgn="base" hangingPunct="0">
        <a:spcBef>
          <a:spcPct val="0"/>
        </a:spcBef>
        <a:spcAft>
          <a:spcPct val="0"/>
        </a:spcAft>
        <a:defRPr sz="4400">
          <a:solidFill>
            <a:schemeClr val="tx1"/>
          </a:solidFill>
          <a:latin typeface="Arial" panose="020B0604020202020204" pitchFamily="34" charset="0"/>
          <a:ea typeface="MS PGothic" pitchFamily="34" charset="-128"/>
          <a:cs typeface="ＭＳ Ｐゴシック" charset="-128"/>
        </a:defRPr>
      </a:lvl3pPr>
      <a:lvl4pPr algn="ctr" rtl="0" eaLnBrk="0" fontAlgn="base" hangingPunct="0">
        <a:spcBef>
          <a:spcPct val="0"/>
        </a:spcBef>
        <a:spcAft>
          <a:spcPct val="0"/>
        </a:spcAft>
        <a:defRPr sz="4400">
          <a:solidFill>
            <a:schemeClr val="tx1"/>
          </a:solidFill>
          <a:latin typeface="Arial" panose="020B0604020202020204" pitchFamily="34" charset="0"/>
          <a:ea typeface="MS PGothic" pitchFamily="34" charset="-128"/>
          <a:cs typeface="ＭＳ Ｐゴシック" charset="-128"/>
        </a:defRPr>
      </a:lvl4pPr>
      <a:lvl5pPr algn="ctr" rtl="0" eaLnBrk="0" fontAlgn="base" hangingPunct="0">
        <a:spcBef>
          <a:spcPct val="0"/>
        </a:spcBef>
        <a:spcAft>
          <a:spcPct val="0"/>
        </a:spcAft>
        <a:defRPr sz="4400">
          <a:solidFill>
            <a:schemeClr val="tx1"/>
          </a:solidFill>
          <a:latin typeface="Arial" panose="020B0604020202020204" pitchFamily="34" charset="0"/>
          <a:ea typeface="MS PGothic" pitchFamily="34"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S PGothic" pitchFamily="34"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bwMode="auto">
          <a:xfrm>
            <a:off x="1981200" y="1600200"/>
            <a:ext cx="6096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171" name="Rectangle 2"/>
          <p:cNvSpPr>
            <a:spLocks noGrp="1" noChangeArrowheads="1"/>
          </p:cNvSpPr>
          <p:nvPr>
            <p:ph type="title"/>
          </p:nvPr>
        </p:nvSpPr>
        <p:spPr bwMode="auto">
          <a:xfrm>
            <a:off x="1981200" y="350838"/>
            <a:ext cx="6094413"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Tree>
  </p:cSld>
  <p:clrMap bg1="lt1" tx1="dk1" bg2="lt2" tx2="dk2" accent1="accent1" accent2="accent2" accent3="accent3" accent4="accent4" accent5="accent5" accent6="accent6" hlink="hlink" folHlink="folHlink"/>
  <p:sldLayoutIdLst>
    <p:sldLayoutId id="2147488730" r:id="rId1"/>
    <p:sldLayoutId id="2147488731" r:id="rId2"/>
    <p:sldLayoutId id="2147488620" r:id="rId3"/>
    <p:sldLayoutId id="2147488621" r:id="rId4"/>
    <p:sldLayoutId id="2147488622" r:id="rId5"/>
    <p:sldLayoutId id="2147488623" r:id="rId6"/>
    <p:sldLayoutId id="2147488624" r:id="rId7"/>
    <p:sldLayoutId id="2147488732" r:id="rId8"/>
    <p:sldLayoutId id="2147488625" r:id="rId9"/>
  </p:sldLayoutIdLst>
  <p:txStyles>
    <p:titleStyle>
      <a:lvl1pPr algn="l" rtl="0" eaLnBrk="0" fontAlgn="base" hangingPunct="0">
        <a:spcBef>
          <a:spcPct val="0"/>
        </a:spcBef>
        <a:spcAft>
          <a:spcPct val="0"/>
        </a:spcAft>
        <a:defRPr sz="2800">
          <a:solidFill>
            <a:srgbClr val="9283BE"/>
          </a:solidFill>
          <a:latin typeface="+mj-lt"/>
          <a:ea typeface="MS PGothic" pitchFamily="34" charset="-128"/>
          <a:cs typeface="ＭＳ Ｐゴシック" pitchFamily="100" charset="-128"/>
        </a:defRPr>
      </a:lvl1pPr>
      <a:lvl2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2pPr>
      <a:lvl3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3pPr>
      <a:lvl4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4pPr>
      <a:lvl5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5pPr>
      <a:lvl6pPr marL="457200" algn="l" rtl="0" fontAlgn="base">
        <a:spcBef>
          <a:spcPct val="0"/>
        </a:spcBef>
        <a:spcAft>
          <a:spcPct val="0"/>
        </a:spcAft>
        <a:defRPr sz="2800" b="1">
          <a:solidFill>
            <a:schemeClr val="bg1"/>
          </a:solidFill>
          <a:latin typeface="Arial" pitchFamily="100" charset="0"/>
        </a:defRPr>
      </a:lvl6pPr>
      <a:lvl7pPr marL="914400" algn="l" rtl="0" fontAlgn="base">
        <a:spcBef>
          <a:spcPct val="0"/>
        </a:spcBef>
        <a:spcAft>
          <a:spcPct val="0"/>
        </a:spcAft>
        <a:defRPr sz="2800" b="1">
          <a:solidFill>
            <a:schemeClr val="bg1"/>
          </a:solidFill>
          <a:latin typeface="Arial" pitchFamily="100" charset="0"/>
        </a:defRPr>
      </a:lvl7pPr>
      <a:lvl8pPr marL="1371600" algn="l" rtl="0" fontAlgn="base">
        <a:spcBef>
          <a:spcPct val="0"/>
        </a:spcBef>
        <a:spcAft>
          <a:spcPct val="0"/>
        </a:spcAft>
        <a:defRPr sz="2800" b="1">
          <a:solidFill>
            <a:schemeClr val="bg1"/>
          </a:solidFill>
          <a:latin typeface="Arial" pitchFamily="100" charset="0"/>
        </a:defRPr>
      </a:lvl8pPr>
      <a:lvl9pPr marL="1828800" algn="l" rtl="0" fontAlgn="base">
        <a:spcBef>
          <a:spcPct val="0"/>
        </a:spcBef>
        <a:spcAft>
          <a:spcPct val="0"/>
        </a:spcAft>
        <a:defRPr sz="2800" b="1">
          <a:solidFill>
            <a:schemeClr val="bg1"/>
          </a:solidFill>
          <a:latin typeface="Arial" pitchFamily="100" charset="0"/>
        </a:defRPr>
      </a:lvl9pPr>
    </p:titleStyle>
    <p:bodyStyle>
      <a:lvl1pPr marL="342900" indent="-342900" algn="l" rtl="0" eaLnBrk="0" fontAlgn="base" hangingPunct="0">
        <a:spcBef>
          <a:spcPct val="20000"/>
        </a:spcBef>
        <a:spcAft>
          <a:spcPct val="0"/>
        </a:spcAft>
        <a:buSzPct val="130000"/>
        <a:buChar char="•"/>
        <a:defRPr sz="2000">
          <a:solidFill>
            <a:srgbClr val="9283BE"/>
          </a:solidFill>
          <a:latin typeface="+mn-lt"/>
          <a:ea typeface="MS PGothic" pitchFamily="34" charset="-128"/>
          <a:cs typeface="ＭＳ Ｐゴシック" pitchFamily="100" charset="-128"/>
        </a:defRPr>
      </a:lvl1pPr>
      <a:lvl2pPr marL="742950" indent="-285750" algn="l" rtl="0" eaLnBrk="0" fontAlgn="base" hangingPunct="0">
        <a:spcBef>
          <a:spcPct val="20000"/>
        </a:spcBef>
        <a:spcAft>
          <a:spcPct val="0"/>
        </a:spcAft>
        <a:buSzPct val="130000"/>
        <a:buChar char="–"/>
        <a:defRPr sz="2000">
          <a:solidFill>
            <a:srgbClr val="9283BE"/>
          </a:solidFill>
          <a:latin typeface="+mn-lt"/>
          <a:ea typeface="MS PGothic" pitchFamily="34" charset="-128"/>
          <a:cs typeface="ＭＳ Ｐゴシック"/>
        </a:defRPr>
      </a:lvl2pPr>
      <a:lvl3pPr marL="1143000" indent="-228600" algn="l" rtl="0" eaLnBrk="0" fontAlgn="base" hangingPunct="0">
        <a:spcBef>
          <a:spcPct val="20000"/>
        </a:spcBef>
        <a:spcAft>
          <a:spcPct val="0"/>
        </a:spcAft>
        <a:buSzPct val="130000"/>
        <a:buChar char="•"/>
        <a:defRPr sz="1600">
          <a:solidFill>
            <a:srgbClr val="9283BE"/>
          </a:solidFill>
          <a:latin typeface="+mn-lt"/>
          <a:ea typeface="MS PGothic" pitchFamily="34" charset="-128"/>
          <a:cs typeface="ＭＳ Ｐゴシック"/>
        </a:defRPr>
      </a:lvl3pPr>
      <a:lvl4pPr marL="1600200" indent="-228600" algn="l" rtl="0" eaLnBrk="0" fontAlgn="base" hangingPunct="0">
        <a:spcBef>
          <a:spcPct val="20000"/>
        </a:spcBef>
        <a:spcAft>
          <a:spcPct val="0"/>
        </a:spcAft>
        <a:buSzPct val="130000"/>
        <a:buChar char="–"/>
        <a:defRPr sz="1400">
          <a:solidFill>
            <a:srgbClr val="9283BE"/>
          </a:solidFill>
          <a:latin typeface="+mn-lt"/>
          <a:ea typeface="MS PGothic" pitchFamily="34" charset="-128"/>
          <a:cs typeface="ＭＳ Ｐゴシック"/>
        </a:defRPr>
      </a:lvl4pPr>
      <a:lvl5pPr marL="2057400" indent="-228600" algn="l" rtl="0" eaLnBrk="0" fontAlgn="base" hangingPunct="0">
        <a:spcBef>
          <a:spcPct val="20000"/>
        </a:spcBef>
        <a:spcAft>
          <a:spcPct val="0"/>
        </a:spcAft>
        <a:buSzPct val="130000"/>
        <a:buChar char="»"/>
        <a:defRPr sz="1200">
          <a:solidFill>
            <a:srgbClr val="9283BE"/>
          </a:solidFill>
          <a:latin typeface="+mn-lt"/>
          <a:ea typeface="MS PGothic" pitchFamily="34" charset="-128"/>
          <a:cs typeface="ＭＳ Ｐゴシック"/>
        </a:defRPr>
      </a:lvl5pPr>
      <a:lvl6pPr marL="2514600" indent="-228600" algn="l" rtl="0" fontAlgn="base">
        <a:spcBef>
          <a:spcPct val="20000"/>
        </a:spcBef>
        <a:spcAft>
          <a:spcPct val="0"/>
        </a:spcAft>
        <a:buChar char="»"/>
        <a:defRPr sz="1200">
          <a:solidFill>
            <a:srgbClr val="000066"/>
          </a:solidFill>
          <a:latin typeface="+mn-lt"/>
          <a:ea typeface="ＭＳ Ｐゴシック" pitchFamily="100" charset="-128"/>
        </a:defRPr>
      </a:lvl6pPr>
      <a:lvl7pPr marL="2971800" indent="-228600" algn="l" rtl="0" fontAlgn="base">
        <a:spcBef>
          <a:spcPct val="20000"/>
        </a:spcBef>
        <a:spcAft>
          <a:spcPct val="0"/>
        </a:spcAft>
        <a:buChar char="»"/>
        <a:defRPr sz="1200">
          <a:solidFill>
            <a:srgbClr val="000066"/>
          </a:solidFill>
          <a:latin typeface="+mn-lt"/>
          <a:ea typeface="ＭＳ Ｐゴシック" pitchFamily="100" charset="-128"/>
        </a:defRPr>
      </a:lvl7pPr>
      <a:lvl8pPr marL="3429000" indent="-228600" algn="l" rtl="0" fontAlgn="base">
        <a:spcBef>
          <a:spcPct val="20000"/>
        </a:spcBef>
        <a:spcAft>
          <a:spcPct val="0"/>
        </a:spcAft>
        <a:buChar char="»"/>
        <a:defRPr sz="1200">
          <a:solidFill>
            <a:srgbClr val="000066"/>
          </a:solidFill>
          <a:latin typeface="+mn-lt"/>
          <a:ea typeface="ＭＳ Ｐゴシック" pitchFamily="100" charset="-128"/>
        </a:defRPr>
      </a:lvl8pPr>
      <a:lvl9pPr marL="3886200" indent="-228600" algn="l" rtl="0" fontAlgn="base">
        <a:spcBef>
          <a:spcPct val="20000"/>
        </a:spcBef>
        <a:spcAft>
          <a:spcPct val="0"/>
        </a:spcAft>
        <a:buChar char="»"/>
        <a:defRPr sz="1200">
          <a:solidFill>
            <a:srgbClr val="000066"/>
          </a:solidFill>
          <a:latin typeface="+mn-lt"/>
          <a:ea typeface="ＭＳ Ｐゴシック" pitchFamily="10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cstate="print"/>
          <a:srcRect/>
          <a:stretch>
            <a:fillRect/>
          </a:stretch>
        </a:blipFill>
        <a:effectLst/>
      </p:bgPr>
    </p:bg>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bwMode="auto">
          <a:xfrm>
            <a:off x="1981200" y="1600200"/>
            <a:ext cx="6096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5" name="Rectangle 2"/>
          <p:cNvSpPr>
            <a:spLocks noGrp="1" noChangeArrowheads="1"/>
          </p:cNvSpPr>
          <p:nvPr>
            <p:ph type="title"/>
          </p:nvPr>
        </p:nvSpPr>
        <p:spPr bwMode="auto">
          <a:xfrm>
            <a:off x="1981200" y="350838"/>
            <a:ext cx="6094413"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Tree>
  </p:cSld>
  <p:clrMap bg1="lt1" tx1="dk1" bg2="lt2" tx2="dk2" accent1="accent1" accent2="accent2" accent3="accent3" accent4="accent4" accent5="accent5" accent6="accent6" hlink="hlink" folHlink="folHlink"/>
  <p:sldLayoutIdLst>
    <p:sldLayoutId id="2147488733" r:id="rId1"/>
    <p:sldLayoutId id="2147488734" r:id="rId2"/>
    <p:sldLayoutId id="2147488626" r:id="rId3"/>
    <p:sldLayoutId id="2147488627" r:id="rId4"/>
    <p:sldLayoutId id="2147488628" r:id="rId5"/>
    <p:sldLayoutId id="2147488629" r:id="rId6"/>
    <p:sldLayoutId id="2147488630" r:id="rId7"/>
    <p:sldLayoutId id="2147488735" r:id="rId8"/>
    <p:sldLayoutId id="2147488631" r:id="rId9"/>
    <p:sldLayoutId id="2147488736" r:id="rId10"/>
  </p:sldLayoutIdLst>
  <p:txStyles>
    <p:titleStyle>
      <a:lvl1pPr algn="l" rtl="0" eaLnBrk="0" fontAlgn="base" hangingPunct="0">
        <a:spcBef>
          <a:spcPct val="0"/>
        </a:spcBef>
        <a:spcAft>
          <a:spcPct val="0"/>
        </a:spcAft>
        <a:defRPr sz="2800">
          <a:solidFill>
            <a:srgbClr val="9283BE"/>
          </a:solidFill>
          <a:latin typeface="+mj-lt"/>
          <a:ea typeface="MS PGothic" pitchFamily="34" charset="-128"/>
          <a:cs typeface="ＭＳ Ｐゴシック" pitchFamily="100" charset="-128"/>
        </a:defRPr>
      </a:lvl1pPr>
      <a:lvl2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2pPr>
      <a:lvl3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3pPr>
      <a:lvl4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4pPr>
      <a:lvl5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5pPr>
      <a:lvl6pPr marL="457200" algn="l" rtl="0" fontAlgn="base">
        <a:spcBef>
          <a:spcPct val="0"/>
        </a:spcBef>
        <a:spcAft>
          <a:spcPct val="0"/>
        </a:spcAft>
        <a:defRPr sz="2800" b="1">
          <a:solidFill>
            <a:schemeClr val="bg1"/>
          </a:solidFill>
          <a:latin typeface="Arial" pitchFamily="100" charset="0"/>
        </a:defRPr>
      </a:lvl6pPr>
      <a:lvl7pPr marL="914400" algn="l" rtl="0" fontAlgn="base">
        <a:spcBef>
          <a:spcPct val="0"/>
        </a:spcBef>
        <a:spcAft>
          <a:spcPct val="0"/>
        </a:spcAft>
        <a:defRPr sz="2800" b="1">
          <a:solidFill>
            <a:schemeClr val="bg1"/>
          </a:solidFill>
          <a:latin typeface="Arial" pitchFamily="100" charset="0"/>
        </a:defRPr>
      </a:lvl7pPr>
      <a:lvl8pPr marL="1371600" algn="l" rtl="0" fontAlgn="base">
        <a:spcBef>
          <a:spcPct val="0"/>
        </a:spcBef>
        <a:spcAft>
          <a:spcPct val="0"/>
        </a:spcAft>
        <a:defRPr sz="2800" b="1">
          <a:solidFill>
            <a:schemeClr val="bg1"/>
          </a:solidFill>
          <a:latin typeface="Arial" pitchFamily="100" charset="0"/>
        </a:defRPr>
      </a:lvl8pPr>
      <a:lvl9pPr marL="1828800" algn="l" rtl="0" fontAlgn="base">
        <a:spcBef>
          <a:spcPct val="0"/>
        </a:spcBef>
        <a:spcAft>
          <a:spcPct val="0"/>
        </a:spcAft>
        <a:defRPr sz="2800" b="1">
          <a:solidFill>
            <a:schemeClr val="bg1"/>
          </a:solidFill>
          <a:latin typeface="Arial" pitchFamily="100" charset="0"/>
        </a:defRPr>
      </a:lvl9pPr>
    </p:titleStyle>
    <p:bodyStyle>
      <a:lvl1pPr marL="342900" indent="-342900" algn="l" rtl="0" eaLnBrk="0" fontAlgn="base" hangingPunct="0">
        <a:spcBef>
          <a:spcPct val="20000"/>
        </a:spcBef>
        <a:spcAft>
          <a:spcPct val="0"/>
        </a:spcAft>
        <a:buSzPct val="130000"/>
        <a:buChar char="•"/>
        <a:defRPr sz="2000">
          <a:solidFill>
            <a:srgbClr val="9283BE"/>
          </a:solidFill>
          <a:latin typeface="+mn-lt"/>
          <a:ea typeface="MS PGothic" pitchFamily="34" charset="-128"/>
          <a:cs typeface="ＭＳ Ｐゴシック" pitchFamily="100" charset="-128"/>
        </a:defRPr>
      </a:lvl1pPr>
      <a:lvl2pPr marL="742950" indent="-285750" algn="l" rtl="0" eaLnBrk="0" fontAlgn="base" hangingPunct="0">
        <a:spcBef>
          <a:spcPct val="20000"/>
        </a:spcBef>
        <a:spcAft>
          <a:spcPct val="0"/>
        </a:spcAft>
        <a:buSzPct val="130000"/>
        <a:buChar char="–"/>
        <a:defRPr sz="2000">
          <a:solidFill>
            <a:srgbClr val="9283BE"/>
          </a:solidFill>
          <a:latin typeface="+mn-lt"/>
          <a:ea typeface="MS PGothic" pitchFamily="34" charset="-128"/>
        </a:defRPr>
      </a:lvl2pPr>
      <a:lvl3pPr marL="1143000" indent="-228600" algn="l" rtl="0" eaLnBrk="0" fontAlgn="base" hangingPunct="0">
        <a:spcBef>
          <a:spcPct val="20000"/>
        </a:spcBef>
        <a:spcAft>
          <a:spcPct val="0"/>
        </a:spcAft>
        <a:buSzPct val="130000"/>
        <a:buChar char="•"/>
        <a:defRPr sz="1600">
          <a:solidFill>
            <a:srgbClr val="9283BE"/>
          </a:solidFill>
          <a:latin typeface="+mn-lt"/>
          <a:ea typeface="MS PGothic" pitchFamily="34" charset="-128"/>
        </a:defRPr>
      </a:lvl3pPr>
      <a:lvl4pPr marL="1600200" indent="-228600" algn="l" rtl="0" eaLnBrk="0" fontAlgn="base" hangingPunct="0">
        <a:spcBef>
          <a:spcPct val="20000"/>
        </a:spcBef>
        <a:spcAft>
          <a:spcPct val="0"/>
        </a:spcAft>
        <a:buSzPct val="130000"/>
        <a:buChar char="–"/>
        <a:defRPr sz="1400">
          <a:solidFill>
            <a:srgbClr val="9283BE"/>
          </a:solidFill>
          <a:latin typeface="+mn-lt"/>
          <a:ea typeface="MS PGothic" pitchFamily="34" charset="-128"/>
        </a:defRPr>
      </a:lvl4pPr>
      <a:lvl5pPr marL="2057400" indent="-228600" algn="l" rtl="0" eaLnBrk="0" fontAlgn="base" hangingPunct="0">
        <a:spcBef>
          <a:spcPct val="20000"/>
        </a:spcBef>
        <a:spcAft>
          <a:spcPct val="0"/>
        </a:spcAft>
        <a:buSzPct val="130000"/>
        <a:buChar char="»"/>
        <a:defRPr sz="1200">
          <a:solidFill>
            <a:srgbClr val="9283BE"/>
          </a:solidFill>
          <a:latin typeface="+mn-lt"/>
          <a:ea typeface="MS PGothic" pitchFamily="34" charset="-128"/>
        </a:defRPr>
      </a:lvl5pPr>
      <a:lvl6pPr marL="2514600" indent="-228600" algn="l" rtl="0" fontAlgn="base">
        <a:spcBef>
          <a:spcPct val="20000"/>
        </a:spcBef>
        <a:spcAft>
          <a:spcPct val="0"/>
        </a:spcAft>
        <a:buChar char="»"/>
        <a:defRPr sz="1200">
          <a:solidFill>
            <a:srgbClr val="000066"/>
          </a:solidFill>
          <a:latin typeface="+mn-lt"/>
          <a:ea typeface="ＭＳ Ｐゴシック" pitchFamily="100" charset="-128"/>
        </a:defRPr>
      </a:lvl6pPr>
      <a:lvl7pPr marL="2971800" indent="-228600" algn="l" rtl="0" fontAlgn="base">
        <a:spcBef>
          <a:spcPct val="20000"/>
        </a:spcBef>
        <a:spcAft>
          <a:spcPct val="0"/>
        </a:spcAft>
        <a:buChar char="»"/>
        <a:defRPr sz="1200">
          <a:solidFill>
            <a:srgbClr val="000066"/>
          </a:solidFill>
          <a:latin typeface="+mn-lt"/>
          <a:ea typeface="ＭＳ Ｐゴシック" pitchFamily="100" charset="-128"/>
        </a:defRPr>
      </a:lvl7pPr>
      <a:lvl8pPr marL="3429000" indent="-228600" algn="l" rtl="0" fontAlgn="base">
        <a:spcBef>
          <a:spcPct val="20000"/>
        </a:spcBef>
        <a:spcAft>
          <a:spcPct val="0"/>
        </a:spcAft>
        <a:buChar char="»"/>
        <a:defRPr sz="1200">
          <a:solidFill>
            <a:srgbClr val="000066"/>
          </a:solidFill>
          <a:latin typeface="+mn-lt"/>
          <a:ea typeface="ＭＳ Ｐゴシック" pitchFamily="100" charset="-128"/>
        </a:defRPr>
      </a:lvl8pPr>
      <a:lvl9pPr marL="3886200" indent="-228600" algn="l" rtl="0" fontAlgn="base">
        <a:spcBef>
          <a:spcPct val="20000"/>
        </a:spcBef>
        <a:spcAft>
          <a:spcPct val="0"/>
        </a:spcAft>
        <a:buChar char="»"/>
        <a:defRPr sz="1200">
          <a:solidFill>
            <a:srgbClr val="000066"/>
          </a:solidFill>
          <a:latin typeface="+mn-lt"/>
          <a:ea typeface="ＭＳ Ｐゴシック" pitchFamily="10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cstate="print"/>
          <a:srcRect/>
          <a:stretch>
            <a:fillRect/>
          </a:stretch>
        </a:blipFill>
        <a:effectLst/>
      </p:bgPr>
    </p:bg>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bwMode="auto">
          <a:xfrm>
            <a:off x="1981200" y="1600200"/>
            <a:ext cx="6096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219" name="Rectangle 2"/>
          <p:cNvSpPr>
            <a:spLocks noGrp="1" noChangeArrowheads="1"/>
          </p:cNvSpPr>
          <p:nvPr>
            <p:ph type="title"/>
          </p:nvPr>
        </p:nvSpPr>
        <p:spPr bwMode="auto">
          <a:xfrm>
            <a:off x="1981200" y="350838"/>
            <a:ext cx="6094413"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Tree>
  </p:cSld>
  <p:clrMap bg1="lt1" tx1="dk1" bg2="lt2" tx2="dk2" accent1="accent1" accent2="accent2" accent3="accent3" accent4="accent4" accent5="accent5" accent6="accent6" hlink="hlink" folHlink="folHlink"/>
  <p:sldLayoutIdLst>
    <p:sldLayoutId id="2147488737" r:id="rId1"/>
    <p:sldLayoutId id="2147488738" r:id="rId2"/>
    <p:sldLayoutId id="2147488632" r:id="rId3"/>
    <p:sldLayoutId id="2147488633" r:id="rId4"/>
    <p:sldLayoutId id="2147488634" r:id="rId5"/>
    <p:sldLayoutId id="2147488635" r:id="rId6"/>
    <p:sldLayoutId id="2147488636" r:id="rId7"/>
    <p:sldLayoutId id="2147488739" r:id="rId8"/>
    <p:sldLayoutId id="2147488637" r:id="rId9"/>
    <p:sldLayoutId id="2147488638" r:id="rId10"/>
  </p:sldLayoutIdLst>
  <p:txStyles>
    <p:titleStyle>
      <a:lvl1pPr algn="l" rtl="0" eaLnBrk="0" fontAlgn="base" hangingPunct="0">
        <a:spcBef>
          <a:spcPct val="0"/>
        </a:spcBef>
        <a:spcAft>
          <a:spcPct val="0"/>
        </a:spcAft>
        <a:defRPr sz="2800">
          <a:solidFill>
            <a:srgbClr val="9283BE"/>
          </a:solidFill>
          <a:latin typeface="+mj-lt"/>
          <a:ea typeface="MS PGothic" pitchFamily="34" charset="-128"/>
          <a:cs typeface="ＭＳ Ｐゴシック" pitchFamily="100" charset="-128"/>
        </a:defRPr>
      </a:lvl1pPr>
      <a:lvl2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2pPr>
      <a:lvl3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3pPr>
      <a:lvl4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4pPr>
      <a:lvl5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5pPr>
      <a:lvl6pPr marL="457200" algn="l" rtl="0" fontAlgn="base">
        <a:spcBef>
          <a:spcPct val="0"/>
        </a:spcBef>
        <a:spcAft>
          <a:spcPct val="0"/>
        </a:spcAft>
        <a:defRPr sz="2800" b="1">
          <a:solidFill>
            <a:schemeClr val="bg1"/>
          </a:solidFill>
          <a:latin typeface="Arial" pitchFamily="100" charset="0"/>
        </a:defRPr>
      </a:lvl6pPr>
      <a:lvl7pPr marL="914400" algn="l" rtl="0" fontAlgn="base">
        <a:spcBef>
          <a:spcPct val="0"/>
        </a:spcBef>
        <a:spcAft>
          <a:spcPct val="0"/>
        </a:spcAft>
        <a:defRPr sz="2800" b="1">
          <a:solidFill>
            <a:schemeClr val="bg1"/>
          </a:solidFill>
          <a:latin typeface="Arial" pitchFamily="100" charset="0"/>
        </a:defRPr>
      </a:lvl7pPr>
      <a:lvl8pPr marL="1371600" algn="l" rtl="0" fontAlgn="base">
        <a:spcBef>
          <a:spcPct val="0"/>
        </a:spcBef>
        <a:spcAft>
          <a:spcPct val="0"/>
        </a:spcAft>
        <a:defRPr sz="2800" b="1">
          <a:solidFill>
            <a:schemeClr val="bg1"/>
          </a:solidFill>
          <a:latin typeface="Arial" pitchFamily="100" charset="0"/>
        </a:defRPr>
      </a:lvl8pPr>
      <a:lvl9pPr marL="1828800" algn="l" rtl="0" fontAlgn="base">
        <a:spcBef>
          <a:spcPct val="0"/>
        </a:spcBef>
        <a:spcAft>
          <a:spcPct val="0"/>
        </a:spcAft>
        <a:defRPr sz="2800" b="1">
          <a:solidFill>
            <a:schemeClr val="bg1"/>
          </a:solidFill>
          <a:latin typeface="Arial" pitchFamily="100" charset="0"/>
        </a:defRPr>
      </a:lvl9pPr>
    </p:titleStyle>
    <p:bodyStyle>
      <a:lvl1pPr marL="342900" indent="-342900" algn="l" rtl="0" eaLnBrk="0" fontAlgn="base" hangingPunct="0">
        <a:spcBef>
          <a:spcPct val="20000"/>
        </a:spcBef>
        <a:spcAft>
          <a:spcPct val="0"/>
        </a:spcAft>
        <a:buSzPct val="130000"/>
        <a:buChar char="•"/>
        <a:defRPr sz="2000">
          <a:solidFill>
            <a:srgbClr val="9283BE"/>
          </a:solidFill>
          <a:latin typeface="+mn-lt"/>
          <a:ea typeface="MS PGothic" pitchFamily="34" charset="-128"/>
          <a:cs typeface="ＭＳ Ｐゴシック" pitchFamily="100" charset="-128"/>
        </a:defRPr>
      </a:lvl1pPr>
      <a:lvl2pPr marL="742950" indent="-285750" algn="l" rtl="0" eaLnBrk="0" fontAlgn="base" hangingPunct="0">
        <a:spcBef>
          <a:spcPct val="20000"/>
        </a:spcBef>
        <a:spcAft>
          <a:spcPct val="0"/>
        </a:spcAft>
        <a:buSzPct val="130000"/>
        <a:buChar char="–"/>
        <a:defRPr sz="2000">
          <a:solidFill>
            <a:srgbClr val="9283BE"/>
          </a:solidFill>
          <a:latin typeface="+mn-lt"/>
          <a:ea typeface="MS PGothic" pitchFamily="34" charset="-128"/>
          <a:cs typeface="ＭＳ Ｐゴシック"/>
        </a:defRPr>
      </a:lvl2pPr>
      <a:lvl3pPr marL="1143000" indent="-228600" algn="l" rtl="0" eaLnBrk="0" fontAlgn="base" hangingPunct="0">
        <a:spcBef>
          <a:spcPct val="20000"/>
        </a:spcBef>
        <a:spcAft>
          <a:spcPct val="0"/>
        </a:spcAft>
        <a:buSzPct val="130000"/>
        <a:buChar char="•"/>
        <a:defRPr sz="1600">
          <a:solidFill>
            <a:srgbClr val="9283BE"/>
          </a:solidFill>
          <a:latin typeface="+mn-lt"/>
          <a:ea typeface="MS PGothic" pitchFamily="34" charset="-128"/>
          <a:cs typeface="ＭＳ Ｐゴシック"/>
        </a:defRPr>
      </a:lvl3pPr>
      <a:lvl4pPr marL="1600200" indent="-228600" algn="l" rtl="0" eaLnBrk="0" fontAlgn="base" hangingPunct="0">
        <a:spcBef>
          <a:spcPct val="20000"/>
        </a:spcBef>
        <a:spcAft>
          <a:spcPct val="0"/>
        </a:spcAft>
        <a:buSzPct val="130000"/>
        <a:buChar char="–"/>
        <a:defRPr sz="1400">
          <a:solidFill>
            <a:srgbClr val="9283BE"/>
          </a:solidFill>
          <a:latin typeface="+mn-lt"/>
          <a:ea typeface="MS PGothic" pitchFamily="34" charset="-128"/>
          <a:cs typeface="ＭＳ Ｐゴシック"/>
        </a:defRPr>
      </a:lvl4pPr>
      <a:lvl5pPr marL="2057400" indent="-228600" algn="l" rtl="0" eaLnBrk="0" fontAlgn="base" hangingPunct="0">
        <a:spcBef>
          <a:spcPct val="20000"/>
        </a:spcBef>
        <a:spcAft>
          <a:spcPct val="0"/>
        </a:spcAft>
        <a:buSzPct val="130000"/>
        <a:buChar char="»"/>
        <a:defRPr sz="1200">
          <a:solidFill>
            <a:srgbClr val="9283BE"/>
          </a:solidFill>
          <a:latin typeface="+mn-lt"/>
          <a:ea typeface="MS PGothic" pitchFamily="34" charset="-128"/>
          <a:cs typeface="ＭＳ Ｐゴシック"/>
        </a:defRPr>
      </a:lvl5pPr>
      <a:lvl6pPr marL="2514600" indent="-228600" algn="l" rtl="0" fontAlgn="base">
        <a:spcBef>
          <a:spcPct val="20000"/>
        </a:spcBef>
        <a:spcAft>
          <a:spcPct val="0"/>
        </a:spcAft>
        <a:buChar char="»"/>
        <a:defRPr sz="1200">
          <a:solidFill>
            <a:srgbClr val="000066"/>
          </a:solidFill>
          <a:latin typeface="+mn-lt"/>
          <a:ea typeface="ＭＳ Ｐゴシック" pitchFamily="100" charset="-128"/>
        </a:defRPr>
      </a:lvl6pPr>
      <a:lvl7pPr marL="2971800" indent="-228600" algn="l" rtl="0" fontAlgn="base">
        <a:spcBef>
          <a:spcPct val="20000"/>
        </a:spcBef>
        <a:spcAft>
          <a:spcPct val="0"/>
        </a:spcAft>
        <a:buChar char="»"/>
        <a:defRPr sz="1200">
          <a:solidFill>
            <a:srgbClr val="000066"/>
          </a:solidFill>
          <a:latin typeface="+mn-lt"/>
          <a:ea typeface="ＭＳ Ｐゴシック" pitchFamily="100" charset="-128"/>
        </a:defRPr>
      </a:lvl7pPr>
      <a:lvl8pPr marL="3429000" indent="-228600" algn="l" rtl="0" fontAlgn="base">
        <a:spcBef>
          <a:spcPct val="20000"/>
        </a:spcBef>
        <a:spcAft>
          <a:spcPct val="0"/>
        </a:spcAft>
        <a:buChar char="»"/>
        <a:defRPr sz="1200">
          <a:solidFill>
            <a:srgbClr val="000066"/>
          </a:solidFill>
          <a:latin typeface="+mn-lt"/>
          <a:ea typeface="ＭＳ Ｐゴシック" pitchFamily="100" charset="-128"/>
        </a:defRPr>
      </a:lvl8pPr>
      <a:lvl9pPr marL="3886200" indent="-228600" algn="l" rtl="0" fontAlgn="base">
        <a:spcBef>
          <a:spcPct val="20000"/>
        </a:spcBef>
        <a:spcAft>
          <a:spcPct val="0"/>
        </a:spcAft>
        <a:buChar char="»"/>
        <a:defRPr sz="1200">
          <a:solidFill>
            <a:srgbClr val="000066"/>
          </a:solidFill>
          <a:latin typeface="+mn-lt"/>
          <a:ea typeface="ＭＳ Ｐゴシック" pitchFamily="10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bwMode="auto">
          <a:xfrm>
            <a:off x="1981200" y="1600200"/>
            <a:ext cx="6096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43" name="Rectangle 2"/>
          <p:cNvSpPr>
            <a:spLocks noGrp="1" noChangeArrowheads="1"/>
          </p:cNvSpPr>
          <p:nvPr>
            <p:ph type="title"/>
          </p:nvPr>
        </p:nvSpPr>
        <p:spPr bwMode="auto">
          <a:xfrm>
            <a:off x="1981200" y="350838"/>
            <a:ext cx="6094413"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Tree>
  </p:cSld>
  <p:clrMap bg1="lt1" tx1="dk1" bg2="lt2" tx2="dk2" accent1="accent1" accent2="accent2" accent3="accent3" accent4="accent4" accent5="accent5" accent6="accent6" hlink="hlink" folHlink="folHlink"/>
  <p:sldLayoutIdLst>
    <p:sldLayoutId id="2147488740" r:id="rId1"/>
    <p:sldLayoutId id="2147488741" r:id="rId2"/>
    <p:sldLayoutId id="2147488639" r:id="rId3"/>
    <p:sldLayoutId id="2147488640" r:id="rId4"/>
    <p:sldLayoutId id="2147488641" r:id="rId5"/>
    <p:sldLayoutId id="2147488642" r:id="rId6"/>
    <p:sldLayoutId id="2147488643" r:id="rId7"/>
    <p:sldLayoutId id="2147488742" r:id="rId8"/>
    <p:sldLayoutId id="2147488644" r:id="rId9"/>
    <p:sldLayoutId id="2147488645" r:id="rId10"/>
    <p:sldLayoutId id="2147488743" r:id="rId11"/>
  </p:sldLayoutIdLst>
  <p:txStyles>
    <p:titleStyle>
      <a:lvl1pPr algn="l" rtl="0" eaLnBrk="0" fontAlgn="base" hangingPunct="0">
        <a:spcBef>
          <a:spcPct val="0"/>
        </a:spcBef>
        <a:spcAft>
          <a:spcPct val="0"/>
        </a:spcAft>
        <a:defRPr sz="2800">
          <a:solidFill>
            <a:srgbClr val="9283BE"/>
          </a:solidFill>
          <a:latin typeface="+mj-lt"/>
          <a:ea typeface="MS PGothic" pitchFamily="34" charset="-128"/>
          <a:cs typeface="ＭＳ Ｐゴシック" pitchFamily="100" charset="-128"/>
        </a:defRPr>
      </a:lvl1pPr>
      <a:lvl2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2pPr>
      <a:lvl3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3pPr>
      <a:lvl4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4pPr>
      <a:lvl5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5pPr>
      <a:lvl6pPr marL="457200" algn="l" rtl="0" fontAlgn="base">
        <a:spcBef>
          <a:spcPct val="0"/>
        </a:spcBef>
        <a:spcAft>
          <a:spcPct val="0"/>
        </a:spcAft>
        <a:defRPr sz="2800" b="1">
          <a:solidFill>
            <a:schemeClr val="bg1"/>
          </a:solidFill>
          <a:latin typeface="Arial" pitchFamily="100" charset="0"/>
        </a:defRPr>
      </a:lvl6pPr>
      <a:lvl7pPr marL="914400" algn="l" rtl="0" fontAlgn="base">
        <a:spcBef>
          <a:spcPct val="0"/>
        </a:spcBef>
        <a:spcAft>
          <a:spcPct val="0"/>
        </a:spcAft>
        <a:defRPr sz="2800" b="1">
          <a:solidFill>
            <a:schemeClr val="bg1"/>
          </a:solidFill>
          <a:latin typeface="Arial" pitchFamily="100" charset="0"/>
        </a:defRPr>
      </a:lvl7pPr>
      <a:lvl8pPr marL="1371600" algn="l" rtl="0" fontAlgn="base">
        <a:spcBef>
          <a:spcPct val="0"/>
        </a:spcBef>
        <a:spcAft>
          <a:spcPct val="0"/>
        </a:spcAft>
        <a:defRPr sz="2800" b="1">
          <a:solidFill>
            <a:schemeClr val="bg1"/>
          </a:solidFill>
          <a:latin typeface="Arial" pitchFamily="100" charset="0"/>
        </a:defRPr>
      </a:lvl8pPr>
      <a:lvl9pPr marL="1828800" algn="l" rtl="0" fontAlgn="base">
        <a:spcBef>
          <a:spcPct val="0"/>
        </a:spcBef>
        <a:spcAft>
          <a:spcPct val="0"/>
        </a:spcAft>
        <a:defRPr sz="2800" b="1">
          <a:solidFill>
            <a:schemeClr val="bg1"/>
          </a:solidFill>
          <a:latin typeface="Arial" pitchFamily="100" charset="0"/>
        </a:defRPr>
      </a:lvl9pPr>
    </p:titleStyle>
    <p:bodyStyle>
      <a:lvl1pPr marL="342900" indent="-342900" algn="l" rtl="0" eaLnBrk="0" fontAlgn="base" hangingPunct="0">
        <a:spcBef>
          <a:spcPct val="20000"/>
        </a:spcBef>
        <a:spcAft>
          <a:spcPct val="0"/>
        </a:spcAft>
        <a:buSzPct val="130000"/>
        <a:buChar char="•"/>
        <a:defRPr sz="2000">
          <a:solidFill>
            <a:srgbClr val="9283BE"/>
          </a:solidFill>
          <a:latin typeface="+mn-lt"/>
          <a:ea typeface="MS PGothic" pitchFamily="34" charset="-128"/>
          <a:cs typeface="ＭＳ Ｐゴシック" pitchFamily="100" charset="-128"/>
        </a:defRPr>
      </a:lvl1pPr>
      <a:lvl2pPr marL="742950" indent="-285750" algn="l" rtl="0" eaLnBrk="0" fontAlgn="base" hangingPunct="0">
        <a:spcBef>
          <a:spcPct val="20000"/>
        </a:spcBef>
        <a:spcAft>
          <a:spcPct val="0"/>
        </a:spcAft>
        <a:buSzPct val="130000"/>
        <a:buChar char="–"/>
        <a:defRPr sz="2000">
          <a:solidFill>
            <a:srgbClr val="9283BE"/>
          </a:solidFill>
          <a:latin typeface="+mn-lt"/>
          <a:ea typeface="MS PGothic" pitchFamily="34" charset="-128"/>
        </a:defRPr>
      </a:lvl2pPr>
      <a:lvl3pPr marL="1143000" indent="-228600" algn="l" rtl="0" eaLnBrk="0" fontAlgn="base" hangingPunct="0">
        <a:spcBef>
          <a:spcPct val="20000"/>
        </a:spcBef>
        <a:spcAft>
          <a:spcPct val="0"/>
        </a:spcAft>
        <a:buSzPct val="130000"/>
        <a:buChar char="•"/>
        <a:defRPr sz="1600">
          <a:solidFill>
            <a:srgbClr val="9283BE"/>
          </a:solidFill>
          <a:latin typeface="+mn-lt"/>
          <a:ea typeface="MS PGothic" pitchFamily="34" charset="-128"/>
        </a:defRPr>
      </a:lvl3pPr>
      <a:lvl4pPr marL="1600200" indent="-228600" algn="l" rtl="0" eaLnBrk="0" fontAlgn="base" hangingPunct="0">
        <a:spcBef>
          <a:spcPct val="20000"/>
        </a:spcBef>
        <a:spcAft>
          <a:spcPct val="0"/>
        </a:spcAft>
        <a:buSzPct val="130000"/>
        <a:buChar char="–"/>
        <a:defRPr sz="1400">
          <a:solidFill>
            <a:srgbClr val="9283BE"/>
          </a:solidFill>
          <a:latin typeface="+mn-lt"/>
          <a:ea typeface="MS PGothic" pitchFamily="34" charset="-128"/>
        </a:defRPr>
      </a:lvl4pPr>
      <a:lvl5pPr marL="2057400" indent="-228600" algn="l" rtl="0" eaLnBrk="0" fontAlgn="base" hangingPunct="0">
        <a:spcBef>
          <a:spcPct val="20000"/>
        </a:spcBef>
        <a:spcAft>
          <a:spcPct val="0"/>
        </a:spcAft>
        <a:buSzPct val="130000"/>
        <a:buChar char="»"/>
        <a:defRPr sz="1200">
          <a:solidFill>
            <a:srgbClr val="9283BE"/>
          </a:solidFill>
          <a:latin typeface="+mn-lt"/>
          <a:ea typeface="MS PGothic" pitchFamily="34" charset="-128"/>
        </a:defRPr>
      </a:lvl5pPr>
      <a:lvl6pPr marL="2514600" indent="-228600" algn="l" rtl="0" fontAlgn="base">
        <a:spcBef>
          <a:spcPct val="20000"/>
        </a:spcBef>
        <a:spcAft>
          <a:spcPct val="0"/>
        </a:spcAft>
        <a:buChar char="»"/>
        <a:defRPr sz="1200">
          <a:solidFill>
            <a:srgbClr val="000066"/>
          </a:solidFill>
          <a:latin typeface="+mn-lt"/>
          <a:ea typeface="ＭＳ Ｐゴシック" pitchFamily="100" charset="-128"/>
        </a:defRPr>
      </a:lvl6pPr>
      <a:lvl7pPr marL="2971800" indent="-228600" algn="l" rtl="0" fontAlgn="base">
        <a:spcBef>
          <a:spcPct val="20000"/>
        </a:spcBef>
        <a:spcAft>
          <a:spcPct val="0"/>
        </a:spcAft>
        <a:buChar char="»"/>
        <a:defRPr sz="1200">
          <a:solidFill>
            <a:srgbClr val="000066"/>
          </a:solidFill>
          <a:latin typeface="+mn-lt"/>
          <a:ea typeface="ＭＳ Ｐゴシック" pitchFamily="100" charset="-128"/>
        </a:defRPr>
      </a:lvl7pPr>
      <a:lvl8pPr marL="3429000" indent="-228600" algn="l" rtl="0" fontAlgn="base">
        <a:spcBef>
          <a:spcPct val="20000"/>
        </a:spcBef>
        <a:spcAft>
          <a:spcPct val="0"/>
        </a:spcAft>
        <a:buChar char="»"/>
        <a:defRPr sz="1200">
          <a:solidFill>
            <a:srgbClr val="000066"/>
          </a:solidFill>
          <a:latin typeface="+mn-lt"/>
          <a:ea typeface="ＭＳ Ｐゴシック" pitchFamily="100" charset="-128"/>
        </a:defRPr>
      </a:lvl8pPr>
      <a:lvl9pPr marL="3886200" indent="-228600" algn="l" rtl="0" fontAlgn="base">
        <a:spcBef>
          <a:spcPct val="20000"/>
        </a:spcBef>
        <a:spcAft>
          <a:spcPct val="0"/>
        </a:spcAft>
        <a:buChar char="»"/>
        <a:defRPr sz="1200">
          <a:solidFill>
            <a:srgbClr val="000066"/>
          </a:solidFill>
          <a:latin typeface="+mn-lt"/>
          <a:ea typeface="ＭＳ Ｐゴシック" pitchFamily="10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3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20.xml"/><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20.xml"/></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45.xml"/><Relationship Id="rId7" Type="http://schemas.openxmlformats.org/officeDocument/2006/relationships/image" Target="../media/image4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7.xml"/><Relationship Id="rId1" Type="http://schemas.openxmlformats.org/officeDocument/2006/relationships/vmlDrawing" Target="../drawings/vmlDrawing1.v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34.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34.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34.xml"/><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1.jpe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34.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jpe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20.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5.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120.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45.xml"/><Relationship Id="rId7" Type="http://schemas.openxmlformats.org/officeDocument/2006/relationships/image" Target="../media/image48.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hyperlink" Target="http://upload.wikimedia.org/wikipedia/commons/8/88/Israel_Philharmonic_Orchestra.jpg" TargetMode="External"/><Relationship Id="rId2" Type="http://schemas.openxmlformats.org/officeDocument/2006/relationships/notesSlide" Target="../notesSlides/notesSlide5.xml"/><Relationship Id="rId1" Type="http://schemas.openxmlformats.org/officeDocument/2006/relationships/slideLayout" Target="../slideLayouts/slideLayout134.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ctrTitle"/>
          </p:nvPr>
        </p:nvSpPr>
        <p:spPr>
          <a:xfrm>
            <a:off x="395536" y="2276475"/>
            <a:ext cx="5904656" cy="1470025"/>
          </a:xfrm>
        </p:spPr>
        <p:txBody>
          <a:bodyPr>
            <a:noAutofit/>
          </a:bodyPr>
          <a:lstStyle/>
          <a:p>
            <a:pPr algn="ctr"/>
            <a:r>
              <a:rPr lang="en-US" sz="3600" dirty="0" smtClean="0">
                <a:latin typeface="Calibri" panose="020F0502020204030204" pitchFamily="34" charset="0"/>
                <a:cs typeface="Calibri" panose="020F0502020204030204" pitchFamily="34" charset="0"/>
              </a:rPr>
              <a:t>Nutritional support in early Alzheimer’s disease: </a:t>
            </a:r>
            <a:br>
              <a:rPr lang="en-US" sz="36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what</a:t>
            </a:r>
            <a:r>
              <a:rPr lang="en-US" sz="3200" dirty="0">
                <a:latin typeface="Calibri" panose="020F0502020204030204" pitchFamily="34" charset="0"/>
                <a:cs typeface="Calibri" panose="020F0502020204030204" pitchFamily="34" charset="0"/>
              </a:rPr>
              <a:t>, why and when</a:t>
            </a:r>
            <a:r>
              <a:rPr lang="en-US" sz="3200" dirty="0" smtClean="0">
                <a:latin typeface="Calibri" panose="020F0502020204030204" pitchFamily="34" charset="0"/>
                <a:cs typeface="Calibri" panose="020F0502020204030204" pitchFamily="34" charset="0"/>
              </a:rPr>
              <a:t>?</a:t>
            </a:r>
            <a:r>
              <a:rPr lang="en-US" sz="2800" dirty="0" smtClean="0">
                <a:latin typeface="Calibri" panose="020F0502020204030204" pitchFamily="34" charset="0"/>
                <a:cs typeface="Calibri" panose="020F0502020204030204" pitchFamily="34" charset="0"/>
              </a:rPr>
              <a:t/>
            </a:r>
            <a:br>
              <a:rPr lang="en-US" sz="2800" dirty="0" smtClean="0">
                <a:latin typeface="Calibri" panose="020F0502020204030204" pitchFamily="34" charset="0"/>
                <a:cs typeface="Calibri" panose="020F0502020204030204" pitchFamily="34" charset="0"/>
              </a:rPr>
            </a:br>
            <a:endParaRPr lang="en-GB" sz="1600" dirty="0" smtClean="0">
              <a:latin typeface="Calibri" panose="020F0502020204030204" pitchFamily="34" charset="0"/>
              <a:cs typeface="Calibri" panose="020F0502020204030204" pitchFamily="34" charset="0"/>
            </a:endParaRPr>
          </a:p>
        </p:txBody>
      </p:sp>
      <p:sp>
        <p:nvSpPr>
          <p:cNvPr id="163843" name="Subtitle 2"/>
          <p:cNvSpPr txBox="1">
            <a:spLocks/>
          </p:cNvSpPr>
          <p:nvPr/>
        </p:nvSpPr>
        <p:spPr bwMode="auto">
          <a:xfrm>
            <a:off x="4355976" y="3593753"/>
            <a:ext cx="4392488" cy="1995487"/>
          </a:xfrm>
          <a:prstGeom prst="rect">
            <a:avLst/>
          </a:prstGeom>
          <a:noFill/>
          <a:ln w="9525">
            <a:noFill/>
            <a:miter lim="800000"/>
            <a:headEnd/>
            <a:tailEnd/>
          </a:ln>
        </p:spPr>
        <p:txBody>
          <a:bodyPr/>
          <a:lstStyle/>
          <a:p>
            <a:pPr eaLnBrk="1" hangingPunct="1">
              <a:buFont typeface="Arial" pitchFamily="34" charset="0"/>
              <a:buNone/>
            </a:pPr>
            <a:endParaRPr lang="en-GB" sz="2000" dirty="0">
              <a:solidFill>
                <a:srgbClr val="FFFFFF"/>
              </a:solidFill>
              <a:latin typeface="Calibri" panose="020F0502020204030204" pitchFamily="34" charset="0"/>
              <a:cs typeface="Calibri" panose="020F0502020204030204" pitchFamily="34" charset="0"/>
            </a:endParaRPr>
          </a:p>
          <a:p>
            <a:pPr eaLnBrk="1" hangingPunct="1">
              <a:buFont typeface="Arial" pitchFamily="34" charset="0"/>
              <a:buNone/>
            </a:pPr>
            <a:endParaRPr lang="en-GB" sz="2000" dirty="0">
              <a:solidFill>
                <a:srgbClr val="FFFFFF"/>
              </a:solidFill>
              <a:latin typeface="Calibri" panose="020F0502020204030204" pitchFamily="34" charset="0"/>
              <a:cs typeface="Calibri" panose="020F0502020204030204" pitchFamily="34" charset="0"/>
            </a:endParaRPr>
          </a:p>
          <a:p>
            <a:pPr eaLnBrk="1" hangingPunct="1">
              <a:buFont typeface="Arial" pitchFamily="34" charset="0"/>
              <a:buNone/>
            </a:pPr>
            <a:endParaRPr lang="en-GB" sz="2000" dirty="0">
              <a:solidFill>
                <a:srgbClr val="FFFFFF"/>
              </a:solidFill>
              <a:latin typeface="Calibri" panose="020F0502020204030204" pitchFamily="34" charset="0"/>
              <a:cs typeface="Calibri" panose="020F0502020204030204" pitchFamily="34" charset="0"/>
            </a:endParaRPr>
          </a:p>
          <a:p>
            <a:pPr eaLnBrk="1" hangingPunct="1">
              <a:buFont typeface="Arial" pitchFamily="34" charset="0"/>
              <a:buNone/>
            </a:pPr>
            <a:r>
              <a:rPr lang="en-GB" sz="2000" dirty="0" smtClean="0">
                <a:solidFill>
                  <a:srgbClr val="FFFFFF"/>
                </a:solidFill>
                <a:latin typeface="Calibri" panose="020F0502020204030204" pitchFamily="34" charset="0"/>
                <a:cs typeface="Calibri" panose="020F0502020204030204" pitchFamily="34" charset="0"/>
              </a:rPr>
              <a:t>Laus Broersen, PhD</a:t>
            </a:r>
            <a:endParaRPr lang="en-GB" sz="2000" dirty="0">
              <a:solidFill>
                <a:srgbClr val="FFFFFF"/>
              </a:solidFill>
              <a:latin typeface="Calibri" panose="020F0502020204030204" pitchFamily="34" charset="0"/>
              <a:cs typeface="Calibri" panose="020F0502020204030204" pitchFamily="34" charset="0"/>
            </a:endParaRPr>
          </a:p>
          <a:p>
            <a:pPr eaLnBrk="1" hangingPunct="1">
              <a:buFont typeface="Arial" pitchFamily="34" charset="0"/>
              <a:buNone/>
            </a:pPr>
            <a:r>
              <a:rPr lang="en-GB" sz="1400" dirty="0" smtClean="0">
                <a:solidFill>
                  <a:srgbClr val="FFFFFF"/>
                </a:solidFill>
                <a:latin typeface="Calibri" panose="020F0502020204030204" pitchFamily="34" charset="0"/>
                <a:cs typeface="Calibri" panose="020F0502020204030204" pitchFamily="34" charset="0"/>
              </a:rPr>
              <a:t>Senior Neuroscientist</a:t>
            </a:r>
            <a:endParaRPr lang="en-GB" sz="1400" dirty="0">
              <a:solidFill>
                <a:srgbClr val="FFFFFF"/>
              </a:solidFill>
              <a:latin typeface="Calibri" panose="020F0502020204030204" pitchFamily="34" charset="0"/>
              <a:cs typeface="Calibri" panose="020F0502020204030204" pitchFamily="34" charset="0"/>
            </a:endParaRPr>
          </a:p>
          <a:p>
            <a:pPr eaLnBrk="1" hangingPunct="1">
              <a:buFont typeface="Arial" pitchFamily="34" charset="0"/>
              <a:buNone/>
            </a:pPr>
            <a:r>
              <a:rPr lang="en-US" sz="1400" dirty="0">
                <a:solidFill>
                  <a:schemeClr val="bg1"/>
                </a:solidFill>
                <a:latin typeface="Calibri" panose="020F0502020204030204" pitchFamily="34" charset="0"/>
                <a:cs typeface="Calibri" panose="020F0502020204030204" pitchFamily="34" charset="0"/>
              </a:rPr>
              <a:t>Nutricia </a:t>
            </a:r>
            <a:r>
              <a:rPr lang="en-US" sz="1400" dirty="0" smtClean="0">
                <a:solidFill>
                  <a:schemeClr val="bg1"/>
                </a:solidFill>
                <a:latin typeface="Calibri" panose="020F0502020204030204" pitchFamily="34" charset="0"/>
                <a:cs typeface="Calibri" panose="020F0502020204030204" pitchFamily="34" charset="0"/>
              </a:rPr>
              <a:t>Research, Advanced Medical Nutrition</a:t>
            </a:r>
          </a:p>
          <a:p>
            <a:pPr eaLnBrk="1" hangingPunct="1">
              <a:buFont typeface="Arial" pitchFamily="34" charset="0"/>
              <a:buNone/>
            </a:pPr>
            <a:r>
              <a:rPr lang="en-US" sz="1400" dirty="0" smtClean="0">
                <a:solidFill>
                  <a:schemeClr val="bg1"/>
                </a:solidFill>
                <a:latin typeface="Calibri" panose="020F0502020204030204" pitchFamily="34" charset="0"/>
                <a:cs typeface="Calibri" panose="020F0502020204030204" pitchFamily="34" charset="0"/>
              </a:rPr>
              <a:t>Utrecht</a:t>
            </a:r>
            <a:r>
              <a:rPr lang="en-US" sz="1400" dirty="0">
                <a:solidFill>
                  <a:schemeClr val="bg1"/>
                </a:solidFill>
                <a:latin typeface="Calibri" panose="020F0502020204030204" pitchFamily="34" charset="0"/>
                <a:cs typeface="Calibri" panose="020F0502020204030204" pitchFamily="34" charset="0"/>
              </a:rPr>
              <a:t>, </a:t>
            </a:r>
            <a:r>
              <a:rPr lang="en-US" sz="1400" dirty="0" smtClean="0">
                <a:solidFill>
                  <a:schemeClr val="bg1"/>
                </a:solidFill>
                <a:latin typeface="Calibri" panose="020F0502020204030204" pitchFamily="34" charset="0"/>
                <a:cs typeface="Calibri" panose="020F0502020204030204" pitchFamily="34" charset="0"/>
              </a:rPr>
              <a:t>The </a:t>
            </a:r>
            <a:r>
              <a:rPr lang="en-US" sz="1400" dirty="0">
                <a:solidFill>
                  <a:schemeClr val="bg1"/>
                </a:solidFill>
                <a:latin typeface="Calibri" panose="020F0502020204030204" pitchFamily="34" charset="0"/>
                <a:cs typeface="Calibri" panose="020F0502020204030204" pitchFamily="34" charset="0"/>
              </a:rPr>
              <a:t>Netherlands</a:t>
            </a:r>
            <a:endParaRPr lang="nl-NL" sz="1400" baseline="30000" dirty="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a:xfrm>
            <a:off x="-1" y="0"/>
            <a:ext cx="7732713" cy="1412776"/>
          </a:xfrm>
        </p:spPr>
        <p:txBody>
          <a:bodyPr lIns="540000">
            <a:noAutofit/>
          </a:bodyPr>
          <a:lstStyle/>
          <a:p>
            <a:pPr eaLnBrk="1" hangingPunct="1"/>
            <a:r>
              <a:rPr lang="en-GB" sz="3200" dirty="0" smtClean="0">
                <a:latin typeface="+mn-lt"/>
                <a:ea typeface="MS PGothic" pitchFamily="34" charset="-128"/>
                <a:cs typeface="Arial" charset="0"/>
              </a:rPr>
              <a:t>B-vitamins: cofactors for endogenous production of membrane precursors</a:t>
            </a:r>
          </a:p>
        </p:txBody>
      </p:sp>
      <p:sp>
        <p:nvSpPr>
          <p:cNvPr id="138243" name="TextBox 4"/>
          <p:cNvSpPr txBox="1">
            <a:spLocks noChangeArrowheads="1"/>
          </p:cNvSpPr>
          <p:nvPr/>
        </p:nvSpPr>
        <p:spPr bwMode="auto">
          <a:xfrm>
            <a:off x="1763688" y="6372225"/>
            <a:ext cx="5580930" cy="338554"/>
          </a:xfrm>
          <a:prstGeom prst="rect">
            <a:avLst/>
          </a:prstGeom>
          <a:noFill/>
          <a:ln w="9525">
            <a:noFill/>
            <a:miter lim="800000"/>
            <a:headEnd/>
            <a:tailEnd/>
          </a:ln>
        </p:spPr>
        <p:txBody>
          <a:bodyPr wrap="square">
            <a:spAutoFit/>
          </a:bodyP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PEMT = </a:t>
            </a:r>
            <a:r>
              <a:rPr lang="en-US" sz="1600" dirty="0" smtClean="0">
                <a:solidFill>
                  <a:schemeClr val="tx1">
                    <a:lumMod val="75000"/>
                    <a:lumOff val="25000"/>
                  </a:schemeClr>
                </a:solidFill>
                <a:latin typeface="Calibri" panose="020F0502020204030204" pitchFamily="34" charset="0"/>
                <a:cs typeface="Calibri" panose="020F0502020204030204" pitchFamily="34" charset="0"/>
              </a:rPr>
              <a:t>phosphatidylethanolamine-N-methyltransferase </a:t>
            </a: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1"/>
          <p:cNvPicPr>
            <a:picLocks noChangeAspect="1" noChangeArrowheads="1"/>
          </p:cNvPicPr>
          <p:nvPr/>
        </p:nvPicPr>
        <p:blipFill>
          <a:blip r:embed="rId3" cstate="print"/>
          <a:srcRect/>
          <a:stretch>
            <a:fillRect/>
          </a:stretch>
        </p:blipFill>
        <p:spPr bwMode="auto">
          <a:xfrm>
            <a:off x="1411288" y="1539875"/>
            <a:ext cx="6321425" cy="4702175"/>
          </a:xfrm>
          <a:prstGeom prst="rect">
            <a:avLst/>
          </a:prstGeom>
          <a:noFill/>
          <a:ln w="9525">
            <a:noFill/>
            <a:miter lim="800000"/>
            <a:headEnd/>
            <a:tailEnd/>
          </a:ln>
        </p:spPr>
      </p:pic>
    </p:spTree>
    <p:extLst>
      <p:ext uri="{BB962C8B-B14F-4D97-AF65-F5344CB8AC3E}">
        <p14:creationId xmlns:p14="http://schemas.microsoft.com/office/powerpoint/2010/main" xmlns="" val="3570872330"/>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nlwagefs00\private\nvwijk\Conferences\ACBC 2012\Presentation_3.tif"/>
          <p:cNvPicPr>
            <a:picLocks noChangeAspect="1" noChangeArrowheads="1"/>
          </p:cNvPicPr>
          <p:nvPr/>
        </p:nvPicPr>
        <p:blipFill>
          <a:blip r:embed="rId3" cstate="print"/>
          <a:srcRect l="2472" t="7355" r="60574" b="8060"/>
          <a:stretch>
            <a:fillRect/>
          </a:stretch>
        </p:blipFill>
        <p:spPr bwMode="auto">
          <a:xfrm>
            <a:off x="4760188" y="2708922"/>
            <a:ext cx="4402218" cy="3239453"/>
          </a:xfrm>
          <a:prstGeom prst="rect">
            <a:avLst/>
          </a:prstGeom>
          <a:noFill/>
          <a:ln w="9525">
            <a:noFill/>
            <a:miter lim="800000"/>
            <a:headEnd/>
            <a:tailEnd/>
          </a:ln>
        </p:spPr>
      </p:pic>
      <p:sp>
        <p:nvSpPr>
          <p:cNvPr id="142344" name="TextBox 6"/>
          <p:cNvSpPr txBox="1">
            <a:spLocks noChangeArrowheads="1"/>
          </p:cNvSpPr>
          <p:nvPr/>
        </p:nvSpPr>
        <p:spPr bwMode="auto">
          <a:xfrm>
            <a:off x="718299" y="1844824"/>
            <a:ext cx="2989263" cy="369887"/>
          </a:xfrm>
          <a:prstGeom prst="rect">
            <a:avLst/>
          </a:prstGeom>
          <a:noFill/>
          <a:ln w="9525">
            <a:noFill/>
            <a:miter lim="800000"/>
            <a:headEnd/>
            <a:tailEnd/>
          </a:ln>
        </p:spPr>
        <p:txBody>
          <a:bodyPr>
            <a:spAutoFit/>
          </a:bodyPr>
          <a:lstStyle/>
          <a:p>
            <a:pPr algn="ctr"/>
            <a:r>
              <a:rPr lang="en-US" dirty="0">
                <a:solidFill>
                  <a:srgbClr val="000000"/>
                </a:solidFill>
              </a:rPr>
              <a:t>B vitamins increase choline</a:t>
            </a:r>
          </a:p>
        </p:txBody>
      </p:sp>
      <p:sp>
        <p:nvSpPr>
          <p:cNvPr id="142345" name="TextBox 8"/>
          <p:cNvSpPr txBox="1">
            <a:spLocks noChangeArrowheads="1"/>
          </p:cNvSpPr>
          <p:nvPr/>
        </p:nvSpPr>
        <p:spPr bwMode="auto">
          <a:xfrm>
            <a:off x="5304741" y="1847999"/>
            <a:ext cx="3313113" cy="646112"/>
          </a:xfrm>
          <a:prstGeom prst="rect">
            <a:avLst/>
          </a:prstGeom>
          <a:noFill/>
          <a:ln w="9525">
            <a:noFill/>
            <a:miter lim="800000"/>
            <a:headEnd/>
            <a:tailEnd/>
          </a:ln>
        </p:spPr>
        <p:txBody>
          <a:bodyPr>
            <a:spAutoFit/>
          </a:bodyPr>
          <a:lstStyle/>
          <a:p>
            <a:pPr algn="ctr"/>
            <a:r>
              <a:rPr lang="en-US" dirty="0">
                <a:solidFill>
                  <a:srgbClr val="000000"/>
                </a:solidFill>
              </a:rPr>
              <a:t>B vitamins </a:t>
            </a:r>
            <a:r>
              <a:rPr lang="en-US" dirty="0" smtClean="0">
                <a:solidFill>
                  <a:srgbClr val="000000"/>
                </a:solidFill>
              </a:rPr>
              <a:t>dose-dependently </a:t>
            </a:r>
            <a:r>
              <a:rPr lang="en-US" dirty="0">
                <a:solidFill>
                  <a:srgbClr val="000000"/>
                </a:solidFill>
              </a:rPr>
              <a:t>increase DHA</a:t>
            </a:r>
          </a:p>
        </p:txBody>
      </p:sp>
      <p:sp>
        <p:nvSpPr>
          <p:cNvPr id="17" name="Rectangle 6"/>
          <p:cNvSpPr txBox="1">
            <a:spLocks noChangeArrowheads="1"/>
          </p:cNvSpPr>
          <p:nvPr/>
        </p:nvSpPr>
        <p:spPr bwMode="auto">
          <a:xfrm>
            <a:off x="5782281" y="6453336"/>
            <a:ext cx="2358033" cy="360362"/>
          </a:xfrm>
          <a:prstGeom prst="rect">
            <a:avLst/>
          </a:prstGeom>
          <a:noFill/>
          <a:ln w="9525">
            <a:noFill/>
            <a:miter lim="800000"/>
            <a:headEnd/>
            <a:tailEnd/>
          </a:ln>
        </p:spPr>
        <p:txBody>
          <a:bodyPr/>
          <a:lstStyle/>
          <a:p>
            <a:pPr marL="263525" indent="-263525" algn="ctr">
              <a:lnSpc>
                <a:spcPts val="2000"/>
              </a:lnSpc>
              <a:spcBef>
                <a:spcPct val="20000"/>
              </a:spcBef>
              <a:buClr>
                <a:srgbClr val="FD9814"/>
              </a:buClr>
              <a:buFont typeface="Wingdings" pitchFamily="2" charset="2"/>
              <a:buNone/>
            </a:pPr>
            <a:r>
              <a:rPr lang="en-US" sz="1100" b="0" dirty="0" smtClean="0">
                <a:solidFill>
                  <a:srgbClr val="000000"/>
                </a:solidFill>
                <a:latin typeface="Calibri" panose="020F0502020204030204" pitchFamily="34" charset="0"/>
                <a:cs typeface="Calibri" panose="020F0502020204030204" pitchFamily="34" charset="0"/>
              </a:rPr>
              <a:t>van </a:t>
            </a:r>
            <a:r>
              <a:rPr lang="en-US" sz="1100" b="0" dirty="0" err="1" smtClean="0">
                <a:solidFill>
                  <a:srgbClr val="000000"/>
                </a:solidFill>
                <a:latin typeface="Calibri" panose="020F0502020204030204" pitchFamily="34" charset="0"/>
                <a:cs typeface="Calibri" panose="020F0502020204030204" pitchFamily="34" charset="0"/>
              </a:rPr>
              <a:t>Wijk</a:t>
            </a:r>
            <a:r>
              <a:rPr lang="en-US" sz="1100" b="0" dirty="0" smtClean="0">
                <a:solidFill>
                  <a:srgbClr val="000000"/>
                </a:solidFill>
                <a:latin typeface="Calibri" panose="020F0502020204030204" pitchFamily="34" charset="0"/>
                <a:cs typeface="Calibri" panose="020F0502020204030204" pitchFamily="34" charset="0"/>
              </a:rPr>
              <a:t> et al (2012) </a:t>
            </a:r>
            <a:r>
              <a:rPr lang="en-US" sz="1100" dirty="0" err="1" smtClean="0">
                <a:solidFill>
                  <a:srgbClr val="000000"/>
                </a:solidFill>
                <a:latin typeface="Calibri" panose="020F0502020204030204" pitchFamily="34" charset="0"/>
                <a:cs typeface="Calibri" panose="020F0502020204030204" pitchFamily="34" charset="0"/>
              </a:rPr>
              <a:t>Nutr</a:t>
            </a:r>
            <a:r>
              <a:rPr lang="en-US" sz="1100" dirty="0" smtClean="0">
                <a:solidFill>
                  <a:srgbClr val="000000"/>
                </a:solidFill>
                <a:latin typeface="Calibri" panose="020F0502020204030204" pitchFamily="34" charset="0"/>
                <a:cs typeface="Calibri" panose="020F0502020204030204" pitchFamily="34" charset="0"/>
              </a:rPr>
              <a:t> </a:t>
            </a:r>
            <a:r>
              <a:rPr lang="en-US" sz="1100" dirty="0" err="1" smtClean="0">
                <a:solidFill>
                  <a:srgbClr val="000000"/>
                </a:solidFill>
                <a:latin typeface="Calibri" panose="020F0502020204030204" pitchFamily="34" charset="0"/>
                <a:cs typeface="Calibri" panose="020F0502020204030204" pitchFamily="34" charset="0"/>
              </a:rPr>
              <a:t>Metabol</a:t>
            </a:r>
            <a:endParaRPr lang="fr-FR" sz="1100" dirty="0">
              <a:solidFill>
                <a:srgbClr val="000000"/>
              </a:solidFill>
              <a:latin typeface="Calibri" panose="020F0502020204030204" pitchFamily="34" charset="0"/>
              <a:cs typeface="Calibri" panose="020F0502020204030204" pitchFamily="34" charset="0"/>
            </a:endParaRPr>
          </a:p>
        </p:txBody>
      </p:sp>
      <p:sp>
        <p:nvSpPr>
          <p:cNvPr id="18" name="Rectangle 6"/>
          <p:cNvSpPr txBox="1">
            <a:spLocks noChangeArrowheads="1"/>
          </p:cNvSpPr>
          <p:nvPr/>
        </p:nvSpPr>
        <p:spPr bwMode="auto">
          <a:xfrm>
            <a:off x="1033914" y="6488113"/>
            <a:ext cx="2358033" cy="360362"/>
          </a:xfrm>
          <a:prstGeom prst="rect">
            <a:avLst/>
          </a:prstGeom>
          <a:noFill/>
          <a:ln w="9525">
            <a:noFill/>
            <a:miter lim="800000"/>
            <a:headEnd/>
            <a:tailEnd/>
          </a:ln>
        </p:spPr>
        <p:txBody>
          <a:bodyPr/>
          <a:lstStyle/>
          <a:p>
            <a:pPr marL="263525" indent="-263525" algn="ctr">
              <a:lnSpc>
                <a:spcPts val="2000"/>
              </a:lnSpc>
              <a:spcBef>
                <a:spcPct val="20000"/>
              </a:spcBef>
              <a:buClr>
                <a:srgbClr val="FD9814"/>
              </a:buClr>
              <a:buFont typeface="Wingdings" pitchFamily="2" charset="2"/>
              <a:buNone/>
            </a:pPr>
            <a:r>
              <a:rPr lang="en-US" sz="1100" dirty="0">
                <a:solidFill>
                  <a:srgbClr val="000000"/>
                </a:solidFill>
                <a:latin typeface="Calibri" panose="020F0502020204030204" pitchFamily="34" charset="0"/>
                <a:cs typeface="Calibri" panose="020F0502020204030204" pitchFamily="34" charset="0"/>
              </a:rPr>
              <a:t>v</a:t>
            </a:r>
            <a:r>
              <a:rPr lang="en-US" sz="1100" b="0" dirty="0" smtClean="0">
                <a:solidFill>
                  <a:srgbClr val="000000"/>
                </a:solidFill>
                <a:latin typeface="Calibri" panose="020F0502020204030204" pitchFamily="34" charset="0"/>
                <a:cs typeface="Calibri" panose="020F0502020204030204" pitchFamily="34" charset="0"/>
              </a:rPr>
              <a:t>an </a:t>
            </a:r>
            <a:r>
              <a:rPr lang="en-US" sz="1100" b="0" dirty="0" err="1" smtClean="0">
                <a:solidFill>
                  <a:srgbClr val="000000"/>
                </a:solidFill>
                <a:latin typeface="Calibri" panose="020F0502020204030204" pitchFamily="34" charset="0"/>
                <a:cs typeface="Calibri" panose="020F0502020204030204" pitchFamily="34" charset="0"/>
              </a:rPr>
              <a:t>Wijk</a:t>
            </a:r>
            <a:r>
              <a:rPr lang="en-US" sz="1100" b="0" dirty="0" smtClean="0">
                <a:solidFill>
                  <a:srgbClr val="000000"/>
                </a:solidFill>
                <a:latin typeface="Calibri" panose="020F0502020204030204" pitchFamily="34" charset="0"/>
                <a:cs typeface="Calibri" panose="020F0502020204030204" pitchFamily="34" charset="0"/>
              </a:rPr>
              <a:t> et al (2011) Br J </a:t>
            </a:r>
            <a:r>
              <a:rPr lang="en-US" sz="1100" b="0" dirty="0" err="1" smtClean="0">
                <a:solidFill>
                  <a:srgbClr val="000000"/>
                </a:solidFill>
                <a:latin typeface="Calibri" panose="020F0502020204030204" pitchFamily="34" charset="0"/>
                <a:cs typeface="Calibri" panose="020F0502020204030204" pitchFamily="34" charset="0"/>
              </a:rPr>
              <a:t>Nutr</a:t>
            </a:r>
            <a:endParaRPr lang="fr-FR" sz="1100" dirty="0">
              <a:solidFill>
                <a:srgbClr val="000000"/>
              </a:solidFill>
              <a:latin typeface="Calibri" panose="020F0502020204030204" pitchFamily="34" charset="0"/>
              <a:cs typeface="Calibri" panose="020F0502020204030204" pitchFamily="34" charset="0"/>
            </a:endParaRPr>
          </a:p>
        </p:txBody>
      </p:sp>
      <p:grpSp>
        <p:nvGrpSpPr>
          <p:cNvPr id="4" name="Group 3"/>
          <p:cNvGrpSpPr/>
          <p:nvPr/>
        </p:nvGrpSpPr>
        <p:grpSpPr>
          <a:xfrm>
            <a:off x="69885" y="2636912"/>
            <a:ext cx="4286091" cy="3522980"/>
            <a:chOff x="69885" y="2636912"/>
            <a:chExt cx="4286091" cy="3522980"/>
          </a:xfrm>
        </p:grpSpPr>
        <p:pic>
          <p:nvPicPr>
            <p:cNvPr id="142349" name="Picture 2" descr="\\nlwagefs00\private\nvwijk\Conferences\ACBC 2012\Presentation_1.tif"/>
            <p:cNvPicPr>
              <a:picLocks noChangeAspect="1" noChangeArrowheads="1"/>
            </p:cNvPicPr>
            <p:nvPr/>
          </p:nvPicPr>
          <p:blipFill>
            <a:blip r:embed="rId4" cstate="print"/>
            <a:srcRect l="2832" r="66496"/>
            <a:stretch>
              <a:fillRect/>
            </a:stretch>
          </p:blipFill>
          <p:spPr bwMode="auto">
            <a:xfrm>
              <a:off x="69885" y="2636912"/>
              <a:ext cx="2381020" cy="3522980"/>
            </a:xfrm>
            <a:prstGeom prst="rect">
              <a:avLst/>
            </a:prstGeom>
            <a:noFill/>
            <a:ln w="9525">
              <a:noFill/>
              <a:miter lim="800000"/>
              <a:headEnd/>
              <a:tailEnd/>
            </a:ln>
          </p:spPr>
        </p:pic>
        <p:pic>
          <p:nvPicPr>
            <p:cNvPr id="142348" name="Picture 2" descr="\\nlwagefs00\private\nvwijk\Conferences\ACBC 2012\Presentation_1.tif"/>
            <p:cNvPicPr>
              <a:picLocks noChangeAspect="1" noChangeArrowheads="1"/>
            </p:cNvPicPr>
            <p:nvPr/>
          </p:nvPicPr>
          <p:blipFill>
            <a:blip r:embed="rId4" cstate="print"/>
            <a:srcRect l="37515" r="36969"/>
            <a:stretch>
              <a:fillRect/>
            </a:stretch>
          </p:blipFill>
          <p:spPr bwMode="auto">
            <a:xfrm>
              <a:off x="2375263" y="2636912"/>
              <a:ext cx="1980713" cy="3522980"/>
            </a:xfrm>
            <a:prstGeom prst="rect">
              <a:avLst/>
            </a:prstGeom>
            <a:noFill/>
            <a:ln w="9525">
              <a:noFill/>
              <a:miter lim="800000"/>
              <a:headEnd/>
              <a:tailEnd/>
            </a:ln>
          </p:spPr>
        </p:pic>
      </p:grpSp>
      <p:sp>
        <p:nvSpPr>
          <p:cNvPr id="20" name="Title 15"/>
          <p:cNvSpPr>
            <a:spLocks noGrp="1"/>
          </p:cNvSpPr>
          <p:nvPr>
            <p:ph type="title"/>
          </p:nvPr>
        </p:nvSpPr>
        <p:spPr>
          <a:xfrm>
            <a:off x="0" y="0"/>
            <a:ext cx="7380312" cy="1412776"/>
          </a:xfrm>
        </p:spPr>
        <p:txBody>
          <a:bodyPr lIns="540000">
            <a:normAutofit/>
          </a:bodyPr>
          <a:lstStyle/>
          <a:p>
            <a:r>
              <a:rPr lang="en-US" sz="3200" dirty="0">
                <a:latin typeface="Calibri" panose="020F0502020204030204" pitchFamily="34" charset="0"/>
                <a:ea typeface="ＭＳ Ｐゴシック"/>
                <a:cs typeface="Calibri" panose="020F0502020204030204" pitchFamily="34" charset="0"/>
              </a:rPr>
              <a:t>Precursor availability: B-vitamins increase plasma choline and DHA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2" cstate="print"/>
          <a:srcRect/>
          <a:stretch>
            <a:fillRect/>
          </a:stretch>
        </p:blipFill>
        <p:spPr bwMode="auto">
          <a:xfrm>
            <a:off x="559356" y="1512557"/>
            <a:ext cx="2906713" cy="3000375"/>
          </a:xfrm>
          <a:prstGeom prst="rect">
            <a:avLst/>
          </a:prstGeom>
          <a:noFill/>
          <a:ln w="9525">
            <a:noFill/>
            <a:miter lim="800000"/>
            <a:headEnd/>
            <a:tailEnd/>
          </a:ln>
        </p:spPr>
      </p:pic>
      <p:sp>
        <p:nvSpPr>
          <p:cNvPr id="34819" name="Title 1"/>
          <p:cNvSpPr txBox="1">
            <a:spLocks/>
          </p:cNvSpPr>
          <p:nvPr/>
        </p:nvSpPr>
        <p:spPr bwMode="auto">
          <a:xfrm>
            <a:off x="1" y="0"/>
            <a:ext cx="7812360" cy="1412776"/>
          </a:xfrm>
          <a:prstGeom prst="rect">
            <a:avLst/>
          </a:prstGeom>
          <a:noFill/>
          <a:ln w="9525">
            <a:noFill/>
            <a:miter lim="800000"/>
            <a:headEnd/>
            <a:tailEnd/>
          </a:ln>
        </p:spPr>
        <p:txBody>
          <a:bodyPr lIns="540000" anchor="ctr"/>
          <a:lstStyle/>
          <a:p>
            <a:r>
              <a:rPr lang="en-US" sz="3200" dirty="0" smtClean="0">
                <a:solidFill>
                  <a:prstClr val="white"/>
                </a:solidFill>
                <a:latin typeface="Calibri" pitchFamily="34" charset="0"/>
                <a:ea typeface="MS PGothic" pitchFamily="34" charset="-128"/>
                <a:cs typeface="+mn-cs"/>
              </a:rPr>
              <a:t>Nutritional </a:t>
            </a:r>
            <a:r>
              <a:rPr lang="en-US" sz="3200" dirty="0">
                <a:solidFill>
                  <a:prstClr val="white"/>
                </a:solidFill>
                <a:latin typeface="Calibri" pitchFamily="34" charset="0"/>
                <a:ea typeface="MS PGothic" pitchFamily="34" charset="-128"/>
                <a:cs typeface="+mn-cs"/>
              </a:rPr>
              <a:t>precursors and </a:t>
            </a:r>
            <a:r>
              <a:rPr lang="en-US" sz="3200" dirty="0" smtClean="0">
                <a:solidFill>
                  <a:prstClr val="white"/>
                </a:solidFill>
                <a:latin typeface="Calibri" pitchFamily="34" charset="0"/>
                <a:ea typeface="MS PGothic" pitchFamily="34" charset="-128"/>
                <a:cs typeface="+mn-cs"/>
              </a:rPr>
              <a:t>cofactors: enhanced availability by Fortasyn Connect</a:t>
            </a:r>
            <a:endParaRPr lang="en-US" sz="3200" dirty="0">
              <a:solidFill>
                <a:prstClr val="white"/>
              </a:solidFill>
              <a:latin typeface="Calibri" pitchFamily="34" charset="0"/>
              <a:ea typeface="MS PGothic" pitchFamily="34" charset="-128"/>
              <a:cs typeface="+mn-cs"/>
            </a:endParaRPr>
          </a:p>
        </p:txBody>
      </p:sp>
      <p:sp>
        <p:nvSpPr>
          <p:cNvPr id="6" name="Rectangle 5"/>
          <p:cNvSpPr/>
          <p:nvPr/>
        </p:nvSpPr>
        <p:spPr>
          <a:xfrm>
            <a:off x="4203510" y="1570038"/>
            <a:ext cx="4940490" cy="3077766"/>
          </a:xfrm>
          <a:prstGeom prst="rect">
            <a:avLst/>
          </a:prstGeom>
        </p:spPr>
        <p:txBody>
          <a:bodyPr wrap="square">
            <a:spAutoFit/>
          </a:bodyPr>
          <a:lstStyle/>
          <a:p>
            <a:pPr marL="85725" indent="-85725" eaLnBrk="1" hangingPunct="1">
              <a:spcAft>
                <a:spcPts val="1200"/>
              </a:spcAft>
              <a:buFont typeface="Arial" pitchFamily="34" charset="0"/>
              <a:buChar char="•"/>
              <a:defRPr/>
            </a:pPr>
            <a:r>
              <a:rPr lang="en-US" dirty="0" smtClean="0">
                <a:solidFill>
                  <a:prstClr val="black"/>
                </a:solidFill>
                <a:latin typeface="Calibri" pitchFamily="34" charset="0"/>
                <a:ea typeface="MS PGothic" pitchFamily="34" charset="-128"/>
                <a:cs typeface="+mn-cs"/>
              </a:rPr>
              <a:t> Synapses </a:t>
            </a:r>
            <a:r>
              <a:rPr lang="en-US" dirty="0">
                <a:solidFill>
                  <a:prstClr val="black"/>
                </a:solidFill>
                <a:latin typeface="Calibri" pitchFamily="34" charset="0"/>
                <a:ea typeface="MS PGothic" pitchFamily="34" charset="-128"/>
                <a:cs typeface="+mn-cs"/>
              </a:rPr>
              <a:t>are continuously being remodeled </a:t>
            </a:r>
          </a:p>
          <a:p>
            <a:pPr marL="85725" indent="-85725" eaLnBrk="1" hangingPunct="1">
              <a:spcAft>
                <a:spcPts val="1200"/>
              </a:spcAft>
              <a:buFont typeface="Arial" pitchFamily="34" charset="0"/>
              <a:buChar char="•"/>
              <a:defRPr/>
            </a:pPr>
            <a:r>
              <a:rPr lang="en-US" dirty="0" smtClean="0">
                <a:solidFill>
                  <a:prstClr val="black"/>
                </a:solidFill>
                <a:latin typeface="Calibri" pitchFamily="34" charset="0"/>
                <a:ea typeface="MS PGothic" pitchFamily="34" charset="-128"/>
                <a:cs typeface="+mn-cs"/>
              </a:rPr>
              <a:t> Synapses are part </a:t>
            </a:r>
            <a:r>
              <a:rPr lang="en-US" dirty="0">
                <a:solidFill>
                  <a:prstClr val="black"/>
                </a:solidFill>
                <a:latin typeface="Calibri" pitchFamily="34" charset="0"/>
                <a:ea typeface="MS PGothic" pitchFamily="34" charset="-128"/>
                <a:cs typeface="+mn-cs"/>
              </a:rPr>
              <a:t>of </a:t>
            </a:r>
            <a:r>
              <a:rPr lang="en-US" dirty="0" smtClean="0">
                <a:solidFill>
                  <a:prstClr val="black"/>
                </a:solidFill>
                <a:latin typeface="Calibri" pitchFamily="34" charset="0"/>
                <a:ea typeface="MS PGothic" pitchFamily="34" charset="-128"/>
                <a:cs typeface="+mn-cs"/>
              </a:rPr>
              <a:t>the </a:t>
            </a:r>
            <a:r>
              <a:rPr lang="en-US" dirty="0">
                <a:solidFill>
                  <a:prstClr val="black"/>
                </a:solidFill>
                <a:latin typeface="Calibri" pitchFamily="34" charset="0"/>
                <a:ea typeface="MS PGothic" pitchFamily="34" charset="-128"/>
                <a:cs typeface="+mn-cs"/>
              </a:rPr>
              <a:t>neuronal membrane</a:t>
            </a:r>
          </a:p>
          <a:p>
            <a:pPr marL="85725" indent="-85725" eaLnBrk="1" hangingPunct="1">
              <a:spcAft>
                <a:spcPts val="1200"/>
              </a:spcAft>
              <a:buFont typeface="Arial" pitchFamily="34" charset="0"/>
              <a:buChar char="•"/>
              <a:defRPr/>
            </a:pPr>
            <a:r>
              <a:rPr lang="en-US" dirty="0" smtClean="0">
                <a:solidFill>
                  <a:prstClr val="black"/>
                </a:solidFill>
                <a:latin typeface="Calibri" pitchFamily="34" charset="0"/>
                <a:ea typeface="MS PGothic" pitchFamily="34" charset="-128"/>
                <a:cs typeface="+mn-cs"/>
              </a:rPr>
              <a:t> Membranes </a:t>
            </a:r>
            <a:r>
              <a:rPr lang="en-US" dirty="0">
                <a:solidFill>
                  <a:prstClr val="black"/>
                </a:solidFill>
                <a:latin typeface="Calibri" pitchFamily="34" charset="0"/>
                <a:ea typeface="MS PGothic" pitchFamily="34" charset="-128"/>
                <a:cs typeface="+mn-cs"/>
              </a:rPr>
              <a:t>consist of phospholipids</a:t>
            </a:r>
          </a:p>
          <a:p>
            <a:pPr marL="85725" indent="-85725" eaLnBrk="1" hangingPunct="1">
              <a:spcAft>
                <a:spcPts val="1200"/>
              </a:spcAft>
              <a:buFont typeface="Arial" pitchFamily="34" charset="0"/>
              <a:buChar char="•"/>
              <a:defRPr/>
            </a:pPr>
            <a:r>
              <a:rPr lang="en-US" dirty="0" smtClean="0">
                <a:solidFill>
                  <a:prstClr val="black"/>
                </a:solidFill>
                <a:latin typeface="Calibri" pitchFamily="34" charset="0"/>
                <a:ea typeface="MS PGothic" pitchFamily="34" charset="-128"/>
                <a:cs typeface="+mn-cs"/>
              </a:rPr>
              <a:t> Phospholipid </a:t>
            </a:r>
            <a:r>
              <a:rPr lang="en-US" dirty="0">
                <a:solidFill>
                  <a:prstClr val="black"/>
                </a:solidFill>
                <a:latin typeface="Calibri" pitchFamily="34" charset="0"/>
                <a:ea typeface="MS PGothic" pitchFamily="34" charset="-128"/>
                <a:cs typeface="+mn-cs"/>
              </a:rPr>
              <a:t>synthesis depends on the presence of uridine, choline and DHA</a:t>
            </a:r>
          </a:p>
          <a:p>
            <a:pPr marL="85725" indent="-85725" eaLnBrk="1" hangingPunct="1">
              <a:spcAft>
                <a:spcPts val="1200"/>
              </a:spcAft>
              <a:buFont typeface="Arial" pitchFamily="34" charset="0"/>
              <a:buChar char="•"/>
              <a:defRPr/>
            </a:pPr>
            <a:r>
              <a:rPr lang="en-US" dirty="0" smtClean="0">
                <a:solidFill>
                  <a:prstClr val="black"/>
                </a:solidFill>
                <a:latin typeface="Calibri" pitchFamily="34" charset="0"/>
                <a:ea typeface="MS PGothic" pitchFamily="34" charset="-128"/>
                <a:cs typeface="+mn-cs"/>
              </a:rPr>
              <a:t> B-vitamins enhance </a:t>
            </a:r>
            <a:r>
              <a:rPr lang="en-US" dirty="0">
                <a:solidFill>
                  <a:prstClr val="black"/>
                </a:solidFill>
                <a:latin typeface="Calibri" pitchFamily="34" charset="0"/>
                <a:ea typeface="MS PGothic" pitchFamily="34" charset="-128"/>
                <a:cs typeface="+mn-cs"/>
              </a:rPr>
              <a:t>precursor bioavailability</a:t>
            </a:r>
          </a:p>
          <a:p>
            <a:pPr marL="85725" indent="-85725" eaLnBrk="1" hangingPunct="1">
              <a:spcAft>
                <a:spcPts val="1200"/>
              </a:spcAft>
              <a:buFont typeface="Arial" pitchFamily="34" charset="0"/>
              <a:buChar char="•"/>
              <a:defRPr/>
            </a:pPr>
            <a:r>
              <a:rPr lang="en-US" dirty="0" smtClean="0">
                <a:solidFill>
                  <a:prstClr val="black"/>
                </a:solidFill>
                <a:latin typeface="Calibri" pitchFamily="34" charset="0"/>
                <a:ea typeface="MS PGothic" pitchFamily="34" charset="-128"/>
                <a:cs typeface="+mn-cs"/>
              </a:rPr>
              <a:t> Antioxidants </a:t>
            </a:r>
            <a:r>
              <a:rPr lang="en-US" dirty="0">
                <a:solidFill>
                  <a:prstClr val="black"/>
                </a:solidFill>
                <a:latin typeface="Calibri" pitchFamily="34" charset="0"/>
                <a:ea typeface="MS PGothic" pitchFamily="34" charset="-128"/>
                <a:cs typeface="+mn-cs"/>
              </a:rPr>
              <a:t>protect the neuronal membrane and maintain its integrity, stability and function</a:t>
            </a:r>
          </a:p>
        </p:txBody>
      </p:sp>
      <p:pic>
        <p:nvPicPr>
          <p:cNvPr id="34821" name="Picture 1"/>
          <p:cNvPicPr>
            <a:picLocks noChangeAspect="1" noChangeArrowheads="1"/>
          </p:cNvPicPr>
          <p:nvPr/>
        </p:nvPicPr>
        <p:blipFill>
          <a:blip r:embed="rId3" cstate="print"/>
          <a:srcRect/>
          <a:stretch>
            <a:fillRect/>
          </a:stretch>
        </p:blipFill>
        <p:spPr bwMode="auto">
          <a:xfrm>
            <a:off x="881792" y="4773259"/>
            <a:ext cx="2792413" cy="2041525"/>
          </a:xfrm>
          <a:prstGeom prst="rect">
            <a:avLst/>
          </a:prstGeom>
          <a:noFill/>
          <a:ln w="9525">
            <a:noFill/>
            <a:miter lim="800000"/>
            <a:headEnd/>
            <a:tailEnd/>
          </a:ln>
        </p:spPr>
      </p:pic>
      <p:sp>
        <p:nvSpPr>
          <p:cNvPr id="8" name="Right Arrow 7"/>
          <p:cNvSpPr/>
          <p:nvPr/>
        </p:nvSpPr>
        <p:spPr bwMode="auto">
          <a:xfrm>
            <a:off x="3889398" y="5720026"/>
            <a:ext cx="469900" cy="249238"/>
          </a:xfrm>
          <a:prstGeom prst="rightArrow">
            <a:avLst/>
          </a:prstGeom>
          <a:solidFill>
            <a:srgbClr val="A9CA02"/>
          </a:solidFill>
          <a:ln w="38100" cap="flat" cmpd="sng" algn="ctr">
            <a:noFill/>
            <a:prstDash val="solid"/>
            <a:round/>
            <a:headEnd type="none" w="med" len="med"/>
            <a:tailEnd type="none" w="med" len="med"/>
          </a:ln>
          <a:effectLst/>
        </p:spPr>
        <p:txBody>
          <a:bodyPr wrap="none" anchor="ctr"/>
          <a:lstStyle/>
          <a:p>
            <a:pPr algn="ctr" eaLnBrk="1" hangingPunct="1">
              <a:defRPr/>
            </a:pPr>
            <a:endParaRPr lang="en-US" b="1" dirty="0">
              <a:solidFill>
                <a:prstClr val="black"/>
              </a:solidFill>
              <a:latin typeface="Calibri" pitchFamily="34" charset="0"/>
              <a:ea typeface="MS PGothic" pitchFamily="34" charset="-128"/>
              <a:cs typeface="+mn-cs"/>
            </a:endParaRPr>
          </a:p>
        </p:txBody>
      </p:sp>
      <p:sp>
        <p:nvSpPr>
          <p:cNvPr id="9" name="Right Arrow 8"/>
          <p:cNvSpPr/>
          <p:nvPr/>
        </p:nvSpPr>
        <p:spPr bwMode="auto">
          <a:xfrm rot="5400000">
            <a:off x="2997349" y="4491324"/>
            <a:ext cx="230187" cy="249237"/>
          </a:xfrm>
          <a:prstGeom prst="rightArrow">
            <a:avLst/>
          </a:prstGeom>
          <a:solidFill>
            <a:srgbClr val="A9CA02"/>
          </a:solidFill>
          <a:ln w="38100" cap="flat" cmpd="sng" algn="ctr">
            <a:noFill/>
            <a:prstDash val="solid"/>
            <a:round/>
            <a:headEnd type="none" w="med" len="med"/>
            <a:tailEnd type="none" w="med" len="med"/>
          </a:ln>
          <a:effectLst/>
        </p:spPr>
        <p:txBody>
          <a:bodyPr wrap="none" anchor="ctr"/>
          <a:lstStyle/>
          <a:p>
            <a:pPr algn="ctr" eaLnBrk="1" hangingPunct="1">
              <a:defRPr/>
            </a:pPr>
            <a:endParaRPr lang="en-US" b="1" dirty="0">
              <a:solidFill>
                <a:prstClr val="black"/>
              </a:solidFill>
              <a:latin typeface="Calibri" pitchFamily="34" charset="0"/>
              <a:ea typeface="MS PGothic" pitchFamily="34" charset="-128"/>
              <a:cs typeface="+mn-cs"/>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61300" y="4944338"/>
            <a:ext cx="2214956" cy="17921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08326" y="4944338"/>
            <a:ext cx="1935674" cy="1916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6529446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ectangle 3"/>
          <p:cNvSpPr txBox="1">
            <a:spLocks noChangeArrowheads="1"/>
          </p:cNvSpPr>
          <p:nvPr/>
        </p:nvSpPr>
        <p:spPr bwMode="auto">
          <a:xfrm>
            <a:off x="769938" y="1506538"/>
            <a:ext cx="5867400" cy="3695700"/>
          </a:xfrm>
          <a:prstGeom prst="rect">
            <a:avLst/>
          </a:prstGeom>
          <a:noFill/>
          <a:ln w="9525">
            <a:noFill/>
            <a:miter lim="800000"/>
            <a:headEnd/>
            <a:tailEnd/>
          </a:ln>
        </p:spPr>
        <p:txBody>
          <a:bodyPr/>
          <a:lstStyle/>
          <a:p>
            <a:pPr marL="342900" indent="-342900">
              <a:lnSpc>
                <a:spcPct val="125000"/>
              </a:lnSpc>
              <a:spcBef>
                <a:spcPct val="25000"/>
              </a:spcBef>
              <a:defRPr/>
            </a:pPr>
            <a:r>
              <a:rPr lang="en-GB" sz="1600" b="1" dirty="0">
                <a:solidFill>
                  <a:prstClr val="black"/>
                </a:solidFill>
                <a:latin typeface="BetaSans-Normal"/>
                <a:ea typeface="MS PGothic" pitchFamily="34" charset="-128"/>
                <a:cs typeface="+mn-cs"/>
              </a:rPr>
              <a:t>Key phenomena being studied</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Increase precursor supply</a:t>
            </a:r>
          </a:p>
          <a:p>
            <a:pPr marL="185738" indent="-185738">
              <a:lnSpc>
                <a:spcPct val="120000"/>
              </a:lnSpc>
              <a:spcBef>
                <a:spcPct val="25000"/>
              </a:spcBef>
              <a:buClr>
                <a:srgbClr val="57267C"/>
              </a:buClr>
              <a:buFontTx/>
              <a:buChar char="•"/>
              <a:defRPr/>
            </a:pPr>
            <a:r>
              <a:rPr lang="en-GB" sz="1400" b="1" dirty="0">
                <a:solidFill>
                  <a:prstClr val="black"/>
                </a:solidFill>
                <a:latin typeface="BetaSans-Normal"/>
                <a:ea typeface="MS PGothic" pitchFamily="34" charset="-128"/>
                <a:cs typeface="+mn-cs"/>
              </a:rPr>
              <a:t>Co-factors increase precursor availability</a:t>
            </a:r>
            <a:endParaRPr lang="en-US" sz="1400" b="1" dirty="0">
              <a:solidFill>
                <a:prstClr val="black"/>
              </a:solidFill>
              <a:latin typeface="BetaSans-Normal"/>
              <a:ea typeface="MS PGothic" pitchFamily="34" charset="-128"/>
              <a:cs typeface="+mn-cs"/>
            </a:endParaRP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Increase phosphatide / membrane synthesis </a:t>
            </a:r>
            <a:endParaRPr lang="en-GB" sz="1400" b="1" dirty="0">
              <a:solidFill>
                <a:prstClr val="black"/>
              </a:solidFill>
              <a:latin typeface="BetaSans-Normal"/>
              <a:ea typeface="MS PGothic" pitchFamily="34" charset="-128"/>
              <a:cs typeface="+mn-cs"/>
            </a:endParaRP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Improved membrane composition</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Increase neurite outgrowth</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Increase connectivity (grey and white matter integrity)</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Increase synaptic proteins</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Increase synaptic contacts</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Increase neurotransmission (</a:t>
            </a:r>
            <a:r>
              <a:rPr lang="en-US" sz="1400" b="1" dirty="0" err="1">
                <a:solidFill>
                  <a:prstClr val="black"/>
                </a:solidFill>
                <a:latin typeface="BetaSans-Normal"/>
                <a:ea typeface="MS PGothic" pitchFamily="34" charset="-128"/>
                <a:cs typeface="+mn-cs"/>
              </a:rPr>
              <a:t>ACh</a:t>
            </a:r>
            <a:r>
              <a:rPr lang="en-US" sz="1400" b="1" dirty="0">
                <a:solidFill>
                  <a:prstClr val="black"/>
                </a:solidFill>
                <a:latin typeface="BetaSans-Normal"/>
                <a:ea typeface="MS PGothic" pitchFamily="34" charset="-128"/>
                <a:cs typeface="+mn-cs"/>
              </a:rPr>
              <a:t> synthesis, release, receptors)</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Synergy between nutrients </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Reduced </a:t>
            </a:r>
            <a:r>
              <a:rPr lang="en-US" sz="1400" b="1" dirty="0" err="1">
                <a:solidFill>
                  <a:prstClr val="black"/>
                </a:solidFill>
                <a:latin typeface="BetaSans-Normal"/>
                <a:ea typeface="MS PGothic" pitchFamily="34" charset="-128"/>
                <a:cs typeface="+mn-cs"/>
              </a:rPr>
              <a:t>abeta</a:t>
            </a:r>
            <a:r>
              <a:rPr lang="en-US" sz="1400" b="1" dirty="0">
                <a:solidFill>
                  <a:prstClr val="black"/>
                </a:solidFill>
                <a:latin typeface="BetaSans-Normal"/>
                <a:ea typeface="MS PGothic" pitchFamily="34" charset="-128"/>
                <a:cs typeface="+mn-cs"/>
              </a:rPr>
              <a:t> production/plaque formation/toxicity</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Reduced neurodegeneration (</a:t>
            </a:r>
            <a:r>
              <a:rPr lang="en-US" sz="1400" b="1" dirty="0" err="1">
                <a:solidFill>
                  <a:prstClr val="black"/>
                </a:solidFill>
                <a:latin typeface="BetaSans-Normal"/>
                <a:ea typeface="MS PGothic" pitchFamily="34" charset="-128"/>
                <a:cs typeface="+mn-cs"/>
              </a:rPr>
              <a:t>immunoreactivty</a:t>
            </a:r>
            <a:r>
              <a:rPr lang="en-US" sz="1400" b="1" dirty="0">
                <a:solidFill>
                  <a:prstClr val="black"/>
                </a:solidFill>
                <a:latin typeface="BetaSans-Normal"/>
                <a:ea typeface="MS PGothic" pitchFamily="34" charset="-128"/>
                <a:cs typeface="+mn-cs"/>
              </a:rPr>
              <a:t> &amp; NAA)</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Improve learning &amp; memory / behavior</a:t>
            </a:r>
          </a:p>
        </p:txBody>
      </p:sp>
      <p:grpSp>
        <p:nvGrpSpPr>
          <p:cNvPr id="2" name="Group 281"/>
          <p:cNvGrpSpPr>
            <a:grpSpLocks/>
          </p:cNvGrpSpPr>
          <p:nvPr/>
        </p:nvGrpSpPr>
        <p:grpSpPr bwMode="auto">
          <a:xfrm>
            <a:off x="5597525" y="1392238"/>
            <a:ext cx="3486150" cy="471487"/>
            <a:chOff x="5693838" y="1408953"/>
            <a:chExt cx="3681984" cy="572769"/>
          </a:xfrm>
        </p:grpSpPr>
        <p:sp>
          <p:nvSpPr>
            <p:cNvPr id="133" name="TextBox 132"/>
            <p:cNvSpPr txBox="1"/>
            <p:nvPr/>
          </p:nvSpPr>
          <p:spPr>
            <a:xfrm>
              <a:off x="6460080" y="1408953"/>
              <a:ext cx="2387589" cy="374132"/>
            </a:xfrm>
            <a:prstGeom prst="rect">
              <a:avLst/>
            </a:prstGeom>
            <a:noFill/>
          </p:spPr>
          <p:txBody>
            <a:bodyPr>
              <a:spAutoFit/>
            </a:bodyPr>
            <a:lstStyle/>
            <a:p>
              <a:pPr eaLnBrk="1" hangingPunct="1">
                <a:defRPr/>
              </a:pPr>
              <a:r>
                <a:rPr lang="en-US" sz="1400" b="1" dirty="0">
                  <a:solidFill>
                    <a:prstClr val="black"/>
                  </a:solidFill>
                  <a:latin typeface="BetaSans-Normal"/>
                  <a:ea typeface="MS PGothic" pitchFamily="34" charset="-128"/>
                  <a:cs typeface="BetaSans-Normal"/>
                </a:rPr>
                <a:t> Confirmed &amp; Published</a:t>
              </a:r>
            </a:p>
          </p:txBody>
        </p:sp>
        <p:sp>
          <p:nvSpPr>
            <p:cNvPr id="135" name="TextBox 134"/>
            <p:cNvSpPr txBox="1"/>
            <p:nvPr/>
          </p:nvSpPr>
          <p:spPr>
            <a:xfrm>
              <a:off x="7534830" y="1607590"/>
              <a:ext cx="1840992" cy="374132"/>
            </a:xfrm>
            <a:prstGeom prst="rect">
              <a:avLst/>
            </a:prstGeom>
            <a:noFill/>
          </p:spPr>
          <p:txBody>
            <a:bodyPr>
              <a:spAutoFit/>
            </a:bodyPr>
            <a:lstStyle/>
            <a:p>
              <a:pPr eaLnBrk="1" hangingPunct="1">
                <a:defRPr/>
              </a:pPr>
              <a:r>
                <a:rPr lang="en-US" sz="1400" dirty="0">
                  <a:solidFill>
                    <a:prstClr val="black"/>
                  </a:solidFill>
                  <a:latin typeface="BetaSans-Normal"/>
                  <a:ea typeface="MS PGothic" pitchFamily="34" charset="-128"/>
                  <a:cs typeface="BetaSans-Normal"/>
                </a:rPr>
                <a:t>  Fortasyn Connect</a:t>
              </a:r>
            </a:p>
          </p:txBody>
        </p:sp>
        <p:sp>
          <p:nvSpPr>
            <p:cNvPr id="136" name="TextBox 135"/>
            <p:cNvSpPr txBox="1"/>
            <p:nvPr/>
          </p:nvSpPr>
          <p:spPr>
            <a:xfrm>
              <a:off x="5693838" y="1607590"/>
              <a:ext cx="2141118" cy="374132"/>
            </a:xfrm>
            <a:prstGeom prst="rect">
              <a:avLst/>
            </a:prstGeom>
            <a:noFill/>
          </p:spPr>
          <p:txBody>
            <a:bodyPr>
              <a:spAutoFit/>
            </a:bodyPr>
            <a:lstStyle/>
            <a:p>
              <a:pPr eaLnBrk="1" hangingPunct="1">
                <a:defRPr/>
              </a:pPr>
              <a:r>
                <a:rPr lang="en-US" sz="1400" dirty="0">
                  <a:solidFill>
                    <a:prstClr val="black"/>
                  </a:solidFill>
                  <a:latin typeface="BetaSans-Normal"/>
                  <a:ea typeface="MS PGothic" pitchFamily="34" charset="-128"/>
                  <a:cs typeface="BetaSans-Normal"/>
                </a:rPr>
                <a:t> Nutrient combinations</a:t>
              </a:r>
            </a:p>
          </p:txBody>
        </p:sp>
      </p:grpSp>
      <p:grpSp>
        <p:nvGrpSpPr>
          <p:cNvPr id="3" name="Group 135"/>
          <p:cNvGrpSpPr>
            <a:grpSpLocks/>
          </p:cNvGrpSpPr>
          <p:nvPr/>
        </p:nvGrpSpPr>
        <p:grpSpPr bwMode="auto">
          <a:xfrm>
            <a:off x="6526213" y="1808163"/>
            <a:ext cx="2359025" cy="4276725"/>
            <a:chOff x="6716207" y="1610956"/>
            <a:chExt cx="2492550" cy="4259532"/>
          </a:xfrm>
        </p:grpSpPr>
        <p:grpSp>
          <p:nvGrpSpPr>
            <p:cNvPr id="4" name="Group 271"/>
            <p:cNvGrpSpPr>
              <a:grpSpLocks/>
            </p:cNvGrpSpPr>
            <p:nvPr/>
          </p:nvGrpSpPr>
          <p:grpSpPr bwMode="auto">
            <a:xfrm>
              <a:off x="7846513" y="1610956"/>
              <a:ext cx="1362244" cy="4254787"/>
              <a:chOff x="7782118" y="1892756"/>
              <a:chExt cx="1362244" cy="4254787"/>
            </a:xfrm>
          </p:grpSpPr>
          <p:sp>
            <p:nvSpPr>
              <p:cNvPr id="201" name="Text Box 6"/>
              <p:cNvSpPr txBox="1">
                <a:spLocks noChangeArrowheads="1"/>
              </p:cNvSpPr>
              <p:nvPr/>
            </p:nvSpPr>
            <p:spPr bwMode="auto">
              <a:xfrm>
                <a:off x="8092660" y="2593191"/>
                <a:ext cx="608881" cy="276696"/>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19-22</a:t>
                </a:r>
                <a:endParaRPr lang="en-GB" sz="1200" b="1" dirty="0">
                  <a:solidFill>
                    <a:prstClr val="black"/>
                  </a:solidFill>
                  <a:latin typeface="BetaSans-Normal"/>
                  <a:ea typeface="MS PGothic" pitchFamily="34" charset="-128"/>
                  <a:cs typeface="+mn-cs"/>
                </a:endParaRPr>
              </a:p>
            </p:txBody>
          </p:sp>
          <p:sp>
            <p:nvSpPr>
              <p:cNvPr id="202" name="Text Box 7"/>
              <p:cNvSpPr txBox="1">
                <a:spLocks noChangeArrowheads="1"/>
              </p:cNvSpPr>
              <p:nvPr/>
            </p:nvSpPr>
            <p:spPr bwMode="auto">
              <a:xfrm>
                <a:off x="8092660" y="3205084"/>
                <a:ext cx="374051" cy="276695"/>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24</a:t>
                </a:r>
              </a:p>
            </p:txBody>
          </p:sp>
          <p:sp>
            <p:nvSpPr>
              <p:cNvPr id="203" name="Text Box 8"/>
              <p:cNvSpPr txBox="1">
                <a:spLocks noChangeArrowheads="1"/>
              </p:cNvSpPr>
              <p:nvPr/>
            </p:nvSpPr>
            <p:spPr bwMode="auto">
              <a:xfrm>
                <a:off x="8087628" y="3511821"/>
                <a:ext cx="374050" cy="276695"/>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25</a:t>
                </a:r>
                <a:endParaRPr lang="en-GB" sz="1200" b="1" dirty="0">
                  <a:solidFill>
                    <a:prstClr val="black"/>
                  </a:solidFill>
                  <a:latin typeface="BetaSans-Normal"/>
                  <a:ea typeface="MS PGothic" pitchFamily="34" charset="-128"/>
                  <a:cs typeface="+mn-cs"/>
                </a:endParaRPr>
              </a:p>
            </p:txBody>
          </p:sp>
          <p:sp>
            <p:nvSpPr>
              <p:cNvPr id="204" name="Text Box 9"/>
              <p:cNvSpPr txBox="1">
                <a:spLocks noChangeArrowheads="1"/>
              </p:cNvSpPr>
              <p:nvPr/>
            </p:nvSpPr>
            <p:spPr bwMode="auto">
              <a:xfrm>
                <a:off x="8092660" y="3818558"/>
                <a:ext cx="598816" cy="276695"/>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21,26</a:t>
                </a:r>
                <a:endParaRPr lang="en-GB" sz="1200" b="1" dirty="0">
                  <a:solidFill>
                    <a:prstClr val="black"/>
                  </a:solidFill>
                  <a:latin typeface="BetaSans-Normal"/>
                  <a:ea typeface="MS PGothic" pitchFamily="34" charset="-128"/>
                  <a:cs typeface="+mn-cs"/>
                </a:endParaRPr>
              </a:p>
            </p:txBody>
          </p:sp>
          <p:sp>
            <p:nvSpPr>
              <p:cNvPr id="205" name="Text Box 42"/>
              <p:cNvSpPr txBox="1">
                <a:spLocks noChangeArrowheads="1"/>
              </p:cNvSpPr>
              <p:nvPr/>
            </p:nvSpPr>
            <p:spPr bwMode="auto">
              <a:xfrm>
                <a:off x="8094338" y="4737187"/>
                <a:ext cx="825259" cy="276696"/>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24,26,28</a:t>
                </a:r>
                <a:endParaRPr lang="en-GB" sz="1200" b="1" dirty="0">
                  <a:solidFill>
                    <a:prstClr val="black"/>
                  </a:solidFill>
                  <a:latin typeface="BetaSans-Normal"/>
                  <a:ea typeface="MS PGothic" pitchFamily="34" charset="-128"/>
                  <a:cs typeface="+mn-cs"/>
                </a:endParaRPr>
              </a:p>
            </p:txBody>
          </p:sp>
          <p:sp>
            <p:nvSpPr>
              <p:cNvPr id="206" name="Text Box 49"/>
              <p:cNvSpPr txBox="1">
                <a:spLocks noChangeArrowheads="1"/>
              </p:cNvSpPr>
              <p:nvPr/>
            </p:nvSpPr>
            <p:spPr bwMode="auto">
              <a:xfrm>
                <a:off x="8077564" y="5043924"/>
                <a:ext cx="598815" cy="276696"/>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19,23</a:t>
                </a:r>
              </a:p>
            </p:txBody>
          </p:sp>
          <p:sp>
            <p:nvSpPr>
              <p:cNvPr id="207" name="Text Box 7"/>
              <p:cNvSpPr txBox="1">
                <a:spLocks noChangeArrowheads="1"/>
              </p:cNvSpPr>
              <p:nvPr/>
            </p:nvSpPr>
            <p:spPr bwMode="auto">
              <a:xfrm>
                <a:off x="8077564" y="4430450"/>
                <a:ext cx="825259" cy="276696"/>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19,21,28</a:t>
                </a:r>
                <a:endParaRPr lang="en-GB" sz="1200" b="1" dirty="0">
                  <a:solidFill>
                    <a:prstClr val="black"/>
                  </a:solidFill>
                  <a:latin typeface="BetaSans-Normal"/>
                  <a:ea typeface="MS PGothic" pitchFamily="34" charset="-128"/>
                  <a:cs typeface="+mn-cs"/>
                </a:endParaRPr>
              </a:p>
            </p:txBody>
          </p:sp>
          <p:sp>
            <p:nvSpPr>
              <p:cNvPr id="208" name="Text Box 49"/>
              <p:cNvSpPr txBox="1">
                <a:spLocks noChangeArrowheads="1"/>
              </p:cNvSpPr>
              <p:nvPr/>
            </p:nvSpPr>
            <p:spPr bwMode="auto">
              <a:xfrm>
                <a:off x="8090983" y="5350661"/>
                <a:ext cx="1050024" cy="276696"/>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19,22,23,29</a:t>
                </a:r>
              </a:p>
            </p:txBody>
          </p:sp>
          <p:grpSp>
            <p:nvGrpSpPr>
              <p:cNvPr id="5" name="Group 82"/>
              <p:cNvGrpSpPr>
                <a:grpSpLocks/>
              </p:cNvGrpSpPr>
              <p:nvPr/>
            </p:nvGrpSpPr>
            <p:grpSpPr bwMode="auto">
              <a:xfrm>
                <a:off x="7782118" y="4666462"/>
                <a:ext cx="444007" cy="551241"/>
                <a:chOff x="7720336" y="5247229"/>
                <a:chExt cx="444007" cy="551241"/>
              </a:xfrm>
            </p:grpSpPr>
            <p:sp>
              <p:nvSpPr>
                <p:cNvPr id="293" name="Rectangle 22"/>
                <p:cNvSpPr>
                  <a:spLocks noChangeAspect="1" noChangeArrowheads="1"/>
                </p:cNvSpPr>
                <p:nvPr/>
              </p:nvSpPr>
              <p:spPr bwMode="auto">
                <a:xfrm>
                  <a:off x="7784307" y="5306886"/>
                  <a:ext cx="256635" cy="260884"/>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94" name="Text Box 23"/>
                <p:cNvSpPr txBox="1">
                  <a:spLocks noChangeAspect="1" noChangeArrowheads="1"/>
                </p:cNvSpPr>
                <p:nvPr/>
              </p:nvSpPr>
              <p:spPr bwMode="auto">
                <a:xfrm>
                  <a:off x="7757469" y="5276844"/>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95" name="Text Box 13"/>
                <p:cNvSpPr txBox="1">
                  <a:spLocks noChangeAspect="1" noChangeArrowheads="1"/>
                </p:cNvSpPr>
                <p:nvPr/>
              </p:nvSpPr>
              <p:spPr bwMode="auto">
                <a:xfrm>
                  <a:off x="7720567" y="5246804"/>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sp>
            <p:nvSpPr>
              <p:cNvPr id="210" name="Text Box 6"/>
              <p:cNvSpPr txBox="1">
                <a:spLocks noChangeArrowheads="1"/>
              </p:cNvSpPr>
              <p:nvPr/>
            </p:nvSpPr>
            <p:spPr bwMode="auto">
              <a:xfrm>
                <a:off x="8094338" y="2899928"/>
                <a:ext cx="825259" cy="276696"/>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19,22,23</a:t>
                </a:r>
                <a:endParaRPr lang="en-GB" sz="1200" b="1" dirty="0">
                  <a:solidFill>
                    <a:prstClr val="black"/>
                  </a:solidFill>
                  <a:latin typeface="BetaSans-Normal"/>
                  <a:ea typeface="MS PGothic" pitchFamily="34" charset="-128"/>
                  <a:cs typeface="+mn-cs"/>
                </a:endParaRPr>
              </a:p>
            </p:txBody>
          </p:sp>
          <p:sp>
            <p:nvSpPr>
              <p:cNvPr id="211" name="Text Box 49"/>
              <p:cNvSpPr txBox="1">
                <a:spLocks noChangeArrowheads="1"/>
              </p:cNvSpPr>
              <p:nvPr/>
            </p:nvSpPr>
            <p:spPr bwMode="auto">
              <a:xfrm>
                <a:off x="8085950" y="5655817"/>
                <a:ext cx="1058412" cy="276695"/>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19,22,29-31</a:t>
                </a:r>
              </a:p>
            </p:txBody>
          </p:sp>
          <p:sp>
            <p:nvSpPr>
              <p:cNvPr id="212" name="Text Box 9"/>
              <p:cNvSpPr txBox="1">
                <a:spLocks noChangeArrowheads="1"/>
              </p:cNvSpPr>
              <p:nvPr/>
            </p:nvSpPr>
            <p:spPr bwMode="auto">
              <a:xfrm>
                <a:off x="8085950" y="4125295"/>
                <a:ext cx="374051" cy="276695"/>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27</a:t>
                </a:r>
                <a:endParaRPr lang="en-GB" sz="1200" b="1" dirty="0">
                  <a:solidFill>
                    <a:prstClr val="black"/>
                  </a:solidFill>
                  <a:latin typeface="BetaSans-Normal"/>
                  <a:ea typeface="MS PGothic" pitchFamily="34" charset="-128"/>
                  <a:cs typeface="+mn-cs"/>
                </a:endParaRPr>
              </a:p>
            </p:txBody>
          </p:sp>
          <p:grpSp>
            <p:nvGrpSpPr>
              <p:cNvPr id="6" name="Group 83"/>
              <p:cNvGrpSpPr>
                <a:grpSpLocks/>
              </p:cNvGrpSpPr>
              <p:nvPr/>
            </p:nvGrpSpPr>
            <p:grpSpPr bwMode="auto">
              <a:xfrm>
                <a:off x="7782118" y="4977989"/>
                <a:ext cx="444007" cy="551242"/>
                <a:chOff x="7720336" y="5249837"/>
                <a:chExt cx="444007" cy="551242"/>
              </a:xfrm>
            </p:grpSpPr>
            <p:sp>
              <p:nvSpPr>
                <p:cNvPr id="290" name="Rectangle 22"/>
                <p:cNvSpPr>
                  <a:spLocks noChangeAspect="1" noChangeArrowheads="1"/>
                </p:cNvSpPr>
                <p:nvPr/>
              </p:nvSpPr>
              <p:spPr bwMode="auto">
                <a:xfrm>
                  <a:off x="7784307" y="5309447"/>
                  <a:ext cx="256635" cy="256141"/>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91" name="Text Box 23"/>
                <p:cNvSpPr txBox="1">
                  <a:spLocks noChangeAspect="1" noChangeArrowheads="1"/>
                </p:cNvSpPr>
                <p:nvPr/>
              </p:nvSpPr>
              <p:spPr bwMode="auto">
                <a:xfrm>
                  <a:off x="7757469" y="5279407"/>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92" name="Text Box 13"/>
                <p:cNvSpPr txBox="1">
                  <a:spLocks noChangeAspect="1" noChangeArrowheads="1"/>
                </p:cNvSpPr>
                <p:nvPr/>
              </p:nvSpPr>
              <p:spPr bwMode="auto">
                <a:xfrm>
                  <a:off x="7720567" y="5249365"/>
                  <a:ext cx="444498"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7" name="Group 87"/>
              <p:cNvGrpSpPr>
                <a:grpSpLocks/>
              </p:cNvGrpSpPr>
              <p:nvPr/>
            </p:nvGrpSpPr>
            <p:grpSpPr bwMode="auto">
              <a:xfrm>
                <a:off x="7782118" y="5283192"/>
                <a:ext cx="444007" cy="551241"/>
                <a:chOff x="7720336" y="5246121"/>
                <a:chExt cx="444007" cy="551241"/>
              </a:xfrm>
            </p:grpSpPr>
            <p:sp>
              <p:nvSpPr>
                <p:cNvPr id="287" name="Rectangle 22"/>
                <p:cNvSpPr>
                  <a:spLocks noChangeAspect="1" noChangeArrowheads="1"/>
                </p:cNvSpPr>
                <p:nvPr/>
              </p:nvSpPr>
              <p:spPr bwMode="auto">
                <a:xfrm>
                  <a:off x="7784307" y="5305685"/>
                  <a:ext cx="256635" cy="262466"/>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88" name="Text Box 23"/>
                <p:cNvSpPr txBox="1">
                  <a:spLocks noChangeAspect="1" noChangeArrowheads="1"/>
                </p:cNvSpPr>
                <p:nvPr/>
              </p:nvSpPr>
              <p:spPr bwMode="auto">
                <a:xfrm>
                  <a:off x="7757469" y="5275643"/>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89" name="Text Box 13"/>
                <p:cNvSpPr txBox="1">
                  <a:spLocks noChangeAspect="1" noChangeArrowheads="1"/>
                </p:cNvSpPr>
                <p:nvPr/>
              </p:nvSpPr>
              <p:spPr bwMode="auto">
                <a:xfrm>
                  <a:off x="7720567" y="5245602"/>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8" name="Group 91"/>
              <p:cNvGrpSpPr>
                <a:grpSpLocks/>
              </p:cNvGrpSpPr>
              <p:nvPr/>
            </p:nvGrpSpPr>
            <p:grpSpPr bwMode="auto">
              <a:xfrm>
                <a:off x="7782118" y="5596302"/>
                <a:ext cx="444007" cy="551241"/>
                <a:chOff x="7720336" y="5250313"/>
                <a:chExt cx="444007" cy="551241"/>
              </a:xfrm>
            </p:grpSpPr>
            <p:sp>
              <p:nvSpPr>
                <p:cNvPr id="284" name="Rectangle 22"/>
                <p:cNvSpPr>
                  <a:spLocks noChangeAspect="1" noChangeArrowheads="1"/>
                </p:cNvSpPr>
                <p:nvPr/>
              </p:nvSpPr>
              <p:spPr bwMode="auto">
                <a:xfrm>
                  <a:off x="7784307" y="5309828"/>
                  <a:ext cx="256635" cy="259303"/>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85" name="Text Box 23"/>
                <p:cNvSpPr txBox="1">
                  <a:spLocks noChangeAspect="1" noChangeArrowheads="1"/>
                </p:cNvSpPr>
                <p:nvPr/>
              </p:nvSpPr>
              <p:spPr bwMode="auto">
                <a:xfrm>
                  <a:off x="7757469" y="5279786"/>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86" name="Text Box 13"/>
                <p:cNvSpPr txBox="1">
                  <a:spLocks noChangeAspect="1" noChangeArrowheads="1"/>
                </p:cNvSpPr>
                <p:nvPr/>
              </p:nvSpPr>
              <p:spPr bwMode="auto">
                <a:xfrm>
                  <a:off x="7720567" y="5249745"/>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sp>
            <p:nvSpPr>
              <p:cNvPr id="216" name="Text Box 23"/>
              <p:cNvSpPr txBox="1">
                <a:spLocks noChangeAspect="1" noChangeArrowheads="1"/>
              </p:cNvSpPr>
              <p:nvPr/>
            </p:nvSpPr>
            <p:spPr bwMode="auto">
              <a:xfrm>
                <a:off x="7819251" y="2229534"/>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grpSp>
            <p:nvGrpSpPr>
              <p:cNvPr id="9" name="Group 99"/>
              <p:cNvGrpSpPr>
                <a:grpSpLocks/>
              </p:cNvGrpSpPr>
              <p:nvPr/>
            </p:nvGrpSpPr>
            <p:grpSpPr bwMode="auto">
              <a:xfrm>
                <a:off x="7782118" y="1892756"/>
                <a:ext cx="444007" cy="1166391"/>
                <a:chOff x="7720336" y="4635956"/>
                <a:chExt cx="444007" cy="1166391"/>
              </a:xfrm>
            </p:grpSpPr>
            <p:sp>
              <p:nvSpPr>
                <p:cNvPr id="274" name="Rectangle 22"/>
                <p:cNvSpPr>
                  <a:spLocks noChangeAspect="1" noChangeArrowheads="1"/>
                </p:cNvSpPr>
                <p:nvPr/>
              </p:nvSpPr>
              <p:spPr bwMode="auto">
                <a:xfrm>
                  <a:off x="7784307" y="5311093"/>
                  <a:ext cx="256635" cy="260885"/>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80" name="Text Box 23"/>
                <p:cNvSpPr txBox="1">
                  <a:spLocks noChangeAspect="1" noChangeArrowheads="1"/>
                </p:cNvSpPr>
                <p:nvPr/>
              </p:nvSpPr>
              <p:spPr bwMode="auto">
                <a:xfrm>
                  <a:off x="7757469" y="5281052"/>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81" name="Text Box 13"/>
                <p:cNvSpPr txBox="1">
                  <a:spLocks noChangeAspect="1" noChangeArrowheads="1"/>
                </p:cNvSpPr>
                <p:nvPr/>
              </p:nvSpPr>
              <p:spPr bwMode="auto">
                <a:xfrm>
                  <a:off x="7720567" y="5251010"/>
                  <a:ext cx="444498"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sp>
              <p:nvSpPr>
                <p:cNvPr id="282" name="Rectangle 22"/>
                <p:cNvSpPr>
                  <a:spLocks noChangeAspect="1" noChangeArrowheads="1"/>
                </p:cNvSpPr>
                <p:nvPr/>
              </p:nvSpPr>
              <p:spPr bwMode="auto">
                <a:xfrm>
                  <a:off x="7784307" y="4696038"/>
                  <a:ext cx="256635" cy="260884"/>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83" name="Text Box 13"/>
                <p:cNvSpPr txBox="1">
                  <a:spLocks noChangeAspect="1" noChangeArrowheads="1"/>
                </p:cNvSpPr>
                <p:nvPr/>
              </p:nvSpPr>
              <p:spPr bwMode="auto">
                <a:xfrm>
                  <a:off x="7720567" y="4635956"/>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10" name="Group 103"/>
              <p:cNvGrpSpPr>
                <a:grpSpLocks/>
              </p:cNvGrpSpPr>
              <p:nvPr/>
            </p:nvGrpSpPr>
            <p:grpSpPr bwMode="auto">
              <a:xfrm>
                <a:off x="7782118" y="2816270"/>
                <a:ext cx="444007" cy="551241"/>
                <a:chOff x="7720336" y="5250551"/>
                <a:chExt cx="444007" cy="551241"/>
              </a:xfrm>
            </p:grpSpPr>
            <p:sp>
              <p:nvSpPr>
                <p:cNvPr id="268" name="Rectangle 22"/>
                <p:cNvSpPr>
                  <a:spLocks noChangeAspect="1" noChangeArrowheads="1"/>
                </p:cNvSpPr>
                <p:nvPr/>
              </p:nvSpPr>
              <p:spPr bwMode="auto">
                <a:xfrm>
                  <a:off x="7784307" y="5310492"/>
                  <a:ext cx="256635" cy="259303"/>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72" name="Text Box 23"/>
                <p:cNvSpPr txBox="1">
                  <a:spLocks noChangeAspect="1" noChangeArrowheads="1"/>
                </p:cNvSpPr>
                <p:nvPr/>
              </p:nvSpPr>
              <p:spPr bwMode="auto">
                <a:xfrm>
                  <a:off x="7757469" y="5280450"/>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73" name="Text Box 13"/>
                <p:cNvSpPr txBox="1">
                  <a:spLocks noChangeAspect="1" noChangeArrowheads="1"/>
                </p:cNvSpPr>
                <p:nvPr/>
              </p:nvSpPr>
              <p:spPr bwMode="auto">
                <a:xfrm>
                  <a:off x="7720567" y="5250410"/>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11" name="Group 107"/>
              <p:cNvGrpSpPr>
                <a:grpSpLocks/>
              </p:cNvGrpSpPr>
              <p:nvPr/>
            </p:nvGrpSpPr>
            <p:grpSpPr bwMode="auto">
              <a:xfrm>
                <a:off x="7782118" y="3124635"/>
                <a:ext cx="444007" cy="551242"/>
                <a:chOff x="7720336" y="5249997"/>
                <a:chExt cx="444007" cy="551242"/>
              </a:xfrm>
            </p:grpSpPr>
            <p:sp>
              <p:nvSpPr>
                <p:cNvPr id="256" name="Rectangle 22"/>
                <p:cNvSpPr>
                  <a:spLocks noChangeAspect="1" noChangeArrowheads="1"/>
                </p:cNvSpPr>
                <p:nvPr/>
              </p:nvSpPr>
              <p:spPr bwMode="auto">
                <a:xfrm>
                  <a:off x="7784307" y="5309891"/>
                  <a:ext cx="256635" cy="260885"/>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60" name="Text Box 23"/>
                <p:cNvSpPr txBox="1">
                  <a:spLocks noChangeAspect="1" noChangeArrowheads="1"/>
                </p:cNvSpPr>
                <p:nvPr/>
              </p:nvSpPr>
              <p:spPr bwMode="auto">
                <a:xfrm>
                  <a:off x="7757469" y="5279851"/>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64" name="Text Box 13"/>
                <p:cNvSpPr txBox="1">
                  <a:spLocks noChangeAspect="1" noChangeArrowheads="1"/>
                </p:cNvSpPr>
                <p:nvPr/>
              </p:nvSpPr>
              <p:spPr bwMode="auto">
                <a:xfrm>
                  <a:off x="7720567" y="5249809"/>
                  <a:ext cx="444498"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12" name="Group 111"/>
              <p:cNvGrpSpPr>
                <a:grpSpLocks/>
              </p:cNvGrpSpPr>
              <p:nvPr/>
            </p:nvGrpSpPr>
            <p:grpSpPr bwMode="auto">
              <a:xfrm>
                <a:off x="7782118" y="3426676"/>
                <a:ext cx="444007" cy="555986"/>
                <a:chOff x="7720336" y="5243119"/>
                <a:chExt cx="444007" cy="555986"/>
              </a:xfrm>
            </p:grpSpPr>
            <p:sp>
              <p:nvSpPr>
                <p:cNvPr id="253" name="Rectangle 22"/>
                <p:cNvSpPr>
                  <a:spLocks noChangeAspect="1" noChangeArrowheads="1"/>
                </p:cNvSpPr>
                <p:nvPr/>
              </p:nvSpPr>
              <p:spPr bwMode="auto">
                <a:xfrm>
                  <a:off x="7784307" y="5307708"/>
                  <a:ext cx="256635" cy="260885"/>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54" name="Text Box 23"/>
                <p:cNvSpPr txBox="1">
                  <a:spLocks noChangeAspect="1" noChangeArrowheads="1"/>
                </p:cNvSpPr>
                <p:nvPr/>
              </p:nvSpPr>
              <p:spPr bwMode="auto">
                <a:xfrm>
                  <a:off x="7757469" y="5277668"/>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55" name="Text Box 13"/>
                <p:cNvSpPr txBox="1">
                  <a:spLocks noChangeAspect="1" noChangeArrowheads="1"/>
                </p:cNvSpPr>
                <p:nvPr/>
              </p:nvSpPr>
              <p:spPr bwMode="auto">
                <a:xfrm>
                  <a:off x="7720567" y="5242883"/>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13" name="Group 115"/>
              <p:cNvGrpSpPr>
                <a:grpSpLocks/>
              </p:cNvGrpSpPr>
              <p:nvPr/>
            </p:nvGrpSpPr>
            <p:grpSpPr bwMode="auto">
              <a:xfrm>
                <a:off x="7782118" y="3742947"/>
                <a:ext cx="444007" cy="551242"/>
                <a:chOff x="7720336" y="5250471"/>
                <a:chExt cx="444007" cy="551242"/>
              </a:xfrm>
            </p:grpSpPr>
            <p:sp>
              <p:nvSpPr>
                <p:cNvPr id="244" name="Rectangle 22"/>
                <p:cNvSpPr>
                  <a:spLocks noChangeAspect="1" noChangeArrowheads="1"/>
                </p:cNvSpPr>
                <p:nvPr/>
              </p:nvSpPr>
              <p:spPr bwMode="auto">
                <a:xfrm>
                  <a:off x="7784307" y="5310271"/>
                  <a:ext cx="256635" cy="259303"/>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48" name="Text Box 23"/>
                <p:cNvSpPr txBox="1">
                  <a:spLocks noChangeAspect="1" noChangeArrowheads="1"/>
                </p:cNvSpPr>
                <p:nvPr/>
              </p:nvSpPr>
              <p:spPr bwMode="auto">
                <a:xfrm>
                  <a:off x="7757469" y="5280229"/>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52" name="Text Box 13"/>
                <p:cNvSpPr txBox="1">
                  <a:spLocks noChangeAspect="1" noChangeArrowheads="1"/>
                </p:cNvSpPr>
                <p:nvPr/>
              </p:nvSpPr>
              <p:spPr bwMode="auto">
                <a:xfrm>
                  <a:off x="7720567" y="5250188"/>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14" name="Group 119"/>
              <p:cNvGrpSpPr>
                <a:grpSpLocks/>
              </p:cNvGrpSpPr>
              <p:nvPr/>
            </p:nvGrpSpPr>
            <p:grpSpPr bwMode="auto">
              <a:xfrm>
                <a:off x="7782118" y="4048150"/>
                <a:ext cx="444007" cy="551242"/>
                <a:chOff x="7720336" y="5246755"/>
                <a:chExt cx="444007" cy="551242"/>
              </a:xfrm>
            </p:grpSpPr>
            <p:sp>
              <p:nvSpPr>
                <p:cNvPr id="232" name="Rectangle 22"/>
                <p:cNvSpPr>
                  <a:spLocks noChangeAspect="1" noChangeArrowheads="1"/>
                </p:cNvSpPr>
                <p:nvPr/>
              </p:nvSpPr>
              <p:spPr bwMode="auto">
                <a:xfrm>
                  <a:off x="7784307" y="5306507"/>
                  <a:ext cx="256635" cy="260885"/>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36" name="Text Box 23"/>
                <p:cNvSpPr txBox="1">
                  <a:spLocks noChangeAspect="1" noChangeArrowheads="1"/>
                </p:cNvSpPr>
                <p:nvPr/>
              </p:nvSpPr>
              <p:spPr bwMode="auto">
                <a:xfrm>
                  <a:off x="7757469" y="5276466"/>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40" name="Text Box 13"/>
                <p:cNvSpPr txBox="1">
                  <a:spLocks noChangeAspect="1" noChangeArrowheads="1"/>
                </p:cNvSpPr>
                <p:nvPr/>
              </p:nvSpPr>
              <p:spPr bwMode="auto">
                <a:xfrm>
                  <a:off x="7720567" y="5246424"/>
                  <a:ext cx="444498"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15" name="Group 123"/>
              <p:cNvGrpSpPr>
                <a:grpSpLocks/>
              </p:cNvGrpSpPr>
              <p:nvPr/>
            </p:nvGrpSpPr>
            <p:grpSpPr bwMode="auto">
              <a:xfrm>
                <a:off x="7782118" y="4356515"/>
                <a:ext cx="444007" cy="551241"/>
                <a:chOff x="7720336" y="5246201"/>
                <a:chExt cx="444007" cy="551241"/>
              </a:xfrm>
            </p:grpSpPr>
            <p:sp>
              <p:nvSpPr>
                <p:cNvPr id="229" name="Rectangle 22"/>
                <p:cNvSpPr>
                  <a:spLocks noChangeAspect="1" noChangeArrowheads="1"/>
                </p:cNvSpPr>
                <p:nvPr/>
              </p:nvSpPr>
              <p:spPr bwMode="auto">
                <a:xfrm>
                  <a:off x="7784307" y="5305906"/>
                  <a:ext cx="256635" cy="264046"/>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30" name="Text Box 23"/>
                <p:cNvSpPr txBox="1">
                  <a:spLocks noChangeAspect="1" noChangeArrowheads="1"/>
                </p:cNvSpPr>
                <p:nvPr/>
              </p:nvSpPr>
              <p:spPr bwMode="auto">
                <a:xfrm>
                  <a:off x="7757469" y="5275864"/>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31" name="Text Box 13"/>
                <p:cNvSpPr txBox="1">
                  <a:spLocks noChangeAspect="1" noChangeArrowheads="1"/>
                </p:cNvSpPr>
                <p:nvPr/>
              </p:nvSpPr>
              <p:spPr bwMode="auto">
                <a:xfrm>
                  <a:off x="7720567" y="5245824"/>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sp>
            <p:nvSpPr>
              <p:cNvPr id="227" name="Text Box 23"/>
              <p:cNvSpPr txBox="1">
                <a:spLocks noChangeAspect="1" noChangeArrowheads="1"/>
              </p:cNvSpPr>
              <p:nvPr/>
            </p:nvSpPr>
            <p:spPr bwMode="auto">
              <a:xfrm>
                <a:off x="7819251" y="1919635"/>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28" name="Text Box 6"/>
              <p:cNvSpPr txBox="1">
                <a:spLocks noChangeArrowheads="1"/>
              </p:cNvSpPr>
              <p:nvPr/>
            </p:nvSpPr>
            <p:spPr bwMode="auto">
              <a:xfrm>
                <a:off x="8092660" y="1978136"/>
                <a:ext cx="374051" cy="276695"/>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18</a:t>
                </a:r>
                <a:endParaRPr lang="en-GB" sz="1200" b="1" dirty="0">
                  <a:solidFill>
                    <a:prstClr val="black"/>
                  </a:solidFill>
                  <a:latin typeface="BetaSans-Normal"/>
                  <a:ea typeface="MS PGothic" pitchFamily="34" charset="-128"/>
                  <a:cs typeface="+mn-cs"/>
                </a:endParaRPr>
              </a:p>
            </p:txBody>
          </p:sp>
        </p:grpSp>
        <p:grpSp>
          <p:nvGrpSpPr>
            <p:cNvPr id="16" name="Group 279"/>
            <p:cNvGrpSpPr>
              <a:grpSpLocks/>
            </p:cNvGrpSpPr>
            <p:nvPr/>
          </p:nvGrpSpPr>
          <p:grpSpPr bwMode="auto">
            <a:xfrm>
              <a:off x="6716207" y="1610956"/>
              <a:ext cx="1294101" cy="4259532"/>
              <a:chOff x="6687103" y="1818614"/>
              <a:chExt cx="1294101" cy="4259532"/>
            </a:xfrm>
          </p:grpSpPr>
          <p:sp>
            <p:nvSpPr>
              <p:cNvPr id="142" name="Text Box 6"/>
              <p:cNvSpPr txBox="1">
                <a:spLocks noChangeArrowheads="1"/>
              </p:cNvSpPr>
              <p:nvPr/>
            </p:nvSpPr>
            <p:spPr bwMode="auto">
              <a:xfrm>
                <a:off x="6983994" y="1886602"/>
                <a:ext cx="421017" cy="276696"/>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1,2</a:t>
                </a:r>
                <a:endParaRPr lang="en-GB" sz="1200" b="1" dirty="0">
                  <a:solidFill>
                    <a:prstClr val="black"/>
                  </a:solidFill>
                  <a:latin typeface="BetaSans-Normal"/>
                  <a:ea typeface="MS PGothic" pitchFamily="34" charset="-128"/>
                  <a:cs typeface="+mn-cs"/>
                </a:endParaRPr>
              </a:p>
            </p:txBody>
          </p:sp>
          <p:sp>
            <p:nvSpPr>
              <p:cNvPr id="143" name="Text Box 7"/>
              <p:cNvSpPr txBox="1">
                <a:spLocks noChangeArrowheads="1"/>
              </p:cNvSpPr>
              <p:nvPr/>
            </p:nvSpPr>
            <p:spPr bwMode="auto">
              <a:xfrm>
                <a:off x="6983994" y="2506400"/>
                <a:ext cx="998027" cy="276696"/>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2,5,8,11,17</a:t>
                </a:r>
                <a:endParaRPr lang="en-GB" sz="1200" b="1" dirty="0">
                  <a:solidFill>
                    <a:prstClr val="black"/>
                  </a:solidFill>
                  <a:latin typeface="BetaSans-Normal"/>
                  <a:ea typeface="MS PGothic" pitchFamily="34" charset="-128"/>
                  <a:cs typeface="+mn-cs"/>
                </a:endParaRPr>
              </a:p>
            </p:txBody>
          </p:sp>
          <p:sp>
            <p:nvSpPr>
              <p:cNvPr id="145" name="Text Box 8"/>
              <p:cNvSpPr txBox="1">
                <a:spLocks noChangeArrowheads="1"/>
              </p:cNvSpPr>
              <p:nvPr/>
            </p:nvSpPr>
            <p:spPr bwMode="auto">
              <a:xfrm>
                <a:off x="6983994" y="2803650"/>
                <a:ext cx="592107" cy="276696"/>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11,23</a:t>
                </a:r>
              </a:p>
            </p:txBody>
          </p:sp>
          <p:sp>
            <p:nvSpPr>
              <p:cNvPr id="146" name="Text Box 9"/>
              <p:cNvSpPr txBox="1">
                <a:spLocks noChangeArrowheads="1"/>
              </p:cNvSpPr>
              <p:nvPr/>
            </p:nvSpPr>
            <p:spPr bwMode="auto">
              <a:xfrm>
                <a:off x="6983994" y="3116711"/>
                <a:ext cx="421017" cy="276696"/>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6,7</a:t>
                </a:r>
                <a:endParaRPr lang="en-GB" sz="1200" b="1" dirty="0">
                  <a:solidFill>
                    <a:prstClr val="black"/>
                  </a:solidFill>
                  <a:latin typeface="BetaSans-Normal"/>
                  <a:ea typeface="MS PGothic" pitchFamily="34" charset="-128"/>
                  <a:cs typeface="+mn-cs"/>
                </a:endParaRPr>
              </a:p>
            </p:txBody>
          </p:sp>
          <p:sp>
            <p:nvSpPr>
              <p:cNvPr id="147" name="Text Box 42"/>
              <p:cNvSpPr txBox="1">
                <a:spLocks noChangeArrowheads="1"/>
              </p:cNvSpPr>
              <p:nvPr/>
            </p:nvSpPr>
            <p:spPr bwMode="auto">
              <a:xfrm>
                <a:off x="6983994" y="4044828"/>
                <a:ext cx="285151" cy="276695"/>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8</a:t>
                </a:r>
                <a:endParaRPr lang="en-GB" sz="1200" b="1" dirty="0">
                  <a:solidFill>
                    <a:prstClr val="black"/>
                  </a:solidFill>
                  <a:latin typeface="BetaSans-Normal"/>
                  <a:ea typeface="MS PGothic" pitchFamily="34" charset="-128"/>
                  <a:cs typeface="+mn-cs"/>
                </a:endParaRPr>
              </a:p>
            </p:txBody>
          </p:sp>
          <p:sp>
            <p:nvSpPr>
              <p:cNvPr id="148" name="Text Box 49"/>
              <p:cNvSpPr txBox="1">
                <a:spLocks noChangeArrowheads="1"/>
              </p:cNvSpPr>
              <p:nvPr/>
            </p:nvSpPr>
            <p:spPr bwMode="auto">
              <a:xfrm>
                <a:off x="6983994" y="4658302"/>
                <a:ext cx="781648" cy="276695"/>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5,7,8,17</a:t>
                </a:r>
              </a:p>
            </p:txBody>
          </p:sp>
          <p:sp>
            <p:nvSpPr>
              <p:cNvPr id="150" name="Text Box 7"/>
              <p:cNvSpPr txBox="1">
                <a:spLocks noChangeArrowheads="1"/>
              </p:cNvSpPr>
              <p:nvPr/>
            </p:nvSpPr>
            <p:spPr bwMode="auto">
              <a:xfrm>
                <a:off x="6983994" y="3738091"/>
                <a:ext cx="691071" cy="276695"/>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2,5,7,8</a:t>
                </a:r>
              </a:p>
            </p:txBody>
          </p:sp>
          <p:sp>
            <p:nvSpPr>
              <p:cNvPr id="151" name="Text Box 6"/>
              <p:cNvSpPr txBox="1">
                <a:spLocks noChangeArrowheads="1"/>
              </p:cNvSpPr>
              <p:nvPr/>
            </p:nvSpPr>
            <p:spPr bwMode="auto">
              <a:xfrm>
                <a:off x="6983994" y="2207569"/>
                <a:ext cx="421017" cy="276695"/>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3,4</a:t>
                </a:r>
                <a:endParaRPr lang="en-GB" sz="1200" b="1" dirty="0">
                  <a:solidFill>
                    <a:prstClr val="black"/>
                  </a:solidFill>
                  <a:latin typeface="BetaSans-Normal"/>
                  <a:ea typeface="MS PGothic" pitchFamily="34" charset="-128"/>
                  <a:cs typeface="+mn-cs"/>
                </a:endParaRPr>
              </a:p>
            </p:txBody>
          </p:sp>
          <p:grpSp>
            <p:nvGrpSpPr>
              <p:cNvPr id="17" name="Group 219"/>
              <p:cNvGrpSpPr>
                <a:grpSpLocks/>
              </p:cNvGrpSpPr>
              <p:nvPr/>
            </p:nvGrpSpPr>
            <p:grpSpPr bwMode="auto">
              <a:xfrm>
                <a:off x="6687103" y="4595483"/>
                <a:ext cx="445683" cy="768244"/>
                <a:chOff x="7720940" y="5246269"/>
                <a:chExt cx="445683" cy="768244"/>
              </a:xfrm>
            </p:grpSpPr>
            <p:sp>
              <p:nvSpPr>
                <p:cNvPr id="196" name="Rectangle 22"/>
                <p:cNvSpPr>
                  <a:spLocks noChangeAspect="1" noChangeArrowheads="1"/>
                </p:cNvSpPr>
                <p:nvPr/>
              </p:nvSpPr>
              <p:spPr bwMode="auto">
                <a:xfrm>
                  <a:off x="7786356" y="5305926"/>
                  <a:ext cx="254958" cy="264046"/>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97" name="Text Box 23"/>
                <p:cNvSpPr txBox="1">
                  <a:spLocks noChangeAspect="1" noChangeArrowheads="1"/>
                </p:cNvSpPr>
                <p:nvPr/>
              </p:nvSpPr>
              <p:spPr bwMode="auto">
                <a:xfrm>
                  <a:off x="7759519" y="5275884"/>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98" name="Text Box 13"/>
                <p:cNvSpPr txBox="1">
                  <a:spLocks noChangeAspect="1" noChangeArrowheads="1"/>
                </p:cNvSpPr>
                <p:nvPr/>
              </p:nvSpPr>
              <p:spPr bwMode="auto">
                <a:xfrm>
                  <a:off x="7720940" y="5245844"/>
                  <a:ext cx="444499"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sp>
              <p:nvSpPr>
                <p:cNvPr id="199" name="Rectangle 22"/>
                <p:cNvSpPr>
                  <a:spLocks noChangeAspect="1" noChangeArrowheads="1"/>
                </p:cNvSpPr>
                <p:nvPr/>
              </p:nvSpPr>
              <p:spPr bwMode="auto">
                <a:xfrm>
                  <a:off x="7788034" y="5614244"/>
                  <a:ext cx="254958" cy="260885"/>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00" name="Text Box 13"/>
                <p:cNvSpPr txBox="1">
                  <a:spLocks noChangeAspect="1" noChangeArrowheads="1"/>
                </p:cNvSpPr>
                <p:nvPr/>
              </p:nvSpPr>
              <p:spPr bwMode="auto">
                <a:xfrm>
                  <a:off x="7722617" y="5554161"/>
                  <a:ext cx="444500"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18" name="Group 231"/>
              <p:cNvGrpSpPr>
                <a:grpSpLocks/>
              </p:cNvGrpSpPr>
              <p:nvPr/>
            </p:nvGrpSpPr>
            <p:grpSpPr bwMode="auto">
              <a:xfrm>
                <a:off x="6687103" y="5526903"/>
                <a:ext cx="444007" cy="551243"/>
                <a:chOff x="7720940" y="5250933"/>
                <a:chExt cx="444007" cy="551243"/>
              </a:xfrm>
            </p:grpSpPr>
            <p:sp>
              <p:nvSpPr>
                <p:cNvPr id="193" name="Rectangle 22"/>
                <p:cNvSpPr>
                  <a:spLocks noChangeAspect="1" noChangeArrowheads="1"/>
                </p:cNvSpPr>
                <p:nvPr/>
              </p:nvSpPr>
              <p:spPr bwMode="auto">
                <a:xfrm>
                  <a:off x="7786356" y="5310448"/>
                  <a:ext cx="254958" cy="260885"/>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94" name="Text Box 23"/>
                <p:cNvSpPr txBox="1">
                  <a:spLocks noChangeAspect="1" noChangeArrowheads="1"/>
                </p:cNvSpPr>
                <p:nvPr/>
              </p:nvSpPr>
              <p:spPr bwMode="auto">
                <a:xfrm>
                  <a:off x="7759519" y="5280407"/>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95" name="Text Box 13"/>
                <p:cNvSpPr txBox="1">
                  <a:spLocks noChangeAspect="1" noChangeArrowheads="1"/>
                </p:cNvSpPr>
                <p:nvPr/>
              </p:nvSpPr>
              <p:spPr bwMode="auto">
                <a:xfrm>
                  <a:off x="7720940" y="5250365"/>
                  <a:ext cx="444498"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19" name="Group 235"/>
              <p:cNvGrpSpPr>
                <a:grpSpLocks/>
              </p:cNvGrpSpPr>
              <p:nvPr/>
            </p:nvGrpSpPr>
            <p:grpSpPr bwMode="auto">
              <a:xfrm>
                <a:off x="6687103" y="2123817"/>
                <a:ext cx="444007" cy="551242"/>
                <a:chOff x="7720940" y="5245955"/>
                <a:chExt cx="444007" cy="551242"/>
              </a:xfrm>
            </p:grpSpPr>
            <p:sp>
              <p:nvSpPr>
                <p:cNvPr id="190" name="Rectangle 22"/>
                <p:cNvSpPr>
                  <a:spLocks noChangeAspect="1" noChangeArrowheads="1"/>
                </p:cNvSpPr>
                <p:nvPr/>
              </p:nvSpPr>
              <p:spPr bwMode="auto">
                <a:xfrm>
                  <a:off x="7786356" y="5305990"/>
                  <a:ext cx="254958" cy="264047"/>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91" name="Text Box 23"/>
                <p:cNvSpPr txBox="1">
                  <a:spLocks noChangeAspect="1" noChangeArrowheads="1"/>
                </p:cNvSpPr>
                <p:nvPr/>
              </p:nvSpPr>
              <p:spPr bwMode="auto">
                <a:xfrm>
                  <a:off x="7759519" y="5275949"/>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92" name="Text Box 13"/>
                <p:cNvSpPr txBox="1">
                  <a:spLocks noChangeAspect="1" noChangeArrowheads="1"/>
                </p:cNvSpPr>
                <p:nvPr/>
              </p:nvSpPr>
              <p:spPr bwMode="auto">
                <a:xfrm>
                  <a:off x="7720940" y="5245907"/>
                  <a:ext cx="444498"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20" name="Group 239"/>
              <p:cNvGrpSpPr>
                <a:grpSpLocks/>
              </p:cNvGrpSpPr>
              <p:nvPr/>
            </p:nvGrpSpPr>
            <p:grpSpPr bwMode="auto">
              <a:xfrm>
                <a:off x="6687103" y="2436925"/>
                <a:ext cx="444007" cy="551243"/>
                <a:chOff x="7720940" y="5250144"/>
                <a:chExt cx="444007" cy="551243"/>
              </a:xfrm>
            </p:grpSpPr>
            <p:sp>
              <p:nvSpPr>
                <p:cNvPr id="187" name="Rectangle 22"/>
                <p:cNvSpPr>
                  <a:spLocks noChangeAspect="1" noChangeArrowheads="1"/>
                </p:cNvSpPr>
                <p:nvPr/>
              </p:nvSpPr>
              <p:spPr bwMode="auto">
                <a:xfrm>
                  <a:off x="7786356" y="5310132"/>
                  <a:ext cx="254958" cy="259303"/>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88" name="Text Box 23"/>
                <p:cNvSpPr txBox="1">
                  <a:spLocks noChangeAspect="1" noChangeArrowheads="1"/>
                </p:cNvSpPr>
                <p:nvPr/>
              </p:nvSpPr>
              <p:spPr bwMode="auto">
                <a:xfrm>
                  <a:off x="7759519" y="5280091"/>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89" name="Text Box 13"/>
                <p:cNvSpPr txBox="1">
                  <a:spLocks noChangeAspect="1" noChangeArrowheads="1"/>
                </p:cNvSpPr>
                <p:nvPr/>
              </p:nvSpPr>
              <p:spPr bwMode="auto">
                <a:xfrm>
                  <a:off x="7720940" y="5250049"/>
                  <a:ext cx="444498"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21" name="Group 243"/>
              <p:cNvGrpSpPr>
                <a:grpSpLocks/>
              </p:cNvGrpSpPr>
              <p:nvPr/>
            </p:nvGrpSpPr>
            <p:grpSpPr bwMode="auto">
              <a:xfrm>
                <a:off x="6687103" y="2745292"/>
                <a:ext cx="444007" cy="551241"/>
                <a:chOff x="7720940" y="5249592"/>
                <a:chExt cx="444007" cy="551241"/>
              </a:xfrm>
            </p:grpSpPr>
            <p:sp>
              <p:nvSpPr>
                <p:cNvPr id="184" name="Rectangle 22"/>
                <p:cNvSpPr>
                  <a:spLocks noChangeAspect="1" noChangeArrowheads="1"/>
                </p:cNvSpPr>
                <p:nvPr/>
              </p:nvSpPr>
              <p:spPr bwMode="auto">
                <a:xfrm>
                  <a:off x="7786356" y="5309532"/>
                  <a:ext cx="254958" cy="260884"/>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85" name="Text Box 23"/>
                <p:cNvSpPr txBox="1">
                  <a:spLocks noChangeAspect="1" noChangeArrowheads="1"/>
                </p:cNvSpPr>
                <p:nvPr/>
              </p:nvSpPr>
              <p:spPr bwMode="auto">
                <a:xfrm>
                  <a:off x="7759519" y="5279490"/>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86" name="Text Box 13"/>
                <p:cNvSpPr txBox="1">
                  <a:spLocks noChangeAspect="1" noChangeArrowheads="1"/>
                </p:cNvSpPr>
                <p:nvPr/>
              </p:nvSpPr>
              <p:spPr bwMode="auto">
                <a:xfrm>
                  <a:off x="7720940" y="5249450"/>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22" name="Group 247"/>
              <p:cNvGrpSpPr>
                <a:grpSpLocks/>
              </p:cNvGrpSpPr>
              <p:nvPr/>
            </p:nvGrpSpPr>
            <p:grpSpPr bwMode="auto">
              <a:xfrm>
                <a:off x="6687103" y="3052075"/>
                <a:ext cx="444007" cy="551241"/>
                <a:chOff x="7720940" y="5247456"/>
                <a:chExt cx="444007" cy="551241"/>
              </a:xfrm>
            </p:grpSpPr>
            <p:sp>
              <p:nvSpPr>
                <p:cNvPr id="181" name="Rectangle 22"/>
                <p:cNvSpPr>
                  <a:spLocks noChangeAspect="1" noChangeArrowheads="1"/>
                </p:cNvSpPr>
                <p:nvPr/>
              </p:nvSpPr>
              <p:spPr bwMode="auto">
                <a:xfrm>
                  <a:off x="7786356" y="5308930"/>
                  <a:ext cx="254958" cy="259303"/>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82" name="Text Box 23"/>
                <p:cNvSpPr txBox="1">
                  <a:spLocks noChangeAspect="1" noChangeArrowheads="1"/>
                </p:cNvSpPr>
                <p:nvPr/>
              </p:nvSpPr>
              <p:spPr bwMode="auto">
                <a:xfrm>
                  <a:off x="7759519" y="5277308"/>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83" name="Text Box 13"/>
                <p:cNvSpPr txBox="1">
                  <a:spLocks noChangeAspect="1" noChangeArrowheads="1"/>
                </p:cNvSpPr>
                <p:nvPr/>
              </p:nvSpPr>
              <p:spPr bwMode="auto">
                <a:xfrm>
                  <a:off x="7720940" y="5247267"/>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23" name="Group 255"/>
              <p:cNvGrpSpPr>
                <a:grpSpLocks/>
              </p:cNvGrpSpPr>
              <p:nvPr/>
            </p:nvGrpSpPr>
            <p:grpSpPr bwMode="auto">
              <a:xfrm>
                <a:off x="6687103" y="3668805"/>
                <a:ext cx="444007" cy="552823"/>
                <a:chOff x="7720940" y="5246348"/>
                <a:chExt cx="444007" cy="552823"/>
              </a:xfrm>
            </p:grpSpPr>
            <p:sp>
              <p:nvSpPr>
                <p:cNvPr id="178" name="Rectangle 22"/>
                <p:cNvSpPr>
                  <a:spLocks noChangeAspect="1" noChangeArrowheads="1"/>
                </p:cNvSpPr>
                <p:nvPr/>
              </p:nvSpPr>
              <p:spPr bwMode="auto">
                <a:xfrm>
                  <a:off x="7786356" y="5307728"/>
                  <a:ext cx="254958" cy="260885"/>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79" name="Text Box 23"/>
                <p:cNvSpPr txBox="1">
                  <a:spLocks noChangeAspect="1" noChangeArrowheads="1"/>
                </p:cNvSpPr>
                <p:nvPr/>
              </p:nvSpPr>
              <p:spPr bwMode="auto">
                <a:xfrm>
                  <a:off x="7759519" y="5277688"/>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80" name="Text Box 13"/>
                <p:cNvSpPr txBox="1">
                  <a:spLocks noChangeAspect="1" noChangeArrowheads="1"/>
                </p:cNvSpPr>
                <p:nvPr/>
              </p:nvSpPr>
              <p:spPr bwMode="auto">
                <a:xfrm>
                  <a:off x="7720940" y="5246065"/>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24" name="Group 259"/>
              <p:cNvGrpSpPr>
                <a:grpSpLocks/>
              </p:cNvGrpSpPr>
              <p:nvPr/>
            </p:nvGrpSpPr>
            <p:grpSpPr bwMode="auto">
              <a:xfrm>
                <a:off x="6687103" y="3981915"/>
                <a:ext cx="444007" cy="551241"/>
                <a:chOff x="7720940" y="5250539"/>
                <a:chExt cx="444007" cy="551241"/>
              </a:xfrm>
            </p:grpSpPr>
            <p:sp>
              <p:nvSpPr>
                <p:cNvPr id="174" name="Rectangle 22"/>
                <p:cNvSpPr>
                  <a:spLocks noChangeAspect="1" noChangeArrowheads="1"/>
                </p:cNvSpPr>
                <p:nvPr/>
              </p:nvSpPr>
              <p:spPr bwMode="auto">
                <a:xfrm>
                  <a:off x="7786356" y="5310290"/>
                  <a:ext cx="254958" cy="259303"/>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76" name="Text Box 23"/>
                <p:cNvSpPr txBox="1">
                  <a:spLocks noChangeAspect="1" noChangeArrowheads="1"/>
                </p:cNvSpPr>
                <p:nvPr/>
              </p:nvSpPr>
              <p:spPr bwMode="auto">
                <a:xfrm>
                  <a:off x="7759519" y="5280248"/>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77" name="Text Box 13"/>
                <p:cNvSpPr txBox="1">
                  <a:spLocks noChangeAspect="1" noChangeArrowheads="1"/>
                </p:cNvSpPr>
                <p:nvPr/>
              </p:nvSpPr>
              <p:spPr bwMode="auto">
                <a:xfrm>
                  <a:off x="7720940" y="5250207"/>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25" name="Group 263"/>
              <p:cNvGrpSpPr>
                <a:grpSpLocks/>
              </p:cNvGrpSpPr>
              <p:nvPr/>
            </p:nvGrpSpPr>
            <p:grpSpPr bwMode="auto">
              <a:xfrm>
                <a:off x="6687103" y="4290279"/>
                <a:ext cx="444007" cy="551242"/>
                <a:chOff x="7720940" y="5249984"/>
                <a:chExt cx="444007" cy="551242"/>
              </a:xfrm>
            </p:grpSpPr>
            <p:sp>
              <p:nvSpPr>
                <p:cNvPr id="171" name="Rectangle 22"/>
                <p:cNvSpPr>
                  <a:spLocks noChangeAspect="1" noChangeArrowheads="1"/>
                </p:cNvSpPr>
                <p:nvPr/>
              </p:nvSpPr>
              <p:spPr bwMode="auto">
                <a:xfrm>
                  <a:off x="7786356" y="5309688"/>
                  <a:ext cx="254958" cy="260885"/>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72" name="Text Box 23"/>
                <p:cNvSpPr txBox="1">
                  <a:spLocks noChangeAspect="1" noChangeArrowheads="1"/>
                </p:cNvSpPr>
                <p:nvPr/>
              </p:nvSpPr>
              <p:spPr bwMode="auto">
                <a:xfrm>
                  <a:off x="7759519" y="5279647"/>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73" name="Text Box 13"/>
                <p:cNvSpPr txBox="1">
                  <a:spLocks noChangeAspect="1" noChangeArrowheads="1"/>
                </p:cNvSpPr>
                <p:nvPr/>
              </p:nvSpPr>
              <p:spPr bwMode="auto">
                <a:xfrm>
                  <a:off x="7720940" y="5249606"/>
                  <a:ext cx="444498"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26" name="Group 267"/>
              <p:cNvGrpSpPr>
                <a:grpSpLocks/>
              </p:cNvGrpSpPr>
              <p:nvPr/>
            </p:nvGrpSpPr>
            <p:grpSpPr bwMode="auto">
              <a:xfrm>
                <a:off x="6687103" y="1818614"/>
                <a:ext cx="444007" cy="551242"/>
                <a:chOff x="7720940" y="5249671"/>
                <a:chExt cx="444007" cy="551242"/>
              </a:xfrm>
            </p:grpSpPr>
            <p:sp>
              <p:nvSpPr>
                <p:cNvPr id="168" name="Rectangle 22"/>
                <p:cNvSpPr>
                  <a:spLocks noChangeAspect="1" noChangeArrowheads="1"/>
                </p:cNvSpPr>
                <p:nvPr/>
              </p:nvSpPr>
              <p:spPr bwMode="auto">
                <a:xfrm>
                  <a:off x="7786356" y="5309753"/>
                  <a:ext cx="254958" cy="256141"/>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69" name="Text Box 23"/>
                <p:cNvSpPr txBox="1">
                  <a:spLocks noChangeAspect="1" noChangeArrowheads="1"/>
                </p:cNvSpPr>
                <p:nvPr/>
              </p:nvSpPr>
              <p:spPr bwMode="auto">
                <a:xfrm>
                  <a:off x="7759519" y="5279712"/>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70" name="Text Box 13"/>
                <p:cNvSpPr txBox="1">
                  <a:spLocks noChangeAspect="1" noChangeArrowheads="1"/>
                </p:cNvSpPr>
                <p:nvPr/>
              </p:nvSpPr>
              <p:spPr bwMode="auto">
                <a:xfrm>
                  <a:off x="7720940" y="5249671"/>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sp>
            <p:nvSpPr>
              <p:cNvPr id="165" name="Text Box 49"/>
              <p:cNvSpPr txBox="1">
                <a:spLocks noChangeArrowheads="1"/>
              </p:cNvSpPr>
              <p:nvPr/>
            </p:nvSpPr>
            <p:spPr bwMode="auto">
              <a:xfrm>
                <a:off x="6983994" y="4324686"/>
                <a:ext cx="781648" cy="276696"/>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2,6,9,10</a:t>
                </a:r>
              </a:p>
            </p:txBody>
          </p:sp>
          <p:sp>
            <p:nvSpPr>
              <p:cNvPr id="166" name="Text Box 49"/>
              <p:cNvSpPr txBox="1">
                <a:spLocks noChangeArrowheads="1"/>
              </p:cNvSpPr>
              <p:nvPr/>
            </p:nvSpPr>
            <p:spPr bwMode="auto">
              <a:xfrm>
                <a:off x="6983994" y="5602229"/>
                <a:ext cx="825259" cy="276696"/>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11,13-17</a:t>
                </a:r>
              </a:p>
            </p:txBody>
          </p:sp>
          <p:sp>
            <p:nvSpPr>
              <p:cNvPr id="167" name="Text Box 49"/>
              <p:cNvSpPr txBox="1">
                <a:spLocks noChangeArrowheads="1"/>
              </p:cNvSpPr>
              <p:nvPr/>
            </p:nvSpPr>
            <p:spPr bwMode="auto">
              <a:xfrm>
                <a:off x="6987349" y="4963457"/>
                <a:ext cx="592107" cy="276696"/>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11,12</a:t>
                </a:r>
              </a:p>
            </p:txBody>
          </p:sp>
        </p:grpSp>
      </p:grpSp>
      <p:sp>
        <p:nvSpPr>
          <p:cNvPr id="36871" name="Rectangle 2"/>
          <p:cNvSpPr>
            <a:spLocks noGrp="1" noChangeArrowheads="1"/>
          </p:cNvSpPr>
          <p:nvPr>
            <p:ph type="title"/>
          </p:nvPr>
        </p:nvSpPr>
        <p:spPr>
          <a:xfrm>
            <a:off x="0" y="0"/>
            <a:ext cx="8836025" cy="1392238"/>
          </a:xfrm>
        </p:spPr>
        <p:txBody>
          <a:bodyPr lIns="540000"/>
          <a:lstStyle/>
          <a:p>
            <a:pPr marL="1588"/>
            <a:r>
              <a:rPr lang="en-US" sz="3200" dirty="0" smtClean="0">
                <a:latin typeface="Calibri" pitchFamily="34" charset="0"/>
                <a:cs typeface="Arial" pitchFamily="34" charset="0"/>
              </a:rPr>
              <a:t>Precursors and cofactors enhance synapse </a:t>
            </a:r>
            <a:br>
              <a:rPr lang="en-US" sz="3200" dirty="0" smtClean="0">
                <a:latin typeface="Calibri" pitchFamily="34" charset="0"/>
                <a:cs typeface="Arial" pitchFamily="34" charset="0"/>
              </a:rPr>
            </a:br>
            <a:r>
              <a:rPr lang="en-US" sz="3200" dirty="0" smtClean="0">
                <a:latin typeface="Calibri" pitchFamily="34" charset="0"/>
                <a:cs typeface="Arial" pitchFamily="34" charset="0"/>
              </a:rPr>
              <a:t>formation and function – basic science data</a:t>
            </a:r>
            <a:endParaRPr lang="en-GB" sz="3200" dirty="0" smtClean="0">
              <a:latin typeface="Calibri" pitchFamily="34" charset="0"/>
              <a:cs typeface="Arial" pitchFamily="34" charset="0"/>
            </a:endParaRPr>
          </a:p>
        </p:txBody>
      </p:sp>
      <p:sp>
        <p:nvSpPr>
          <p:cNvPr id="126" name="Text Box 37"/>
          <p:cNvSpPr txBox="1">
            <a:spLocks noChangeArrowheads="1"/>
          </p:cNvSpPr>
          <p:nvPr/>
        </p:nvSpPr>
        <p:spPr bwMode="auto">
          <a:xfrm>
            <a:off x="0" y="5867813"/>
            <a:ext cx="9144000" cy="1060315"/>
          </a:xfrm>
          <a:prstGeom prst="rect">
            <a:avLst/>
          </a:prstGeom>
          <a:solidFill>
            <a:schemeClr val="tx2">
              <a:lumMod val="40000"/>
              <a:lumOff val="60000"/>
            </a:schemeClr>
          </a:solidFill>
          <a:ln w="9525">
            <a:noFill/>
            <a:miter lim="800000"/>
            <a:headEnd/>
            <a:tailEnd/>
          </a:ln>
        </p:spPr>
        <p:txBody>
          <a:bodyPr numCol="5" spcCol="72000">
            <a:spAutoFit/>
          </a:bodyPr>
          <a:lstStyle/>
          <a:p>
            <a:pPr marL="87313" indent="-87313" eaLnBrk="1" hangingPunct="1">
              <a:buFont typeface="+mj-lt"/>
              <a:buAutoNum type="arabicPeriod"/>
              <a:defRPr/>
            </a:pPr>
            <a:r>
              <a:rPr lang="en-US" sz="900" dirty="0" err="1">
                <a:solidFill>
                  <a:prstClr val="black"/>
                </a:solidFill>
                <a:latin typeface="Calibri" pitchFamily="34" charset="0"/>
                <a:ea typeface="MS PGothic" pitchFamily="34" charset="-128"/>
                <a:cs typeface="+mn-cs"/>
              </a:rPr>
              <a:t>Cansev</a:t>
            </a:r>
            <a:r>
              <a:rPr lang="en-US" sz="900" dirty="0">
                <a:solidFill>
                  <a:prstClr val="black"/>
                </a:solidFill>
                <a:latin typeface="Calibri" pitchFamily="34" charset="0"/>
                <a:ea typeface="MS PGothic" pitchFamily="34" charset="-128"/>
                <a:cs typeface="+mn-cs"/>
              </a:rPr>
              <a:t> (2005) Brain Res</a:t>
            </a:r>
          </a:p>
          <a:p>
            <a:pPr marL="87313" indent="-87313" eaLnBrk="1" hangingPunct="1">
              <a:buFont typeface="+mj-lt"/>
              <a:buAutoNum type="arabicPeriod"/>
              <a:defRPr/>
            </a:pPr>
            <a:r>
              <a:rPr lang="en-US" sz="900" dirty="0" err="1">
                <a:solidFill>
                  <a:prstClr val="black"/>
                </a:solidFill>
                <a:latin typeface="Calibri" pitchFamily="34" charset="0"/>
                <a:ea typeface="MS PGothic" pitchFamily="34" charset="-128"/>
                <a:cs typeface="+mn-cs"/>
              </a:rPr>
              <a:t>Ulus</a:t>
            </a:r>
            <a:r>
              <a:rPr lang="en-US" sz="900" dirty="0">
                <a:solidFill>
                  <a:prstClr val="black"/>
                </a:solidFill>
                <a:latin typeface="Calibri" pitchFamily="34" charset="0"/>
                <a:ea typeface="MS PGothic" pitchFamily="34" charset="-128"/>
                <a:cs typeface="+mn-cs"/>
              </a:rPr>
              <a:t> (2006) Cell Mol </a:t>
            </a:r>
            <a:r>
              <a:rPr lang="en-US" sz="900" dirty="0" err="1">
                <a:solidFill>
                  <a:prstClr val="black"/>
                </a:solidFill>
                <a:latin typeface="Calibri" pitchFamily="34" charset="0"/>
                <a:ea typeface="MS PGothic" pitchFamily="34" charset="-128"/>
                <a:cs typeface="+mn-cs"/>
              </a:rPr>
              <a:t>Neurobiol</a:t>
            </a:r>
            <a:r>
              <a:rPr lang="en-US" sz="900" dirty="0">
                <a:solidFill>
                  <a:prstClr val="black"/>
                </a:solidFill>
                <a:latin typeface="Calibri" pitchFamily="34" charset="0"/>
                <a:ea typeface="MS PGothic" pitchFamily="34" charset="-128"/>
                <a:cs typeface="+mn-cs"/>
              </a:rPr>
              <a:t> </a:t>
            </a: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Van Wijk (2011) Br J </a:t>
            </a:r>
            <a:r>
              <a:rPr lang="nl-NL" sz="900" dirty="0" err="1">
                <a:solidFill>
                  <a:prstClr val="black"/>
                </a:solidFill>
                <a:latin typeface="Calibri" pitchFamily="34" charset="0"/>
                <a:ea typeface="MS PGothic" pitchFamily="34" charset="-128"/>
                <a:cs typeface="+mn-cs"/>
              </a:rPr>
              <a:t>Nutr</a:t>
            </a:r>
            <a:r>
              <a:rPr lang="nl-NL" sz="900" dirty="0">
                <a:solidFill>
                  <a:prstClr val="black"/>
                </a:solidFill>
                <a:latin typeface="Calibri" pitchFamily="34" charset="0"/>
                <a:ea typeface="MS PGothic" pitchFamily="34" charset="-128"/>
                <a:cs typeface="+mn-cs"/>
              </a:rPr>
              <a:t>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Van Wijk (2012) </a:t>
            </a:r>
            <a:r>
              <a:rPr lang="nl-NL" sz="900" dirty="0" err="1">
                <a:solidFill>
                  <a:prstClr val="black"/>
                </a:solidFill>
                <a:latin typeface="Calibri" pitchFamily="34" charset="0"/>
                <a:ea typeface="MS PGothic" pitchFamily="34" charset="-128"/>
                <a:cs typeface="+mn-cs"/>
              </a:rPr>
              <a:t>Nutr</a:t>
            </a:r>
            <a:r>
              <a:rPr lang="nl-NL" sz="900" dirty="0">
                <a:solidFill>
                  <a:prstClr val="black"/>
                </a:solidFill>
                <a:latin typeface="Calibri" pitchFamily="34" charset="0"/>
                <a:ea typeface="MS PGothic" pitchFamily="34" charset="-128"/>
                <a:cs typeface="+mn-cs"/>
              </a:rPr>
              <a:t> </a:t>
            </a:r>
            <a:r>
              <a:rPr lang="nl-NL" sz="900" dirty="0" err="1">
                <a:solidFill>
                  <a:prstClr val="black"/>
                </a:solidFill>
                <a:latin typeface="Calibri" pitchFamily="34" charset="0"/>
                <a:ea typeface="MS PGothic" pitchFamily="34" charset="-128"/>
                <a:cs typeface="+mn-cs"/>
              </a:rPr>
              <a:t>Metab</a:t>
            </a:r>
            <a:r>
              <a:rPr lang="nl-NL" sz="900" dirty="0">
                <a:solidFill>
                  <a:prstClr val="black"/>
                </a:solidFill>
                <a:latin typeface="Calibri" pitchFamily="34" charset="0"/>
                <a:ea typeface="MS PGothic" pitchFamily="34" charset="-128"/>
                <a:cs typeface="+mn-cs"/>
              </a:rPr>
              <a:t>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Wurtman</a:t>
            </a:r>
            <a:r>
              <a:rPr lang="nl-NL" sz="900" dirty="0">
                <a:solidFill>
                  <a:prstClr val="black"/>
                </a:solidFill>
                <a:latin typeface="Calibri" pitchFamily="34" charset="0"/>
                <a:ea typeface="MS PGothic" pitchFamily="34" charset="-128"/>
                <a:cs typeface="+mn-cs"/>
              </a:rPr>
              <a:t> (2006) </a:t>
            </a:r>
            <a:r>
              <a:rPr lang="nl-NL" sz="900" dirty="0" err="1">
                <a:solidFill>
                  <a:prstClr val="black"/>
                </a:solidFill>
                <a:latin typeface="Calibri" pitchFamily="34" charset="0"/>
                <a:ea typeface="MS PGothic" pitchFamily="34" charset="-128"/>
                <a:cs typeface="+mn-cs"/>
              </a:rPr>
              <a:t>Brain</a:t>
            </a:r>
            <a:r>
              <a:rPr lang="nl-NL" sz="900" dirty="0">
                <a:solidFill>
                  <a:prstClr val="black"/>
                </a:solidFill>
                <a:latin typeface="Calibri" pitchFamily="34" charset="0"/>
                <a:ea typeface="MS PGothic" pitchFamily="34" charset="-128"/>
                <a:cs typeface="+mn-cs"/>
              </a:rPr>
              <a:t> </a:t>
            </a:r>
            <a:r>
              <a:rPr lang="nl-NL" sz="900" dirty="0" err="1">
                <a:solidFill>
                  <a:prstClr val="black"/>
                </a:solidFill>
                <a:latin typeface="Calibri" pitchFamily="34" charset="0"/>
                <a:ea typeface="MS PGothic" pitchFamily="34" charset="-128"/>
                <a:cs typeface="+mn-cs"/>
              </a:rPr>
              <a:t>Res</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Wang (2005) J Mol </a:t>
            </a:r>
            <a:r>
              <a:rPr lang="nl-NL" sz="900" dirty="0" err="1">
                <a:solidFill>
                  <a:prstClr val="black"/>
                </a:solidFill>
                <a:latin typeface="Calibri" pitchFamily="34" charset="0"/>
                <a:ea typeface="MS PGothic" pitchFamily="34" charset="-128"/>
                <a:cs typeface="+mn-cs"/>
              </a:rPr>
              <a:t>Neurosci</a:t>
            </a:r>
            <a:r>
              <a:rPr lang="nl-NL" sz="900" dirty="0">
                <a:solidFill>
                  <a:prstClr val="black"/>
                </a:solidFill>
                <a:latin typeface="Calibri" pitchFamily="34" charset="0"/>
                <a:ea typeface="MS PGothic" pitchFamily="34" charset="-128"/>
                <a:cs typeface="+mn-cs"/>
              </a:rPr>
              <a:t>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en-US" sz="900" dirty="0">
                <a:solidFill>
                  <a:prstClr val="black"/>
                </a:solidFill>
                <a:latin typeface="Calibri" pitchFamily="34" charset="0"/>
                <a:ea typeface="MS PGothic" pitchFamily="34" charset="-128"/>
                <a:cs typeface="+mn-cs"/>
              </a:rPr>
              <a:t>Pooler (2005) Neuroscience </a:t>
            </a:r>
          </a:p>
          <a:p>
            <a:pPr marL="87313" indent="-87313" eaLnBrk="1" hangingPunct="1">
              <a:buFont typeface="+mj-lt"/>
              <a:buAutoNum type="arabicPeriod"/>
              <a:defRPr/>
            </a:pPr>
            <a:r>
              <a:rPr lang="en-US" sz="900" dirty="0">
                <a:solidFill>
                  <a:prstClr val="black"/>
                </a:solidFill>
                <a:latin typeface="Calibri" pitchFamily="34" charset="0"/>
                <a:ea typeface="MS PGothic" pitchFamily="34" charset="-128"/>
                <a:cs typeface="+mn-cs"/>
              </a:rPr>
              <a:t>Sakamoto (2007) Brain Res</a:t>
            </a:r>
          </a:p>
          <a:p>
            <a:pPr marL="87313" indent="-87313" eaLnBrk="1" hangingPunct="1">
              <a:buFont typeface="+mj-lt"/>
              <a:buAutoNum type="arabicPeriod"/>
              <a:defRPr/>
            </a:pPr>
            <a:r>
              <a:rPr lang="en-US" sz="900" dirty="0" err="1">
                <a:solidFill>
                  <a:prstClr val="black"/>
                </a:solidFill>
                <a:latin typeface="Calibri" pitchFamily="34" charset="0"/>
                <a:ea typeface="MS PGothic" pitchFamily="34" charset="-128"/>
                <a:cs typeface="+mn-cs"/>
              </a:rPr>
              <a:t>Farkas</a:t>
            </a:r>
            <a:r>
              <a:rPr lang="en-US" sz="900" dirty="0">
                <a:solidFill>
                  <a:prstClr val="black"/>
                </a:solidFill>
                <a:latin typeface="Calibri" pitchFamily="34" charset="0"/>
                <a:ea typeface="MS PGothic" pitchFamily="34" charset="-128"/>
                <a:cs typeface="+mn-cs"/>
              </a:rPr>
              <a:t> (2002) Brain Res</a:t>
            </a: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Wang (2007) </a:t>
            </a:r>
            <a:r>
              <a:rPr lang="nl-NL" sz="900" dirty="0" err="1">
                <a:solidFill>
                  <a:prstClr val="black"/>
                </a:solidFill>
                <a:latin typeface="Calibri" pitchFamily="34" charset="0"/>
                <a:ea typeface="MS PGothic" pitchFamily="34" charset="-128"/>
                <a:cs typeface="+mn-cs"/>
              </a:rPr>
              <a:t>Brain</a:t>
            </a:r>
            <a:r>
              <a:rPr lang="nl-NL" sz="900" dirty="0">
                <a:solidFill>
                  <a:prstClr val="black"/>
                </a:solidFill>
                <a:latin typeface="Calibri" pitchFamily="34" charset="0"/>
                <a:ea typeface="MS PGothic" pitchFamily="34" charset="-128"/>
                <a:cs typeface="+mn-cs"/>
              </a:rPr>
              <a:t> </a:t>
            </a:r>
            <a:r>
              <a:rPr lang="nl-NL" sz="900" dirty="0" err="1">
                <a:solidFill>
                  <a:prstClr val="black"/>
                </a:solidFill>
                <a:latin typeface="Calibri" pitchFamily="34" charset="0"/>
                <a:ea typeface="MS PGothic" pitchFamily="34" charset="-128"/>
                <a:cs typeface="+mn-cs"/>
              </a:rPr>
              <a:t>Res</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Kariv-Inbal</a:t>
            </a:r>
            <a:r>
              <a:rPr lang="nl-NL" sz="900" dirty="0">
                <a:solidFill>
                  <a:prstClr val="black"/>
                </a:solidFill>
                <a:latin typeface="Calibri" pitchFamily="34" charset="0"/>
                <a:ea typeface="MS PGothic" pitchFamily="34" charset="-128"/>
                <a:cs typeface="+mn-cs"/>
              </a:rPr>
              <a:t> (2012) JAD</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Grimm</a:t>
            </a:r>
            <a:r>
              <a:rPr lang="nl-NL" sz="900" dirty="0">
                <a:solidFill>
                  <a:prstClr val="black"/>
                </a:solidFill>
                <a:latin typeface="Calibri" pitchFamily="34" charset="0"/>
                <a:ea typeface="MS PGothic" pitchFamily="34" charset="-128"/>
                <a:cs typeface="+mn-cs"/>
              </a:rPr>
              <a:t> (2011) JBC</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Teather</a:t>
            </a:r>
            <a:r>
              <a:rPr lang="nl-NL" sz="900" dirty="0">
                <a:solidFill>
                  <a:prstClr val="black"/>
                </a:solidFill>
                <a:latin typeface="Calibri" pitchFamily="34" charset="0"/>
                <a:ea typeface="MS PGothic" pitchFamily="34" charset="-128"/>
                <a:cs typeface="+mn-cs"/>
              </a:rPr>
              <a:t> (2003) PNBP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de Wilde (2003) </a:t>
            </a:r>
            <a:r>
              <a:rPr lang="nl-NL" sz="900" dirty="0" err="1">
                <a:solidFill>
                  <a:prstClr val="black"/>
                </a:solidFill>
                <a:latin typeface="Calibri" pitchFamily="34" charset="0"/>
                <a:ea typeface="MS PGothic" pitchFamily="34" charset="-128"/>
                <a:cs typeface="+mn-cs"/>
              </a:rPr>
              <a:t>Brain</a:t>
            </a:r>
            <a:r>
              <a:rPr lang="nl-NL" sz="900" dirty="0">
                <a:solidFill>
                  <a:prstClr val="black"/>
                </a:solidFill>
                <a:latin typeface="Calibri" pitchFamily="34" charset="0"/>
                <a:ea typeface="MS PGothic" pitchFamily="34" charset="-128"/>
                <a:cs typeface="+mn-cs"/>
              </a:rPr>
              <a:t> </a:t>
            </a:r>
            <a:r>
              <a:rPr lang="nl-NL" sz="900" dirty="0" err="1">
                <a:solidFill>
                  <a:prstClr val="black"/>
                </a:solidFill>
                <a:latin typeface="Calibri" pitchFamily="34" charset="0"/>
                <a:ea typeface="MS PGothic" pitchFamily="34" charset="-128"/>
                <a:cs typeface="+mn-cs"/>
              </a:rPr>
              <a:t>Res</a:t>
            </a:r>
            <a:r>
              <a:rPr lang="nl-NL" sz="900" dirty="0">
                <a:solidFill>
                  <a:prstClr val="black"/>
                </a:solidFill>
                <a:latin typeface="Calibri" pitchFamily="34" charset="0"/>
                <a:ea typeface="MS PGothic" pitchFamily="34" charset="-128"/>
                <a:cs typeface="+mn-cs"/>
              </a:rPr>
              <a:t>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de Wilde (2002) </a:t>
            </a:r>
            <a:r>
              <a:rPr lang="nl-NL" sz="900" dirty="0" err="1">
                <a:solidFill>
                  <a:prstClr val="black"/>
                </a:solidFill>
                <a:latin typeface="Calibri" pitchFamily="34" charset="0"/>
                <a:ea typeface="MS PGothic" pitchFamily="34" charset="-128"/>
                <a:cs typeface="+mn-cs"/>
              </a:rPr>
              <a:t>Brain</a:t>
            </a:r>
            <a:r>
              <a:rPr lang="nl-NL" sz="900" dirty="0">
                <a:solidFill>
                  <a:prstClr val="black"/>
                </a:solidFill>
                <a:latin typeface="Calibri" pitchFamily="34" charset="0"/>
                <a:ea typeface="MS PGothic" pitchFamily="34" charset="-128"/>
                <a:cs typeface="+mn-cs"/>
              </a:rPr>
              <a:t> </a:t>
            </a:r>
            <a:r>
              <a:rPr lang="nl-NL" sz="900" dirty="0" err="1">
                <a:solidFill>
                  <a:prstClr val="black"/>
                </a:solidFill>
                <a:latin typeface="Calibri" pitchFamily="34" charset="0"/>
                <a:ea typeface="MS PGothic" pitchFamily="34" charset="-128"/>
                <a:cs typeface="+mn-cs"/>
              </a:rPr>
              <a:t>Res</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de Bruin (2003) J </a:t>
            </a:r>
            <a:r>
              <a:rPr lang="nl-NL" sz="900" dirty="0" err="1">
                <a:solidFill>
                  <a:prstClr val="black"/>
                </a:solidFill>
                <a:latin typeface="Calibri" pitchFamily="34" charset="0"/>
                <a:ea typeface="MS PGothic" pitchFamily="34" charset="-128"/>
                <a:cs typeface="+mn-cs"/>
              </a:rPr>
              <a:t>Learn</a:t>
            </a:r>
            <a:r>
              <a:rPr lang="nl-NL" sz="900" dirty="0">
                <a:solidFill>
                  <a:prstClr val="black"/>
                </a:solidFill>
                <a:latin typeface="Calibri" pitchFamily="34" charset="0"/>
                <a:ea typeface="MS PGothic" pitchFamily="34" charset="-128"/>
                <a:cs typeface="+mn-cs"/>
              </a:rPr>
              <a:t> Mem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Holguin</a:t>
            </a:r>
            <a:r>
              <a:rPr lang="nl-NL" sz="900" dirty="0">
                <a:solidFill>
                  <a:prstClr val="black"/>
                </a:solidFill>
                <a:latin typeface="Calibri" pitchFamily="34" charset="0"/>
                <a:ea typeface="MS PGothic" pitchFamily="34" charset="-128"/>
                <a:cs typeface="+mn-cs"/>
              </a:rPr>
              <a:t> (2008) </a:t>
            </a:r>
            <a:r>
              <a:rPr lang="nl-NL" sz="900" dirty="0" err="1">
                <a:solidFill>
                  <a:prstClr val="black"/>
                </a:solidFill>
                <a:latin typeface="Calibri" pitchFamily="34" charset="0"/>
                <a:ea typeface="MS PGothic" pitchFamily="34" charset="-128"/>
                <a:cs typeface="+mn-cs"/>
              </a:rPr>
              <a:t>BehavBrainRes</a:t>
            </a:r>
            <a:r>
              <a:rPr lang="nl-NL" sz="900" dirty="0">
                <a:solidFill>
                  <a:prstClr val="black"/>
                </a:solidFill>
                <a:latin typeface="Calibri" pitchFamily="34" charset="0"/>
                <a:ea typeface="MS PGothic" pitchFamily="34" charset="-128"/>
                <a:cs typeface="+mn-cs"/>
              </a:rPr>
              <a:t>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van Wijk (2014) JAD</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de Wilde (2011) J </a:t>
            </a:r>
            <a:r>
              <a:rPr lang="nl-NL" sz="900" dirty="0" err="1">
                <a:solidFill>
                  <a:prstClr val="black"/>
                </a:solidFill>
                <a:latin typeface="Calibri" pitchFamily="34" charset="0"/>
                <a:ea typeface="MS PGothic" pitchFamily="34" charset="-128"/>
                <a:cs typeface="+mn-cs"/>
              </a:rPr>
              <a:t>Alz</a:t>
            </a:r>
            <a:r>
              <a:rPr lang="nl-NL" sz="900" dirty="0">
                <a:solidFill>
                  <a:prstClr val="black"/>
                </a:solidFill>
                <a:latin typeface="Calibri" pitchFamily="34" charset="0"/>
                <a:ea typeface="MS PGothic" pitchFamily="34" charset="-128"/>
                <a:cs typeface="+mn-cs"/>
              </a:rPr>
              <a:t> Dis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en-US" sz="900" dirty="0" err="1">
                <a:solidFill>
                  <a:prstClr val="black"/>
                </a:solidFill>
                <a:latin typeface="Calibri" pitchFamily="34" charset="0"/>
                <a:ea typeface="MS PGothic" pitchFamily="34" charset="-128"/>
                <a:cs typeface="+mn-cs"/>
              </a:rPr>
              <a:t>Cansev</a:t>
            </a:r>
            <a:r>
              <a:rPr lang="en-US" sz="900" dirty="0">
                <a:solidFill>
                  <a:prstClr val="black"/>
                </a:solidFill>
                <a:latin typeface="Calibri" pitchFamily="34" charset="0"/>
                <a:ea typeface="MS PGothic" pitchFamily="34" charset="-128"/>
                <a:cs typeface="+mn-cs"/>
              </a:rPr>
              <a:t> (2012) data on </a:t>
            </a:r>
            <a:r>
              <a:rPr lang="en-US" sz="900" dirty="0" smtClean="0">
                <a:solidFill>
                  <a:prstClr val="black"/>
                </a:solidFill>
                <a:latin typeface="Calibri" pitchFamily="34" charset="0"/>
                <a:ea typeface="MS PGothic" pitchFamily="34" charset="-128"/>
                <a:cs typeface="+mn-cs"/>
              </a:rPr>
              <a:t>file</a:t>
            </a:r>
          </a:p>
          <a:p>
            <a:pPr marL="87313" indent="-87313" eaLnBrk="1" hangingPunct="1">
              <a:buFont typeface="+mj-lt"/>
              <a:buAutoNum type="arabicPeriod"/>
              <a:defRPr/>
            </a:pPr>
            <a:r>
              <a:rPr lang="en-US" sz="900" dirty="0" err="1" smtClean="0">
                <a:solidFill>
                  <a:prstClr val="black"/>
                </a:solidFill>
                <a:latin typeface="Calibri" pitchFamily="34" charset="0"/>
                <a:ea typeface="MS PGothic" pitchFamily="34" charset="-128"/>
                <a:cs typeface="+mn-cs"/>
              </a:rPr>
              <a:t>Cansev</a:t>
            </a:r>
            <a:r>
              <a:rPr lang="en-US" sz="900" dirty="0" smtClean="0">
                <a:solidFill>
                  <a:prstClr val="black"/>
                </a:solidFill>
                <a:latin typeface="Calibri" pitchFamily="34" charset="0"/>
                <a:ea typeface="MS PGothic" pitchFamily="34" charset="-128"/>
                <a:cs typeface="+mn-cs"/>
              </a:rPr>
              <a:t> </a:t>
            </a:r>
            <a:r>
              <a:rPr lang="en-US" sz="900" dirty="0">
                <a:solidFill>
                  <a:prstClr val="black"/>
                </a:solidFill>
                <a:latin typeface="Calibri" pitchFamily="34" charset="0"/>
                <a:ea typeface="MS PGothic" pitchFamily="34" charset="-128"/>
                <a:cs typeface="+mn-cs"/>
              </a:rPr>
              <a:t>(2013) data on file</a:t>
            </a: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Jansen (2013) PLOS ONE</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Broersen</a:t>
            </a:r>
            <a:r>
              <a:rPr lang="nl-NL" sz="900" dirty="0">
                <a:solidFill>
                  <a:prstClr val="black"/>
                </a:solidFill>
                <a:latin typeface="Calibri" pitchFamily="34" charset="0"/>
                <a:ea typeface="MS PGothic" pitchFamily="34" charset="-128"/>
                <a:cs typeface="+mn-cs"/>
              </a:rPr>
              <a:t> (2013) J </a:t>
            </a:r>
            <a:r>
              <a:rPr lang="nl-NL" sz="900" dirty="0" err="1">
                <a:solidFill>
                  <a:prstClr val="black"/>
                </a:solidFill>
                <a:latin typeface="Calibri" pitchFamily="34" charset="0"/>
                <a:ea typeface="MS PGothic" pitchFamily="34" charset="-128"/>
                <a:cs typeface="+mn-cs"/>
              </a:rPr>
              <a:t>Alz</a:t>
            </a:r>
            <a:r>
              <a:rPr lang="nl-NL" sz="900" dirty="0">
                <a:solidFill>
                  <a:prstClr val="black"/>
                </a:solidFill>
                <a:latin typeface="Calibri" pitchFamily="34" charset="0"/>
                <a:ea typeface="MS PGothic" pitchFamily="34" charset="-128"/>
                <a:cs typeface="+mn-cs"/>
              </a:rPr>
              <a:t> Dis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Savelkoul</a:t>
            </a:r>
            <a:r>
              <a:rPr lang="nl-NL" sz="900" dirty="0">
                <a:solidFill>
                  <a:prstClr val="black"/>
                </a:solidFill>
                <a:latin typeface="Calibri" pitchFamily="34" charset="0"/>
                <a:ea typeface="MS PGothic" pitchFamily="34" charset="-128"/>
                <a:cs typeface="+mn-cs"/>
              </a:rPr>
              <a:t> (2012) AAIC</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Zerbi</a:t>
            </a:r>
            <a:r>
              <a:rPr lang="nl-NL" sz="900" dirty="0">
                <a:solidFill>
                  <a:prstClr val="black"/>
                </a:solidFill>
                <a:latin typeface="Calibri" pitchFamily="34" charset="0"/>
                <a:ea typeface="MS PGothic" pitchFamily="34" charset="-128"/>
                <a:cs typeface="+mn-cs"/>
              </a:rPr>
              <a:t> (2013) </a:t>
            </a:r>
            <a:r>
              <a:rPr lang="nl-NL" sz="900" dirty="0" err="1">
                <a:solidFill>
                  <a:prstClr val="black"/>
                </a:solidFill>
                <a:latin typeface="Calibri" pitchFamily="34" charset="0"/>
                <a:ea typeface="MS PGothic" pitchFamily="34" charset="-128"/>
                <a:cs typeface="+mn-cs"/>
              </a:rPr>
              <a:t>Neurobiol</a:t>
            </a:r>
            <a:r>
              <a:rPr lang="nl-NL" sz="900" dirty="0">
                <a:solidFill>
                  <a:prstClr val="black"/>
                </a:solidFill>
                <a:latin typeface="Calibri" pitchFamily="34" charset="0"/>
                <a:ea typeface="MS PGothic" pitchFamily="34" charset="-128"/>
                <a:cs typeface="+mn-cs"/>
              </a:rPr>
              <a:t> </a:t>
            </a:r>
            <a:r>
              <a:rPr lang="nl-NL" sz="900" dirty="0" err="1">
                <a:solidFill>
                  <a:prstClr val="black"/>
                </a:solidFill>
                <a:latin typeface="Calibri" pitchFamily="34" charset="0"/>
                <a:ea typeface="MS PGothic" pitchFamily="34" charset="-128"/>
                <a:cs typeface="+mn-cs"/>
              </a:rPr>
              <a:t>Aging</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Savelkoul</a:t>
            </a:r>
            <a:r>
              <a:rPr lang="nl-NL" sz="900" dirty="0">
                <a:solidFill>
                  <a:prstClr val="black"/>
                </a:solidFill>
                <a:latin typeface="Calibri" pitchFamily="34" charset="0"/>
                <a:ea typeface="MS PGothic" pitchFamily="34" charset="-128"/>
                <a:cs typeface="+mn-cs"/>
              </a:rPr>
              <a:t> (2011) ADPD</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Verheijen (2012) data </a:t>
            </a:r>
            <a:r>
              <a:rPr lang="nl-NL" sz="900" dirty="0" err="1">
                <a:solidFill>
                  <a:prstClr val="black"/>
                </a:solidFill>
                <a:latin typeface="Calibri" pitchFamily="34" charset="0"/>
                <a:ea typeface="MS PGothic" pitchFamily="34" charset="-128"/>
                <a:cs typeface="+mn-cs"/>
              </a:rPr>
              <a:t>on</a:t>
            </a:r>
            <a:r>
              <a:rPr lang="nl-NL" sz="900" dirty="0">
                <a:solidFill>
                  <a:prstClr val="black"/>
                </a:solidFill>
                <a:latin typeface="Calibri" pitchFamily="34" charset="0"/>
                <a:ea typeface="MS PGothic" pitchFamily="34" charset="-128"/>
                <a:cs typeface="+mn-cs"/>
              </a:rPr>
              <a:t> file</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Savelkoul</a:t>
            </a:r>
            <a:r>
              <a:rPr lang="nl-NL" sz="900" dirty="0">
                <a:solidFill>
                  <a:prstClr val="black"/>
                </a:solidFill>
                <a:latin typeface="Calibri" pitchFamily="34" charset="0"/>
                <a:ea typeface="MS PGothic" pitchFamily="34" charset="-128"/>
                <a:cs typeface="+mn-cs"/>
              </a:rPr>
              <a:t> (2012) J </a:t>
            </a:r>
            <a:r>
              <a:rPr lang="nl-NL" sz="900" dirty="0" err="1">
                <a:solidFill>
                  <a:prstClr val="black"/>
                </a:solidFill>
                <a:latin typeface="Calibri" pitchFamily="34" charset="0"/>
                <a:ea typeface="MS PGothic" pitchFamily="34" charset="-128"/>
                <a:cs typeface="+mn-cs"/>
              </a:rPr>
              <a:t>Neurochem</a:t>
            </a:r>
            <a:r>
              <a:rPr lang="nl-NL" sz="900" dirty="0">
                <a:solidFill>
                  <a:prstClr val="black"/>
                </a:solidFill>
                <a:latin typeface="Calibri" pitchFamily="34" charset="0"/>
                <a:ea typeface="MS PGothic" pitchFamily="34" charset="-128"/>
                <a:cs typeface="+mn-cs"/>
              </a:rPr>
              <a:t>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Jansen (2013) </a:t>
            </a:r>
            <a:r>
              <a:rPr lang="nl-NL" sz="900" dirty="0" err="1">
                <a:solidFill>
                  <a:prstClr val="black"/>
                </a:solidFill>
                <a:latin typeface="Calibri" pitchFamily="34" charset="0"/>
                <a:ea typeface="MS PGothic" pitchFamily="34" charset="-128"/>
                <a:cs typeface="+mn-cs"/>
              </a:rPr>
              <a:t>Brain</a:t>
            </a:r>
            <a:r>
              <a:rPr lang="nl-NL" sz="900" dirty="0">
                <a:solidFill>
                  <a:prstClr val="black"/>
                </a:solidFill>
                <a:latin typeface="Calibri" pitchFamily="34" charset="0"/>
                <a:ea typeface="MS PGothic" pitchFamily="34" charset="-128"/>
                <a:cs typeface="+mn-cs"/>
              </a:rPr>
              <a:t> </a:t>
            </a:r>
            <a:r>
              <a:rPr lang="nl-NL" sz="900" dirty="0" err="1">
                <a:solidFill>
                  <a:prstClr val="black"/>
                </a:solidFill>
                <a:latin typeface="Calibri" pitchFamily="34" charset="0"/>
                <a:ea typeface="MS PGothic" pitchFamily="34" charset="-128"/>
                <a:cs typeface="+mn-cs"/>
              </a:rPr>
              <a:t>Struc</a:t>
            </a:r>
            <a:r>
              <a:rPr lang="nl-NL" sz="900" dirty="0">
                <a:solidFill>
                  <a:prstClr val="black"/>
                </a:solidFill>
                <a:latin typeface="Calibri" pitchFamily="34" charset="0"/>
                <a:ea typeface="MS PGothic" pitchFamily="34" charset="-128"/>
                <a:cs typeface="+mn-cs"/>
              </a:rPr>
              <a:t> </a:t>
            </a:r>
            <a:r>
              <a:rPr lang="nl-NL" sz="900" dirty="0" err="1">
                <a:solidFill>
                  <a:prstClr val="black"/>
                </a:solidFill>
                <a:latin typeface="Calibri" pitchFamily="34" charset="0"/>
                <a:ea typeface="MS PGothic" pitchFamily="34" charset="-128"/>
                <a:cs typeface="+mn-cs"/>
              </a:rPr>
              <a:t>Fun</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Koivisto</a:t>
            </a:r>
            <a:r>
              <a:rPr lang="nl-NL" sz="900" dirty="0">
                <a:solidFill>
                  <a:prstClr val="black"/>
                </a:solidFill>
                <a:latin typeface="Calibri" pitchFamily="34" charset="0"/>
                <a:ea typeface="MS PGothic" pitchFamily="34" charset="-128"/>
                <a:cs typeface="+mn-cs"/>
              </a:rPr>
              <a:t> (2013) in </a:t>
            </a:r>
            <a:r>
              <a:rPr lang="nl-NL" sz="900" dirty="0" err="1">
                <a:solidFill>
                  <a:prstClr val="black"/>
                </a:solidFill>
                <a:latin typeface="Calibri" pitchFamily="34" charset="0"/>
                <a:ea typeface="MS PGothic" pitchFamily="34" charset="-128"/>
                <a:cs typeface="+mn-cs"/>
              </a:rPr>
              <a:t>press</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en-US" sz="900" dirty="0" err="1">
                <a:solidFill>
                  <a:prstClr val="black"/>
                </a:solidFill>
                <a:latin typeface="Calibri" pitchFamily="34" charset="0"/>
                <a:ea typeface="MS PGothic" pitchFamily="34" charset="-128"/>
                <a:cs typeface="+mn-cs"/>
              </a:rPr>
              <a:t>Wiesmann</a:t>
            </a:r>
            <a:r>
              <a:rPr lang="en-US" sz="900" dirty="0">
                <a:solidFill>
                  <a:prstClr val="black"/>
                </a:solidFill>
                <a:latin typeface="Calibri" pitchFamily="34" charset="0"/>
                <a:ea typeface="MS PGothic" pitchFamily="34" charset="-128"/>
                <a:cs typeface="+mn-cs"/>
              </a:rPr>
              <a:t> (2013) JAD</a:t>
            </a:r>
          </a:p>
          <a:p>
            <a:pPr marL="87313" indent="-87313" eaLnBrk="1" hangingPunct="1">
              <a:buFont typeface="+mj-lt"/>
              <a:buAutoNum type="arabicPeriod"/>
              <a:defRPr/>
            </a:pPr>
            <a:endParaRPr lang="en-US" sz="900" dirty="0">
              <a:solidFill>
                <a:srgbClr val="000000"/>
              </a:solidFill>
              <a:latin typeface="BetaSans-Normal"/>
              <a:ea typeface="MS PGothic" pitchFamily="34" charset="-128"/>
              <a:cs typeface="+mn-cs"/>
            </a:endParaRPr>
          </a:p>
        </p:txBody>
      </p:sp>
      <p:pic>
        <p:nvPicPr>
          <p:cNvPr id="125" name="Picture 1"/>
          <p:cNvPicPr>
            <a:picLocks noChangeAspect="1" noChangeArrowheads="1"/>
          </p:cNvPicPr>
          <p:nvPr/>
        </p:nvPicPr>
        <p:blipFill>
          <a:blip r:embed="rId3" cstate="print"/>
          <a:srcRect/>
          <a:stretch>
            <a:fillRect/>
          </a:stretch>
        </p:blipFill>
        <p:spPr bwMode="auto">
          <a:xfrm>
            <a:off x="557213" y="1489075"/>
            <a:ext cx="7924800" cy="4238625"/>
          </a:xfrm>
          <a:prstGeom prst="rect">
            <a:avLst/>
          </a:prstGeom>
          <a:noFill/>
          <a:ln w="9525">
            <a:noFill/>
            <a:miter lim="800000"/>
            <a:headEnd/>
            <a:tailEnd/>
          </a:ln>
        </p:spPr>
      </p:pic>
    </p:spTree>
    <p:extLst>
      <p:ext uri="{BB962C8B-B14F-4D97-AF65-F5344CB8AC3E}">
        <p14:creationId xmlns:p14="http://schemas.microsoft.com/office/powerpoint/2010/main" xmlns="" val="352491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blinds(horizontal)">
                                      <p:cBhvr>
                                        <p:cTn id="7"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0"/>
            <a:ext cx="9144000" cy="1412776"/>
          </a:xfrm>
        </p:spPr>
        <p:txBody>
          <a:bodyPr lIns="540000"/>
          <a:lstStyle/>
          <a:p>
            <a:pPr marL="177800" eaLnBrk="1" hangingPunct="1"/>
            <a:r>
              <a:rPr lang="en-US" sz="3200" dirty="0" smtClean="0">
                <a:latin typeface="Calibri" panose="020F0502020204030204" pitchFamily="34" charset="0"/>
                <a:cs typeface="Calibri" panose="020F0502020204030204" pitchFamily="34" charset="0"/>
              </a:rPr>
              <a:t>AD risk and nutrient </a:t>
            </a:r>
            <a:r>
              <a:rPr lang="en-US" sz="3200" dirty="0">
                <a:latin typeface="Calibri" panose="020F0502020204030204" pitchFamily="34" charset="0"/>
                <a:cs typeface="Calibri" panose="020F0502020204030204" pitchFamily="34" charset="0"/>
              </a:rPr>
              <a:t>i</a:t>
            </a:r>
            <a:r>
              <a:rPr lang="en-US" sz="3200" dirty="0" smtClean="0">
                <a:latin typeface="Calibri" panose="020F0502020204030204" pitchFamily="34" charset="0"/>
                <a:cs typeface="Calibri" panose="020F0502020204030204" pitchFamily="34" charset="0"/>
              </a:rPr>
              <a:t>ntake</a:t>
            </a:r>
          </a:p>
        </p:txBody>
      </p:sp>
      <p:pic>
        <p:nvPicPr>
          <p:cNvPr id="17411" name="Content Placeholder 4"/>
          <p:cNvPicPr>
            <a:picLocks noGrp="1" noChangeAspect="1" noChangeArrowheads="1"/>
          </p:cNvPicPr>
          <p:nvPr>
            <p:ph sz="quarter" idx="1"/>
          </p:nvPr>
        </p:nvPicPr>
        <p:blipFill>
          <a:blip r:embed="rId3" cstate="print"/>
          <a:srcRect/>
          <a:stretch>
            <a:fillRect/>
          </a:stretch>
        </p:blipFill>
        <p:spPr>
          <a:xfrm>
            <a:off x="5032616" y="2129051"/>
            <a:ext cx="4071938" cy="4145344"/>
          </a:xfrm>
        </p:spPr>
      </p:pic>
      <p:sp>
        <p:nvSpPr>
          <p:cNvPr id="17412" name="TextBox 7"/>
          <p:cNvSpPr txBox="1">
            <a:spLocks noChangeArrowheads="1"/>
          </p:cNvSpPr>
          <p:nvPr/>
        </p:nvSpPr>
        <p:spPr bwMode="auto">
          <a:xfrm>
            <a:off x="5046264" y="1550160"/>
            <a:ext cx="4114800" cy="469900"/>
          </a:xfrm>
          <a:prstGeom prst="rect">
            <a:avLst/>
          </a:prstGeom>
          <a:noFill/>
          <a:ln w="9525">
            <a:noFill/>
            <a:miter lim="800000"/>
            <a:headEnd/>
            <a:tailEnd/>
          </a:ln>
        </p:spPr>
        <p:txBody>
          <a:bodyPr lIns="160020" tIns="80010" rIns="160020" bIns="80010">
            <a:spAutoFit/>
          </a:bodyPr>
          <a:lstStyle/>
          <a:p>
            <a:pPr algn="ctr"/>
            <a:r>
              <a:rPr lang="en-US" sz="2000" b="1" dirty="0">
                <a:solidFill>
                  <a:srgbClr val="4F2783"/>
                </a:solidFill>
                <a:latin typeface="Helvetica" pitchFamily="34" charset="0"/>
              </a:rPr>
              <a:t>AD incidence by diet </a:t>
            </a:r>
            <a:r>
              <a:rPr lang="en-US" sz="2000" b="1" dirty="0" err="1">
                <a:solidFill>
                  <a:srgbClr val="4F2783"/>
                </a:solidFill>
                <a:latin typeface="Helvetica" pitchFamily="34" charset="0"/>
              </a:rPr>
              <a:t>tertile</a:t>
            </a:r>
            <a:endParaRPr lang="en-US" sz="2000" b="1" dirty="0">
              <a:solidFill>
                <a:srgbClr val="4F2783"/>
              </a:solidFill>
              <a:latin typeface="Helvetica" pitchFamily="34" charset="0"/>
            </a:endParaRPr>
          </a:p>
        </p:txBody>
      </p:sp>
      <p:sp>
        <p:nvSpPr>
          <p:cNvPr id="17413" name="Rectangle 9"/>
          <p:cNvSpPr>
            <a:spLocks noChangeArrowheads="1"/>
          </p:cNvSpPr>
          <p:nvPr/>
        </p:nvSpPr>
        <p:spPr bwMode="auto">
          <a:xfrm>
            <a:off x="6163969" y="6218832"/>
            <a:ext cx="2296463" cy="330860"/>
          </a:xfrm>
          <a:prstGeom prst="rect">
            <a:avLst/>
          </a:prstGeom>
          <a:noFill/>
          <a:ln w="9525">
            <a:noFill/>
            <a:miter lim="800000"/>
            <a:headEnd/>
            <a:tailEnd/>
          </a:ln>
        </p:spPr>
        <p:txBody>
          <a:bodyPr wrap="none" lIns="160020" tIns="80010" rIns="160020" bIns="80010">
            <a:spAutoFit/>
          </a:bodyPr>
          <a:lstStyle/>
          <a:p>
            <a:pPr algn="ctr" defTabSz="912813">
              <a:spcBef>
                <a:spcPct val="50000"/>
              </a:spcBef>
            </a:pPr>
            <a:r>
              <a:rPr lang="en-US" sz="1100" dirty="0" err="1">
                <a:solidFill>
                  <a:srgbClr val="000000"/>
                </a:solidFill>
                <a:latin typeface="Calibri" panose="020F0502020204030204" pitchFamily="34" charset="0"/>
                <a:cs typeface="Calibri" panose="020F0502020204030204" pitchFamily="34" charset="0"/>
              </a:rPr>
              <a:t>Scarmeas</a:t>
            </a:r>
            <a:r>
              <a:rPr lang="en-US" sz="1100" dirty="0">
                <a:solidFill>
                  <a:srgbClr val="000000"/>
                </a:solidFill>
                <a:latin typeface="Calibri" panose="020F0502020204030204" pitchFamily="34" charset="0"/>
                <a:cs typeface="Calibri" panose="020F0502020204030204" pitchFamily="34" charset="0"/>
              </a:rPr>
              <a:t> et </a:t>
            </a:r>
            <a:r>
              <a:rPr lang="en-US" sz="1100" dirty="0" smtClean="0">
                <a:solidFill>
                  <a:srgbClr val="000000"/>
                </a:solidFill>
                <a:latin typeface="Calibri" panose="020F0502020204030204" pitchFamily="34" charset="0"/>
                <a:cs typeface="Calibri" panose="020F0502020204030204" pitchFamily="34" charset="0"/>
              </a:rPr>
              <a:t>al (2006) Ann </a:t>
            </a:r>
            <a:r>
              <a:rPr lang="en-US" sz="1100" dirty="0" err="1" smtClean="0">
                <a:solidFill>
                  <a:srgbClr val="000000"/>
                </a:solidFill>
                <a:latin typeface="Calibri" panose="020F0502020204030204" pitchFamily="34" charset="0"/>
                <a:cs typeface="Calibri" panose="020F0502020204030204" pitchFamily="34" charset="0"/>
              </a:rPr>
              <a:t>Neurol</a:t>
            </a:r>
            <a:endParaRPr lang="en-US" sz="1100" dirty="0">
              <a:solidFill>
                <a:srgbClr val="000000"/>
              </a:solidFill>
              <a:latin typeface="Calibri" panose="020F0502020204030204" pitchFamily="34" charset="0"/>
              <a:cs typeface="Calibri" panose="020F0502020204030204" pitchFamily="34" charset="0"/>
            </a:endParaRPr>
          </a:p>
        </p:txBody>
      </p:sp>
      <p:sp>
        <p:nvSpPr>
          <p:cNvPr id="33797" name="Rectangle 11"/>
          <p:cNvSpPr>
            <a:spLocks noChangeArrowheads="1"/>
          </p:cNvSpPr>
          <p:nvPr/>
        </p:nvSpPr>
        <p:spPr bwMode="auto">
          <a:xfrm>
            <a:off x="152400" y="990600"/>
            <a:ext cx="4329113" cy="5048250"/>
          </a:xfrm>
          <a:prstGeom prst="rect">
            <a:avLst/>
          </a:prstGeom>
          <a:noFill/>
          <a:ln w="9525">
            <a:noFill/>
            <a:miter lim="800000"/>
            <a:headEnd/>
            <a:tailEnd/>
          </a:ln>
        </p:spPr>
        <p:txBody>
          <a:bodyPr>
            <a:spAutoFit/>
          </a:bodyPr>
          <a:lstStyle/>
          <a:p>
            <a:pPr>
              <a:spcBef>
                <a:spcPts val="1800"/>
              </a:spcBef>
              <a:defRPr/>
            </a:pPr>
            <a:endParaRPr lang="en-GB" sz="2000" dirty="0">
              <a:latin typeface="Helvetica" pitchFamily="34" charset="0"/>
            </a:endParaRPr>
          </a:p>
          <a:p>
            <a:pPr>
              <a:spcBef>
                <a:spcPts val="1800"/>
              </a:spcBef>
              <a:defRPr/>
            </a:pPr>
            <a:r>
              <a:rPr lang="en-GB" sz="2000" b="0" dirty="0">
                <a:latin typeface="Helvetica" pitchFamily="34" charset="0"/>
              </a:rPr>
              <a:t>Observational studies suggest a link between Mediterranean diet &amp; AD risk, but data not fully consistent</a:t>
            </a:r>
          </a:p>
          <a:p>
            <a:pPr>
              <a:spcBef>
                <a:spcPts val="1800"/>
              </a:spcBef>
              <a:defRPr/>
            </a:pPr>
            <a:r>
              <a:rPr lang="en-GB" sz="2400" u="sng" dirty="0">
                <a:latin typeface="Helvetica" pitchFamily="34" charset="0"/>
              </a:rPr>
              <a:t>Mediterranean diet:</a:t>
            </a:r>
          </a:p>
          <a:p>
            <a:pPr lvl="1">
              <a:lnSpc>
                <a:spcPct val="80000"/>
              </a:lnSpc>
              <a:defRPr/>
            </a:pPr>
            <a:endParaRPr lang="en-GB" sz="1000" dirty="0">
              <a:latin typeface="Helvetica" pitchFamily="34" charset="0"/>
            </a:endParaRPr>
          </a:p>
          <a:p>
            <a:pPr marL="179388" lvl="1" indent="-179388">
              <a:buFont typeface="Arial" pitchFamily="34" charset="0"/>
              <a:buChar char="•"/>
              <a:defRPr/>
            </a:pPr>
            <a:r>
              <a:rPr lang="en-GB" b="0" dirty="0">
                <a:latin typeface="Helvetica" pitchFamily="34" charset="0"/>
              </a:rPr>
              <a:t>High vegetables, legumes, fruits, </a:t>
            </a:r>
            <a:br>
              <a:rPr lang="en-GB" b="0" dirty="0">
                <a:latin typeface="Helvetica" pitchFamily="34" charset="0"/>
              </a:rPr>
            </a:br>
            <a:r>
              <a:rPr lang="en-GB" b="0" dirty="0">
                <a:latin typeface="Helvetica" pitchFamily="34" charset="0"/>
              </a:rPr>
              <a:t>and cereals</a:t>
            </a:r>
          </a:p>
          <a:p>
            <a:pPr marL="179388" lvl="1" indent="-179388">
              <a:buFont typeface="Arial" pitchFamily="34" charset="0"/>
              <a:buChar char="•"/>
              <a:defRPr/>
            </a:pPr>
            <a:r>
              <a:rPr lang="en-GB" b="0" dirty="0">
                <a:latin typeface="Helvetica" pitchFamily="34" charset="0"/>
              </a:rPr>
              <a:t>High unsaturated fatty acids </a:t>
            </a:r>
          </a:p>
          <a:p>
            <a:pPr marL="179388" lvl="1" indent="-179388">
              <a:buFont typeface="Arial" pitchFamily="34" charset="0"/>
              <a:buChar char="•"/>
              <a:defRPr/>
            </a:pPr>
            <a:r>
              <a:rPr lang="en-GB" b="0" dirty="0">
                <a:latin typeface="Helvetica" pitchFamily="34" charset="0"/>
              </a:rPr>
              <a:t>Low saturated fatty acids </a:t>
            </a:r>
          </a:p>
          <a:p>
            <a:pPr marL="179388" lvl="1" indent="-179388">
              <a:buFont typeface="Arial" pitchFamily="34" charset="0"/>
              <a:buChar char="•"/>
              <a:defRPr/>
            </a:pPr>
            <a:r>
              <a:rPr lang="en-GB" b="0" dirty="0">
                <a:latin typeface="Helvetica" pitchFamily="34" charset="0"/>
              </a:rPr>
              <a:t>Moderately high fish</a:t>
            </a:r>
          </a:p>
          <a:p>
            <a:pPr marL="179388" lvl="1" indent="-179388">
              <a:buFont typeface="Arial" pitchFamily="34" charset="0"/>
              <a:buChar char="•"/>
              <a:defRPr/>
            </a:pPr>
            <a:r>
              <a:rPr lang="en-GB" b="0" dirty="0">
                <a:latin typeface="Helvetica" pitchFamily="34" charset="0"/>
              </a:rPr>
              <a:t>Low-to-moderate dairy</a:t>
            </a:r>
          </a:p>
          <a:p>
            <a:pPr marL="179388" lvl="1" indent="-179388">
              <a:buFont typeface="Arial" pitchFamily="34" charset="0"/>
              <a:buChar char="•"/>
              <a:defRPr/>
            </a:pPr>
            <a:r>
              <a:rPr lang="en-GB" b="0" dirty="0">
                <a:latin typeface="Helvetica" pitchFamily="34" charset="0"/>
              </a:rPr>
              <a:t>Low meat and poultry</a:t>
            </a:r>
          </a:p>
          <a:p>
            <a:pPr marL="179388" lvl="1" indent="-179388">
              <a:buFont typeface="Arial" pitchFamily="34" charset="0"/>
              <a:buChar char="•"/>
              <a:defRPr/>
            </a:pPr>
            <a:r>
              <a:rPr lang="en-GB" b="0" dirty="0">
                <a:latin typeface="Helvetica" pitchFamily="34" charset="0"/>
              </a:rPr>
              <a:t>Regular but moderate amount of ethanol, primarily in the form of wine and generally, during meals</a:t>
            </a:r>
          </a:p>
        </p:txBody>
      </p:sp>
      <p:sp>
        <p:nvSpPr>
          <p:cNvPr id="17415" name="TextBox 599"/>
          <p:cNvSpPr txBox="1">
            <a:spLocks noChangeArrowheads="1"/>
          </p:cNvSpPr>
          <p:nvPr/>
        </p:nvSpPr>
        <p:spPr bwMode="auto">
          <a:xfrm>
            <a:off x="33338" y="6399213"/>
            <a:ext cx="6243637" cy="400050"/>
          </a:xfrm>
          <a:prstGeom prst="rect">
            <a:avLst/>
          </a:prstGeom>
          <a:noFill/>
          <a:ln w="9525">
            <a:noFill/>
            <a:miter lim="800000"/>
            <a:headEnd/>
            <a:tailEnd/>
          </a:ln>
        </p:spPr>
        <p:txBody>
          <a:bodyPr wrap="none">
            <a:spAutoFit/>
          </a:bodyPr>
          <a:lstStyle/>
          <a:p>
            <a:r>
              <a:rPr lang="en-US" sz="1000" dirty="0" err="1">
                <a:solidFill>
                  <a:srgbClr val="000000"/>
                </a:solidFill>
                <a:ea typeface="ＭＳ Ｐゴシック"/>
                <a:cs typeface="ＭＳ Ｐゴシック"/>
              </a:rPr>
              <a:t>Scarmeas</a:t>
            </a:r>
            <a:r>
              <a:rPr lang="en-US" sz="1000" dirty="0">
                <a:solidFill>
                  <a:srgbClr val="000000"/>
                </a:solidFill>
                <a:ea typeface="ＭＳ Ｐゴシック"/>
                <a:cs typeface="ＭＳ Ｐゴシック"/>
              </a:rPr>
              <a:t> et al, </a:t>
            </a:r>
            <a:r>
              <a:rPr lang="en-US" sz="1000" i="1" dirty="0">
                <a:solidFill>
                  <a:srgbClr val="000000"/>
                </a:solidFill>
                <a:ea typeface="ＭＳ Ｐゴシック"/>
                <a:cs typeface="ＭＳ Ｐゴシック"/>
              </a:rPr>
              <a:t>Ann </a:t>
            </a:r>
            <a:r>
              <a:rPr lang="en-US" sz="1000" i="1" dirty="0" err="1">
                <a:solidFill>
                  <a:srgbClr val="000000"/>
                </a:solidFill>
                <a:ea typeface="ＭＳ Ｐゴシック"/>
                <a:cs typeface="ＭＳ Ｐゴシック"/>
              </a:rPr>
              <a:t>Neurol</a:t>
            </a:r>
            <a:r>
              <a:rPr lang="en-US" sz="1000" i="1" dirty="0">
                <a:solidFill>
                  <a:srgbClr val="000000"/>
                </a:solidFill>
                <a:ea typeface="ＭＳ Ｐゴシック"/>
                <a:cs typeface="ＭＳ Ｐゴシック"/>
              </a:rPr>
              <a:t>, </a:t>
            </a:r>
            <a:r>
              <a:rPr lang="en-US" sz="1000" dirty="0">
                <a:solidFill>
                  <a:srgbClr val="000000"/>
                </a:solidFill>
                <a:ea typeface="ＭＳ Ｐゴシック"/>
                <a:cs typeface="ＭＳ Ｐゴシック"/>
              </a:rPr>
              <a:t>2006; </a:t>
            </a:r>
            <a:r>
              <a:rPr lang="en-US" sz="1000" dirty="0" err="1">
                <a:solidFill>
                  <a:srgbClr val="000000"/>
                </a:solidFill>
              </a:rPr>
              <a:t>Psaltopoulou</a:t>
            </a:r>
            <a:r>
              <a:rPr lang="en-US" sz="1000" dirty="0">
                <a:solidFill>
                  <a:srgbClr val="000000"/>
                </a:solidFill>
              </a:rPr>
              <a:t> et al, </a:t>
            </a:r>
            <a:r>
              <a:rPr lang="en-US" sz="1000" i="1" dirty="0">
                <a:solidFill>
                  <a:srgbClr val="000000"/>
                </a:solidFill>
              </a:rPr>
              <a:t>Public Health </a:t>
            </a:r>
            <a:r>
              <a:rPr lang="en-US" sz="1000" i="1" dirty="0" err="1">
                <a:solidFill>
                  <a:srgbClr val="000000"/>
                </a:solidFill>
              </a:rPr>
              <a:t>Nutr</a:t>
            </a:r>
            <a:r>
              <a:rPr lang="en-US" sz="1000" i="1" dirty="0">
                <a:solidFill>
                  <a:srgbClr val="000000"/>
                </a:solidFill>
              </a:rPr>
              <a:t>,</a:t>
            </a:r>
            <a:r>
              <a:rPr lang="en-US" sz="1000" dirty="0">
                <a:solidFill>
                  <a:srgbClr val="000000"/>
                </a:solidFill>
              </a:rPr>
              <a:t> 2008; </a:t>
            </a:r>
            <a:br>
              <a:rPr lang="en-US" sz="1000" dirty="0">
                <a:solidFill>
                  <a:srgbClr val="000000"/>
                </a:solidFill>
              </a:rPr>
            </a:br>
            <a:r>
              <a:rPr lang="en-US" sz="1000" dirty="0" err="1">
                <a:solidFill>
                  <a:srgbClr val="000000"/>
                </a:solidFill>
              </a:rPr>
              <a:t>Feart</a:t>
            </a:r>
            <a:r>
              <a:rPr lang="en-US" sz="1000" dirty="0">
                <a:solidFill>
                  <a:srgbClr val="000000"/>
                </a:solidFill>
              </a:rPr>
              <a:t> et al, </a:t>
            </a:r>
            <a:r>
              <a:rPr lang="en-US" sz="1000" i="1" dirty="0">
                <a:solidFill>
                  <a:srgbClr val="000000"/>
                </a:solidFill>
              </a:rPr>
              <a:t>JAMA</a:t>
            </a:r>
            <a:r>
              <a:rPr lang="en-US" sz="1000" dirty="0">
                <a:solidFill>
                  <a:srgbClr val="000000"/>
                </a:solidFill>
              </a:rPr>
              <a:t>, 2009; </a:t>
            </a:r>
            <a:r>
              <a:rPr lang="en-US" sz="1000" dirty="0" err="1">
                <a:solidFill>
                  <a:srgbClr val="000000"/>
                </a:solidFill>
              </a:rPr>
              <a:t>Cherbuin</a:t>
            </a:r>
            <a:r>
              <a:rPr lang="en-US" sz="1000" dirty="0">
                <a:solidFill>
                  <a:srgbClr val="000000"/>
                </a:solidFill>
              </a:rPr>
              <a:t> et al, </a:t>
            </a:r>
            <a:r>
              <a:rPr lang="en-US" sz="1000" i="1" dirty="0">
                <a:solidFill>
                  <a:srgbClr val="000000"/>
                </a:solidFill>
              </a:rPr>
              <a:t>Am J </a:t>
            </a:r>
            <a:r>
              <a:rPr lang="en-US" sz="1000" i="1" dirty="0" err="1">
                <a:solidFill>
                  <a:srgbClr val="000000"/>
                </a:solidFill>
              </a:rPr>
              <a:t>Geriatr</a:t>
            </a:r>
            <a:r>
              <a:rPr lang="en-US" sz="1000" i="1" dirty="0">
                <a:solidFill>
                  <a:srgbClr val="000000"/>
                </a:solidFill>
              </a:rPr>
              <a:t> </a:t>
            </a:r>
            <a:r>
              <a:rPr lang="en-US" sz="1000" dirty="0">
                <a:solidFill>
                  <a:srgbClr val="000000"/>
                </a:solidFill>
              </a:rPr>
              <a:t>Psychiatry, 2011; Tangney et al, </a:t>
            </a:r>
            <a:r>
              <a:rPr lang="en-US" sz="1000" i="1" dirty="0">
                <a:solidFill>
                  <a:srgbClr val="000000"/>
                </a:solidFill>
              </a:rPr>
              <a:t>Am J </a:t>
            </a:r>
            <a:r>
              <a:rPr lang="en-US" sz="1000" i="1" dirty="0" err="1">
                <a:solidFill>
                  <a:srgbClr val="000000"/>
                </a:solidFill>
              </a:rPr>
              <a:t>Clin</a:t>
            </a:r>
            <a:r>
              <a:rPr lang="en-US" sz="1000" i="1" dirty="0">
                <a:solidFill>
                  <a:srgbClr val="000000"/>
                </a:solidFill>
              </a:rPr>
              <a:t> </a:t>
            </a:r>
            <a:r>
              <a:rPr lang="en-US" sz="1000" i="1" dirty="0" err="1">
                <a:solidFill>
                  <a:srgbClr val="000000"/>
                </a:solidFill>
              </a:rPr>
              <a:t>Nutr</a:t>
            </a:r>
            <a:r>
              <a:rPr lang="en-US" sz="1000" dirty="0">
                <a:solidFill>
                  <a:srgbClr val="000000"/>
                </a:solidFill>
              </a:rPr>
              <a:t>, 2011</a:t>
            </a:r>
          </a:p>
        </p:txBody>
      </p:sp>
    </p:spTree>
    <p:extLst>
      <p:ext uri="{BB962C8B-B14F-4D97-AF65-F5344CB8AC3E}">
        <p14:creationId xmlns:p14="http://schemas.microsoft.com/office/powerpoint/2010/main" xmlns="" val="34942226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6761163" y="5692775"/>
            <a:ext cx="2382837" cy="1165225"/>
          </a:xfrm>
          <a:prstGeom prst="rect">
            <a:avLst/>
          </a:prstGeom>
          <a:solidFill>
            <a:schemeClr val="bg1"/>
          </a:solidFill>
          <a:ln w="38100" algn="ctr">
            <a:noFill/>
            <a:round/>
            <a:headEnd/>
            <a:tailEnd/>
          </a:ln>
        </p:spPr>
        <p:txBody>
          <a:bodyPr wrap="none" anchor="ctr"/>
          <a:lstStyle/>
          <a:p>
            <a:pPr algn="ctr"/>
            <a:endParaRPr lang="nl-NL">
              <a:solidFill>
                <a:prstClr val="black"/>
              </a:solidFill>
              <a:latin typeface="Calibri" pitchFamily="34" charset="0"/>
            </a:endParaRPr>
          </a:p>
        </p:txBody>
      </p:sp>
      <p:sp>
        <p:nvSpPr>
          <p:cNvPr id="38921" name="Title 22"/>
          <p:cNvSpPr txBox="1">
            <a:spLocks/>
          </p:cNvSpPr>
          <p:nvPr/>
        </p:nvSpPr>
        <p:spPr bwMode="auto">
          <a:xfrm>
            <a:off x="1" y="0"/>
            <a:ext cx="7380311" cy="1427163"/>
          </a:xfrm>
          <a:prstGeom prst="rect">
            <a:avLst/>
          </a:prstGeom>
          <a:noFill/>
          <a:ln w="9525">
            <a:noFill/>
            <a:miter lim="800000"/>
            <a:headEnd/>
            <a:tailEnd/>
          </a:ln>
        </p:spPr>
        <p:txBody>
          <a:bodyPr lIns="540000" anchor="ctr"/>
          <a:lstStyle/>
          <a:p>
            <a:pPr eaLnBrk="0" hangingPunct="0"/>
            <a:endParaRPr lang="en-US" sz="3200" b="0" dirty="0">
              <a:solidFill>
                <a:srgbClr val="E6E3F1"/>
              </a:solidFill>
              <a:latin typeface="Calibri" panose="020F0502020204030204" pitchFamily="34" charset="0"/>
              <a:cs typeface="Calibri" panose="020F0502020204030204" pitchFamily="34" charset="0"/>
            </a:endParaRPr>
          </a:p>
          <a:p>
            <a:pPr eaLnBrk="0" hangingPunct="0"/>
            <a:r>
              <a:rPr lang="en-US" sz="3200" dirty="0" smtClean="0">
                <a:solidFill>
                  <a:prstClr val="white"/>
                </a:solidFill>
                <a:latin typeface="Calibri" pitchFamily="34" charset="0"/>
                <a:cs typeface="Calibri" panose="020F0502020204030204" pitchFamily="34" charset="0"/>
              </a:rPr>
              <a:t>Systematic review and meta-analysis on nutrient availability in AD</a:t>
            </a:r>
            <a:r>
              <a:rPr lang="en-US" sz="3200" b="0" dirty="0">
                <a:solidFill>
                  <a:prstClr val="white"/>
                </a:solidFill>
                <a:latin typeface="Calibri" panose="020F0502020204030204" pitchFamily="34" charset="0"/>
                <a:ea typeface="BetaSans-Normal"/>
                <a:cs typeface="Calibri" panose="020F0502020204030204" pitchFamily="34" charset="0"/>
              </a:rPr>
              <a:t/>
            </a:r>
            <a:br>
              <a:rPr lang="en-US" sz="3200" b="0" dirty="0">
                <a:solidFill>
                  <a:prstClr val="white"/>
                </a:solidFill>
                <a:latin typeface="Calibri" panose="020F0502020204030204" pitchFamily="34" charset="0"/>
                <a:ea typeface="BetaSans-Normal"/>
                <a:cs typeface="Calibri" panose="020F0502020204030204" pitchFamily="34" charset="0"/>
              </a:rPr>
            </a:br>
            <a:endParaRPr lang="en-US" sz="3200" b="0" dirty="0">
              <a:solidFill>
                <a:prstClr val="white"/>
              </a:solidFill>
              <a:latin typeface="Calibri" panose="020F0502020204030204" pitchFamily="34" charset="0"/>
              <a:cs typeface="Calibri" panose="020F0502020204030204" pitchFamily="34" charset="0"/>
            </a:endParaRPr>
          </a:p>
        </p:txBody>
      </p:sp>
      <p:pic>
        <p:nvPicPr>
          <p:cNvPr id="28" name="Picture 3"/>
          <p:cNvPicPr>
            <a:picLocks noChangeAspect="1" noChangeArrowheads="1"/>
          </p:cNvPicPr>
          <p:nvPr/>
        </p:nvPicPr>
        <p:blipFill>
          <a:blip r:embed="rId3" cstate="print"/>
          <a:srcRect/>
          <a:stretch>
            <a:fillRect/>
          </a:stretch>
        </p:blipFill>
        <p:spPr bwMode="auto">
          <a:xfrm>
            <a:off x="467544" y="3923316"/>
            <a:ext cx="8388424" cy="2952832"/>
          </a:xfrm>
          <a:prstGeom prst="rect">
            <a:avLst/>
          </a:prstGeom>
          <a:noFill/>
          <a:ln w="9525">
            <a:noFill/>
            <a:miter lim="800000"/>
            <a:headEnd/>
            <a:tailEnd/>
          </a:ln>
        </p:spPr>
      </p:pic>
      <p:sp>
        <p:nvSpPr>
          <p:cNvPr id="26" name="Content Placeholder 2"/>
          <p:cNvSpPr>
            <a:spLocks noGrp="1"/>
          </p:cNvSpPr>
          <p:nvPr>
            <p:ph idx="1"/>
          </p:nvPr>
        </p:nvSpPr>
        <p:spPr>
          <a:xfrm>
            <a:off x="1009650" y="1628800"/>
            <a:ext cx="7445375" cy="3983038"/>
          </a:xfrm>
        </p:spPr>
        <p:txBody>
          <a:bodyPr/>
          <a:lstStyle/>
          <a:p>
            <a:pPr marL="285750" indent="-285750">
              <a:defRPr/>
            </a:pPr>
            <a:r>
              <a:rPr lang="en-GB" sz="2000" dirty="0" smtClean="0">
                <a:solidFill>
                  <a:srgbClr val="4F2783"/>
                </a:solidFill>
                <a:latin typeface="Calibri" pitchFamily="34" charset="0"/>
              </a:rPr>
              <a:t>According to Preferred Reporting Items for Systematic Reviews and Meta-Analysis (PRISMA) guidelines </a:t>
            </a:r>
          </a:p>
          <a:p>
            <a:pPr marL="285750" indent="-285750">
              <a:defRPr/>
            </a:pPr>
            <a:r>
              <a:rPr lang="en-GB" sz="2000" dirty="0" smtClean="0">
                <a:solidFill>
                  <a:srgbClr val="4F2783"/>
                </a:solidFill>
                <a:latin typeface="Calibri" pitchFamily="34" charset="0"/>
              </a:rPr>
              <a:t>Analyses by independent statisticians</a:t>
            </a:r>
          </a:p>
          <a:p>
            <a:pPr marL="285750" indent="-285750">
              <a:defRPr/>
            </a:pPr>
            <a:endParaRPr lang="en-GB" sz="2000" dirty="0" smtClean="0">
              <a:solidFill>
                <a:srgbClr val="4F2783"/>
              </a:solidFill>
              <a:latin typeface="Calibri" pitchFamily="34" charset="0"/>
            </a:endParaRPr>
          </a:p>
          <a:p>
            <a:pPr marL="285750" indent="-285750">
              <a:defRPr/>
            </a:pPr>
            <a:endParaRPr lang="en-GB" sz="2000" dirty="0" smtClean="0">
              <a:solidFill>
                <a:srgbClr val="4F2783"/>
              </a:solidFill>
              <a:latin typeface="Calibri" pitchFamily="34" charset="0"/>
            </a:endParaRPr>
          </a:p>
          <a:p>
            <a:pPr>
              <a:defRPr/>
            </a:pPr>
            <a:endParaRPr lang="nl-NL" dirty="0">
              <a:solidFill>
                <a:srgbClr val="4F2783"/>
              </a:solidFill>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99592" y="2869953"/>
            <a:ext cx="5256585" cy="2719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51053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0" y="0"/>
            <a:ext cx="8100391" cy="1431925"/>
          </a:xfrm>
        </p:spPr>
        <p:txBody>
          <a:bodyPr lIns="540000"/>
          <a:lstStyle/>
          <a:p>
            <a:r>
              <a:rPr lang="en-US" sz="3200" dirty="0" smtClean="0">
                <a:latin typeface="Calibri" pitchFamily="34" charset="0"/>
              </a:rPr>
              <a:t>Systematic</a:t>
            </a:r>
            <a:r>
              <a:rPr lang="en-US" sz="2800" dirty="0" smtClean="0">
                <a:latin typeface="Calibri" pitchFamily="34" charset="0"/>
              </a:rPr>
              <a:t> review and meta-analysis of literature: Lower plasma levels of precursors </a:t>
            </a:r>
            <a:r>
              <a:rPr lang="en-US" sz="2800" dirty="0">
                <a:latin typeface="Calibri" pitchFamily="34" charset="0"/>
              </a:rPr>
              <a:t>&amp; </a:t>
            </a:r>
            <a:r>
              <a:rPr lang="en-US" sz="2800" dirty="0" smtClean="0">
                <a:latin typeface="Calibri" pitchFamily="34" charset="0"/>
              </a:rPr>
              <a:t>cofactors in AD</a:t>
            </a:r>
            <a:endParaRPr lang="nl-NL" sz="2800" dirty="0" smtClean="0"/>
          </a:p>
        </p:txBody>
      </p:sp>
      <p:grpSp>
        <p:nvGrpSpPr>
          <p:cNvPr id="4" name="Group 3"/>
          <p:cNvGrpSpPr/>
          <p:nvPr/>
        </p:nvGrpSpPr>
        <p:grpSpPr>
          <a:xfrm>
            <a:off x="0" y="1700808"/>
            <a:ext cx="8964488" cy="4752528"/>
            <a:chOff x="0" y="1700808"/>
            <a:chExt cx="8964488" cy="4752528"/>
          </a:xfrm>
        </p:grpSpPr>
        <p:sp>
          <p:nvSpPr>
            <p:cNvPr id="5" name="Rectangle 116"/>
            <p:cNvSpPr>
              <a:spLocks noChangeArrowheads="1"/>
            </p:cNvSpPr>
            <p:nvPr/>
          </p:nvSpPr>
          <p:spPr bwMode="auto">
            <a:xfrm>
              <a:off x="0" y="2758145"/>
              <a:ext cx="1138090" cy="430887"/>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 Cognitive</a:t>
              </a:r>
            </a:p>
            <a:p>
              <a:pPr algn="r" eaLnBrk="1" hangingPunct="1">
                <a:defRPr/>
              </a:pPr>
              <a:r>
                <a:rPr lang="en-US" sz="1400" dirty="0">
                  <a:solidFill>
                    <a:srgbClr val="000000"/>
                  </a:solidFill>
                  <a:latin typeface="Calibri" pitchFamily="34" charset="0"/>
                  <a:cs typeface="+mn-cs"/>
                </a:rPr>
                <a:t>Intact elderly</a:t>
              </a:r>
            </a:p>
          </p:txBody>
        </p:sp>
        <p:sp>
          <p:nvSpPr>
            <p:cNvPr id="10" name="Rectangle 252"/>
            <p:cNvSpPr>
              <a:spLocks noChangeArrowheads="1"/>
            </p:cNvSpPr>
            <p:nvPr/>
          </p:nvSpPr>
          <p:spPr bwMode="auto">
            <a:xfrm>
              <a:off x="1318739" y="1700808"/>
              <a:ext cx="5314700" cy="646331"/>
            </a:xfrm>
            <a:prstGeom prst="rect">
              <a:avLst/>
            </a:prstGeom>
            <a:noFill/>
            <a:ln w="9525">
              <a:noFill/>
              <a:miter lim="800000"/>
              <a:headEnd/>
              <a:tailEnd/>
            </a:ln>
          </p:spPr>
          <p:txBody>
            <a:bodyPr>
              <a:spAutoFit/>
            </a:bodyPr>
            <a:lstStyle/>
            <a:p>
              <a:pPr eaLnBrk="1" hangingPunct="1">
                <a:defRPr/>
              </a:pPr>
              <a:r>
                <a:rPr lang="en-GB" dirty="0">
                  <a:solidFill>
                    <a:prstClr val="black"/>
                  </a:solidFill>
                  <a:latin typeface="Calibri" pitchFamily="34" charset="0"/>
                  <a:cs typeface="+mn-cs"/>
                </a:rPr>
                <a:t>Plasma nutrient status in AD</a:t>
              </a:r>
            </a:p>
            <a:p>
              <a:pPr eaLnBrk="1" hangingPunct="1">
                <a:defRPr/>
              </a:pPr>
              <a:r>
                <a:rPr lang="en-GB" dirty="0">
                  <a:solidFill>
                    <a:prstClr val="black"/>
                  </a:solidFill>
                  <a:latin typeface="Calibri" pitchFamily="34" charset="0"/>
                  <a:cs typeface="+mn-cs"/>
                </a:rPr>
                <a:t>Meta-analyses, systematic review and observations</a:t>
              </a:r>
              <a:endParaRPr lang="en-US" dirty="0">
                <a:solidFill>
                  <a:prstClr val="black"/>
                </a:solidFill>
                <a:latin typeface="Calibri" pitchFamily="34" charset="0"/>
                <a:cs typeface="+mn-cs"/>
              </a:endParaRPr>
            </a:p>
          </p:txBody>
        </p:sp>
        <p:sp>
          <p:nvSpPr>
            <p:cNvPr id="23" name="Line 111"/>
            <p:cNvSpPr>
              <a:spLocks noChangeShapeType="1"/>
            </p:cNvSpPr>
            <p:nvPr/>
          </p:nvSpPr>
          <p:spPr bwMode="auto">
            <a:xfrm flipV="1">
              <a:off x="1255512" y="2777094"/>
              <a:ext cx="3613" cy="2548573"/>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24" name="Line 114"/>
            <p:cNvSpPr>
              <a:spLocks noChangeShapeType="1"/>
            </p:cNvSpPr>
            <p:nvPr/>
          </p:nvSpPr>
          <p:spPr bwMode="auto">
            <a:xfrm flipH="1">
              <a:off x="1186865" y="5323773"/>
              <a:ext cx="65034" cy="5684"/>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25" name="Rectangle 115"/>
            <p:cNvSpPr>
              <a:spLocks noChangeArrowheads="1"/>
            </p:cNvSpPr>
            <p:nvPr/>
          </p:nvSpPr>
          <p:spPr bwMode="auto">
            <a:xfrm>
              <a:off x="924924" y="5227135"/>
              <a:ext cx="231231"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50</a:t>
              </a:r>
            </a:p>
          </p:txBody>
        </p:sp>
        <p:sp>
          <p:nvSpPr>
            <p:cNvPr id="27" name="Line 114"/>
            <p:cNvSpPr>
              <a:spLocks noChangeShapeType="1"/>
            </p:cNvSpPr>
            <p:nvPr/>
          </p:nvSpPr>
          <p:spPr bwMode="auto">
            <a:xfrm flipH="1">
              <a:off x="1186865" y="2966579"/>
              <a:ext cx="65034" cy="5684"/>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47" name="Line 114"/>
            <p:cNvSpPr>
              <a:spLocks noChangeShapeType="1"/>
            </p:cNvSpPr>
            <p:nvPr/>
          </p:nvSpPr>
          <p:spPr bwMode="auto">
            <a:xfrm flipH="1">
              <a:off x="1186865" y="3438396"/>
              <a:ext cx="65034" cy="5685"/>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48" name="Line 114"/>
            <p:cNvSpPr>
              <a:spLocks noChangeShapeType="1"/>
            </p:cNvSpPr>
            <p:nvPr/>
          </p:nvSpPr>
          <p:spPr bwMode="auto">
            <a:xfrm flipH="1">
              <a:off x="1186865" y="3910214"/>
              <a:ext cx="65034" cy="5684"/>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49" name="Line 114"/>
            <p:cNvSpPr>
              <a:spLocks noChangeShapeType="1"/>
            </p:cNvSpPr>
            <p:nvPr/>
          </p:nvSpPr>
          <p:spPr bwMode="auto">
            <a:xfrm flipH="1">
              <a:off x="1186865" y="4380137"/>
              <a:ext cx="65034" cy="5684"/>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50" name="Line 114"/>
            <p:cNvSpPr>
              <a:spLocks noChangeShapeType="1"/>
            </p:cNvSpPr>
            <p:nvPr/>
          </p:nvSpPr>
          <p:spPr bwMode="auto">
            <a:xfrm flipH="1">
              <a:off x="1186865" y="4851954"/>
              <a:ext cx="65034" cy="5685"/>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51" name="Rectangle 115"/>
            <p:cNvSpPr>
              <a:spLocks noChangeArrowheads="1"/>
            </p:cNvSpPr>
            <p:nvPr/>
          </p:nvSpPr>
          <p:spPr bwMode="auto">
            <a:xfrm>
              <a:off x="924924" y="3807892"/>
              <a:ext cx="231231"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80</a:t>
              </a:r>
            </a:p>
          </p:txBody>
        </p:sp>
        <p:sp>
          <p:nvSpPr>
            <p:cNvPr id="52" name="Rectangle 115"/>
            <p:cNvSpPr>
              <a:spLocks noChangeArrowheads="1"/>
            </p:cNvSpPr>
            <p:nvPr/>
          </p:nvSpPr>
          <p:spPr bwMode="auto">
            <a:xfrm>
              <a:off x="924924" y="4292974"/>
              <a:ext cx="231231"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70</a:t>
              </a:r>
            </a:p>
          </p:txBody>
        </p:sp>
        <p:sp>
          <p:nvSpPr>
            <p:cNvPr id="53" name="Rectangle 115"/>
            <p:cNvSpPr>
              <a:spLocks noChangeArrowheads="1"/>
            </p:cNvSpPr>
            <p:nvPr/>
          </p:nvSpPr>
          <p:spPr bwMode="auto">
            <a:xfrm>
              <a:off x="924924" y="4753422"/>
              <a:ext cx="231231"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60</a:t>
              </a:r>
            </a:p>
          </p:txBody>
        </p:sp>
        <p:sp>
          <p:nvSpPr>
            <p:cNvPr id="54" name="Rectangle 115"/>
            <p:cNvSpPr>
              <a:spLocks noChangeArrowheads="1"/>
            </p:cNvSpPr>
            <p:nvPr/>
          </p:nvSpPr>
          <p:spPr bwMode="auto">
            <a:xfrm>
              <a:off x="924924" y="3339864"/>
              <a:ext cx="231231"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90</a:t>
              </a:r>
            </a:p>
          </p:txBody>
        </p:sp>
        <p:sp>
          <p:nvSpPr>
            <p:cNvPr id="100" name="Freeform 72"/>
            <p:cNvSpPr>
              <a:spLocks/>
            </p:cNvSpPr>
            <p:nvPr/>
          </p:nvSpPr>
          <p:spPr bwMode="auto">
            <a:xfrm>
              <a:off x="2314692" y="3677147"/>
              <a:ext cx="352267" cy="1659889"/>
            </a:xfrm>
            <a:custGeom>
              <a:avLst/>
              <a:gdLst>
                <a:gd name="T0" fmla="*/ 0 w 107"/>
                <a:gd name="T1" fmla="*/ 2147483647 h 640"/>
                <a:gd name="T2" fmla="*/ 0 w 107"/>
                <a:gd name="T3" fmla="*/ 2147483647 h 640"/>
                <a:gd name="T4" fmla="*/ 0 w 107"/>
                <a:gd name="T5" fmla="*/ 0 h 640"/>
                <a:gd name="T6" fmla="*/ 2147483647 w 107"/>
                <a:gd name="T7" fmla="*/ 0 h 640"/>
                <a:gd name="T8" fmla="*/ 2147483647 w 107"/>
                <a:gd name="T9" fmla="*/ 2147483647 h 640"/>
                <a:gd name="T10" fmla="*/ 0 60000 65536"/>
                <a:gd name="T11" fmla="*/ 0 60000 65536"/>
                <a:gd name="T12" fmla="*/ 0 60000 65536"/>
                <a:gd name="T13" fmla="*/ 0 60000 65536"/>
                <a:gd name="T14" fmla="*/ 0 60000 65536"/>
                <a:gd name="T15" fmla="*/ 0 w 107"/>
                <a:gd name="T16" fmla="*/ 0 h 640"/>
                <a:gd name="T17" fmla="*/ 107 w 107"/>
                <a:gd name="T18" fmla="*/ 640 h 640"/>
              </a:gdLst>
              <a:ahLst/>
              <a:cxnLst>
                <a:cxn ang="T10">
                  <a:pos x="T0" y="T1"/>
                </a:cxn>
                <a:cxn ang="T11">
                  <a:pos x="T2" y="T3"/>
                </a:cxn>
                <a:cxn ang="T12">
                  <a:pos x="T4" y="T5"/>
                </a:cxn>
                <a:cxn ang="T13">
                  <a:pos x="T6" y="T7"/>
                </a:cxn>
                <a:cxn ang="T14">
                  <a:pos x="T8" y="T9"/>
                </a:cxn>
              </a:cxnLst>
              <a:rect l="T15" t="T16" r="T17" b="T18"/>
              <a:pathLst>
                <a:path w="107" h="640">
                  <a:moveTo>
                    <a:pt x="0" y="640"/>
                  </a:moveTo>
                  <a:lnTo>
                    <a:pt x="0" y="640"/>
                  </a:lnTo>
                  <a:lnTo>
                    <a:pt x="0" y="0"/>
                  </a:lnTo>
                  <a:lnTo>
                    <a:pt x="107" y="0"/>
                  </a:lnTo>
                  <a:lnTo>
                    <a:pt x="107" y="640"/>
                  </a:lnTo>
                </a:path>
              </a:pathLst>
            </a:custGeom>
            <a:solidFill>
              <a:schemeClr val="accent3">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03" name="Freeform 73"/>
            <p:cNvSpPr>
              <a:spLocks/>
            </p:cNvSpPr>
            <p:nvPr/>
          </p:nvSpPr>
          <p:spPr bwMode="auto">
            <a:xfrm>
              <a:off x="2403210" y="3320915"/>
              <a:ext cx="180649" cy="5685"/>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06" name="Line 74"/>
            <p:cNvSpPr>
              <a:spLocks noChangeShapeType="1"/>
            </p:cNvSpPr>
            <p:nvPr/>
          </p:nvSpPr>
          <p:spPr bwMode="auto">
            <a:xfrm>
              <a:off x="2493535" y="3320915"/>
              <a:ext cx="3613" cy="361917"/>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09" name="Freeform 76"/>
            <p:cNvSpPr>
              <a:spLocks/>
            </p:cNvSpPr>
            <p:nvPr/>
          </p:nvSpPr>
          <p:spPr bwMode="auto">
            <a:xfrm>
              <a:off x="2866742" y="3968954"/>
              <a:ext cx="355880" cy="1356713"/>
            </a:xfrm>
            <a:custGeom>
              <a:avLst/>
              <a:gdLst>
                <a:gd name="T0" fmla="*/ 0 w 107"/>
                <a:gd name="T1" fmla="*/ 2147483647 h 502"/>
                <a:gd name="T2" fmla="*/ 0 w 107"/>
                <a:gd name="T3" fmla="*/ 2147483647 h 502"/>
                <a:gd name="T4" fmla="*/ 0 w 107"/>
                <a:gd name="T5" fmla="*/ 0 h 502"/>
                <a:gd name="T6" fmla="*/ 2147483647 w 107"/>
                <a:gd name="T7" fmla="*/ 0 h 502"/>
                <a:gd name="T8" fmla="*/ 2147483647 w 107"/>
                <a:gd name="T9" fmla="*/ 2147483647 h 502"/>
                <a:gd name="T10" fmla="*/ 0 60000 65536"/>
                <a:gd name="T11" fmla="*/ 0 60000 65536"/>
                <a:gd name="T12" fmla="*/ 0 60000 65536"/>
                <a:gd name="T13" fmla="*/ 0 60000 65536"/>
                <a:gd name="T14" fmla="*/ 0 60000 65536"/>
                <a:gd name="T15" fmla="*/ 0 w 107"/>
                <a:gd name="T16" fmla="*/ 0 h 502"/>
                <a:gd name="T17" fmla="*/ 107 w 107"/>
                <a:gd name="T18" fmla="*/ 502 h 502"/>
              </a:gdLst>
              <a:ahLst/>
              <a:cxnLst>
                <a:cxn ang="T10">
                  <a:pos x="T0" y="T1"/>
                </a:cxn>
                <a:cxn ang="T11">
                  <a:pos x="T2" y="T3"/>
                </a:cxn>
                <a:cxn ang="T12">
                  <a:pos x="T4" y="T5"/>
                </a:cxn>
                <a:cxn ang="T13">
                  <a:pos x="T6" y="T7"/>
                </a:cxn>
                <a:cxn ang="T14">
                  <a:pos x="T8" y="T9"/>
                </a:cxn>
              </a:cxnLst>
              <a:rect l="T15" t="T16" r="T17" b="T18"/>
              <a:pathLst>
                <a:path w="107" h="502">
                  <a:moveTo>
                    <a:pt x="0" y="502"/>
                  </a:moveTo>
                  <a:lnTo>
                    <a:pt x="0" y="502"/>
                  </a:lnTo>
                  <a:lnTo>
                    <a:pt x="0" y="0"/>
                  </a:lnTo>
                  <a:lnTo>
                    <a:pt x="107" y="0"/>
                  </a:lnTo>
                  <a:lnTo>
                    <a:pt x="107" y="502"/>
                  </a:lnTo>
                </a:path>
              </a:pathLst>
            </a:custGeom>
            <a:solidFill>
              <a:schemeClr val="accent3">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12" name="Freeform 77"/>
            <p:cNvSpPr>
              <a:spLocks/>
            </p:cNvSpPr>
            <p:nvPr/>
          </p:nvSpPr>
          <p:spPr bwMode="auto">
            <a:xfrm>
              <a:off x="2957067" y="3589984"/>
              <a:ext cx="178843" cy="5685"/>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15" name="Line 74"/>
            <p:cNvSpPr>
              <a:spLocks noChangeShapeType="1"/>
            </p:cNvSpPr>
            <p:nvPr/>
          </p:nvSpPr>
          <p:spPr bwMode="auto">
            <a:xfrm>
              <a:off x="3043778" y="3589984"/>
              <a:ext cx="3613" cy="386549"/>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16" name="Rectangle 106"/>
            <p:cNvSpPr>
              <a:spLocks noChangeArrowheads="1"/>
            </p:cNvSpPr>
            <p:nvPr/>
          </p:nvSpPr>
          <p:spPr bwMode="auto">
            <a:xfrm rot="16200000">
              <a:off x="2589765" y="4709178"/>
              <a:ext cx="877316" cy="215444"/>
            </a:xfrm>
            <a:prstGeom prst="rect">
              <a:avLst/>
            </a:prstGeom>
            <a:noFill/>
            <a:ln w="9525">
              <a:noFill/>
              <a:miter lim="800000"/>
              <a:headEnd/>
              <a:tailEnd/>
            </a:ln>
          </p:spPr>
          <p:txBody>
            <a:bodyPr lIns="0" tIns="0" rIns="0" bIns="0">
              <a:spAutoFit/>
            </a:bodyPr>
            <a:lstStyle/>
            <a:p>
              <a:pPr eaLnBrk="1" hangingPunct="1">
                <a:defRPr/>
              </a:pPr>
              <a:r>
                <a:rPr lang="en-US" sz="1400" dirty="0">
                  <a:solidFill>
                    <a:prstClr val="black"/>
                  </a:solidFill>
                  <a:latin typeface="Calibri" pitchFamily="34" charset="0"/>
                  <a:cs typeface="+mn-cs"/>
                </a:rPr>
                <a:t>10 studies</a:t>
              </a:r>
            </a:p>
          </p:txBody>
        </p:sp>
        <p:sp>
          <p:nvSpPr>
            <p:cNvPr id="117" name="Rectangle 106"/>
            <p:cNvSpPr>
              <a:spLocks noChangeArrowheads="1"/>
            </p:cNvSpPr>
            <p:nvPr/>
          </p:nvSpPr>
          <p:spPr bwMode="auto">
            <a:xfrm rot="16200000">
              <a:off x="2032295" y="4709178"/>
              <a:ext cx="877316" cy="215444"/>
            </a:xfrm>
            <a:prstGeom prst="rect">
              <a:avLst/>
            </a:prstGeom>
            <a:noFill/>
            <a:ln w="9525">
              <a:noFill/>
              <a:miter lim="800000"/>
              <a:headEnd/>
              <a:tailEnd/>
            </a:ln>
          </p:spPr>
          <p:txBody>
            <a:bodyPr lIns="0" tIns="0" rIns="0" bIns="0">
              <a:spAutoFit/>
            </a:bodyPr>
            <a:lstStyle/>
            <a:p>
              <a:pPr eaLnBrk="1" hangingPunct="1">
                <a:defRPr/>
              </a:pPr>
              <a:r>
                <a:rPr lang="en-US" sz="1400" dirty="0">
                  <a:solidFill>
                    <a:prstClr val="black"/>
                  </a:solidFill>
                  <a:latin typeface="Calibri" pitchFamily="34" charset="0"/>
                  <a:cs typeface="+mn-cs"/>
                </a:rPr>
                <a:t>10 studies</a:t>
              </a:r>
            </a:p>
          </p:txBody>
        </p:sp>
        <p:sp>
          <p:nvSpPr>
            <p:cNvPr id="118" name="Rectangle 104"/>
            <p:cNvSpPr>
              <a:spLocks noChangeArrowheads="1"/>
            </p:cNvSpPr>
            <p:nvPr/>
          </p:nvSpPr>
          <p:spPr bwMode="auto">
            <a:xfrm rot="18900000">
              <a:off x="1994943" y="5577019"/>
              <a:ext cx="735242"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DHA</a:t>
              </a:r>
            </a:p>
          </p:txBody>
        </p:sp>
        <p:sp>
          <p:nvSpPr>
            <p:cNvPr id="119" name="Rectangle 106"/>
            <p:cNvSpPr>
              <a:spLocks noChangeArrowheads="1"/>
            </p:cNvSpPr>
            <p:nvPr/>
          </p:nvSpPr>
          <p:spPr bwMode="auto">
            <a:xfrm rot="18900000">
              <a:off x="2514477" y="5577019"/>
              <a:ext cx="735242"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EPA</a:t>
              </a:r>
            </a:p>
          </p:txBody>
        </p:sp>
        <p:sp>
          <p:nvSpPr>
            <p:cNvPr id="120" name="Line 89"/>
            <p:cNvSpPr>
              <a:spLocks noChangeShapeType="1"/>
            </p:cNvSpPr>
            <p:nvPr/>
          </p:nvSpPr>
          <p:spPr bwMode="auto">
            <a:xfrm>
              <a:off x="2468244" y="5331352"/>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21" name="Line 93"/>
            <p:cNvSpPr>
              <a:spLocks noChangeShapeType="1"/>
            </p:cNvSpPr>
            <p:nvPr/>
          </p:nvSpPr>
          <p:spPr bwMode="auto">
            <a:xfrm>
              <a:off x="3013069" y="5331352"/>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22" name="TextBox 131"/>
            <p:cNvSpPr txBox="1">
              <a:spLocks noChangeArrowheads="1"/>
            </p:cNvSpPr>
            <p:nvPr/>
          </p:nvSpPr>
          <p:spPr bwMode="auto">
            <a:xfrm>
              <a:off x="2342591" y="2674772"/>
              <a:ext cx="300083"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p>
          </p:txBody>
        </p:sp>
        <p:sp>
          <p:nvSpPr>
            <p:cNvPr id="123" name="TextBox 131"/>
            <p:cNvSpPr txBox="1">
              <a:spLocks noChangeArrowheads="1"/>
            </p:cNvSpPr>
            <p:nvPr/>
          </p:nvSpPr>
          <p:spPr bwMode="auto">
            <a:xfrm>
              <a:off x="2908189" y="2689931"/>
              <a:ext cx="300083"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p>
          </p:txBody>
        </p:sp>
        <p:sp>
          <p:nvSpPr>
            <p:cNvPr id="124" name="Rectangle 123"/>
            <p:cNvSpPr/>
            <p:nvPr/>
          </p:nvSpPr>
          <p:spPr>
            <a:xfrm>
              <a:off x="2181209" y="6023638"/>
              <a:ext cx="1147051" cy="429698"/>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100">
                <a:solidFill>
                  <a:prstClr val="white"/>
                </a:solidFill>
              </a:endParaRPr>
            </a:p>
          </p:txBody>
        </p:sp>
        <p:sp>
          <p:nvSpPr>
            <p:cNvPr id="125" name="Rectangle 90"/>
            <p:cNvSpPr>
              <a:spLocks noChangeArrowheads="1"/>
            </p:cNvSpPr>
            <p:nvPr/>
          </p:nvSpPr>
          <p:spPr bwMode="auto">
            <a:xfrm>
              <a:off x="2205655" y="6054805"/>
              <a:ext cx="1098162" cy="338554"/>
            </a:xfrm>
            <a:prstGeom prst="rect">
              <a:avLst/>
            </a:prstGeom>
            <a:solidFill>
              <a:schemeClr val="tx2">
                <a:lumMod val="50000"/>
              </a:schemeClr>
            </a:solidFill>
            <a:ln w="9525">
              <a:solidFill>
                <a:schemeClr val="tx2">
                  <a:lumMod val="50000"/>
                </a:schemeClr>
              </a:solidFill>
              <a:miter lim="800000"/>
              <a:headEnd/>
              <a:tailEnd/>
            </a:ln>
          </p:spPr>
          <p:txBody>
            <a:bodyPr wrap="square" lIns="0" tIns="0" rIns="0" bIns="0" anchor="ctr">
              <a:spAutoFit/>
            </a:bodyPr>
            <a:lstStyle/>
            <a:p>
              <a:pPr algn="ctr" eaLnBrk="1" hangingPunct="1"/>
              <a:r>
                <a:rPr lang="en-US" sz="1100" dirty="0" smtClean="0">
                  <a:solidFill>
                    <a:prstClr val="white"/>
                  </a:solidFill>
                  <a:latin typeface="+mn-lt"/>
                  <a:cs typeface="+mn-cs"/>
                </a:rPr>
                <a:t>Meta-analyses</a:t>
              </a:r>
            </a:p>
            <a:p>
              <a:pPr algn="ctr" eaLnBrk="1" hangingPunct="1">
                <a:tabLst>
                  <a:tab pos="1974850" algn="l"/>
                  <a:tab pos="3498850" algn="l"/>
                </a:tabLst>
              </a:pPr>
              <a:r>
                <a:rPr lang="en-US" sz="1100" dirty="0" smtClean="0">
                  <a:solidFill>
                    <a:prstClr val="white"/>
                  </a:solidFill>
                  <a:latin typeface="+mn-lt"/>
                  <a:cs typeface="+mn-cs"/>
                </a:rPr>
                <a:t>Lin (2012) JCP</a:t>
              </a:r>
              <a:endParaRPr lang="en-US" sz="1100" dirty="0">
                <a:solidFill>
                  <a:prstClr val="white"/>
                </a:solidFill>
                <a:latin typeface="+mn-lt"/>
                <a:cs typeface="+mn-cs"/>
              </a:endParaRPr>
            </a:p>
          </p:txBody>
        </p:sp>
        <p:sp>
          <p:nvSpPr>
            <p:cNvPr id="136" name="Freeform 44"/>
            <p:cNvSpPr>
              <a:spLocks/>
            </p:cNvSpPr>
            <p:nvPr/>
          </p:nvSpPr>
          <p:spPr bwMode="auto">
            <a:xfrm>
              <a:off x="4497041" y="2932472"/>
              <a:ext cx="354072" cy="2408354"/>
            </a:xfrm>
            <a:custGeom>
              <a:avLst/>
              <a:gdLst>
                <a:gd name="T0" fmla="*/ 0 w 107"/>
                <a:gd name="T1" fmla="*/ 2147483647 h 660"/>
                <a:gd name="T2" fmla="*/ 0 w 107"/>
                <a:gd name="T3" fmla="*/ 2147483647 h 660"/>
                <a:gd name="T4" fmla="*/ 0 w 107"/>
                <a:gd name="T5" fmla="*/ 0 h 660"/>
                <a:gd name="T6" fmla="*/ 2147483647 w 107"/>
                <a:gd name="T7" fmla="*/ 0 h 660"/>
                <a:gd name="T8" fmla="*/ 2147483647 w 107"/>
                <a:gd name="T9" fmla="*/ 2147483647 h 660"/>
                <a:gd name="T10" fmla="*/ 0 60000 65536"/>
                <a:gd name="T11" fmla="*/ 0 60000 65536"/>
                <a:gd name="T12" fmla="*/ 0 60000 65536"/>
                <a:gd name="T13" fmla="*/ 0 60000 65536"/>
                <a:gd name="T14" fmla="*/ 0 60000 65536"/>
                <a:gd name="T15" fmla="*/ 0 w 107"/>
                <a:gd name="T16" fmla="*/ 0 h 660"/>
                <a:gd name="T17" fmla="*/ 107 w 107"/>
                <a:gd name="T18" fmla="*/ 660 h 660"/>
              </a:gdLst>
              <a:ahLst/>
              <a:cxnLst>
                <a:cxn ang="T10">
                  <a:pos x="T0" y="T1"/>
                </a:cxn>
                <a:cxn ang="T11">
                  <a:pos x="T2" y="T3"/>
                </a:cxn>
                <a:cxn ang="T12">
                  <a:pos x="T4" y="T5"/>
                </a:cxn>
                <a:cxn ang="T13">
                  <a:pos x="T6" y="T7"/>
                </a:cxn>
                <a:cxn ang="T14">
                  <a:pos x="T8" y="T9"/>
                </a:cxn>
              </a:cxnLst>
              <a:rect l="T15" t="T16" r="T17" b="T18"/>
              <a:pathLst>
                <a:path w="107" h="660">
                  <a:moveTo>
                    <a:pt x="0" y="660"/>
                  </a:moveTo>
                  <a:lnTo>
                    <a:pt x="0" y="660"/>
                  </a:lnTo>
                  <a:lnTo>
                    <a:pt x="0" y="0"/>
                  </a:lnTo>
                  <a:lnTo>
                    <a:pt x="107" y="0"/>
                  </a:lnTo>
                  <a:lnTo>
                    <a:pt x="107" y="660"/>
                  </a:lnTo>
                </a:path>
              </a:pathLst>
            </a:custGeom>
            <a:solidFill>
              <a:schemeClr val="accent6">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37" name="Freeform 45"/>
            <p:cNvSpPr>
              <a:spLocks/>
            </p:cNvSpPr>
            <p:nvPr/>
          </p:nvSpPr>
          <p:spPr bwMode="auto">
            <a:xfrm>
              <a:off x="4585560" y="2796042"/>
              <a:ext cx="180649" cy="5684"/>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dirty="0">
                <a:solidFill>
                  <a:srgbClr val="000000"/>
                </a:solidFill>
                <a:latin typeface="Calibri" pitchFamily="34" charset="0"/>
                <a:cs typeface="+mn-cs"/>
              </a:endParaRPr>
            </a:p>
          </p:txBody>
        </p:sp>
        <p:sp>
          <p:nvSpPr>
            <p:cNvPr id="138" name="Line 46"/>
            <p:cNvSpPr>
              <a:spLocks noChangeShapeType="1"/>
            </p:cNvSpPr>
            <p:nvPr/>
          </p:nvSpPr>
          <p:spPr bwMode="auto">
            <a:xfrm>
              <a:off x="4675885" y="2796042"/>
              <a:ext cx="3613" cy="136429"/>
            </a:xfrm>
            <a:prstGeom prst="line">
              <a:avLst/>
            </a:prstGeom>
            <a:noFill/>
            <a:ln w="19050">
              <a:solidFill>
                <a:srgbClr val="000000"/>
              </a:solidFill>
              <a:round/>
              <a:headEnd/>
              <a:tailEnd/>
            </a:ln>
          </p:spPr>
          <p:txBody>
            <a:bodyPr/>
            <a:lstStyle/>
            <a:p>
              <a:pPr eaLnBrk="1" hangingPunct="1">
                <a:defRPr/>
              </a:pPr>
              <a:endParaRPr lang="en-US" dirty="0">
                <a:solidFill>
                  <a:srgbClr val="000000"/>
                </a:solidFill>
                <a:latin typeface="Calibri" pitchFamily="34" charset="0"/>
                <a:cs typeface="+mn-cs"/>
              </a:endParaRPr>
            </a:p>
          </p:txBody>
        </p:sp>
        <p:sp>
          <p:nvSpPr>
            <p:cNvPr id="139" name="Rectangle 106"/>
            <p:cNvSpPr>
              <a:spLocks noChangeArrowheads="1"/>
            </p:cNvSpPr>
            <p:nvPr/>
          </p:nvSpPr>
          <p:spPr bwMode="auto">
            <a:xfrm rot="16200000">
              <a:off x="4217354" y="4720548"/>
              <a:ext cx="877316" cy="215444"/>
            </a:xfrm>
            <a:prstGeom prst="rect">
              <a:avLst/>
            </a:prstGeom>
            <a:noFill/>
            <a:ln w="9525">
              <a:noFill/>
              <a:miter lim="800000"/>
              <a:headEnd/>
              <a:tailEnd/>
            </a:ln>
          </p:spPr>
          <p:txBody>
            <a:bodyPr lIns="0" tIns="0" rIns="0" bIns="0">
              <a:spAutoFit/>
            </a:bodyPr>
            <a:lstStyle/>
            <a:p>
              <a:pPr eaLnBrk="1" hangingPunct="1">
                <a:defRPr/>
              </a:pPr>
              <a:r>
                <a:rPr lang="en-US" sz="1400" dirty="0">
                  <a:solidFill>
                    <a:prstClr val="black"/>
                  </a:solidFill>
                  <a:latin typeface="Calibri" pitchFamily="34" charset="0"/>
                  <a:cs typeface="+mn-cs"/>
                </a:rPr>
                <a:t>6 studies</a:t>
              </a:r>
            </a:p>
          </p:txBody>
        </p:sp>
        <p:sp>
          <p:nvSpPr>
            <p:cNvPr id="140" name="Line 95"/>
            <p:cNvSpPr>
              <a:spLocks noChangeShapeType="1"/>
            </p:cNvSpPr>
            <p:nvPr/>
          </p:nvSpPr>
          <p:spPr bwMode="auto">
            <a:xfrm>
              <a:off x="4665379" y="5342721"/>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41" name="Freeform 44"/>
            <p:cNvSpPr>
              <a:spLocks/>
            </p:cNvSpPr>
            <p:nvPr/>
          </p:nvSpPr>
          <p:spPr bwMode="auto">
            <a:xfrm>
              <a:off x="3446080" y="3212909"/>
              <a:ext cx="354072" cy="2107073"/>
            </a:xfrm>
            <a:custGeom>
              <a:avLst/>
              <a:gdLst>
                <a:gd name="T0" fmla="*/ 0 w 107"/>
                <a:gd name="T1" fmla="*/ 2147483647 h 660"/>
                <a:gd name="T2" fmla="*/ 0 w 107"/>
                <a:gd name="T3" fmla="*/ 2147483647 h 660"/>
                <a:gd name="T4" fmla="*/ 0 w 107"/>
                <a:gd name="T5" fmla="*/ 0 h 660"/>
                <a:gd name="T6" fmla="*/ 2147483647 w 107"/>
                <a:gd name="T7" fmla="*/ 0 h 660"/>
                <a:gd name="T8" fmla="*/ 2147483647 w 107"/>
                <a:gd name="T9" fmla="*/ 2147483647 h 660"/>
                <a:gd name="T10" fmla="*/ 0 60000 65536"/>
                <a:gd name="T11" fmla="*/ 0 60000 65536"/>
                <a:gd name="T12" fmla="*/ 0 60000 65536"/>
                <a:gd name="T13" fmla="*/ 0 60000 65536"/>
                <a:gd name="T14" fmla="*/ 0 60000 65536"/>
                <a:gd name="T15" fmla="*/ 0 w 107"/>
                <a:gd name="T16" fmla="*/ 0 h 660"/>
                <a:gd name="T17" fmla="*/ 107 w 107"/>
                <a:gd name="T18" fmla="*/ 660 h 660"/>
              </a:gdLst>
              <a:ahLst/>
              <a:cxnLst>
                <a:cxn ang="T10">
                  <a:pos x="T0" y="T1"/>
                </a:cxn>
                <a:cxn ang="T11">
                  <a:pos x="T2" y="T3"/>
                </a:cxn>
                <a:cxn ang="T12">
                  <a:pos x="T4" y="T5"/>
                </a:cxn>
                <a:cxn ang="T13">
                  <a:pos x="T6" y="T7"/>
                </a:cxn>
                <a:cxn ang="T14">
                  <a:pos x="T8" y="T9"/>
                </a:cxn>
              </a:cxnLst>
              <a:rect l="T15" t="T16" r="T17" b="T18"/>
              <a:pathLst>
                <a:path w="107" h="660">
                  <a:moveTo>
                    <a:pt x="0" y="660"/>
                  </a:moveTo>
                  <a:lnTo>
                    <a:pt x="0" y="660"/>
                  </a:lnTo>
                  <a:lnTo>
                    <a:pt x="0" y="0"/>
                  </a:lnTo>
                  <a:lnTo>
                    <a:pt x="107" y="0"/>
                  </a:lnTo>
                  <a:lnTo>
                    <a:pt x="107" y="660"/>
                  </a:lnTo>
                </a:path>
              </a:pathLst>
            </a:custGeom>
            <a:solidFill>
              <a:schemeClr val="accent3">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42" name="Freeform 45"/>
            <p:cNvSpPr>
              <a:spLocks/>
            </p:cNvSpPr>
            <p:nvPr/>
          </p:nvSpPr>
          <p:spPr bwMode="auto">
            <a:xfrm>
              <a:off x="3534598" y="3076480"/>
              <a:ext cx="180649" cy="5684"/>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43" name="Line 46"/>
            <p:cNvSpPr>
              <a:spLocks noChangeShapeType="1"/>
            </p:cNvSpPr>
            <p:nvPr/>
          </p:nvSpPr>
          <p:spPr bwMode="auto">
            <a:xfrm>
              <a:off x="3624923" y="3076480"/>
              <a:ext cx="3613" cy="136429"/>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44" name="Rectangle 106"/>
            <p:cNvSpPr>
              <a:spLocks noChangeArrowheads="1"/>
            </p:cNvSpPr>
            <p:nvPr/>
          </p:nvSpPr>
          <p:spPr bwMode="auto">
            <a:xfrm rot="16200000">
              <a:off x="3167297" y="4720547"/>
              <a:ext cx="877316" cy="215444"/>
            </a:xfrm>
            <a:prstGeom prst="rect">
              <a:avLst/>
            </a:prstGeom>
            <a:noFill/>
            <a:ln w="9525">
              <a:noFill/>
              <a:miter lim="800000"/>
              <a:headEnd/>
              <a:tailEnd/>
            </a:ln>
          </p:spPr>
          <p:txBody>
            <a:bodyPr lIns="0" tIns="0" rIns="0" bIns="0">
              <a:spAutoFit/>
            </a:bodyPr>
            <a:lstStyle/>
            <a:p>
              <a:pPr eaLnBrk="1" hangingPunct="1">
                <a:defRPr/>
              </a:pPr>
              <a:r>
                <a:rPr lang="en-US" sz="1400" dirty="0">
                  <a:solidFill>
                    <a:prstClr val="black"/>
                  </a:solidFill>
                  <a:latin typeface="Calibri" pitchFamily="34" charset="0"/>
                  <a:cs typeface="+mn-cs"/>
                </a:rPr>
                <a:t>9 studies</a:t>
              </a:r>
            </a:p>
          </p:txBody>
        </p:sp>
        <p:sp>
          <p:nvSpPr>
            <p:cNvPr id="145" name="Line 95"/>
            <p:cNvSpPr>
              <a:spLocks noChangeShapeType="1"/>
            </p:cNvSpPr>
            <p:nvPr/>
          </p:nvSpPr>
          <p:spPr bwMode="auto">
            <a:xfrm>
              <a:off x="3596019" y="5342721"/>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46" name="Rectangle 90"/>
            <p:cNvSpPr>
              <a:spLocks noChangeArrowheads="1"/>
            </p:cNvSpPr>
            <p:nvPr/>
          </p:nvSpPr>
          <p:spPr bwMode="auto">
            <a:xfrm rot="18900000">
              <a:off x="4139356" y="5590283"/>
              <a:ext cx="737049" cy="215444"/>
            </a:xfrm>
            <a:prstGeom prst="rect">
              <a:avLst/>
            </a:prstGeom>
            <a:noFill/>
            <a:ln w="9525">
              <a:noFill/>
              <a:miter lim="800000"/>
              <a:headEnd/>
              <a:tailEnd/>
            </a:ln>
          </p:spPr>
          <p:txBody>
            <a:bodyPr lIns="0" tIns="0" rIns="0" bIns="0">
              <a:spAutoFit/>
            </a:bodyPr>
            <a:lstStyle/>
            <a:p>
              <a:pPr algn="r" eaLnBrk="1" hangingPunct="1">
                <a:defRPr/>
              </a:pPr>
              <a:r>
                <a:rPr lang="en-US" sz="1400" dirty="0" err="1">
                  <a:solidFill>
                    <a:srgbClr val="000000"/>
                  </a:solidFill>
                  <a:latin typeface="Calibri" pitchFamily="34" charset="0"/>
                  <a:cs typeface="+mn-cs"/>
                </a:rPr>
                <a:t>Vit</a:t>
              </a:r>
              <a:r>
                <a:rPr lang="en-US" sz="1400" dirty="0">
                  <a:solidFill>
                    <a:srgbClr val="000000"/>
                  </a:solidFill>
                  <a:latin typeface="Calibri" pitchFamily="34" charset="0"/>
                  <a:cs typeface="+mn-cs"/>
                </a:rPr>
                <a:t> B6</a:t>
              </a:r>
            </a:p>
          </p:txBody>
        </p:sp>
        <p:sp>
          <p:nvSpPr>
            <p:cNvPr id="147" name="Rectangle 90"/>
            <p:cNvSpPr>
              <a:spLocks noChangeArrowheads="1"/>
            </p:cNvSpPr>
            <p:nvPr/>
          </p:nvSpPr>
          <p:spPr bwMode="auto">
            <a:xfrm rot="18900000">
              <a:off x="3160655" y="5590283"/>
              <a:ext cx="738855"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Choline</a:t>
              </a:r>
            </a:p>
          </p:txBody>
        </p:sp>
        <p:sp>
          <p:nvSpPr>
            <p:cNvPr id="148" name="Rectangle 147"/>
            <p:cNvSpPr/>
            <p:nvPr/>
          </p:nvSpPr>
          <p:spPr>
            <a:xfrm>
              <a:off x="3412418" y="6023638"/>
              <a:ext cx="1474780" cy="429698"/>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100">
                <a:solidFill>
                  <a:prstClr val="white"/>
                </a:solidFill>
              </a:endParaRPr>
            </a:p>
          </p:txBody>
        </p:sp>
        <p:sp>
          <p:nvSpPr>
            <p:cNvPr id="149" name="Rectangle 90"/>
            <p:cNvSpPr>
              <a:spLocks noChangeArrowheads="1"/>
            </p:cNvSpPr>
            <p:nvPr/>
          </p:nvSpPr>
          <p:spPr bwMode="auto">
            <a:xfrm>
              <a:off x="3406555" y="6054805"/>
              <a:ext cx="1474780" cy="338554"/>
            </a:xfrm>
            <a:prstGeom prst="rect">
              <a:avLst/>
            </a:prstGeom>
            <a:solidFill>
              <a:schemeClr val="tx2">
                <a:lumMod val="50000"/>
              </a:schemeClr>
            </a:solidFill>
            <a:ln w="9525">
              <a:solidFill>
                <a:schemeClr val="tx2">
                  <a:lumMod val="50000"/>
                </a:schemeClr>
              </a:solidFill>
              <a:miter lim="800000"/>
              <a:headEnd/>
              <a:tailEnd/>
            </a:ln>
          </p:spPr>
          <p:txBody>
            <a:bodyPr wrap="square" lIns="0" tIns="0" rIns="0" bIns="0" anchor="ctr">
              <a:spAutoFit/>
            </a:bodyPr>
            <a:lstStyle/>
            <a:p>
              <a:pPr algn="ctr" eaLnBrk="1" hangingPunct="1"/>
              <a:r>
                <a:rPr lang="en-US" sz="1100" dirty="0" smtClean="0">
                  <a:solidFill>
                    <a:prstClr val="white"/>
                  </a:solidFill>
                  <a:latin typeface="+mn-lt"/>
                  <a:cs typeface="+mn-cs"/>
                </a:rPr>
                <a:t>Meta-analyses</a:t>
              </a:r>
            </a:p>
            <a:p>
              <a:pPr algn="ctr" eaLnBrk="1" hangingPunct="1">
                <a:tabLst>
                  <a:tab pos="1974850" algn="l"/>
                  <a:tab pos="3498850" algn="l"/>
                </a:tabLst>
              </a:pPr>
              <a:r>
                <a:rPr lang="en-US" sz="1100" dirty="0" smtClean="0">
                  <a:solidFill>
                    <a:prstClr val="white"/>
                  </a:solidFill>
                  <a:latin typeface="+mn-lt"/>
                  <a:cs typeface="+mn-cs"/>
                </a:rPr>
                <a:t>data on file</a:t>
              </a:r>
              <a:endParaRPr lang="en-US" sz="1100" dirty="0">
                <a:solidFill>
                  <a:prstClr val="white"/>
                </a:solidFill>
                <a:latin typeface="+mn-lt"/>
                <a:cs typeface="+mn-cs"/>
              </a:endParaRPr>
            </a:p>
          </p:txBody>
        </p:sp>
        <p:sp>
          <p:nvSpPr>
            <p:cNvPr id="150" name="TextBox 128"/>
            <p:cNvSpPr txBox="1">
              <a:spLocks noChangeArrowheads="1"/>
            </p:cNvSpPr>
            <p:nvPr/>
          </p:nvSpPr>
          <p:spPr bwMode="auto">
            <a:xfrm>
              <a:off x="4883370" y="2674772"/>
              <a:ext cx="530916"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p>
          </p:txBody>
        </p:sp>
        <p:sp>
          <p:nvSpPr>
            <p:cNvPr id="151" name="TextBox 129"/>
            <p:cNvSpPr txBox="1">
              <a:spLocks noChangeArrowheads="1"/>
            </p:cNvSpPr>
            <p:nvPr/>
          </p:nvSpPr>
          <p:spPr bwMode="auto">
            <a:xfrm>
              <a:off x="5422608" y="2674772"/>
              <a:ext cx="530916"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p>
          </p:txBody>
        </p:sp>
        <p:sp>
          <p:nvSpPr>
            <p:cNvPr id="152" name="TextBox 130"/>
            <p:cNvSpPr txBox="1">
              <a:spLocks noChangeArrowheads="1"/>
            </p:cNvSpPr>
            <p:nvPr/>
          </p:nvSpPr>
          <p:spPr bwMode="auto">
            <a:xfrm>
              <a:off x="6437576" y="2674772"/>
              <a:ext cx="530916"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p>
          </p:txBody>
        </p:sp>
        <p:sp>
          <p:nvSpPr>
            <p:cNvPr id="153" name="TextBox 131"/>
            <p:cNvSpPr txBox="1">
              <a:spLocks noChangeArrowheads="1"/>
            </p:cNvSpPr>
            <p:nvPr/>
          </p:nvSpPr>
          <p:spPr bwMode="auto">
            <a:xfrm>
              <a:off x="6946005" y="2674772"/>
              <a:ext cx="530916"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p>
          </p:txBody>
        </p:sp>
        <p:sp>
          <p:nvSpPr>
            <p:cNvPr id="154" name="Freeform 44"/>
            <p:cNvSpPr>
              <a:spLocks/>
            </p:cNvSpPr>
            <p:nvPr/>
          </p:nvSpPr>
          <p:spPr bwMode="auto">
            <a:xfrm>
              <a:off x="5523675" y="3879897"/>
              <a:ext cx="352267" cy="1443876"/>
            </a:xfrm>
            <a:custGeom>
              <a:avLst/>
              <a:gdLst>
                <a:gd name="T0" fmla="*/ 0 w 107"/>
                <a:gd name="T1" fmla="*/ 2147483647 h 660"/>
                <a:gd name="T2" fmla="*/ 0 w 107"/>
                <a:gd name="T3" fmla="*/ 2147483647 h 660"/>
                <a:gd name="T4" fmla="*/ 0 w 107"/>
                <a:gd name="T5" fmla="*/ 0 h 660"/>
                <a:gd name="T6" fmla="*/ 2147483647 w 107"/>
                <a:gd name="T7" fmla="*/ 0 h 660"/>
                <a:gd name="T8" fmla="*/ 2147483647 w 107"/>
                <a:gd name="T9" fmla="*/ 2147483647 h 660"/>
                <a:gd name="T10" fmla="*/ 0 60000 65536"/>
                <a:gd name="T11" fmla="*/ 0 60000 65536"/>
                <a:gd name="T12" fmla="*/ 0 60000 65536"/>
                <a:gd name="T13" fmla="*/ 0 60000 65536"/>
                <a:gd name="T14" fmla="*/ 0 60000 65536"/>
                <a:gd name="T15" fmla="*/ 0 w 107"/>
                <a:gd name="T16" fmla="*/ 0 h 660"/>
                <a:gd name="T17" fmla="*/ 107 w 107"/>
                <a:gd name="T18" fmla="*/ 660 h 660"/>
              </a:gdLst>
              <a:ahLst/>
              <a:cxnLst>
                <a:cxn ang="T10">
                  <a:pos x="T0" y="T1"/>
                </a:cxn>
                <a:cxn ang="T11">
                  <a:pos x="T2" y="T3"/>
                </a:cxn>
                <a:cxn ang="T12">
                  <a:pos x="T4" y="T5"/>
                </a:cxn>
                <a:cxn ang="T13">
                  <a:pos x="T6" y="T7"/>
                </a:cxn>
                <a:cxn ang="T14">
                  <a:pos x="T8" y="T9"/>
                </a:cxn>
              </a:cxnLst>
              <a:rect l="T15" t="T16" r="T17" b="T18"/>
              <a:pathLst>
                <a:path w="107" h="660">
                  <a:moveTo>
                    <a:pt x="0" y="660"/>
                  </a:moveTo>
                  <a:lnTo>
                    <a:pt x="0" y="660"/>
                  </a:lnTo>
                  <a:lnTo>
                    <a:pt x="0" y="0"/>
                  </a:lnTo>
                  <a:lnTo>
                    <a:pt x="107" y="0"/>
                  </a:lnTo>
                  <a:lnTo>
                    <a:pt x="107" y="660"/>
                  </a:lnTo>
                </a:path>
              </a:pathLst>
            </a:custGeom>
            <a:solidFill>
              <a:schemeClr val="accent6">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55" name="Freeform 45"/>
            <p:cNvSpPr>
              <a:spLocks/>
            </p:cNvSpPr>
            <p:nvPr/>
          </p:nvSpPr>
          <p:spPr bwMode="auto">
            <a:xfrm>
              <a:off x="5612194" y="3743468"/>
              <a:ext cx="178842" cy="5684"/>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56" name="Line 46"/>
            <p:cNvSpPr>
              <a:spLocks noChangeShapeType="1"/>
            </p:cNvSpPr>
            <p:nvPr/>
          </p:nvSpPr>
          <p:spPr bwMode="auto">
            <a:xfrm>
              <a:off x="5700711" y="3743468"/>
              <a:ext cx="3613" cy="136429"/>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57" name="Freeform 52"/>
            <p:cNvSpPr>
              <a:spLocks/>
            </p:cNvSpPr>
            <p:nvPr/>
          </p:nvSpPr>
          <p:spPr bwMode="auto">
            <a:xfrm>
              <a:off x="4981727" y="3326601"/>
              <a:ext cx="355880" cy="2004751"/>
            </a:xfrm>
            <a:custGeom>
              <a:avLst/>
              <a:gdLst>
                <a:gd name="T0" fmla="*/ 0 w 107"/>
                <a:gd name="T1" fmla="*/ 2147483647 h 757"/>
                <a:gd name="T2" fmla="*/ 0 w 107"/>
                <a:gd name="T3" fmla="*/ 2147483647 h 757"/>
                <a:gd name="T4" fmla="*/ 0 w 107"/>
                <a:gd name="T5" fmla="*/ 0 h 757"/>
                <a:gd name="T6" fmla="*/ 2147483647 w 107"/>
                <a:gd name="T7" fmla="*/ 0 h 757"/>
                <a:gd name="T8" fmla="*/ 2147483647 w 107"/>
                <a:gd name="T9" fmla="*/ 2147483647 h 757"/>
                <a:gd name="T10" fmla="*/ 0 60000 65536"/>
                <a:gd name="T11" fmla="*/ 0 60000 65536"/>
                <a:gd name="T12" fmla="*/ 0 60000 65536"/>
                <a:gd name="T13" fmla="*/ 0 60000 65536"/>
                <a:gd name="T14" fmla="*/ 0 60000 65536"/>
                <a:gd name="T15" fmla="*/ 0 w 107"/>
                <a:gd name="T16" fmla="*/ 0 h 757"/>
                <a:gd name="T17" fmla="*/ 107 w 107"/>
                <a:gd name="T18" fmla="*/ 757 h 757"/>
              </a:gdLst>
              <a:ahLst/>
              <a:cxnLst>
                <a:cxn ang="T10">
                  <a:pos x="T0" y="T1"/>
                </a:cxn>
                <a:cxn ang="T11">
                  <a:pos x="T2" y="T3"/>
                </a:cxn>
                <a:cxn ang="T12">
                  <a:pos x="T4" y="T5"/>
                </a:cxn>
                <a:cxn ang="T13">
                  <a:pos x="T6" y="T7"/>
                </a:cxn>
                <a:cxn ang="T14">
                  <a:pos x="T8" y="T9"/>
                </a:cxn>
              </a:cxnLst>
              <a:rect l="T15" t="T16" r="T17" b="T18"/>
              <a:pathLst>
                <a:path w="107" h="757">
                  <a:moveTo>
                    <a:pt x="0" y="757"/>
                  </a:moveTo>
                  <a:lnTo>
                    <a:pt x="0" y="757"/>
                  </a:lnTo>
                  <a:lnTo>
                    <a:pt x="0" y="0"/>
                  </a:lnTo>
                  <a:lnTo>
                    <a:pt x="107" y="0"/>
                  </a:lnTo>
                  <a:lnTo>
                    <a:pt x="107" y="757"/>
                  </a:lnTo>
                </a:path>
              </a:pathLst>
            </a:custGeom>
            <a:solidFill>
              <a:schemeClr val="accent6">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58" name="Freeform 53"/>
            <p:cNvSpPr>
              <a:spLocks/>
            </p:cNvSpPr>
            <p:nvPr/>
          </p:nvSpPr>
          <p:spPr bwMode="auto">
            <a:xfrm>
              <a:off x="5072052" y="3190171"/>
              <a:ext cx="178843" cy="5684"/>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59" name="Line 54"/>
            <p:cNvSpPr>
              <a:spLocks noChangeShapeType="1"/>
            </p:cNvSpPr>
            <p:nvPr/>
          </p:nvSpPr>
          <p:spPr bwMode="auto">
            <a:xfrm>
              <a:off x="5160571" y="3190171"/>
              <a:ext cx="3613" cy="136429"/>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60" name="Freeform 56"/>
            <p:cNvSpPr>
              <a:spLocks/>
            </p:cNvSpPr>
            <p:nvPr/>
          </p:nvSpPr>
          <p:spPr bwMode="auto">
            <a:xfrm>
              <a:off x="6535031" y="4262656"/>
              <a:ext cx="355878" cy="1066800"/>
            </a:xfrm>
            <a:custGeom>
              <a:avLst/>
              <a:gdLst>
                <a:gd name="T0" fmla="*/ 0 w 107"/>
                <a:gd name="T1" fmla="*/ 2147483647 h 593"/>
                <a:gd name="T2" fmla="*/ 0 w 107"/>
                <a:gd name="T3" fmla="*/ 2147483647 h 593"/>
                <a:gd name="T4" fmla="*/ 0 w 107"/>
                <a:gd name="T5" fmla="*/ 0 h 593"/>
                <a:gd name="T6" fmla="*/ 2147483647 w 107"/>
                <a:gd name="T7" fmla="*/ 0 h 593"/>
                <a:gd name="T8" fmla="*/ 2147483647 w 107"/>
                <a:gd name="T9" fmla="*/ 2147483647 h 593"/>
                <a:gd name="T10" fmla="*/ 0 60000 65536"/>
                <a:gd name="T11" fmla="*/ 0 60000 65536"/>
                <a:gd name="T12" fmla="*/ 0 60000 65536"/>
                <a:gd name="T13" fmla="*/ 0 60000 65536"/>
                <a:gd name="T14" fmla="*/ 0 60000 65536"/>
                <a:gd name="T15" fmla="*/ 0 w 107"/>
                <a:gd name="T16" fmla="*/ 0 h 593"/>
                <a:gd name="T17" fmla="*/ 107 w 107"/>
                <a:gd name="T18" fmla="*/ 593 h 593"/>
              </a:gdLst>
              <a:ahLst/>
              <a:cxnLst>
                <a:cxn ang="T10">
                  <a:pos x="T0" y="T1"/>
                </a:cxn>
                <a:cxn ang="T11">
                  <a:pos x="T2" y="T3"/>
                </a:cxn>
                <a:cxn ang="T12">
                  <a:pos x="T4" y="T5"/>
                </a:cxn>
                <a:cxn ang="T13">
                  <a:pos x="T6" y="T7"/>
                </a:cxn>
                <a:cxn ang="T14">
                  <a:pos x="T8" y="T9"/>
                </a:cxn>
              </a:cxnLst>
              <a:rect l="T15" t="T16" r="T17" b="T18"/>
              <a:pathLst>
                <a:path w="107" h="593">
                  <a:moveTo>
                    <a:pt x="0" y="593"/>
                  </a:moveTo>
                  <a:lnTo>
                    <a:pt x="0" y="593"/>
                  </a:lnTo>
                  <a:lnTo>
                    <a:pt x="0" y="0"/>
                  </a:lnTo>
                  <a:lnTo>
                    <a:pt x="107" y="0"/>
                  </a:lnTo>
                  <a:lnTo>
                    <a:pt x="107" y="593"/>
                  </a:lnTo>
                </a:path>
              </a:pathLst>
            </a:custGeom>
            <a:solidFill>
              <a:schemeClr val="accent4">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61" name="Freeform 57"/>
            <p:cNvSpPr>
              <a:spLocks/>
            </p:cNvSpPr>
            <p:nvPr/>
          </p:nvSpPr>
          <p:spPr bwMode="auto">
            <a:xfrm>
              <a:off x="6625355" y="3925373"/>
              <a:ext cx="178842" cy="5684"/>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62" name="Line 58"/>
            <p:cNvSpPr>
              <a:spLocks noChangeShapeType="1"/>
            </p:cNvSpPr>
            <p:nvPr/>
          </p:nvSpPr>
          <p:spPr bwMode="auto">
            <a:xfrm>
              <a:off x="6715680" y="3925373"/>
              <a:ext cx="1806" cy="337283"/>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63" name="Freeform 64"/>
            <p:cNvSpPr>
              <a:spLocks/>
            </p:cNvSpPr>
            <p:nvPr/>
          </p:nvSpPr>
          <p:spPr bwMode="auto">
            <a:xfrm>
              <a:off x="7039846" y="3661988"/>
              <a:ext cx="355880" cy="1682627"/>
            </a:xfrm>
            <a:custGeom>
              <a:avLst/>
              <a:gdLst>
                <a:gd name="T0" fmla="*/ 0 w 107"/>
                <a:gd name="T1" fmla="*/ 2147483647 h 698"/>
                <a:gd name="T2" fmla="*/ 0 w 107"/>
                <a:gd name="T3" fmla="*/ 2147483647 h 698"/>
                <a:gd name="T4" fmla="*/ 0 w 107"/>
                <a:gd name="T5" fmla="*/ 0 h 698"/>
                <a:gd name="T6" fmla="*/ 2147483647 w 107"/>
                <a:gd name="T7" fmla="*/ 0 h 698"/>
                <a:gd name="T8" fmla="*/ 2147483647 w 107"/>
                <a:gd name="T9" fmla="*/ 2147483647 h 698"/>
                <a:gd name="T10" fmla="*/ 0 60000 65536"/>
                <a:gd name="T11" fmla="*/ 0 60000 65536"/>
                <a:gd name="T12" fmla="*/ 0 60000 65536"/>
                <a:gd name="T13" fmla="*/ 0 60000 65536"/>
                <a:gd name="T14" fmla="*/ 0 60000 65536"/>
                <a:gd name="T15" fmla="*/ 0 w 107"/>
                <a:gd name="T16" fmla="*/ 0 h 698"/>
                <a:gd name="T17" fmla="*/ 107 w 107"/>
                <a:gd name="T18" fmla="*/ 698 h 698"/>
              </a:gdLst>
              <a:ahLst/>
              <a:cxnLst>
                <a:cxn ang="T10">
                  <a:pos x="T0" y="T1"/>
                </a:cxn>
                <a:cxn ang="T11">
                  <a:pos x="T2" y="T3"/>
                </a:cxn>
                <a:cxn ang="T12">
                  <a:pos x="T4" y="T5"/>
                </a:cxn>
                <a:cxn ang="T13">
                  <a:pos x="T6" y="T7"/>
                </a:cxn>
                <a:cxn ang="T14">
                  <a:pos x="T8" y="T9"/>
                </a:cxn>
              </a:cxnLst>
              <a:rect l="T15" t="T16" r="T17" b="T18"/>
              <a:pathLst>
                <a:path w="107" h="698">
                  <a:moveTo>
                    <a:pt x="0" y="698"/>
                  </a:moveTo>
                  <a:lnTo>
                    <a:pt x="0" y="698"/>
                  </a:lnTo>
                  <a:lnTo>
                    <a:pt x="0" y="0"/>
                  </a:lnTo>
                  <a:lnTo>
                    <a:pt x="107" y="0"/>
                  </a:lnTo>
                  <a:lnTo>
                    <a:pt x="107" y="698"/>
                  </a:lnTo>
                </a:path>
              </a:pathLst>
            </a:custGeom>
            <a:solidFill>
              <a:schemeClr val="accent4">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64" name="Freeform 65"/>
            <p:cNvSpPr>
              <a:spLocks/>
            </p:cNvSpPr>
            <p:nvPr/>
          </p:nvSpPr>
          <p:spPr bwMode="auto">
            <a:xfrm>
              <a:off x="7130171" y="3514190"/>
              <a:ext cx="178843" cy="5685"/>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65" name="Line 66"/>
            <p:cNvSpPr>
              <a:spLocks noChangeShapeType="1"/>
            </p:cNvSpPr>
            <p:nvPr/>
          </p:nvSpPr>
          <p:spPr bwMode="auto">
            <a:xfrm>
              <a:off x="7220495" y="3514190"/>
              <a:ext cx="1807" cy="147798"/>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66" name="Rectangle 106"/>
            <p:cNvSpPr>
              <a:spLocks noChangeArrowheads="1"/>
            </p:cNvSpPr>
            <p:nvPr/>
          </p:nvSpPr>
          <p:spPr bwMode="auto">
            <a:xfrm rot="16200000">
              <a:off x="4713783" y="4709178"/>
              <a:ext cx="877316" cy="215444"/>
            </a:xfrm>
            <a:prstGeom prst="rect">
              <a:avLst/>
            </a:prstGeom>
            <a:noFill/>
            <a:ln w="9525">
              <a:noFill/>
              <a:miter lim="800000"/>
              <a:headEnd/>
              <a:tailEnd/>
            </a:ln>
          </p:spPr>
          <p:txBody>
            <a:bodyPr lIns="0" tIns="0" rIns="0" bIns="0">
              <a:spAutoFit/>
            </a:bodyPr>
            <a:lstStyle/>
            <a:p>
              <a:pPr eaLnBrk="1" hangingPunct="1">
                <a:defRPr/>
              </a:pPr>
              <a:r>
                <a:rPr lang="en-US" sz="1400" dirty="0">
                  <a:solidFill>
                    <a:prstClr val="black"/>
                  </a:solidFill>
                  <a:latin typeface="Calibri" pitchFamily="34" charset="0"/>
                  <a:cs typeface="+mn-cs"/>
                </a:rPr>
                <a:t>37 studies</a:t>
              </a:r>
            </a:p>
          </p:txBody>
        </p:sp>
        <p:sp>
          <p:nvSpPr>
            <p:cNvPr id="167" name="Rectangle 106"/>
            <p:cNvSpPr>
              <a:spLocks noChangeArrowheads="1"/>
            </p:cNvSpPr>
            <p:nvPr/>
          </p:nvSpPr>
          <p:spPr bwMode="auto">
            <a:xfrm rot="16200000">
              <a:off x="5243085" y="4709178"/>
              <a:ext cx="877316" cy="215444"/>
            </a:xfrm>
            <a:prstGeom prst="rect">
              <a:avLst/>
            </a:prstGeom>
            <a:noFill/>
            <a:ln w="9525">
              <a:noFill/>
              <a:miter lim="800000"/>
              <a:headEnd/>
              <a:tailEnd/>
            </a:ln>
          </p:spPr>
          <p:txBody>
            <a:bodyPr lIns="0" tIns="0" rIns="0" bIns="0">
              <a:spAutoFit/>
            </a:bodyPr>
            <a:lstStyle/>
            <a:p>
              <a:pPr eaLnBrk="1" hangingPunct="1">
                <a:defRPr/>
              </a:pPr>
              <a:r>
                <a:rPr lang="en-US" sz="1400" dirty="0" smtClean="0">
                  <a:solidFill>
                    <a:prstClr val="black"/>
                  </a:solidFill>
                  <a:latin typeface="Calibri" pitchFamily="34" charset="0"/>
                  <a:cs typeface="+mn-cs"/>
                </a:rPr>
                <a:t>31 </a:t>
              </a:r>
              <a:r>
                <a:rPr lang="en-US" sz="1400" dirty="0">
                  <a:solidFill>
                    <a:prstClr val="black"/>
                  </a:solidFill>
                  <a:latin typeface="Calibri" pitchFamily="34" charset="0"/>
                  <a:cs typeface="+mn-cs"/>
                </a:rPr>
                <a:t>studies</a:t>
              </a:r>
            </a:p>
          </p:txBody>
        </p:sp>
        <p:sp>
          <p:nvSpPr>
            <p:cNvPr id="168" name="Rectangle 106"/>
            <p:cNvSpPr>
              <a:spLocks noChangeArrowheads="1"/>
            </p:cNvSpPr>
            <p:nvPr/>
          </p:nvSpPr>
          <p:spPr bwMode="auto">
            <a:xfrm rot="16200000">
              <a:off x="6782740" y="4716758"/>
              <a:ext cx="877316" cy="215444"/>
            </a:xfrm>
            <a:prstGeom prst="rect">
              <a:avLst/>
            </a:prstGeom>
            <a:noFill/>
            <a:ln w="9525">
              <a:noFill/>
              <a:miter lim="800000"/>
              <a:headEnd/>
              <a:tailEnd/>
            </a:ln>
          </p:spPr>
          <p:txBody>
            <a:bodyPr lIns="0" tIns="0" rIns="0" bIns="0">
              <a:spAutoFit/>
            </a:bodyPr>
            <a:lstStyle/>
            <a:p>
              <a:pPr eaLnBrk="1" hangingPunct="1">
                <a:defRPr/>
              </a:pPr>
              <a:r>
                <a:rPr lang="en-US" sz="1400" dirty="0" smtClean="0">
                  <a:solidFill>
                    <a:prstClr val="black"/>
                  </a:solidFill>
                  <a:latin typeface="Calibri" pitchFamily="34" charset="0"/>
                  <a:cs typeface="+mn-cs"/>
                </a:rPr>
                <a:t>20 </a:t>
              </a:r>
              <a:r>
                <a:rPr lang="en-US" sz="1400" dirty="0">
                  <a:solidFill>
                    <a:prstClr val="black"/>
                  </a:solidFill>
                  <a:latin typeface="Calibri" pitchFamily="34" charset="0"/>
                  <a:cs typeface="+mn-cs"/>
                </a:rPr>
                <a:t>studies</a:t>
              </a:r>
            </a:p>
          </p:txBody>
        </p:sp>
        <p:sp>
          <p:nvSpPr>
            <p:cNvPr id="169" name="Rectangle 106"/>
            <p:cNvSpPr>
              <a:spLocks noChangeArrowheads="1"/>
            </p:cNvSpPr>
            <p:nvPr/>
          </p:nvSpPr>
          <p:spPr bwMode="auto">
            <a:xfrm rot="16200000">
              <a:off x="6259860" y="4709178"/>
              <a:ext cx="877316" cy="215444"/>
            </a:xfrm>
            <a:prstGeom prst="rect">
              <a:avLst/>
            </a:prstGeom>
            <a:noFill/>
            <a:ln w="9525">
              <a:noFill/>
              <a:miter lim="800000"/>
              <a:headEnd/>
              <a:tailEnd/>
            </a:ln>
          </p:spPr>
          <p:txBody>
            <a:bodyPr lIns="0" tIns="0" rIns="0" bIns="0">
              <a:spAutoFit/>
            </a:bodyPr>
            <a:lstStyle/>
            <a:p>
              <a:pPr eaLnBrk="1" hangingPunct="1">
                <a:defRPr/>
              </a:pPr>
              <a:r>
                <a:rPr lang="en-US" sz="1400" dirty="0">
                  <a:solidFill>
                    <a:prstClr val="black"/>
                  </a:solidFill>
                  <a:latin typeface="Calibri" pitchFamily="34" charset="0"/>
                  <a:cs typeface="+mn-cs"/>
                </a:rPr>
                <a:t>8 studies</a:t>
              </a:r>
            </a:p>
          </p:txBody>
        </p:sp>
        <p:sp>
          <p:nvSpPr>
            <p:cNvPr id="170" name="Rectangle 90"/>
            <p:cNvSpPr>
              <a:spLocks noChangeArrowheads="1"/>
            </p:cNvSpPr>
            <p:nvPr/>
          </p:nvSpPr>
          <p:spPr bwMode="auto">
            <a:xfrm rot="18900000">
              <a:off x="5218378" y="5577019"/>
              <a:ext cx="737049"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Folate</a:t>
              </a:r>
            </a:p>
          </p:txBody>
        </p:sp>
        <p:sp>
          <p:nvSpPr>
            <p:cNvPr id="171" name="Rectangle 94"/>
            <p:cNvSpPr>
              <a:spLocks noChangeArrowheads="1"/>
            </p:cNvSpPr>
            <p:nvPr/>
          </p:nvSpPr>
          <p:spPr bwMode="auto">
            <a:xfrm rot="18900000">
              <a:off x="4698109" y="5577019"/>
              <a:ext cx="737049" cy="215444"/>
            </a:xfrm>
            <a:prstGeom prst="rect">
              <a:avLst/>
            </a:prstGeom>
            <a:noFill/>
            <a:ln w="9525">
              <a:noFill/>
              <a:miter lim="800000"/>
              <a:headEnd/>
              <a:tailEnd/>
            </a:ln>
          </p:spPr>
          <p:txBody>
            <a:bodyPr lIns="0" tIns="0" rIns="0" bIns="0">
              <a:spAutoFit/>
            </a:bodyPr>
            <a:lstStyle/>
            <a:p>
              <a:pPr algn="r" eaLnBrk="1" hangingPunct="1">
                <a:defRPr/>
              </a:pPr>
              <a:r>
                <a:rPr lang="en-US" sz="1400" dirty="0" err="1">
                  <a:solidFill>
                    <a:srgbClr val="000000"/>
                  </a:solidFill>
                  <a:latin typeface="Calibri" pitchFamily="34" charset="0"/>
                  <a:cs typeface="+mn-cs"/>
                </a:rPr>
                <a:t>Vit</a:t>
              </a:r>
              <a:r>
                <a:rPr lang="en-US" sz="1400" dirty="0">
                  <a:solidFill>
                    <a:srgbClr val="000000"/>
                  </a:solidFill>
                  <a:latin typeface="Calibri" pitchFamily="34" charset="0"/>
                  <a:cs typeface="+mn-cs"/>
                </a:rPr>
                <a:t> B12</a:t>
              </a:r>
            </a:p>
          </p:txBody>
        </p:sp>
        <p:sp>
          <p:nvSpPr>
            <p:cNvPr id="172" name="Line 95"/>
            <p:cNvSpPr>
              <a:spLocks noChangeShapeType="1"/>
            </p:cNvSpPr>
            <p:nvPr/>
          </p:nvSpPr>
          <p:spPr bwMode="auto">
            <a:xfrm>
              <a:off x="5694351" y="5331352"/>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73" name="Rectangle 96"/>
            <p:cNvSpPr>
              <a:spLocks noChangeArrowheads="1"/>
            </p:cNvSpPr>
            <p:nvPr/>
          </p:nvSpPr>
          <p:spPr bwMode="auto">
            <a:xfrm rot="18900000">
              <a:off x="6235153" y="5577019"/>
              <a:ext cx="737049" cy="215444"/>
            </a:xfrm>
            <a:prstGeom prst="rect">
              <a:avLst/>
            </a:prstGeom>
            <a:noFill/>
            <a:ln w="9525">
              <a:noFill/>
              <a:miter lim="800000"/>
              <a:headEnd/>
              <a:tailEnd/>
            </a:ln>
          </p:spPr>
          <p:txBody>
            <a:bodyPr lIns="0" tIns="0" rIns="0" bIns="0">
              <a:spAutoFit/>
            </a:bodyPr>
            <a:lstStyle/>
            <a:p>
              <a:pPr algn="r" eaLnBrk="1" hangingPunct="1">
                <a:defRPr/>
              </a:pPr>
              <a:r>
                <a:rPr lang="en-US" sz="1400" dirty="0" err="1">
                  <a:solidFill>
                    <a:srgbClr val="000000"/>
                  </a:solidFill>
                  <a:latin typeface="Calibri" pitchFamily="34" charset="0"/>
                  <a:cs typeface="+mn-cs"/>
                </a:rPr>
                <a:t>Vit</a:t>
              </a:r>
              <a:r>
                <a:rPr lang="en-US" sz="1400" dirty="0">
                  <a:solidFill>
                    <a:srgbClr val="000000"/>
                  </a:solidFill>
                  <a:latin typeface="Calibri" pitchFamily="34" charset="0"/>
                  <a:cs typeface="+mn-cs"/>
                </a:rPr>
                <a:t> C</a:t>
              </a:r>
            </a:p>
          </p:txBody>
        </p:sp>
        <p:sp>
          <p:nvSpPr>
            <p:cNvPr id="174" name="Line 99"/>
            <p:cNvSpPr>
              <a:spLocks noChangeShapeType="1"/>
            </p:cNvSpPr>
            <p:nvPr/>
          </p:nvSpPr>
          <p:spPr bwMode="auto">
            <a:xfrm>
              <a:off x="5146119" y="5331352"/>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75" name="Rectangle 100"/>
            <p:cNvSpPr>
              <a:spLocks noChangeArrowheads="1"/>
            </p:cNvSpPr>
            <p:nvPr/>
          </p:nvSpPr>
          <p:spPr bwMode="auto">
            <a:xfrm rot="18900000">
              <a:off x="6729129" y="5577019"/>
              <a:ext cx="738856" cy="215444"/>
            </a:xfrm>
            <a:prstGeom prst="rect">
              <a:avLst/>
            </a:prstGeom>
            <a:noFill/>
            <a:ln w="9525">
              <a:noFill/>
              <a:miter lim="800000"/>
              <a:headEnd/>
              <a:tailEnd/>
            </a:ln>
          </p:spPr>
          <p:txBody>
            <a:bodyPr lIns="0" tIns="0" rIns="0" bIns="0">
              <a:spAutoFit/>
            </a:bodyPr>
            <a:lstStyle/>
            <a:p>
              <a:pPr algn="r" eaLnBrk="1" hangingPunct="1">
                <a:defRPr/>
              </a:pPr>
              <a:r>
                <a:rPr lang="en-US" sz="1400" dirty="0" err="1">
                  <a:solidFill>
                    <a:srgbClr val="000000"/>
                  </a:solidFill>
                  <a:latin typeface="Calibri" pitchFamily="34" charset="0"/>
                  <a:cs typeface="+mn-cs"/>
                </a:rPr>
                <a:t>Vit</a:t>
              </a:r>
              <a:r>
                <a:rPr lang="en-US" sz="1400" dirty="0">
                  <a:solidFill>
                    <a:srgbClr val="000000"/>
                  </a:solidFill>
                  <a:latin typeface="Calibri" pitchFamily="34" charset="0"/>
                  <a:cs typeface="+mn-cs"/>
                </a:rPr>
                <a:t> E</a:t>
              </a:r>
            </a:p>
          </p:txBody>
        </p:sp>
        <p:sp>
          <p:nvSpPr>
            <p:cNvPr id="176" name="Line 103"/>
            <p:cNvSpPr>
              <a:spLocks noChangeShapeType="1"/>
            </p:cNvSpPr>
            <p:nvPr/>
          </p:nvSpPr>
          <p:spPr bwMode="auto">
            <a:xfrm>
              <a:off x="6715680" y="5331352"/>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77" name="Line 105"/>
            <p:cNvSpPr>
              <a:spLocks noChangeShapeType="1"/>
            </p:cNvSpPr>
            <p:nvPr/>
          </p:nvSpPr>
          <p:spPr bwMode="auto">
            <a:xfrm>
              <a:off x="7218689" y="5331352"/>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78" name="Rectangle 177"/>
            <p:cNvSpPr/>
            <p:nvPr/>
          </p:nvSpPr>
          <p:spPr>
            <a:xfrm>
              <a:off x="4951413" y="6023638"/>
              <a:ext cx="2498933" cy="429698"/>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100">
                <a:solidFill>
                  <a:prstClr val="white"/>
                </a:solidFill>
              </a:endParaRPr>
            </a:p>
          </p:txBody>
        </p:sp>
        <p:sp>
          <p:nvSpPr>
            <p:cNvPr id="179" name="Rectangle 90"/>
            <p:cNvSpPr>
              <a:spLocks noChangeArrowheads="1"/>
            </p:cNvSpPr>
            <p:nvPr/>
          </p:nvSpPr>
          <p:spPr bwMode="auto">
            <a:xfrm>
              <a:off x="4957157" y="6069211"/>
              <a:ext cx="2498933" cy="338554"/>
            </a:xfrm>
            <a:prstGeom prst="rect">
              <a:avLst/>
            </a:prstGeom>
            <a:solidFill>
              <a:schemeClr val="tx2">
                <a:lumMod val="50000"/>
              </a:schemeClr>
            </a:solidFill>
            <a:ln w="9525">
              <a:solidFill>
                <a:schemeClr val="tx2">
                  <a:lumMod val="50000"/>
                </a:schemeClr>
              </a:solidFill>
              <a:miter lim="800000"/>
              <a:headEnd/>
              <a:tailEnd/>
            </a:ln>
          </p:spPr>
          <p:txBody>
            <a:bodyPr wrap="square" lIns="0" tIns="0" rIns="0" bIns="0" anchor="ctr">
              <a:spAutoFit/>
            </a:bodyPr>
            <a:lstStyle/>
            <a:p>
              <a:pPr algn="ctr" eaLnBrk="1" hangingPunct="1"/>
              <a:r>
                <a:rPr lang="en-US" sz="1100" dirty="0" smtClean="0">
                  <a:solidFill>
                    <a:prstClr val="white"/>
                  </a:solidFill>
                  <a:latin typeface="+mn-lt"/>
                  <a:cs typeface="+mn-cs"/>
                </a:rPr>
                <a:t>Meta-analyses</a:t>
              </a:r>
            </a:p>
            <a:p>
              <a:pPr algn="ctr" eaLnBrk="1" hangingPunct="1">
                <a:tabLst>
                  <a:tab pos="1974850" algn="l"/>
                  <a:tab pos="3498850" algn="l"/>
                </a:tabLst>
              </a:pPr>
              <a:r>
                <a:rPr lang="en-US" sz="1100" dirty="0" smtClean="0">
                  <a:solidFill>
                    <a:prstClr val="white"/>
                  </a:solidFill>
                  <a:latin typeface="+mn-lt"/>
                  <a:cs typeface="+mn-cs"/>
                </a:rPr>
                <a:t>Lopes </a:t>
              </a:r>
              <a:r>
                <a:rPr lang="en-US" sz="1100" dirty="0" err="1" smtClean="0">
                  <a:solidFill>
                    <a:prstClr val="white"/>
                  </a:solidFill>
                  <a:latin typeface="+mn-lt"/>
                  <a:cs typeface="+mn-cs"/>
                </a:rPr>
                <a:t>da</a:t>
              </a:r>
              <a:r>
                <a:rPr lang="en-US" sz="1100" dirty="0" smtClean="0">
                  <a:solidFill>
                    <a:prstClr val="white"/>
                  </a:solidFill>
                  <a:latin typeface="+mn-lt"/>
                  <a:cs typeface="+mn-cs"/>
                </a:rPr>
                <a:t> Silva (2013) </a:t>
              </a:r>
              <a:r>
                <a:rPr lang="en-US" sz="1100" dirty="0" err="1" smtClean="0">
                  <a:solidFill>
                    <a:prstClr val="white"/>
                  </a:solidFill>
                  <a:latin typeface="+mn-lt"/>
                  <a:cs typeface="+mn-cs"/>
                </a:rPr>
                <a:t>Alz</a:t>
              </a:r>
              <a:r>
                <a:rPr lang="en-US" sz="1100" dirty="0" smtClean="0">
                  <a:solidFill>
                    <a:prstClr val="white"/>
                  </a:solidFill>
                  <a:latin typeface="+mn-lt"/>
                  <a:cs typeface="+mn-cs"/>
                </a:rPr>
                <a:t> Dement</a:t>
              </a:r>
              <a:endParaRPr lang="en-US" sz="1100" dirty="0">
                <a:solidFill>
                  <a:prstClr val="white"/>
                </a:solidFill>
                <a:latin typeface="+mn-lt"/>
                <a:cs typeface="+mn-cs"/>
              </a:endParaRPr>
            </a:p>
          </p:txBody>
        </p:sp>
        <p:sp>
          <p:nvSpPr>
            <p:cNvPr id="180" name="Freeform 64"/>
            <p:cNvSpPr>
              <a:spLocks/>
            </p:cNvSpPr>
            <p:nvPr/>
          </p:nvSpPr>
          <p:spPr bwMode="auto">
            <a:xfrm>
              <a:off x="7565884" y="3343654"/>
              <a:ext cx="354072" cy="1991488"/>
            </a:xfrm>
            <a:custGeom>
              <a:avLst/>
              <a:gdLst>
                <a:gd name="T0" fmla="*/ 0 w 107"/>
                <a:gd name="T1" fmla="*/ 2147483647 h 698"/>
                <a:gd name="T2" fmla="*/ 0 w 107"/>
                <a:gd name="T3" fmla="*/ 2147483647 h 698"/>
                <a:gd name="T4" fmla="*/ 0 w 107"/>
                <a:gd name="T5" fmla="*/ 0 h 698"/>
                <a:gd name="T6" fmla="*/ 2147483647 w 107"/>
                <a:gd name="T7" fmla="*/ 0 h 698"/>
                <a:gd name="T8" fmla="*/ 2147483647 w 107"/>
                <a:gd name="T9" fmla="*/ 2147483647 h 698"/>
                <a:gd name="T10" fmla="*/ 0 60000 65536"/>
                <a:gd name="T11" fmla="*/ 0 60000 65536"/>
                <a:gd name="T12" fmla="*/ 0 60000 65536"/>
                <a:gd name="T13" fmla="*/ 0 60000 65536"/>
                <a:gd name="T14" fmla="*/ 0 60000 65536"/>
                <a:gd name="T15" fmla="*/ 0 w 107"/>
                <a:gd name="T16" fmla="*/ 0 h 698"/>
                <a:gd name="T17" fmla="*/ 107 w 107"/>
                <a:gd name="T18" fmla="*/ 698 h 698"/>
              </a:gdLst>
              <a:ahLst/>
              <a:cxnLst>
                <a:cxn ang="T10">
                  <a:pos x="T0" y="T1"/>
                </a:cxn>
                <a:cxn ang="T11">
                  <a:pos x="T2" y="T3"/>
                </a:cxn>
                <a:cxn ang="T12">
                  <a:pos x="T4" y="T5"/>
                </a:cxn>
                <a:cxn ang="T13">
                  <a:pos x="T6" y="T7"/>
                </a:cxn>
                <a:cxn ang="T14">
                  <a:pos x="T8" y="T9"/>
                </a:cxn>
              </a:cxnLst>
              <a:rect l="T15" t="T16" r="T17" b="T18"/>
              <a:pathLst>
                <a:path w="107" h="698">
                  <a:moveTo>
                    <a:pt x="0" y="698"/>
                  </a:moveTo>
                  <a:lnTo>
                    <a:pt x="0" y="698"/>
                  </a:lnTo>
                  <a:lnTo>
                    <a:pt x="0" y="0"/>
                  </a:lnTo>
                  <a:lnTo>
                    <a:pt x="107" y="0"/>
                  </a:lnTo>
                  <a:lnTo>
                    <a:pt x="107" y="698"/>
                  </a:lnTo>
                </a:path>
              </a:pathLst>
            </a:custGeom>
            <a:solidFill>
              <a:schemeClr val="accent4">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81" name="Freeform 65"/>
            <p:cNvSpPr>
              <a:spLocks/>
            </p:cNvSpPr>
            <p:nvPr/>
          </p:nvSpPr>
          <p:spPr bwMode="auto">
            <a:xfrm>
              <a:off x="7654403" y="3074585"/>
              <a:ext cx="178842" cy="5685"/>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82" name="Line 66"/>
            <p:cNvSpPr>
              <a:spLocks noChangeShapeType="1"/>
            </p:cNvSpPr>
            <p:nvPr/>
          </p:nvSpPr>
          <p:spPr bwMode="auto">
            <a:xfrm>
              <a:off x="7744727" y="3074585"/>
              <a:ext cx="3613" cy="259595"/>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83" name="Rectangle 106"/>
            <p:cNvSpPr>
              <a:spLocks noChangeArrowheads="1"/>
            </p:cNvSpPr>
            <p:nvPr/>
          </p:nvSpPr>
          <p:spPr bwMode="auto">
            <a:xfrm rot="16200000">
              <a:off x="7295187" y="4712020"/>
              <a:ext cx="879210" cy="215444"/>
            </a:xfrm>
            <a:prstGeom prst="rect">
              <a:avLst/>
            </a:prstGeom>
            <a:noFill/>
            <a:ln w="9525">
              <a:noFill/>
              <a:miter lim="800000"/>
              <a:headEnd/>
              <a:tailEnd/>
            </a:ln>
          </p:spPr>
          <p:txBody>
            <a:bodyPr lIns="0" tIns="0" rIns="0" bIns="0">
              <a:spAutoFit/>
            </a:bodyPr>
            <a:lstStyle/>
            <a:p>
              <a:pPr eaLnBrk="1" hangingPunct="1">
                <a:defRPr/>
              </a:pPr>
              <a:r>
                <a:rPr lang="en-US" sz="1400" dirty="0">
                  <a:solidFill>
                    <a:prstClr val="black"/>
                  </a:solidFill>
                  <a:latin typeface="Calibri" pitchFamily="34" charset="0"/>
                  <a:cs typeface="+mn-cs"/>
                </a:rPr>
                <a:t>11 studies</a:t>
              </a:r>
            </a:p>
          </p:txBody>
        </p:sp>
        <p:sp>
          <p:nvSpPr>
            <p:cNvPr id="184" name="Rectangle 100"/>
            <p:cNvSpPr>
              <a:spLocks noChangeArrowheads="1"/>
            </p:cNvSpPr>
            <p:nvPr/>
          </p:nvSpPr>
          <p:spPr bwMode="auto">
            <a:xfrm rot="18900000">
              <a:off x="7255167" y="5579861"/>
              <a:ext cx="737049"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Selenium</a:t>
              </a:r>
            </a:p>
          </p:txBody>
        </p:sp>
        <p:sp>
          <p:nvSpPr>
            <p:cNvPr id="185" name="Line 105"/>
            <p:cNvSpPr>
              <a:spLocks noChangeShapeType="1"/>
            </p:cNvSpPr>
            <p:nvPr/>
          </p:nvSpPr>
          <p:spPr bwMode="auto">
            <a:xfrm>
              <a:off x="7744727" y="5335142"/>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86" name="TextBox 131"/>
            <p:cNvSpPr txBox="1">
              <a:spLocks noChangeArrowheads="1"/>
            </p:cNvSpPr>
            <p:nvPr/>
          </p:nvSpPr>
          <p:spPr bwMode="auto">
            <a:xfrm>
              <a:off x="7593783" y="2674772"/>
              <a:ext cx="300083"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p>
          </p:txBody>
        </p:sp>
        <p:sp>
          <p:nvSpPr>
            <p:cNvPr id="187" name="Rectangle 186"/>
            <p:cNvSpPr/>
            <p:nvPr/>
          </p:nvSpPr>
          <p:spPr>
            <a:xfrm>
              <a:off x="7530674" y="6023638"/>
              <a:ext cx="1433814" cy="429698"/>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100">
                <a:solidFill>
                  <a:prstClr val="white"/>
                </a:solidFill>
              </a:endParaRPr>
            </a:p>
          </p:txBody>
        </p:sp>
        <p:sp>
          <p:nvSpPr>
            <p:cNvPr id="188" name="Rectangle 90"/>
            <p:cNvSpPr>
              <a:spLocks noChangeArrowheads="1"/>
            </p:cNvSpPr>
            <p:nvPr/>
          </p:nvSpPr>
          <p:spPr bwMode="auto">
            <a:xfrm>
              <a:off x="7544657" y="6054805"/>
              <a:ext cx="1392848" cy="338554"/>
            </a:xfrm>
            <a:prstGeom prst="rect">
              <a:avLst/>
            </a:prstGeom>
            <a:solidFill>
              <a:schemeClr val="tx2">
                <a:lumMod val="50000"/>
              </a:schemeClr>
            </a:solidFill>
            <a:ln w="9525">
              <a:solidFill>
                <a:schemeClr val="tx2">
                  <a:lumMod val="50000"/>
                </a:schemeClr>
              </a:solidFill>
              <a:miter lim="800000"/>
              <a:headEnd/>
              <a:tailEnd/>
            </a:ln>
          </p:spPr>
          <p:txBody>
            <a:bodyPr wrap="square" lIns="0" tIns="0" rIns="0" bIns="0" anchor="ctr">
              <a:spAutoFit/>
            </a:bodyPr>
            <a:lstStyle/>
            <a:p>
              <a:pPr algn="ctr" eaLnBrk="1" hangingPunct="1"/>
              <a:r>
                <a:rPr lang="en-US" sz="1100" dirty="0" smtClean="0">
                  <a:solidFill>
                    <a:prstClr val="white"/>
                  </a:solidFill>
                  <a:latin typeface="+mn-lt"/>
                  <a:cs typeface="+mn-cs"/>
                </a:rPr>
                <a:t>Systematic review</a:t>
              </a:r>
            </a:p>
            <a:p>
              <a:pPr algn="ctr" eaLnBrk="1" hangingPunct="1"/>
              <a:r>
                <a:rPr lang="en-US" sz="1100" dirty="0" err="1" smtClean="0">
                  <a:solidFill>
                    <a:prstClr val="white"/>
                  </a:solidFill>
                  <a:latin typeface="+mn-lt"/>
                  <a:cs typeface="+mn-cs"/>
                </a:rPr>
                <a:t>Loef</a:t>
              </a:r>
              <a:r>
                <a:rPr lang="en-US" sz="1100" dirty="0" smtClean="0">
                  <a:solidFill>
                    <a:prstClr val="white"/>
                  </a:solidFill>
                  <a:latin typeface="+mn-lt"/>
                  <a:cs typeface="+mn-cs"/>
                </a:rPr>
                <a:t> (2011) JAD</a:t>
              </a:r>
              <a:endParaRPr lang="en-US" sz="1100" dirty="0">
                <a:solidFill>
                  <a:prstClr val="white"/>
                </a:solidFill>
                <a:latin typeface="+mn-lt"/>
                <a:cs typeface="+mn-cs"/>
              </a:endParaRPr>
            </a:p>
          </p:txBody>
        </p:sp>
        <p:cxnSp>
          <p:nvCxnSpPr>
            <p:cNvPr id="26" name="Straight Connector 25"/>
            <p:cNvCxnSpPr/>
            <p:nvPr/>
          </p:nvCxnSpPr>
          <p:spPr bwMode="auto">
            <a:xfrm flipH="1">
              <a:off x="1248286" y="2955210"/>
              <a:ext cx="7332936" cy="0"/>
            </a:xfrm>
            <a:prstGeom prst="line">
              <a:avLst/>
            </a:prstGeom>
            <a:ln>
              <a:solidFill>
                <a:srgbClr val="45739D"/>
              </a:solidFill>
              <a:prstDash val="dash"/>
            </a:ln>
          </p:spPr>
          <p:style>
            <a:lnRef idx="1">
              <a:schemeClr val="accent1"/>
            </a:lnRef>
            <a:fillRef idx="0">
              <a:schemeClr val="accent1"/>
            </a:fillRef>
            <a:effectRef idx="0">
              <a:schemeClr val="accent1"/>
            </a:effectRef>
            <a:fontRef idx="minor">
              <a:schemeClr val="tx1"/>
            </a:fontRef>
          </p:style>
        </p:cxnSp>
        <p:sp>
          <p:nvSpPr>
            <p:cNvPr id="79" name="Line 88"/>
            <p:cNvSpPr>
              <a:spLocks noChangeShapeType="1"/>
            </p:cNvSpPr>
            <p:nvPr/>
          </p:nvSpPr>
          <p:spPr bwMode="auto">
            <a:xfrm>
              <a:off x="1248286" y="5331352"/>
              <a:ext cx="7332936" cy="1894"/>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98" name="Freeform 44"/>
            <p:cNvSpPr>
              <a:spLocks/>
            </p:cNvSpPr>
            <p:nvPr/>
          </p:nvSpPr>
          <p:spPr bwMode="auto">
            <a:xfrm>
              <a:off x="1744761" y="3872493"/>
              <a:ext cx="352267" cy="1443876"/>
            </a:xfrm>
            <a:custGeom>
              <a:avLst/>
              <a:gdLst>
                <a:gd name="T0" fmla="*/ 0 w 107"/>
                <a:gd name="T1" fmla="*/ 2147483647 h 660"/>
                <a:gd name="T2" fmla="*/ 0 w 107"/>
                <a:gd name="T3" fmla="*/ 2147483647 h 660"/>
                <a:gd name="T4" fmla="*/ 0 w 107"/>
                <a:gd name="T5" fmla="*/ 0 h 660"/>
                <a:gd name="T6" fmla="*/ 2147483647 w 107"/>
                <a:gd name="T7" fmla="*/ 0 h 660"/>
                <a:gd name="T8" fmla="*/ 2147483647 w 107"/>
                <a:gd name="T9" fmla="*/ 2147483647 h 660"/>
                <a:gd name="T10" fmla="*/ 0 60000 65536"/>
                <a:gd name="T11" fmla="*/ 0 60000 65536"/>
                <a:gd name="T12" fmla="*/ 0 60000 65536"/>
                <a:gd name="T13" fmla="*/ 0 60000 65536"/>
                <a:gd name="T14" fmla="*/ 0 60000 65536"/>
                <a:gd name="T15" fmla="*/ 0 w 107"/>
                <a:gd name="T16" fmla="*/ 0 h 660"/>
                <a:gd name="T17" fmla="*/ 107 w 107"/>
                <a:gd name="T18" fmla="*/ 660 h 660"/>
              </a:gdLst>
              <a:ahLst/>
              <a:cxnLst>
                <a:cxn ang="T10">
                  <a:pos x="T0" y="T1"/>
                </a:cxn>
                <a:cxn ang="T11">
                  <a:pos x="T2" y="T3"/>
                </a:cxn>
                <a:cxn ang="T12">
                  <a:pos x="T4" y="T5"/>
                </a:cxn>
                <a:cxn ang="T13">
                  <a:pos x="T6" y="T7"/>
                </a:cxn>
                <a:cxn ang="T14">
                  <a:pos x="T8" y="T9"/>
                </a:cxn>
              </a:cxnLst>
              <a:rect l="T15" t="T16" r="T17" b="T18"/>
              <a:pathLst>
                <a:path w="107" h="660">
                  <a:moveTo>
                    <a:pt x="0" y="660"/>
                  </a:moveTo>
                  <a:lnTo>
                    <a:pt x="0" y="660"/>
                  </a:lnTo>
                  <a:lnTo>
                    <a:pt x="0" y="0"/>
                  </a:lnTo>
                  <a:lnTo>
                    <a:pt x="107" y="0"/>
                  </a:lnTo>
                  <a:lnTo>
                    <a:pt x="107" y="660"/>
                  </a:lnTo>
                </a:path>
              </a:pathLst>
            </a:custGeom>
            <a:solidFill>
              <a:schemeClr val="accent3">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99" name="Freeform 45"/>
            <p:cNvSpPr>
              <a:spLocks/>
            </p:cNvSpPr>
            <p:nvPr/>
          </p:nvSpPr>
          <p:spPr bwMode="auto">
            <a:xfrm>
              <a:off x="1831472" y="3736064"/>
              <a:ext cx="180649" cy="5685"/>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01" name="Line 46"/>
            <p:cNvSpPr>
              <a:spLocks noChangeShapeType="1"/>
            </p:cNvSpPr>
            <p:nvPr/>
          </p:nvSpPr>
          <p:spPr bwMode="auto">
            <a:xfrm>
              <a:off x="1921797" y="3736064"/>
              <a:ext cx="3613" cy="136429"/>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02" name="Rectangle 106"/>
            <p:cNvSpPr>
              <a:spLocks noChangeArrowheads="1"/>
            </p:cNvSpPr>
            <p:nvPr/>
          </p:nvSpPr>
          <p:spPr bwMode="auto">
            <a:xfrm rot="16200000">
              <a:off x="1463269" y="4701775"/>
              <a:ext cx="877315" cy="215444"/>
            </a:xfrm>
            <a:prstGeom prst="rect">
              <a:avLst/>
            </a:prstGeom>
            <a:noFill/>
            <a:ln w="9525">
              <a:noFill/>
              <a:miter lim="800000"/>
              <a:headEnd/>
              <a:tailEnd/>
            </a:ln>
          </p:spPr>
          <p:txBody>
            <a:bodyPr lIns="0" tIns="0" rIns="0" bIns="0">
              <a:spAutoFit/>
            </a:bodyPr>
            <a:lstStyle/>
            <a:p>
              <a:pPr eaLnBrk="1" hangingPunct="1">
                <a:defRPr/>
              </a:pPr>
              <a:r>
                <a:rPr lang="en-US" sz="1400" dirty="0">
                  <a:solidFill>
                    <a:prstClr val="black"/>
                  </a:solidFill>
                  <a:latin typeface="Calibri" pitchFamily="34" charset="0"/>
                  <a:cs typeface="+mn-cs"/>
                </a:rPr>
                <a:t>2 studies</a:t>
              </a:r>
            </a:p>
          </p:txBody>
        </p:sp>
        <p:sp>
          <p:nvSpPr>
            <p:cNvPr id="104" name="Rectangle 90"/>
            <p:cNvSpPr>
              <a:spLocks noChangeArrowheads="1"/>
            </p:cNvSpPr>
            <p:nvPr/>
          </p:nvSpPr>
          <p:spPr bwMode="auto">
            <a:xfrm rot="18900000">
              <a:off x="1439464" y="5570563"/>
              <a:ext cx="737049"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Uridine</a:t>
              </a:r>
            </a:p>
          </p:txBody>
        </p:sp>
        <p:sp>
          <p:nvSpPr>
            <p:cNvPr id="105" name="Line 95"/>
            <p:cNvSpPr>
              <a:spLocks noChangeShapeType="1"/>
            </p:cNvSpPr>
            <p:nvPr/>
          </p:nvSpPr>
          <p:spPr bwMode="auto">
            <a:xfrm>
              <a:off x="1891087" y="5323948"/>
              <a:ext cx="3613" cy="66320"/>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07" name="TextBox 106"/>
            <p:cNvSpPr txBox="1">
              <a:spLocks noChangeArrowheads="1"/>
            </p:cNvSpPr>
            <p:nvPr/>
          </p:nvSpPr>
          <p:spPr bwMode="auto">
            <a:xfrm>
              <a:off x="1578930" y="2680633"/>
              <a:ext cx="378630"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r>
                <a:rPr lang="en-US" baseline="30000" dirty="0">
                  <a:solidFill>
                    <a:srgbClr val="000000"/>
                  </a:solidFill>
                  <a:latin typeface="Calibri" pitchFamily="34" charset="0"/>
                  <a:cs typeface="+mn-cs"/>
                </a:rPr>
                <a:t>1</a:t>
              </a:r>
            </a:p>
          </p:txBody>
        </p:sp>
        <p:sp>
          <p:nvSpPr>
            <p:cNvPr id="108" name="TextBox 131"/>
            <p:cNvSpPr txBox="1">
              <a:spLocks noChangeArrowheads="1"/>
            </p:cNvSpPr>
            <p:nvPr/>
          </p:nvSpPr>
          <p:spPr bwMode="auto">
            <a:xfrm>
              <a:off x="1873388" y="2680633"/>
              <a:ext cx="378630"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r>
                <a:rPr lang="en-US" baseline="30000" dirty="0">
                  <a:solidFill>
                    <a:srgbClr val="000000"/>
                  </a:solidFill>
                  <a:latin typeface="Calibri" pitchFamily="34" charset="0"/>
                  <a:cs typeface="+mn-cs"/>
                </a:rPr>
                <a:t>2</a:t>
              </a:r>
            </a:p>
          </p:txBody>
        </p:sp>
        <p:sp>
          <p:nvSpPr>
            <p:cNvPr id="110" name="Rectangle 109"/>
            <p:cNvSpPr/>
            <p:nvPr/>
          </p:nvSpPr>
          <p:spPr>
            <a:xfrm>
              <a:off x="368210" y="6023638"/>
              <a:ext cx="1720577" cy="429698"/>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100">
                <a:solidFill>
                  <a:prstClr val="white"/>
                </a:solidFill>
              </a:endParaRPr>
            </a:p>
          </p:txBody>
        </p:sp>
        <p:sp>
          <p:nvSpPr>
            <p:cNvPr id="111" name="Rectangle 90"/>
            <p:cNvSpPr>
              <a:spLocks noChangeArrowheads="1"/>
            </p:cNvSpPr>
            <p:nvPr/>
          </p:nvSpPr>
          <p:spPr bwMode="auto">
            <a:xfrm>
              <a:off x="389718" y="6073174"/>
              <a:ext cx="1677563" cy="338554"/>
            </a:xfrm>
            <a:prstGeom prst="rect">
              <a:avLst/>
            </a:prstGeom>
            <a:solidFill>
              <a:schemeClr val="tx2">
                <a:lumMod val="50000"/>
              </a:schemeClr>
            </a:solidFill>
            <a:ln w="9525">
              <a:solidFill>
                <a:schemeClr val="tx2">
                  <a:lumMod val="50000"/>
                </a:schemeClr>
              </a:solidFill>
              <a:miter lim="800000"/>
              <a:headEnd/>
              <a:tailEnd/>
            </a:ln>
          </p:spPr>
          <p:txBody>
            <a:bodyPr wrap="square" lIns="0" tIns="0" rIns="0" bIns="0" anchor="ctr">
              <a:spAutoFit/>
            </a:bodyPr>
            <a:lstStyle/>
            <a:p>
              <a:pPr eaLnBrk="1" hangingPunct="1"/>
              <a:r>
                <a:rPr lang="en-US" sz="1100" dirty="0" smtClean="0">
                  <a:solidFill>
                    <a:prstClr val="white"/>
                  </a:solidFill>
                  <a:latin typeface="+mn-lt"/>
                  <a:cs typeface="+mn-cs"/>
                </a:rPr>
                <a:t>1:Trushina (2013) PLOS</a:t>
              </a:r>
            </a:p>
            <a:p>
              <a:pPr eaLnBrk="1" hangingPunct="1"/>
              <a:r>
                <a:rPr lang="en-US" sz="1100" dirty="0" smtClean="0">
                  <a:solidFill>
                    <a:prstClr val="white"/>
                  </a:solidFill>
                  <a:latin typeface="+mn-lt"/>
                  <a:cs typeface="+mn-cs"/>
                </a:rPr>
                <a:t>2:Olde </a:t>
              </a:r>
              <a:r>
                <a:rPr lang="en-US" sz="1100" dirty="0" err="1" smtClean="0">
                  <a:solidFill>
                    <a:prstClr val="white"/>
                  </a:solidFill>
                  <a:latin typeface="+mn-lt"/>
                  <a:cs typeface="+mn-cs"/>
                </a:rPr>
                <a:t>Rikkert</a:t>
              </a:r>
              <a:r>
                <a:rPr lang="en-US" sz="1100" dirty="0" smtClean="0">
                  <a:solidFill>
                    <a:prstClr val="white"/>
                  </a:solidFill>
                  <a:latin typeface="+mn-lt"/>
                  <a:cs typeface="+mn-cs"/>
                </a:rPr>
                <a:t> (2013)ADPD</a:t>
              </a:r>
              <a:endParaRPr lang="en-US" sz="1100" dirty="0">
                <a:solidFill>
                  <a:prstClr val="white"/>
                </a:solidFill>
                <a:latin typeface="+mn-lt"/>
                <a:cs typeface="+mn-cs"/>
              </a:endParaRPr>
            </a:p>
          </p:txBody>
        </p:sp>
        <p:sp>
          <p:nvSpPr>
            <p:cNvPr id="113" name="TextBox 131"/>
            <p:cNvSpPr txBox="1">
              <a:spLocks noChangeArrowheads="1"/>
            </p:cNvSpPr>
            <p:nvPr/>
          </p:nvSpPr>
          <p:spPr bwMode="auto">
            <a:xfrm>
              <a:off x="3484477" y="2697677"/>
              <a:ext cx="300083"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p>
          </p:txBody>
        </p:sp>
      </p:gr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141288"/>
            <a:ext cx="7734300" cy="1143000"/>
          </a:xfrm>
          <a:prstGeom prst="rect">
            <a:avLst/>
          </a:prstGeom>
          <a:noFill/>
          <a:ln w="9525">
            <a:noFill/>
            <a:miter lim="800000"/>
            <a:headEnd/>
            <a:tailEnd/>
          </a:ln>
        </p:spPr>
        <p:txBody>
          <a:bodyPr lIns="540000" anchor="ctr"/>
          <a:lstStyle>
            <a:lvl1pPr algn="l" rtl="0" eaLnBrk="0" fontAlgn="base" hangingPunct="0">
              <a:spcBef>
                <a:spcPct val="0"/>
              </a:spcBef>
              <a:spcAft>
                <a:spcPct val="0"/>
              </a:spcAft>
              <a:defRPr sz="2800" b="0">
                <a:solidFill>
                  <a:srgbClr val="9283BE"/>
                </a:solidFill>
                <a:latin typeface="+mj-lt"/>
                <a:ea typeface="MS PGothic" pitchFamily="34" charset="-128"/>
                <a:cs typeface="ＭＳ Ｐゴシック" pitchFamily="100" charset="-128"/>
              </a:defRPr>
            </a:lvl1pPr>
            <a:lvl2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2pPr>
            <a:lvl3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3pPr>
            <a:lvl4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4pPr>
            <a:lvl5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5pPr>
            <a:lvl6pPr marL="457200" algn="l" rtl="0" fontAlgn="base">
              <a:spcBef>
                <a:spcPct val="0"/>
              </a:spcBef>
              <a:spcAft>
                <a:spcPct val="0"/>
              </a:spcAft>
              <a:defRPr sz="2800" b="1">
                <a:solidFill>
                  <a:schemeClr val="bg1"/>
                </a:solidFill>
                <a:latin typeface="Arial" pitchFamily="100" charset="0"/>
              </a:defRPr>
            </a:lvl6pPr>
            <a:lvl7pPr marL="914400" algn="l" rtl="0" fontAlgn="base">
              <a:spcBef>
                <a:spcPct val="0"/>
              </a:spcBef>
              <a:spcAft>
                <a:spcPct val="0"/>
              </a:spcAft>
              <a:defRPr sz="2800" b="1">
                <a:solidFill>
                  <a:schemeClr val="bg1"/>
                </a:solidFill>
                <a:latin typeface="Arial" pitchFamily="100" charset="0"/>
              </a:defRPr>
            </a:lvl7pPr>
            <a:lvl8pPr marL="1371600" algn="l" rtl="0" fontAlgn="base">
              <a:spcBef>
                <a:spcPct val="0"/>
              </a:spcBef>
              <a:spcAft>
                <a:spcPct val="0"/>
              </a:spcAft>
              <a:defRPr sz="2800" b="1">
                <a:solidFill>
                  <a:schemeClr val="bg1"/>
                </a:solidFill>
                <a:latin typeface="Arial" pitchFamily="100" charset="0"/>
              </a:defRPr>
            </a:lvl8pPr>
            <a:lvl9pPr marL="1828800" algn="l" rtl="0" fontAlgn="base">
              <a:spcBef>
                <a:spcPct val="0"/>
              </a:spcBef>
              <a:spcAft>
                <a:spcPct val="0"/>
              </a:spcAft>
              <a:defRPr sz="2800" b="1">
                <a:solidFill>
                  <a:schemeClr val="bg1"/>
                </a:solidFill>
                <a:latin typeface="Arial" pitchFamily="100" charset="0"/>
              </a:defRPr>
            </a:lvl9pPr>
          </a:lstStyle>
          <a:p>
            <a:pPr eaLnBrk="1" hangingPunct="1">
              <a:defRPr/>
            </a:pPr>
            <a:r>
              <a:rPr lang="en-GB" sz="3200" kern="0" dirty="0" smtClean="0">
                <a:solidFill>
                  <a:schemeClr val="bg1"/>
                </a:solidFill>
                <a:latin typeface="Calibri" pitchFamily="34" charset="0"/>
                <a:cs typeface="Arial" pitchFamily="34" charset="0"/>
              </a:rPr>
              <a:t>Lower nutrient status preceding classic protein energy malnutrition</a:t>
            </a:r>
            <a:endParaRPr lang="en-GB" sz="3200" b="1" kern="0" dirty="0" smtClean="0">
              <a:solidFill>
                <a:schemeClr val="bg1"/>
              </a:solidFill>
              <a:latin typeface="Calibri" pitchFamily="34" charset="0"/>
              <a:cs typeface="Arial" pitchFamily="34" charset="0"/>
            </a:endParaRPr>
          </a:p>
        </p:txBody>
      </p:sp>
      <p:pic>
        <p:nvPicPr>
          <p:cNvPr id="46084" name="Picture 5" descr="Figure 1 - Hypothetical model of dynamic biomarkers and nutritional status - high res v3.tif"/>
          <p:cNvPicPr>
            <a:picLocks noChangeAspect="1"/>
          </p:cNvPicPr>
          <p:nvPr/>
        </p:nvPicPr>
        <p:blipFill>
          <a:blip r:embed="rId3" cstate="print"/>
          <a:srcRect/>
          <a:stretch>
            <a:fillRect/>
          </a:stretch>
        </p:blipFill>
        <p:spPr bwMode="auto">
          <a:xfrm>
            <a:off x="1065965" y="2516053"/>
            <a:ext cx="7202487" cy="3900487"/>
          </a:xfrm>
          <a:prstGeom prst="rect">
            <a:avLst/>
          </a:prstGeom>
          <a:noFill/>
          <a:ln w="9525">
            <a:noFill/>
            <a:miter lim="800000"/>
            <a:headEnd/>
            <a:tailEnd/>
          </a:ln>
        </p:spPr>
      </p:pic>
      <p:sp>
        <p:nvSpPr>
          <p:cNvPr id="46085" name="TextBox 599"/>
          <p:cNvSpPr txBox="1">
            <a:spLocks noChangeArrowheads="1"/>
          </p:cNvSpPr>
          <p:nvPr/>
        </p:nvSpPr>
        <p:spPr bwMode="auto">
          <a:xfrm>
            <a:off x="1066800" y="6581775"/>
            <a:ext cx="5837238" cy="261610"/>
          </a:xfrm>
          <a:prstGeom prst="rect">
            <a:avLst/>
          </a:prstGeom>
          <a:noFill/>
          <a:ln w="9525">
            <a:noFill/>
            <a:miter lim="800000"/>
            <a:headEnd/>
            <a:tailEnd/>
          </a:ln>
        </p:spPr>
        <p:txBody>
          <a:bodyPr>
            <a:spAutoFit/>
          </a:bodyPr>
          <a:lstStyle/>
          <a:p>
            <a:r>
              <a:rPr lang="en-US" sz="1100" b="0" dirty="0" err="1">
                <a:solidFill>
                  <a:srgbClr val="000000"/>
                </a:solidFill>
                <a:latin typeface="Calibri" panose="020F0502020204030204" pitchFamily="34" charset="0"/>
                <a:cs typeface="Calibri" panose="020F0502020204030204" pitchFamily="34" charset="0"/>
              </a:rPr>
              <a:t>Mi</a:t>
            </a:r>
            <a:r>
              <a:rPr lang="en-US" sz="1100" b="0" dirty="0">
                <a:solidFill>
                  <a:srgbClr val="000000"/>
                </a:solidFill>
                <a:latin typeface="Calibri" panose="020F0502020204030204" pitchFamily="34" charset="0"/>
                <a:cs typeface="Calibri" panose="020F0502020204030204" pitchFamily="34" charset="0"/>
              </a:rPr>
              <a:t> et </a:t>
            </a:r>
            <a:r>
              <a:rPr lang="en-US" sz="1100" b="0" dirty="0" smtClean="0">
                <a:solidFill>
                  <a:srgbClr val="000000"/>
                </a:solidFill>
                <a:latin typeface="Calibri" panose="020F0502020204030204" pitchFamily="34" charset="0"/>
                <a:cs typeface="Calibri" panose="020F0502020204030204" pitchFamily="34" charset="0"/>
              </a:rPr>
              <a:t>al (2013) Nutrition</a:t>
            </a:r>
            <a:endParaRPr lang="en-US" sz="1100" b="0" dirty="0">
              <a:solidFill>
                <a:srgbClr val="000000"/>
              </a:solidFill>
              <a:latin typeface="Calibri" panose="020F0502020204030204" pitchFamily="34" charset="0"/>
              <a:cs typeface="Calibri" panose="020F0502020204030204" pitchFamily="34" charset="0"/>
            </a:endParaRPr>
          </a:p>
        </p:txBody>
      </p:sp>
      <p:sp>
        <p:nvSpPr>
          <p:cNvPr id="6" name="Rounded Rectangle 5"/>
          <p:cNvSpPr/>
          <p:nvPr/>
        </p:nvSpPr>
        <p:spPr>
          <a:xfrm>
            <a:off x="1050878" y="1692320"/>
            <a:ext cx="7206018" cy="586854"/>
          </a:xfrm>
          <a:prstGeom prst="roundRect">
            <a:avLst/>
          </a:prstGeom>
          <a:solidFill>
            <a:schemeClr val="tx2">
              <a:lumMod val="50000"/>
            </a:schemeClr>
          </a:solidFill>
          <a:ln>
            <a:solidFill>
              <a:schemeClr val="tx2">
                <a:lumMod val="50000"/>
              </a:schemeClr>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p:spPr>
        <p:style>
          <a:lnRef idx="0">
            <a:scrgbClr r="0" g="0" b="0"/>
          </a:lnRef>
          <a:fillRef idx="3">
            <a:scrgbClr r="0" g="0" b="0"/>
          </a:fillRef>
          <a:effectRef idx="2">
            <a:scrgbClr r="0" g="0" b="0"/>
          </a:effectRef>
          <a:fontRef idx="minor">
            <a:schemeClr val="lt1"/>
          </a:fontRef>
        </p:style>
      </p:sp>
      <p:sp>
        <p:nvSpPr>
          <p:cNvPr id="7" name="Rounded Rectangle 4"/>
          <p:cNvSpPr/>
          <p:nvPr/>
        </p:nvSpPr>
        <p:spPr>
          <a:xfrm>
            <a:off x="1289429" y="1720968"/>
            <a:ext cx="6865394" cy="529559"/>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algn="ctr" defTabSz="1244600">
              <a:lnSpc>
                <a:spcPct val="90000"/>
              </a:lnSpc>
              <a:spcAft>
                <a:spcPct val="35000"/>
              </a:spcAft>
            </a:pPr>
            <a:r>
              <a:rPr lang="en-GB" sz="2000" b="0" kern="0" dirty="0" smtClean="0">
                <a:latin typeface="Calibri" pitchFamily="34" charset="0"/>
                <a:ea typeface="ＭＳ Ｐゴシック"/>
                <a:cs typeface="ＭＳ Ｐゴシック"/>
              </a:rPr>
              <a:t>Epidemiological relate dietary patterns with AD risk</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4"/>
          <p:cNvSpPr>
            <a:spLocks noChangeArrowheads="1"/>
          </p:cNvSpPr>
          <p:nvPr/>
        </p:nvSpPr>
        <p:spPr bwMode="auto">
          <a:xfrm rot="5400000">
            <a:off x="4166032" y="1229200"/>
            <a:ext cx="684000" cy="8006400"/>
          </a:xfrm>
          <a:prstGeom prst="homePlate">
            <a:avLst>
              <a:gd name="adj" fmla="val 32472"/>
            </a:avLst>
          </a:prstGeom>
          <a:solidFill>
            <a:schemeClr val="accent1">
              <a:lumMod val="50000"/>
            </a:schemeClr>
          </a:solidFill>
          <a:ln w="19050" algn="ctr">
            <a:solidFill>
              <a:srgbClr val="4F2683"/>
            </a:solidFill>
            <a:round/>
            <a:headEnd/>
            <a:tailEnd/>
          </a:ln>
        </p:spPr>
        <p:txBody>
          <a:bodyPr vert="vert270" wrap="none" lIns="0" rIns="0" anchor="ctr"/>
          <a:lstStyle/>
          <a:p>
            <a:pPr algn="ctr" fontAlgn="auto">
              <a:lnSpc>
                <a:spcPct val="130000"/>
              </a:lnSpc>
              <a:spcBef>
                <a:spcPts val="0"/>
              </a:spcBef>
              <a:spcAft>
                <a:spcPts val="0"/>
              </a:spcAft>
              <a:defRPr/>
            </a:pPr>
            <a:r>
              <a:rPr lang="en-US" dirty="0" smtClean="0">
                <a:solidFill>
                  <a:prstClr val="white"/>
                </a:solidFill>
                <a:latin typeface="+mn-lt"/>
                <a:ea typeface="ＭＳ Ｐゴシック" pitchFamily="34" charset="-128"/>
              </a:rPr>
              <a:t>Increased </a:t>
            </a:r>
            <a:r>
              <a:rPr lang="en-US" dirty="0">
                <a:solidFill>
                  <a:prstClr val="white"/>
                </a:solidFill>
                <a:latin typeface="+mn-lt"/>
                <a:ea typeface="ＭＳ Ｐゴシック" pitchFamily="34" charset="-128"/>
              </a:rPr>
              <a:t>nutritional need cannot be met by the regular diet</a:t>
            </a:r>
            <a:endParaRPr lang="en-US" strike="sngStrike" dirty="0">
              <a:solidFill>
                <a:prstClr val="white"/>
              </a:solidFill>
              <a:latin typeface="+mn-lt"/>
              <a:ea typeface="ＭＳ Ｐゴシック" pitchFamily="34" charset="-128"/>
            </a:endParaRPr>
          </a:p>
        </p:txBody>
      </p:sp>
      <p:sp>
        <p:nvSpPr>
          <p:cNvPr id="153601" name="Title 1"/>
          <p:cNvSpPr>
            <a:spLocks noGrp="1"/>
          </p:cNvSpPr>
          <p:nvPr>
            <p:ph type="title"/>
          </p:nvPr>
        </p:nvSpPr>
        <p:spPr>
          <a:xfrm>
            <a:off x="0" y="0"/>
            <a:ext cx="7727827" cy="1371600"/>
          </a:xfrm>
          <a:noFill/>
          <a:ln w="9525">
            <a:noFill/>
            <a:miter lim="800000"/>
            <a:headEnd/>
            <a:tailEnd/>
          </a:ln>
        </p:spPr>
        <p:txBody>
          <a:bodyPr vert="horz" wrap="square" lIns="540000" tIns="45720" rIns="91440" bIns="45720" numCol="1" anchor="ctr" anchorCtr="0" compatLnSpc="1">
            <a:prstTxWarp prst="textNoShape">
              <a:avLst/>
            </a:prstTxWarp>
            <a:noAutofit/>
          </a:bodyPr>
          <a:lstStyle/>
          <a:p>
            <a:r>
              <a:rPr lang="en-GB" sz="3200" dirty="0" smtClean="0">
                <a:latin typeface="Calibri" panose="020F0502020204030204" pitchFamily="34" charset="0"/>
                <a:cs typeface="Calibri" panose="020F0502020204030204" pitchFamily="34" charset="0"/>
              </a:rPr>
              <a:t>Development of Souvenaid: </a:t>
            </a:r>
            <a:br>
              <a:rPr lang="en-GB" sz="3200" dirty="0" smtClean="0">
                <a:latin typeface="Calibri" panose="020F0502020204030204" pitchFamily="34" charset="0"/>
                <a:cs typeface="Calibri" panose="020F0502020204030204" pitchFamily="34" charset="0"/>
              </a:rPr>
            </a:br>
            <a:r>
              <a:rPr lang="en-GB" sz="3200" dirty="0" smtClean="0">
                <a:latin typeface="Calibri" panose="020F0502020204030204" pitchFamily="34" charset="0"/>
                <a:cs typeface="Calibri" panose="020F0502020204030204" pitchFamily="34" charset="0"/>
              </a:rPr>
              <a:t>addressing AD specific requirements</a:t>
            </a:r>
          </a:p>
        </p:txBody>
      </p:sp>
      <p:sp>
        <p:nvSpPr>
          <p:cNvPr id="5" name="Pentagon 4"/>
          <p:cNvSpPr>
            <a:spLocks noChangeArrowheads="1"/>
          </p:cNvSpPr>
          <p:nvPr/>
        </p:nvSpPr>
        <p:spPr bwMode="auto">
          <a:xfrm rot="5400000">
            <a:off x="4115232" y="-1960392"/>
            <a:ext cx="684000" cy="8006400"/>
          </a:xfrm>
          <a:prstGeom prst="homePlate">
            <a:avLst>
              <a:gd name="adj" fmla="val 32472"/>
            </a:avLst>
          </a:prstGeom>
          <a:solidFill>
            <a:schemeClr val="accent1">
              <a:lumMod val="50000"/>
            </a:schemeClr>
          </a:solidFill>
          <a:ln w="19050" algn="ctr">
            <a:solidFill>
              <a:srgbClr val="4F2683"/>
            </a:solidFill>
            <a:round/>
            <a:headEnd/>
            <a:tailEnd/>
          </a:ln>
        </p:spPr>
        <p:txBody>
          <a:bodyPr vert="vert270" lIns="0" rIns="0" anchor="ctr"/>
          <a:lstStyle/>
          <a:p>
            <a:pPr algn="ctr" fontAlgn="auto">
              <a:spcBef>
                <a:spcPts val="0"/>
              </a:spcBef>
              <a:spcAft>
                <a:spcPts val="0"/>
              </a:spcAft>
              <a:defRPr/>
            </a:pPr>
            <a:r>
              <a:rPr lang="en-US" dirty="0">
                <a:solidFill>
                  <a:prstClr val="white"/>
                </a:solidFill>
                <a:latin typeface="+mn-lt"/>
                <a:ea typeface="ＭＳ Ｐゴシック" pitchFamily="34" charset="-128"/>
              </a:rPr>
              <a:t>Stimulating synapse formation requires specific nutrients</a:t>
            </a:r>
          </a:p>
        </p:txBody>
      </p:sp>
      <p:sp>
        <p:nvSpPr>
          <p:cNvPr id="8" name="Pentagon 4"/>
          <p:cNvSpPr>
            <a:spLocks noChangeArrowheads="1"/>
          </p:cNvSpPr>
          <p:nvPr/>
        </p:nvSpPr>
        <p:spPr bwMode="auto">
          <a:xfrm rot="5400000">
            <a:off x="4144260" y="406718"/>
            <a:ext cx="684000" cy="8006400"/>
          </a:xfrm>
          <a:prstGeom prst="homePlate">
            <a:avLst>
              <a:gd name="adj" fmla="val 32472"/>
            </a:avLst>
          </a:prstGeom>
          <a:solidFill>
            <a:schemeClr val="accent1">
              <a:lumMod val="50000"/>
            </a:schemeClr>
          </a:solidFill>
          <a:ln w="19050" algn="ctr">
            <a:solidFill>
              <a:srgbClr val="4F2683"/>
            </a:solidFill>
            <a:round/>
            <a:headEnd/>
            <a:tailEnd/>
          </a:ln>
        </p:spPr>
        <p:txBody>
          <a:bodyPr vert="vert270" wrap="none" lIns="0" rIns="0" anchor="ctr"/>
          <a:lstStyle/>
          <a:p>
            <a:pPr algn="ctr" fontAlgn="auto">
              <a:lnSpc>
                <a:spcPct val="130000"/>
              </a:lnSpc>
              <a:spcBef>
                <a:spcPts val="0"/>
              </a:spcBef>
              <a:spcAft>
                <a:spcPts val="0"/>
              </a:spcAft>
              <a:defRPr/>
            </a:pPr>
            <a:r>
              <a:rPr lang="en-US" dirty="0" smtClean="0">
                <a:solidFill>
                  <a:prstClr val="white"/>
                </a:solidFill>
                <a:latin typeface="+mn-lt"/>
                <a:ea typeface="ＭＳ Ｐゴシック" pitchFamily="34" charset="-128"/>
              </a:rPr>
              <a:t>Lower Nutrient status &amp; altered nutrient metabolism </a:t>
            </a:r>
            <a:endParaRPr lang="en-US" strike="sngStrike" dirty="0">
              <a:solidFill>
                <a:prstClr val="white"/>
              </a:solidFill>
              <a:latin typeface="+mn-lt"/>
              <a:ea typeface="ＭＳ Ｐゴシック" pitchFamily="34" charset="-128"/>
            </a:endParaRPr>
          </a:p>
        </p:txBody>
      </p:sp>
      <p:sp>
        <p:nvSpPr>
          <p:cNvPr id="10" name="TextBox 22"/>
          <p:cNvSpPr txBox="1">
            <a:spLocks noChangeArrowheads="1"/>
          </p:cNvSpPr>
          <p:nvPr/>
        </p:nvSpPr>
        <p:spPr bwMode="auto">
          <a:xfrm>
            <a:off x="395288" y="5806843"/>
            <a:ext cx="8311984" cy="865187"/>
          </a:xfrm>
          <a:prstGeom prst="rect">
            <a:avLst/>
          </a:prstGeom>
          <a:solidFill>
            <a:srgbClr val="A9CA02"/>
          </a:solidFill>
          <a:ln w="38100" algn="ctr">
            <a:noFill/>
            <a:round/>
            <a:headEnd/>
            <a:tailEnd/>
          </a:ln>
        </p:spPr>
        <p:txBody>
          <a:bodyPr tIns="0" bIns="0" anchor="ctr"/>
          <a:lstStyle/>
          <a:p>
            <a:pPr algn="ctr"/>
            <a:r>
              <a:rPr lang="en-US" dirty="0">
                <a:solidFill>
                  <a:srgbClr val="57267C"/>
                </a:solidFill>
                <a:latin typeface="+mn-lt"/>
              </a:rPr>
              <a:t>HYPOTHESIS: </a:t>
            </a:r>
          </a:p>
          <a:p>
            <a:pPr algn="ctr"/>
            <a:r>
              <a:rPr lang="en-US" dirty="0" err="1">
                <a:solidFill>
                  <a:srgbClr val="57267C"/>
                </a:solidFill>
                <a:latin typeface="+mn-lt"/>
              </a:rPr>
              <a:t>Souvenaid</a:t>
            </a:r>
            <a:r>
              <a:rPr lang="en-US" dirty="0">
                <a:solidFill>
                  <a:srgbClr val="57267C"/>
                </a:solidFill>
                <a:latin typeface="+mn-lt"/>
              </a:rPr>
              <a:t> successfully addresses an unmet nutritional need in people with AD by increasing their intake of these dietary precursors and co-factors</a:t>
            </a:r>
          </a:p>
        </p:txBody>
      </p:sp>
      <p:grpSp>
        <p:nvGrpSpPr>
          <p:cNvPr id="2" name="Group 16"/>
          <p:cNvGrpSpPr>
            <a:grpSpLocks/>
          </p:cNvGrpSpPr>
          <p:nvPr/>
        </p:nvGrpSpPr>
        <p:grpSpPr bwMode="auto">
          <a:xfrm>
            <a:off x="611188" y="2565400"/>
            <a:ext cx="7785100" cy="1368425"/>
            <a:chOff x="611560" y="2564904"/>
            <a:chExt cx="7785248" cy="1369020"/>
          </a:xfrm>
        </p:grpSpPr>
        <p:pic>
          <p:nvPicPr>
            <p:cNvPr id="153607" name="Picture 11" descr="Logo"/>
            <p:cNvPicPr>
              <a:picLocks noChangeAspect="1" noChangeArrowheads="1"/>
            </p:cNvPicPr>
            <p:nvPr/>
          </p:nvPicPr>
          <p:blipFill>
            <a:blip r:embed="rId2" cstate="print"/>
            <a:srcRect/>
            <a:stretch>
              <a:fillRect/>
            </a:stretch>
          </p:blipFill>
          <p:spPr bwMode="auto">
            <a:xfrm>
              <a:off x="611560" y="2564904"/>
              <a:ext cx="1224136" cy="1224136"/>
            </a:xfrm>
            <a:prstGeom prst="rect">
              <a:avLst/>
            </a:prstGeom>
            <a:noFill/>
            <a:ln w="9525">
              <a:noFill/>
              <a:miter lim="800000"/>
              <a:headEnd/>
              <a:tailEnd/>
            </a:ln>
          </p:spPr>
        </p:pic>
        <p:sp>
          <p:nvSpPr>
            <p:cNvPr id="14" name="Pentagon 13"/>
            <p:cNvSpPr>
              <a:spLocks noChangeArrowheads="1"/>
            </p:cNvSpPr>
            <p:nvPr/>
          </p:nvSpPr>
          <p:spPr bwMode="auto">
            <a:xfrm rot="5400000">
              <a:off x="4828220" y="365336"/>
              <a:ext cx="1224136" cy="5913040"/>
            </a:xfrm>
            <a:prstGeom prst="homePlate">
              <a:avLst>
                <a:gd name="adj" fmla="val 32472"/>
              </a:avLst>
            </a:prstGeom>
            <a:solidFill>
              <a:schemeClr val="accent1">
                <a:lumMod val="50000"/>
              </a:schemeClr>
            </a:solidFill>
            <a:ln w="19050" algn="ctr">
              <a:solidFill>
                <a:srgbClr val="4F2683"/>
              </a:solidFill>
              <a:round/>
              <a:headEnd/>
              <a:tailEnd/>
            </a:ln>
          </p:spPr>
          <p:txBody>
            <a:bodyPr vert="vert270" lIns="0" rIns="0" anchor="ctr"/>
            <a:lstStyle/>
            <a:p>
              <a:pPr algn="ctr" fontAlgn="auto">
                <a:spcBef>
                  <a:spcPts val="0"/>
                </a:spcBef>
                <a:spcAft>
                  <a:spcPts val="0"/>
                </a:spcAft>
                <a:defRPr/>
              </a:pPr>
              <a:r>
                <a:rPr lang="en-US" dirty="0" err="1">
                  <a:solidFill>
                    <a:prstClr val="white"/>
                  </a:solidFill>
                  <a:latin typeface="+mn-lt"/>
                  <a:ea typeface="ＭＳ Ｐゴシック" pitchFamily="34" charset="-128"/>
                </a:rPr>
                <a:t>Uridine</a:t>
              </a:r>
              <a:r>
                <a:rPr lang="en-US" dirty="0">
                  <a:solidFill>
                    <a:prstClr val="white"/>
                  </a:solidFill>
                  <a:latin typeface="+mn-lt"/>
                  <a:ea typeface="ＭＳ Ｐゴシック" pitchFamily="34" charset="-128"/>
                </a:rPr>
                <a:t> (UMP), Omega-3 fatty acids, </a:t>
              </a:r>
              <a:r>
                <a:rPr lang="en-US" dirty="0" err="1">
                  <a:solidFill>
                    <a:prstClr val="white"/>
                  </a:solidFill>
                  <a:latin typeface="+mn-lt"/>
                  <a:ea typeface="ＭＳ Ｐゴシック" pitchFamily="34" charset="-128"/>
                </a:rPr>
                <a:t>Phosholipids</a:t>
              </a:r>
              <a:r>
                <a:rPr lang="en-US" dirty="0">
                  <a:solidFill>
                    <a:prstClr val="white"/>
                  </a:solidFill>
                  <a:latin typeface="+mn-lt"/>
                  <a:ea typeface="ＭＳ Ｐゴシック" pitchFamily="34" charset="-128"/>
                </a:rPr>
                <a:t> &amp; </a:t>
              </a:r>
              <a:r>
                <a:rPr lang="en-US" dirty="0" err="1">
                  <a:solidFill>
                    <a:prstClr val="white"/>
                  </a:solidFill>
                  <a:latin typeface="+mn-lt"/>
                  <a:ea typeface="ＭＳ Ｐゴシック" pitchFamily="34" charset="-128"/>
                </a:rPr>
                <a:t>Choline</a:t>
              </a:r>
              <a:r>
                <a:rPr lang="en-US" dirty="0">
                  <a:solidFill>
                    <a:prstClr val="white"/>
                  </a:solidFill>
                  <a:latin typeface="+mn-lt"/>
                  <a:ea typeface="ＭＳ Ｐゴシック" pitchFamily="34" charset="-128"/>
                </a:rPr>
                <a:t>, B-Vitamins, Antioxidants</a:t>
              </a:r>
            </a:p>
          </p:txBody>
        </p:sp>
      </p:grpSp>
      <p:grpSp>
        <p:nvGrpSpPr>
          <p:cNvPr id="3" name="Group 63"/>
          <p:cNvGrpSpPr/>
          <p:nvPr/>
        </p:nvGrpSpPr>
        <p:grpSpPr>
          <a:xfrm>
            <a:off x="0" y="1451610"/>
            <a:ext cx="9144000" cy="5406390"/>
            <a:chOff x="0" y="1451610"/>
            <a:chExt cx="9144000" cy="5406390"/>
          </a:xfrm>
        </p:grpSpPr>
        <p:sp>
          <p:nvSpPr>
            <p:cNvPr id="65" name="Rectangle 64"/>
            <p:cNvSpPr/>
            <p:nvPr/>
          </p:nvSpPr>
          <p:spPr>
            <a:xfrm>
              <a:off x="0" y="1451610"/>
              <a:ext cx="9144000" cy="5406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65"/>
            <p:cNvGrpSpPr>
              <a:grpSpLocks noChangeAspect="1"/>
            </p:cNvGrpSpPr>
            <p:nvPr/>
          </p:nvGrpSpPr>
          <p:grpSpPr>
            <a:xfrm>
              <a:off x="425885" y="1495578"/>
              <a:ext cx="8175224" cy="5268500"/>
              <a:chOff x="0" y="620688"/>
              <a:chExt cx="8953305" cy="5769932"/>
            </a:xfrm>
          </p:grpSpPr>
          <p:pic>
            <p:nvPicPr>
              <p:cNvPr id="67" name="Picture 66" descr="012a group shot.jpg"/>
              <p:cNvPicPr>
                <a:picLocks noChangeAspect="1"/>
              </p:cNvPicPr>
              <p:nvPr/>
            </p:nvPicPr>
            <p:blipFill>
              <a:blip r:embed="rId3" cstate="print"/>
              <a:stretch>
                <a:fillRect/>
              </a:stretch>
            </p:blipFill>
            <p:spPr>
              <a:xfrm>
                <a:off x="1547664" y="1124744"/>
                <a:ext cx="5868144" cy="4365899"/>
              </a:xfrm>
              <a:prstGeom prst="rect">
                <a:avLst/>
              </a:prstGeom>
            </p:spPr>
          </p:pic>
          <p:sp>
            <p:nvSpPr>
              <p:cNvPr id="68" name="TextBox 67"/>
              <p:cNvSpPr txBox="1"/>
              <p:nvPr/>
            </p:nvSpPr>
            <p:spPr>
              <a:xfrm>
                <a:off x="7308304" y="1988840"/>
                <a:ext cx="1645001" cy="369332"/>
              </a:xfrm>
              <a:prstGeom prst="rect">
                <a:avLst/>
              </a:prstGeom>
              <a:noFill/>
            </p:spPr>
            <p:txBody>
              <a:bodyPr wrap="none" rtlCol="0">
                <a:spAutoFit/>
              </a:bodyPr>
              <a:lstStyle/>
              <a:p>
                <a:pPr algn="ctr"/>
                <a:r>
                  <a:rPr lang="en-US" dirty="0" smtClean="0"/>
                  <a:t>400 mg Choline</a:t>
                </a:r>
              </a:p>
            </p:txBody>
          </p:sp>
          <p:sp>
            <p:nvSpPr>
              <p:cNvPr id="69" name="TextBox 68"/>
              <p:cNvSpPr txBox="1"/>
              <p:nvPr/>
            </p:nvSpPr>
            <p:spPr>
              <a:xfrm>
                <a:off x="294956" y="1573153"/>
                <a:ext cx="1281761" cy="369332"/>
              </a:xfrm>
              <a:prstGeom prst="rect">
                <a:avLst/>
              </a:prstGeom>
              <a:noFill/>
            </p:spPr>
            <p:txBody>
              <a:bodyPr wrap="none" rtlCol="0">
                <a:spAutoFit/>
              </a:bodyPr>
              <a:lstStyle/>
              <a:p>
                <a:pPr algn="ctr"/>
                <a:r>
                  <a:rPr lang="en-US" dirty="0" smtClean="0"/>
                  <a:t>300 mg EPA</a:t>
                </a:r>
              </a:p>
            </p:txBody>
          </p:sp>
          <p:sp>
            <p:nvSpPr>
              <p:cNvPr id="70" name="TextBox 69"/>
              <p:cNvSpPr txBox="1"/>
              <p:nvPr/>
            </p:nvSpPr>
            <p:spPr>
              <a:xfrm>
                <a:off x="5868144" y="692696"/>
                <a:ext cx="1451038" cy="369332"/>
              </a:xfrm>
              <a:prstGeom prst="rect">
                <a:avLst/>
              </a:prstGeom>
              <a:noFill/>
            </p:spPr>
            <p:txBody>
              <a:bodyPr wrap="none" rtlCol="0">
                <a:spAutoFit/>
              </a:bodyPr>
              <a:lstStyle/>
              <a:p>
                <a:pPr algn="ctr"/>
                <a:r>
                  <a:rPr lang="en-US" dirty="0" smtClean="0"/>
                  <a:t>625 mg UMP </a:t>
                </a:r>
              </a:p>
            </p:txBody>
          </p:sp>
          <p:sp>
            <p:nvSpPr>
              <p:cNvPr id="71" name="TextBox 70"/>
              <p:cNvSpPr txBox="1"/>
              <p:nvPr/>
            </p:nvSpPr>
            <p:spPr>
              <a:xfrm>
                <a:off x="7237795" y="4104508"/>
                <a:ext cx="1471878" cy="369332"/>
              </a:xfrm>
              <a:prstGeom prst="rect">
                <a:avLst/>
              </a:prstGeom>
              <a:noFill/>
            </p:spPr>
            <p:txBody>
              <a:bodyPr wrap="none" rtlCol="0">
                <a:spAutoFit/>
              </a:bodyPr>
              <a:lstStyle/>
              <a:p>
                <a:pPr algn="ctr"/>
                <a:r>
                  <a:rPr lang="en-US" dirty="0" smtClean="0"/>
                  <a:t>3 mcg </a:t>
                </a:r>
                <a:r>
                  <a:rPr lang="en-US" dirty="0" err="1" smtClean="0"/>
                  <a:t>Vit</a:t>
                </a:r>
                <a:r>
                  <a:rPr lang="en-US" dirty="0" smtClean="0"/>
                  <a:t> B12</a:t>
                </a:r>
              </a:p>
            </p:txBody>
          </p:sp>
          <p:sp>
            <p:nvSpPr>
              <p:cNvPr id="72" name="TextBox 71"/>
              <p:cNvSpPr txBox="1"/>
              <p:nvPr/>
            </p:nvSpPr>
            <p:spPr>
              <a:xfrm>
                <a:off x="5364089" y="6021288"/>
                <a:ext cx="1257074" cy="369332"/>
              </a:xfrm>
              <a:prstGeom prst="rect">
                <a:avLst/>
              </a:prstGeom>
              <a:noFill/>
            </p:spPr>
            <p:txBody>
              <a:bodyPr wrap="none" rtlCol="0">
                <a:spAutoFit/>
              </a:bodyPr>
              <a:lstStyle/>
              <a:p>
                <a:pPr algn="ctr"/>
                <a:r>
                  <a:rPr lang="en-US" dirty="0" smtClean="0"/>
                  <a:t>1 mg </a:t>
                </a:r>
                <a:r>
                  <a:rPr lang="en-US" dirty="0" err="1" smtClean="0"/>
                  <a:t>Vit</a:t>
                </a:r>
                <a:r>
                  <a:rPr lang="en-US" dirty="0" smtClean="0"/>
                  <a:t> B6</a:t>
                </a:r>
              </a:p>
            </p:txBody>
          </p:sp>
          <p:sp>
            <p:nvSpPr>
              <p:cNvPr id="73" name="TextBox 72"/>
              <p:cNvSpPr txBox="1"/>
              <p:nvPr/>
            </p:nvSpPr>
            <p:spPr>
              <a:xfrm>
                <a:off x="244330" y="2636912"/>
                <a:ext cx="1255472" cy="369332"/>
              </a:xfrm>
              <a:prstGeom prst="rect">
                <a:avLst/>
              </a:prstGeom>
              <a:noFill/>
            </p:spPr>
            <p:txBody>
              <a:bodyPr wrap="none" rtlCol="0">
                <a:spAutoFit/>
              </a:bodyPr>
              <a:lstStyle/>
              <a:p>
                <a:pPr algn="ctr"/>
                <a:r>
                  <a:rPr lang="en-US" dirty="0" smtClean="0"/>
                  <a:t>80 mg </a:t>
                </a:r>
                <a:r>
                  <a:rPr lang="en-US" dirty="0" err="1" smtClean="0"/>
                  <a:t>Vit</a:t>
                </a:r>
                <a:r>
                  <a:rPr lang="en-US" dirty="0" smtClean="0"/>
                  <a:t> C</a:t>
                </a:r>
              </a:p>
            </p:txBody>
          </p:sp>
          <p:sp>
            <p:nvSpPr>
              <p:cNvPr id="74" name="TextBox 73"/>
              <p:cNvSpPr txBox="1"/>
              <p:nvPr/>
            </p:nvSpPr>
            <p:spPr>
              <a:xfrm>
                <a:off x="0" y="3717032"/>
                <a:ext cx="1471878" cy="369332"/>
              </a:xfrm>
              <a:prstGeom prst="rect">
                <a:avLst/>
              </a:prstGeom>
              <a:noFill/>
            </p:spPr>
            <p:txBody>
              <a:bodyPr wrap="none" rtlCol="0">
                <a:spAutoFit/>
              </a:bodyPr>
              <a:lstStyle/>
              <a:p>
                <a:pPr algn="ctr"/>
                <a:r>
                  <a:rPr lang="en-US" dirty="0" smtClean="0"/>
                  <a:t>1200 mg DHA</a:t>
                </a:r>
              </a:p>
            </p:txBody>
          </p:sp>
          <p:sp>
            <p:nvSpPr>
              <p:cNvPr id="75" name="TextBox 74"/>
              <p:cNvSpPr txBox="1"/>
              <p:nvPr/>
            </p:nvSpPr>
            <p:spPr>
              <a:xfrm>
                <a:off x="1259632" y="620688"/>
                <a:ext cx="1608389" cy="369332"/>
              </a:xfrm>
              <a:prstGeom prst="rect">
                <a:avLst/>
              </a:prstGeom>
              <a:noFill/>
            </p:spPr>
            <p:txBody>
              <a:bodyPr wrap="none" rtlCol="0">
                <a:spAutoFit/>
              </a:bodyPr>
              <a:lstStyle/>
              <a:p>
                <a:pPr algn="ctr"/>
                <a:r>
                  <a:rPr lang="en-US" dirty="0" smtClean="0"/>
                  <a:t>400 mcg Folate</a:t>
                </a:r>
              </a:p>
            </p:txBody>
          </p:sp>
          <p:sp>
            <p:nvSpPr>
              <p:cNvPr id="76" name="TextBox 75"/>
              <p:cNvSpPr txBox="1"/>
              <p:nvPr/>
            </p:nvSpPr>
            <p:spPr>
              <a:xfrm>
                <a:off x="2339752" y="6021287"/>
                <a:ext cx="2244525" cy="369332"/>
              </a:xfrm>
              <a:prstGeom prst="rect">
                <a:avLst/>
              </a:prstGeom>
              <a:noFill/>
            </p:spPr>
            <p:txBody>
              <a:bodyPr wrap="none" rtlCol="0">
                <a:spAutoFit/>
              </a:bodyPr>
              <a:lstStyle/>
              <a:p>
                <a:pPr algn="ctr"/>
                <a:r>
                  <a:rPr lang="en-US" dirty="0" smtClean="0"/>
                  <a:t>106 mg Phospholipids</a:t>
                </a:r>
              </a:p>
            </p:txBody>
          </p:sp>
          <p:sp>
            <p:nvSpPr>
              <p:cNvPr id="77" name="TextBox 76"/>
              <p:cNvSpPr txBox="1"/>
              <p:nvPr/>
            </p:nvSpPr>
            <p:spPr>
              <a:xfrm>
                <a:off x="7047708" y="5170910"/>
                <a:ext cx="1786065" cy="369332"/>
              </a:xfrm>
              <a:prstGeom prst="rect">
                <a:avLst/>
              </a:prstGeom>
              <a:noFill/>
            </p:spPr>
            <p:txBody>
              <a:bodyPr wrap="none" rtlCol="0">
                <a:spAutoFit/>
              </a:bodyPr>
              <a:lstStyle/>
              <a:p>
                <a:pPr algn="ctr"/>
                <a:r>
                  <a:rPr lang="en-US" dirty="0" smtClean="0"/>
                  <a:t>60 mcg Selenium</a:t>
                </a:r>
              </a:p>
            </p:txBody>
          </p:sp>
          <p:sp>
            <p:nvSpPr>
              <p:cNvPr id="78" name="TextBox 77"/>
              <p:cNvSpPr txBox="1"/>
              <p:nvPr/>
            </p:nvSpPr>
            <p:spPr>
              <a:xfrm>
                <a:off x="899592" y="5445224"/>
                <a:ext cx="1244251" cy="369332"/>
              </a:xfrm>
              <a:prstGeom prst="rect">
                <a:avLst/>
              </a:prstGeom>
              <a:noFill/>
            </p:spPr>
            <p:txBody>
              <a:bodyPr wrap="none" rtlCol="0">
                <a:spAutoFit/>
              </a:bodyPr>
              <a:lstStyle/>
              <a:p>
                <a:pPr algn="ctr"/>
                <a:r>
                  <a:rPr lang="en-US" dirty="0" smtClean="0"/>
                  <a:t>40 mg </a:t>
                </a:r>
                <a:r>
                  <a:rPr lang="en-US" dirty="0" err="1" smtClean="0"/>
                  <a:t>Vit</a:t>
                </a:r>
                <a:r>
                  <a:rPr lang="en-US" dirty="0" smtClean="0"/>
                  <a:t> E</a:t>
                </a:r>
              </a:p>
            </p:txBody>
          </p:sp>
          <p:cxnSp>
            <p:nvCxnSpPr>
              <p:cNvPr id="79" name="Straight Connector 78"/>
              <p:cNvCxnSpPr/>
              <p:nvPr/>
            </p:nvCxnSpPr>
            <p:spPr>
              <a:xfrm>
                <a:off x="1234120" y="1949263"/>
                <a:ext cx="2473784" cy="1479738"/>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123728" y="980728"/>
                <a:ext cx="648072" cy="720080"/>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5508104" y="1052736"/>
                <a:ext cx="792088" cy="1224136"/>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5076056" y="2348880"/>
                <a:ext cx="2808312" cy="1080120"/>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5737847" y="4104508"/>
                <a:ext cx="1327025" cy="173485"/>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5895582" y="4954887"/>
                <a:ext cx="894926" cy="351971"/>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4938552" y="5279421"/>
                <a:ext cx="521294" cy="740782"/>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3635896" y="4221088"/>
                <a:ext cx="504056" cy="1800200"/>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1835696" y="5057800"/>
                <a:ext cx="576064" cy="387424"/>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59632" y="4077072"/>
                <a:ext cx="576064" cy="0"/>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591311" y="2933609"/>
                <a:ext cx="532417" cy="63343"/>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 val="428171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146"/>
          <p:cNvSpPr>
            <a:spLocks noChangeArrowheads="1"/>
          </p:cNvSpPr>
          <p:nvPr>
            <p:custDataLst>
              <p:tags r:id="rId1"/>
            </p:custDataLst>
          </p:nvPr>
        </p:nvSpPr>
        <p:spPr bwMode="auto">
          <a:xfrm>
            <a:off x="6839843" y="1971265"/>
            <a:ext cx="1728787" cy="4032721"/>
          </a:xfrm>
          <a:prstGeom prst="rect">
            <a:avLst/>
          </a:prstGeom>
          <a:solidFill>
            <a:schemeClr val="accent6">
              <a:lumMod val="40000"/>
              <a:lumOff val="60000"/>
              <a:alpha val="50000"/>
            </a:schemeClr>
          </a:solidFill>
          <a:ln w="9525">
            <a:noFill/>
            <a:miter lim="800000"/>
            <a:headEnd/>
            <a:tailEnd/>
          </a:ln>
        </p:spPr>
        <p:txBody>
          <a:bodyPr wrap="none"/>
          <a:lstStyle/>
          <a:p>
            <a:pPr algn="ctr"/>
            <a:endParaRPr lang="nl-NL" sz="800" u="sng">
              <a:solidFill>
                <a:srgbClr val="000000"/>
              </a:solidFill>
            </a:endParaRPr>
          </a:p>
        </p:txBody>
      </p:sp>
      <p:sp>
        <p:nvSpPr>
          <p:cNvPr id="69" name="Rectangle 146"/>
          <p:cNvSpPr>
            <a:spLocks noChangeArrowheads="1"/>
          </p:cNvSpPr>
          <p:nvPr>
            <p:custDataLst>
              <p:tags r:id="rId2"/>
            </p:custDataLst>
          </p:nvPr>
        </p:nvSpPr>
        <p:spPr bwMode="auto">
          <a:xfrm>
            <a:off x="2986980" y="1970484"/>
            <a:ext cx="1728788" cy="4069233"/>
          </a:xfrm>
          <a:prstGeom prst="rect">
            <a:avLst/>
          </a:prstGeom>
          <a:solidFill>
            <a:schemeClr val="accent6">
              <a:lumMod val="40000"/>
              <a:lumOff val="60000"/>
              <a:alpha val="50000"/>
            </a:schemeClr>
          </a:solidFill>
          <a:ln w="9525">
            <a:noFill/>
            <a:miter lim="800000"/>
            <a:headEnd/>
            <a:tailEnd/>
          </a:ln>
        </p:spPr>
        <p:txBody>
          <a:bodyPr wrap="none"/>
          <a:lstStyle/>
          <a:p>
            <a:pPr algn="ctr"/>
            <a:endParaRPr lang="nl-NL" sz="800" u="sng">
              <a:solidFill>
                <a:srgbClr val="000000"/>
              </a:solidFill>
            </a:endParaRPr>
          </a:p>
        </p:txBody>
      </p:sp>
      <p:sp>
        <p:nvSpPr>
          <p:cNvPr id="70" name="Rectangle 5"/>
          <p:cNvSpPr>
            <a:spLocks noChangeArrowheads="1"/>
          </p:cNvSpPr>
          <p:nvPr/>
        </p:nvSpPr>
        <p:spPr bwMode="auto">
          <a:xfrm>
            <a:off x="2988568" y="1476441"/>
            <a:ext cx="1727200" cy="414337"/>
          </a:xfrm>
          <a:prstGeom prst="rect">
            <a:avLst/>
          </a:prstGeom>
          <a:solidFill>
            <a:srgbClr val="8977B7"/>
          </a:solidFill>
          <a:ln w="9525">
            <a:solidFill>
              <a:schemeClr val="bg1"/>
            </a:solidFill>
            <a:miter lim="800000"/>
            <a:headEnd/>
            <a:tailEnd/>
          </a:ln>
        </p:spPr>
        <p:txBody>
          <a:bodyPr wrap="none" lIns="99548" tIns="49774" rIns="99548" bIns="49774" anchor="ctr"/>
          <a:lstStyle/>
          <a:p>
            <a:pPr algn="ctr" defTabSz="995363"/>
            <a:r>
              <a:rPr lang="en-US" sz="1600">
                <a:solidFill>
                  <a:srgbClr val="FFFFFF"/>
                </a:solidFill>
                <a:latin typeface="Trebuchet MS" pitchFamily="34" charset="0"/>
                <a:ea typeface="ヒラギノ角ゴ Pro W3"/>
                <a:cs typeface="Arial" pitchFamily="34" charset="0"/>
              </a:rPr>
              <a:t>Prodromal AD</a:t>
            </a:r>
          </a:p>
        </p:txBody>
      </p:sp>
      <p:sp>
        <p:nvSpPr>
          <p:cNvPr id="71" name="Rectangle 6"/>
          <p:cNvSpPr>
            <a:spLocks noChangeArrowheads="1"/>
          </p:cNvSpPr>
          <p:nvPr/>
        </p:nvSpPr>
        <p:spPr bwMode="auto">
          <a:xfrm>
            <a:off x="6839843" y="1476441"/>
            <a:ext cx="1728787" cy="414337"/>
          </a:xfrm>
          <a:prstGeom prst="rect">
            <a:avLst/>
          </a:prstGeom>
          <a:solidFill>
            <a:srgbClr val="8977B7"/>
          </a:solidFill>
          <a:ln w="9525">
            <a:solidFill>
              <a:schemeClr val="bg1"/>
            </a:solidFill>
            <a:miter lim="800000"/>
            <a:headEnd/>
            <a:tailEnd/>
          </a:ln>
        </p:spPr>
        <p:txBody>
          <a:bodyPr wrap="none" lIns="99548" tIns="49774" rIns="99548" bIns="49774" anchor="ctr"/>
          <a:lstStyle/>
          <a:p>
            <a:pPr algn="ctr" defTabSz="995363"/>
            <a:r>
              <a:rPr lang="en-US" sz="1600">
                <a:solidFill>
                  <a:srgbClr val="FFFFFF"/>
                </a:solidFill>
                <a:latin typeface="Trebuchet MS" pitchFamily="34" charset="0"/>
                <a:ea typeface="ヒラギノ角ゴ Pro W3"/>
                <a:cs typeface="Arial" pitchFamily="34" charset="0"/>
              </a:rPr>
              <a:t>Moderate AD</a:t>
            </a:r>
            <a:endParaRPr lang="en-US" sz="1200">
              <a:solidFill>
                <a:srgbClr val="FFFFFF"/>
              </a:solidFill>
              <a:latin typeface="Trebuchet MS" pitchFamily="34" charset="0"/>
              <a:ea typeface="ヒラギノ角ゴ Pro W3"/>
              <a:cs typeface="Arial" pitchFamily="34" charset="0"/>
            </a:endParaRPr>
          </a:p>
        </p:txBody>
      </p:sp>
      <p:sp>
        <p:nvSpPr>
          <p:cNvPr id="72" name="Rectangle 10"/>
          <p:cNvSpPr>
            <a:spLocks noChangeArrowheads="1"/>
          </p:cNvSpPr>
          <p:nvPr/>
        </p:nvSpPr>
        <p:spPr bwMode="auto">
          <a:xfrm>
            <a:off x="5939730" y="2034174"/>
            <a:ext cx="2413000" cy="396875"/>
          </a:xfrm>
          <a:prstGeom prst="rect">
            <a:avLst/>
          </a:prstGeom>
          <a:solidFill>
            <a:srgbClr val="8977B7"/>
          </a:solidFill>
          <a:ln w="9525">
            <a:solidFill>
              <a:srgbClr val="9283BE"/>
            </a:solidFill>
            <a:miter lim="800000"/>
            <a:headEnd/>
            <a:tailEnd/>
          </a:ln>
          <a:effectLst>
            <a:prstShdw prst="shdw17" dist="17961" dir="2700000">
              <a:srgbClr val="5C7A00"/>
            </a:prstShdw>
          </a:effectLst>
        </p:spPr>
        <p:txBody>
          <a:bodyPr wrap="none" anchor="ctr"/>
          <a:lstStyle/>
          <a:p>
            <a:pPr algn="ctr"/>
            <a:r>
              <a:rPr lang="en-US" sz="1200">
                <a:solidFill>
                  <a:srgbClr val="FFFFFF"/>
                </a:solidFill>
              </a:rPr>
              <a:t>ADAS-cog</a:t>
            </a:r>
          </a:p>
          <a:p>
            <a:pPr algn="ctr"/>
            <a:r>
              <a:rPr lang="en-US" sz="1200">
                <a:solidFill>
                  <a:srgbClr val="FFFFFF"/>
                </a:solidFill>
              </a:rPr>
              <a:t>MMSE 14-24, stable on AD drugs</a:t>
            </a:r>
          </a:p>
        </p:txBody>
      </p:sp>
      <p:sp>
        <p:nvSpPr>
          <p:cNvPr id="73" name="Rectangle 10"/>
          <p:cNvSpPr>
            <a:spLocks noChangeArrowheads="1"/>
          </p:cNvSpPr>
          <p:nvPr/>
        </p:nvSpPr>
        <p:spPr bwMode="auto">
          <a:xfrm>
            <a:off x="3023493" y="5725127"/>
            <a:ext cx="1655762" cy="396875"/>
          </a:xfrm>
          <a:prstGeom prst="rect">
            <a:avLst/>
          </a:prstGeom>
          <a:solidFill>
            <a:srgbClr val="8977B7"/>
          </a:solidFill>
          <a:ln w="9525">
            <a:noFill/>
            <a:miter lim="800000"/>
            <a:headEnd/>
            <a:tailEnd/>
          </a:ln>
          <a:effectLst>
            <a:prstShdw prst="shdw17" dist="17961" dir="2700000">
              <a:srgbClr val="5C7A00"/>
            </a:prstShdw>
          </a:effectLst>
        </p:spPr>
        <p:txBody>
          <a:bodyPr wrap="none" anchor="ctr"/>
          <a:lstStyle/>
          <a:p>
            <a:pPr algn="ctr"/>
            <a:r>
              <a:rPr lang="en-US" sz="1200" dirty="0">
                <a:solidFill>
                  <a:srgbClr val="FFFFFF"/>
                </a:solidFill>
              </a:rPr>
              <a:t>NTB + MRI / CSF</a:t>
            </a:r>
          </a:p>
          <a:p>
            <a:pPr algn="ctr"/>
            <a:r>
              <a:rPr lang="en-US" sz="1200" dirty="0">
                <a:solidFill>
                  <a:srgbClr val="FFFFFF"/>
                </a:solidFill>
              </a:rPr>
              <a:t>MMSE ≥ 24, drug-naïve</a:t>
            </a:r>
            <a:endParaRPr lang="en-US" sz="1200" dirty="0">
              <a:solidFill>
                <a:srgbClr val="7030A0"/>
              </a:solidFill>
              <a:latin typeface="Times New Roman" pitchFamily="18" charset="0"/>
            </a:endParaRPr>
          </a:p>
        </p:txBody>
      </p:sp>
      <p:grpSp>
        <p:nvGrpSpPr>
          <p:cNvPr id="74" name="Group 61"/>
          <p:cNvGrpSpPr>
            <a:grpSpLocks/>
          </p:cNvGrpSpPr>
          <p:nvPr/>
        </p:nvGrpSpPr>
        <p:grpSpPr bwMode="auto">
          <a:xfrm>
            <a:off x="6847780" y="2605788"/>
            <a:ext cx="2044700" cy="1883507"/>
            <a:chOff x="7272300" y="2384884"/>
            <a:chExt cx="2044728" cy="1883204"/>
          </a:xfrm>
        </p:grpSpPr>
        <p:sp>
          <p:nvSpPr>
            <p:cNvPr id="75" name="TextBox 46"/>
            <p:cNvSpPr txBox="1">
              <a:spLocks noChangeArrowheads="1"/>
            </p:cNvSpPr>
            <p:nvPr/>
          </p:nvSpPr>
          <p:spPr bwMode="auto">
            <a:xfrm>
              <a:off x="7272314" y="2384884"/>
              <a:ext cx="2044700" cy="230795"/>
            </a:xfrm>
            <a:prstGeom prst="rect">
              <a:avLst/>
            </a:prstGeom>
            <a:noFill/>
            <a:ln w="9525">
              <a:noFill/>
              <a:miter lim="800000"/>
              <a:headEnd/>
              <a:tailEnd/>
            </a:ln>
          </p:spPr>
          <p:txBody>
            <a:bodyPr>
              <a:spAutoFit/>
            </a:bodyPr>
            <a:lstStyle/>
            <a:p>
              <a:endParaRPr lang="en-US" sz="900" dirty="0">
                <a:solidFill>
                  <a:srgbClr val="000099"/>
                </a:solidFill>
              </a:endParaRPr>
            </a:p>
          </p:txBody>
        </p:sp>
        <p:sp>
          <p:nvSpPr>
            <p:cNvPr id="76" name="TextBox 46"/>
            <p:cNvSpPr txBox="1">
              <a:spLocks noChangeArrowheads="1"/>
            </p:cNvSpPr>
            <p:nvPr/>
          </p:nvSpPr>
          <p:spPr bwMode="auto">
            <a:xfrm>
              <a:off x="7272300" y="4037293"/>
              <a:ext cx="2044728" cy="230795"/>
            </a:xfrm>
            <a:prstGeom prst="rect">
              <a:avLst/>
            </a:prstGeom>
            <a:noFill/>
            <a:ln w="9525">
              <a:noFill/>
              <a:miter lim="800000"/>
              <a:headEnd/>
              <a:tailEnd/>
            </a:ln>
          </p:spPr>
          <p:txBody>
            <a:bodyPr>
              <a:spAutoFit/>
            </a:bodyPr>
            <a:lstStyle/>
            <a:p>
              <a:endParaRPr lang="en-US" sz="900" dirty="0">
                <a:solidFill>
                  <a:srgbClr val="000099"/>
                </a:solidFill>
              </a:endParaRPr>
            </a:p>
          </p:txBody>
        </p:sp>
      </p:grpSp>
      <p:grpSp>
        <p:nvGrpSpPr>
          <p:cNvPr id="77" name="Group 120"/>
          <p:cNvGrpSpPr>
            <a:grpSpLocks/>
          </p:cNvGrpSpPr>
          <p:nvPr/>
        </p:nvGrpSpPr>
        <p:grpSpPr bwMode="auto">
          <a:xfrm>
            <a:off x="1331218" y="5667762"/>
            <a:ext cx="1439862" cy="504000"/>
            <a:chOff x="179512" y="4666654"/>
            <a:chExt cx="1440000" cy="504233"/>
          </a:xfrm>
        </p:grpSpPr>
        <p:sp>
          <p:nvSpPr>
            <p:cNvPr id="78" name="AutoShape 59"/>
            <p:cNvSpPr>
              <a:spLocks noChangeArrowheads="1"/>
            </p:cNvSpPr>
            <p:nvPr/>
          </p:nvSpPr>
          <p:spPr bwMode="gray">
            <a:xfrm>
              <a:off x="179512" y="4666654"/>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r>
                <a:rPr lang="en-GB" sz="1200">
                  <a:solidFill>
                    <a:srgbClr val="000099"/>
                  </a:solidFill>
                </a:rPr>
                <a:t>LipiDiDiet </a:t>
              </a:r>
            </a:p>
          </p:txBody>
        </p:sp>
        <p:pic>
          <p:nvPicPr>
            <p:cNvPr id="79" name="Picture 3"/>
            <p:cNvPicPr>
              <a:picLocks noChangeAspect="1" noChangeArrowheads="1"/>
            </p:cNvPicPr>
            <p:nvPr/>
          </p:nvPicPr>
          <p:blipFill>
            <a:blip r:embed="rId4" cstate="print"/>
            <a:srcRect/>
            <a:stretch>
              <a:fillRect/>
            </a:stretch>
          </p:blipFill>
          <p:spPr bwMode="auto">
            <a:xfrm>
              <a:off x="233438" y="4776866"/>
              <a:ext cx="500062" cy="320675"/>
            </a:xfrm>
            <a:prstGeom prst="rect">
              <a:avLst/>
            </a:prstGeom>
            <a:noFill/>
            <a:ln w="9525">
              <a:noFill/>
              <a:miter lim="800000"/>
              <a:headEnd/>
              <a:tailEnd/>
            </a:ln>
          </p:spPr>
        </p:pic>
      </p:grpSp>
      <p:grpSp>
        <p:nvGrpSpPr>
          <p:cNvPr id="80" name="Group 119"/>
          <p:cNvGrpSpPr>
            <a:grpSpLocks/>
          </p:cNvGrpSpPr>
          <p:nvPr/>
        </p:nvGrpSpPr>
        <p:grpSpPr bwMode="auto">
          <a:xfrm>
            <a:off x="1350268" y="4603819"/>
            <a:ext cx="1439862" cy="504000"/>
            <a:chOff x="179512" y="3465004"/>
            <a:chExt cx="1440000" cy="504233"/>
          </a:xfrm>
        </p:grpSpPr>
        <p:sp>
          <p:nvSpPr>
            <p:cNvPr id="81" name="AutoShape 32"/>
            <p:cNvSpPr>
              <a:spLocks noChangeArrowheads="1"/>
            </p:cNvSpPr>
            <p:nvPr/>
          </p:nvSpPr>
          <p:spPr bwMode="gray">
            <a:xfrm>
              <a:off x="179512" y="3465004"/>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r>
                <a:rPr lang="en-GB" sz="1200">
                  <a:solidFill>
                    <a:srgbClr val="000099"/>
                  </a:solidFill>
                </a:rPr>
                <a:t>MRS study  </a:t>
              </a:r>
            </a:p>
          </p:txBody>
        </p:sp>
        <p:pic>
          <p:nvPicPr>
            <p:cNvPr id="82" name="Picture 2" descr="http://www.mrdac.com/bilder/mrs_svs.gif"/>
            <p:cNvPicPr>
              <a:picLocks noChangeAspect="1" noChangeArrowheads="1"/>
            </p:cNvPicPr>
            <p:nvPr/>
          </p:nvPicPr>
          <p:blipFill>
            <a:blip r:embed="rId5" cstate="print"/>
            <a:srcRect/>
            <a:stretch>
              <a:fillRect/>
            </a:stretch>
          </p:blipFill>
          <p:spPr bwMode="auto">
            <a:xfrm>
              <a:off x="251520" y="3510432"/>
              <a:ext cx="412909" cy="422624"/>
            </a:xfrm>
            <a:prstGeom prst="rect">
              <a:avLst/>
            </a:prstGeom>
            <a:noFill/>
            <a:ln w="9525">
              <a:solidFill>
                <a:srgbClr val="92D050"/>
              </a:solidFill>
              <a:miter lim="800000"/>
              <a:headEnd/>
              <a:tailEnd/>
            </a:ln>
          </p:spPr>
        </p:pic>
      </p:grpSp>
      <p:grpSp>
        <p:nvGrpSpPr>
          <p:cNvPr id="83" name="Group 54"/>
          <p:cNvGrpSpPr>
            <a:grpSpLocks/>
          </p:cNvGrpSpPr>
          <p:nvPr/>
        </p:nvGrpSpPr>
        <p:grpSpPr bwMode="auto">
          <a:xfrm>
            <a:off x="1350268" y="4068197"/>
            <a:ext cx="1439862" cy="504000"/>
            <a:chOff x="584100" y="5021560"/>
            <a:chExt cx="1440000" cy="504233"/>
          </a:xfrm>
        </p:grpSpPr>
        <p:sp>
          <p:nvSpPr>
            <p:cNvPr id="84" name="AutoShape 32"/>
            <p:cNvSpPr>
              <a:spLocks noChangeArrowheads="1"/>
            </p:cNvSpPr>
            <p:nvPr/>
          </p:nvSpPr>
          <p:spPr bwMode="gray">
            <a:xfrm>
              <a:off x="584100" y="5021560"/>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r>
                <a:rPr lang="en-GB" sz="1200">
                  <a:solidFill>
                    <a:srgbClr val="000099"/>
                  </a:solidFill>
                </a:rPr>
                <a:t>MEG study  </a:t>
              </a:r>
            </a:p>
          </p:txBody>
        </p:sp>
        <p:pic>
          <p:nvPicPr>
            <p:cNvPr id="85" name="Picture 5" descr="F1"/>
            <p:cNvPicPr>
              <a:picLocks noChangeArrowheads="1"/>
            </p:cNvPicPr>
            <p:nvPr/>
          </p:nvPicPr>
          <p:blipFill>
            <a:blip r:embed="rId6" cstate="print"/>
            <a:srcRect/>
            <a:stretch>
              <a:fillRect/>
            </a:stretch>
          </p:blipFill>
          <p:spPr bwMode="auto">
            <a:xfrm>
              <a:off x="647612" y="5072322"/>
              <a:ext cx="432000" cy="432000"/>
            </a:xfrm>
            <a:prstGeom prst="rect">
              <a:avLst/>
            </a:prstGeom>
            <a:noFill/>
            <a:ln w="9525">
              <a:solidFill>
                <a:srgbClr val="92D050"/>
              </a:solidFill>
              <a:miter lim="800000"/>
              <a:headEnd/>
              <a:tailEnd/>
            </a:ln>
          </p:spPr>
        </p:pic>
      </p:grpSp>
      <p:grpSp>
        <p:nvGrpSpPr>
          <p:cNvPr id="86" name="Group 123"/>
          <p:cNvGrpSpPr>
            <a:grpSpLocks/>
          </p:cNvGrpSpPr>
          <p:nvPr/>
        </p:nvGrpSpPr>
        <p:grpSpPr bwMode="auto">
          <a:xfrm>
            <a:off x="1350268" y="2998538"/>
            <a:ext cx="1439862" cy="504000"/>
            <a:chOff x="179512" y="2240867"/>
            <a:chExt cx="1440000" cy="504233"/>
          </a:xfrm>
        </p:grpSpPr>
        <p:sp>
          <p:nvSpPr>
            <p:cNvPr id="87" name="AutoShape 29"/>
            <p:cNvSpPr>
              <a:spLocks noChangeArrowheads="1"/>
            </p:cNvSpPr>
            <p:nvPr/>
          </p:nvSpPr>
          <p:spPr bwMode="gray">
            <a:xfrm>
              <a:off x="179512" y="2240867"/>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lnSpc>
                  <a:spcPct val="150000"/>
                </a:lnSpc>
              </a:pPr>
              <a:r>
                <a:rPr lang="en-GB" sz="1200">
                  <a:solidFill>
                    <a:srgbClr val="000099"/>
                  </a:solidFill>
                </a:rPr>
                <a:t>Souvenir II</a:t>
              </a:r>
            </a:p>
          </p:txBody>
        </p:sp>
        <p:pic>
          <p:nvPicPr>
            <p:cNvPr id="88" name="Picture 1" descr="S:\Clinical Trials\C09 Alzheimer\Alz.1.C_D  Souvenir II_EU\Study logo\souvenir II small.JPG"/>
            <p:cNvPicPr>
              <a:picLocks noChangeAspect="1" noChangeArrowheads="1"/>
            </p:cNvPicPr>
            <p:nvPr/>
          </p:nvPicPr>
          <p:blipFill>
            <a:blip r:embed="rId7" cstate="print"/>
            <a:srcRect/>
            <a:stretch>
              <a:fillRect/>
            </a:stretch>
          </p:blipFill>
          <p:spPr bwMode="auto">
            <a:xfrm>
              <a:off x="251520" y="2289582"/>
              <a:ext cx="431800" cy="438150"/>
            </a:xfrm>
            <a:prstGeom prst="rect">
              <a:avLst/>
            </a:prstGeom>
            <a:noFill/>
            <a:ln w="9525">
              <a:noFill/>
              <a:miter lim="800000"/>
              <a:headEnd/>
              <a:tailEnd/>
            </a:ln>
          </p:spPr>
        </p:pic>
      </p:grpSp>
      <p:grpSp>
        <p:nvGrpSpPr>
          <p:cNvPr id="89" name="Group 63"/>
          <p:cNvGrpSpPr>
            <a:grpSpLocks/>
          </p:cNvGrpSpPr>
          <p:nvPr/>
        </p:nvGrpSpPr>
        <p:grpSpPr bwMode="auto">
          <a:xfrm>
            <a:off x="1350268" y="2462916"/>
            <a:ext cx="1439862" cy="504000"/>
            <a:chOff x="584100" y="3329372"/>
            <a:chExt cx="1440000" cy="504233"/>
          </a:xfrm>
        </p:grpSpPr>
        <p:sp>
          <p:nvSpPr>
            <p:cNvPr id="90" name="AutoShape 29"/>
            <p:cNvSpPr>
              <a:spLocks noChangeArrowheads="1"/>
            </p:cNvSpPr>
            <p:nvPr/>
          </p:nvSpPr>
          <p:spPr bwMode="gray">
            <a:xfrm>
              <a:off x="584100" y="3329372"/>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lnSpc>
                  <a:spcPct val="150000"/>
                </a:lnSpc>
              </a:pPr>
              <a:r>
                <a:rPr lang="en-GB" sz="1200">
                  <a:solidFill>
                    <a:srgbClr val="000099"/>
                  </a:solidFill>
                </a:rPr>
                <a:t>Souvenir I</a:t>
              </a:r>
            </a:p>
          </p:txBody>
        </p:sp>
        <p:pic>
          <p:nvPicPr>
            <p:cNvPr id="91" name="Picture 6"/>
            <p:cNvPicPr>
              <a:picLocks noChangeAspect="1" noChangeArrowheads="1"/>
            </p:cNvPicPr>
            <p:nvPr/>
          </p:nvPicPr>
          <p:blipFill>
            <a:blip r:embed="rId8" cstate="print"/>
            <a:srcRect/>
            <a:stretch>
              <a:fillRect/>
            </a:stretch>
          </p:blipFill>
          <p:spPr bwMode="auto">
            <a:xfrm>
              <a:off x="637341" y="3377781"/>
              <a:ext cx="432000" cy="432000"/>
            </a:xfrm>
            <a:prstGeom prst="rect">
              <a:avLst/>
            </a:prstGeom>
            <a:noFill/>
            <a:ln w="9525">
              <a:noFill/>
              <a:miter lim="800000"/>
              <a:headEnd/>
              <a:tailEnd/>
            </a:ln>
          </p:spPr>
        </p:pic>
      </p:grpSp>
      <p:grpSp>
        <p:nvGrpSpPr>
          <p:cNvPr id="92" name="Group 67"/>
          <p:cNvGrpSpPr>
            <a:grpSpLocks/>
          </p:cNvGrpSpPr>
          <p:nvPr/>
        </p:nvGrpSpPr>
        <p:grpSpPr bwMode="auto">
          <a:xfrm>
            <a:off x="1350268" y="1927293"/>
            <a:ext cx="1439862" cy="504000"/>
            <a:chOff x="583940" y="2753308"/>
            <a:chExt cx="1440000" cy="504233"/>
          </a:xfrm>
        </p:grpSpPr>
        <p:sp>
          <p:nvSpPr>
            <p:cNvPr id="93" name="AutoShape 29"/>
            <p:cNvSpPr>
              <a:spLocks noChangeArrowheads="1"/>
            </p:cNvSpPr>
            <p:nvPr/>
          </p:nvSpPr>
          <p:spPr bwMode="gray">
            <a:xfrm>
              <a:off x="583940" y="2753308"/>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lnSpc>
                  <a:spcPct val="150000"/>
                </a:lnSpc>
              </a:pPr>
              <a:r>
                <a:rPr lang="en-GB" sz="1200">
                  <a:solidFill>
                    <a:srgbClr val="000099"/>
                  </a:solidFill>
                </a:rPr>
                <a:t>S-Connect</a:t>
              </a:r>
            </a:p>
          </p:txBody>
        </p:sp>
        <p:pic>
          <p:nvPicPr>
            <p:cNvPr id="94" name="Picture 2" descr="S:\Clinical Trials\C09 Alzheimer\Alz.1.C_C  S-Connect_US\Study logo\LH-NUTR-30-S-CONNECT#190464.jpg"/>
            <p:cNvPicPr>
              <a:picLocks noChangeAspect="1" noChangeArrowheads="1"/>
            </p:cNvPicPr>
            <p:nvPr/>
          </p:nvPicPr>
          <p:blipFill>
            <a:blip r:embed="rId9" cstate="print"/>
            <a:srcRect/>
            <a:stretch>
              <a:fillRect/>
            </a:stretch>
          </p:blipFill>
          <p:spPr bwMode="auto">
            <a:xfrm>
              <a:off x="621783" y="2816980"/>
              <a:ext cx="432000" cy="432000"/>
            </a:xfrm>
            <a:prstGeom prst="rect">
              <a:avLst/>
            </a:prstGeom>
            <a:noFill/>
            <a:ln w="9525">
              <a:noFill/>
              <a:miter lim="800000"/>
              <a:headEnd/>
              <a:tailEnd/>
            </a:ln>
          </p:spPr>
        </p:pic>
      </p:grpSp>
      <p:grpSp>
        <p:nvGrpSpPr>
          <p:cNvPr id="95" name="Group 72"/>
          <p:cNvGrpSpPr>
            <a:grpSpLocks/>
          </p:cNvGrpSpPr>
          <p:nvPr/>
        </p:nvGrpSpPr>
        <p:grpSpPr bwMode="auto">
          <a:xfrm>
            <a:off x="1350268" y="3532569"/>
            <a:ext cx="1439862" cy="505306"/>
            <a:chOff x="2195736" y="3753034"/>
            <a:chExt cx="1440000" cy="504058"/>
          </a:xfrm>
        </p:grpSpPr>
        <p:sp>
          <p:nvSpPr>
            <p:cNvPr id="96" name="AutoShape 29"/>
            <p:cNvSpPr>
              <a:spLocks noChangeArrowheads="1"/>
            </p:cNvSpPr>
            <p:nvPr/>
          </p:nvSpPr>
          <p:spPr bwMode="gray">
            <a:xfrm>
              <a:off x="2195736" y="3753034"/>
              <a:ext cx="1440000" cy="502755"/>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lnSpc>
                  <a:spcPct val="150000"/>
                </a:lnSpc>
              </a:pPr>
              <a:r>
                <a:rPr lang="en-GB" sz="1200">
                  <a:solidFill>
                    <a:srgbClr val="000099"/>
                  </a:solidFill>
                </a:rPr>
                <a:t>Open Label</a:t>
              </a:r>
            </a:p>
          </p:txBody>
        </p:sp>
        <p:grpSp>
          <p:nvGrpSpPr>
            <p:cNvPr id="97" name="Group 71"/>
            <p:cNvGrpSpPr>
              <a:grpSpLocks/>
            </p:cNvGrpSpPr>
            <p:nvPr/>
          </p:nvGrpSpPr>
          <p:grpSpPr bwMode="auto">
            <a:xfrm>
              <a:off x="2262567" y="3825092"/>
              <a:ext cx="432000" cy="432000"/>
              <a:chOff x="1207818" y="3825044"/>
              <a:chExt cx="545237" cy="504000"/>
            </a:xfrm>
          </p:grpSpPr>
          <p:pic>
            <p:nvPicPr>
              <p:cNvPr id="98" name="Picture 4" descr="S:\Clinical Trials\C09 Alzheimer\Alz.1.C_D  Souvenir II_EU\Study logo\souvenir II.JPG"/>
              <p:cNvPicPr>
                <a:picLocks noChangeAspect="1" noChangeArrowheads="1"/>
              </p:cNvPicPr>
              <p:nvPr/>
            </p:nvPicPr>
            <p:blipFill>
              <a:blip r:embed="rId10" cstate="print"/>
              <a:srcRect/>
              <a:stretch>
                <a:fillRect/>
              </a:stretch>
            </p:blipFill>
            <p:spPr bwMode="auto">
              <a:xfrm>
                <a:off x="1223684" y="3825044"/>
                <a:ext cx="504000" cy="504000"/>
              </a:xfrm>
              <a:prstGeom prst="rect">
                <a:avLst/>
              </a:prstGeom>
              <a:noFill/>
              <a:ln w="9525">
                <a:noFill/>
                <a:miter lim="800000"/>
                <a:headEnd/>
                <a:tailEnd/>
              </a:ln>
            </p:spPr>
          </p:pic>
          <p:sp>
            <p:nvSpPr>
              <p:cNvPr id="99" name="WordArt 35"/>
              <p:cNvSpPr>
                <a:spLocks noChangeAspect="1" noChangeArrowheads="1" noChangeShapeType="1" noTextEdit="1"/>
              </p:cNvSpPr>
              <p:nvPr/>
            </p:nvSpPr>
            <p:spPr bwMode="auto">
              <a:xfrm>
                <a:off x="1207818" y="3825044"/>
                <a:ext cx="545237" cy="504000"/>
              </a:xfrm>
              <a:prstGeom prst="rect">
                <a:avLst/>
              </a:prstGeom>
            </p:spPr>
            <p:txBody>
              <a:bodyPr spcFirstLastPara="1" wrap="none" fromWordArt="1">
                <a:prstTxWarp prst="textArchUp">
                  <a:avLst>
                    <a:gd name="adj" fmla="val 10800004"/>
                  </a:avLst>
                </a:prstTxWarp>
              </a:bodyPr>
              <a:lstStyle/>
              <a:p>
                <a:r>
                  <a:rPr lang="nl-NL" sz="3600" kern="10">
                    <a:ln w="9525">
                      <a:noFill/>
                      <a:round/>
                      <a:headEnd/>
                      <a:tailEnd/>
                    </a:ln>
                    <a:solidFill>
                      <a:srgbClr val="000099"/>
                    </a:solidFill>
                    <a:latin typeface="Arial Black"/>
                  </a:rPr>
                  <a:t>Open Label Extension Study</a:t>
                </a:r>
              </a:p>
            </p:txBody>
          </p:sp>
        </p:grpSp>
      </p:grpSp>
      <p:sp>
        <p:nvSpPr>
          <p:cNvPr id="100" name="Rectangle 8"/>
          <p:cNvSpPr>
            <a:spLocks noChangeArrowheads="1"/>
          </p:cNvSpPr>
          <p:nvPr/>
        </p:nvSpPr>
        <p:spPr bwMode="auto">
          <a:xfrm>
            <a:off x="4933255" y="3112836"/>
            <a:ext cx="1727200" cy="396875"/>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dirty="0">
                <a:solidFill>
                  <a:srgbClr val="FFFFFF"/>
                </a:solidFill>
                <a:latin typeface="Arial"/>
                <a:ea typeface="ＭＳ Ｐゴシック"/>
                <a:cs typeface="ＭＳ Ｐゴシック"/>
              </a:rPr>
              <a:t>NTB + EEG</a:t>
            </a:r>
          </a:p>
          <a:p>
            <a:pPr algn="ctr">
              <a:defRPr/>
            </a:pPr>
            <a:r>
              <a:rPr lang="en-US" sz="1200" dirty="0">
                <a:solidFill>
                  <a:srgbClr val="FFFFFF"/>
                </a:solidFill>
                <a:latin typeface="Arial"/>
                <a:ea typeface="ＭＳ Ｐゴシック"/>
                <a:cs typeface="ＭＳ Ｐゴシック"/>
              </a:rPr>
              <a:t>MMSE ≥ 20, drug-naïve</a:t>
            </a:r>
          </a:p>
        </p:txBody>
      </p:sp>
      <p:sp>
        <p:nvSpPr>
          <p:cNvPr id="101" name="Rectangle 8"/>
          <p:cNvSpPr>
            <a:spLocks noChangeArrowheads="1"/>
          </p:cNvSpPr>
          <p:nvPr/>
        </p:nvSpPr>
        <p:spPr bwMode="auto">
          <a:xfrm>
            <a:off x="4933255" y="2591501"/>
            <a:ext cx="1727200" cy="396875"/>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dirty="0">
                <a:solidFill>
                  <a:srgbClr val="FFFFFF"/>
                </a:solidFill>
                <a:latin typeface="Arial"/>
                <a:ea typeface="ＭＳ Ｐゴシック"/>
                <a:cs typeface="ＭＳ Ｐゴシック"/>
              </a:rPr>
              <a:t>WMS-r &amp; ADAS-cog</a:t>
            </a:r>
          </a:p>
          <a:p>
            <a:pPr algn="ctr">
              <a:defRPr/>
            </a:pPr>
            <a:r>
              <a:rPr lang="en-US" sz="1200" dirty="0">
                <a:solidFill>
                  <a:srgbClr val="FFFFFF"/>
                </a:solidFill>
                <a:latin typeface="Arial"/>
                <a:ea typeface="ＭＳ Ｐゴシック"/>
                <a:cs typeface="ＭＳ Ｐゴシック"/>
              </a:rPr>
              <a:t>MMSE 20-26, drug-na</a:t>
            </a:r>
            <a:r>
              <a:rPr lang="en-US" sz="1200" dirty="0">
                <a:solidFill>
                  <a:srgbClr val="FFFFFF"/>
                </a:solidFill>
                <a:ea typeface="ＭＳ Ｐゴシック"/>
                <a:cs typeface="ＭＳ Ｐゴシック"/>
              </a:rPr>
              <a:t>ï</a:t>
            </a:r>
            <a:r>
              <a:rPr lang="en-US" sz="1200" dirty="0">
                <a:solidFill>
                  <a:srgbClr val="FFFFFF"/>
                </a:solidFill>
                <a:latin typeface="Arial"/>
                <a:ea typeface="ＭＳ Ｐゴシック"/>
                <a:cs typeface="ＭＳ Ｐゴシック"/>
              </a:rPr>
              <a:t>ve</a:t>
            </a:r>
          </a:p>
        </p:txBody>
      </p:sp>
      <p:sp>
        <p:nvSpPr>
          <p:cNvPr id="102" name="TextBox 46"/>
          <p:cNvSpPr txBox="1">
            <a:spLocks noChangeArrowheads="1"/>
          </p:cNvSpPr>
          <p:nvPr/>
        </p:nvSpPr>
        <p:spPr bwMode="auto">
          <a:xfrm>
            <a:off x="1115616" y="6196713"/>
            <a:ext cx="6084168" cy="646331"/>
          </a:xfrm>
          <a:prstGeom prst="rect">
            <a:avLst/>
          </a:prstGeom>
          <a:noFill/>
          <a:ln w="9525">
            <a:noFill/>
            <a:miter lim="800000"/>
            <a:headEnd/>
            <a:tailEnd/>
          </a:ln>
        </p:spPr>
        <p:txBody>
          <a:bodyPr wrap="square">
            <a:spAutoFit/>
          </a:bodyPr>
          <a:lstStyle/>
          <a:p>
            <a:r>
              <a:rPr lang="en-US" sz="900" dirty="0" smtClean="0">
                <a:solidFill>
                  <a:srgbClr val="000099"/>
                </a:solidFill>
              </a:rPr>
              <a:t>Souvenir I received funding from NL STW</a:t>
            </a:r>
          </a:p>
          <a:p>
            <a:r>
              <a:rPr lang="en-US" sz="900" dirty="0" smtClean="0">
                <a:solidFill>
                  <a:srgbClr val="000099"/>
                </a:solidFill>
              </a:rPr>
              <a:t>Souvenir II receives funding from the NL Food &amp; Nutrition Delta project, FND N°10003</a:t>
            </a:r>
          </a:p>
          <a:p>
            <a:r>
              <a:rPr lang="en-GB" sz="900" dirty="0" smtClean="0">
                <a:solidFill>
                  <a:srgbClr val="000099"/>
                </a:solidFill>
              </a:rPr>
              <a:t>LipiDiDiet is funded </a:t>
            </a:r>
            <a:r>
              <a:rPr lang="en-GB" sz="900" dirty="0">
                <a:solidFill>
                  <a:srgbClr val="000099"/>
                </a:solidFill>
              </a:rPr>
              <a:t>by the EU FP7 project  LipiDiDiet, Grant Agreement   N° </a:t>
            </a:r>
            <a:r>
              <a:rPr lang="en-GB" sz="900" dirty="0" smtClean="0">
                <a:solidFill>
                  <a:srgbClr val="000099"/>
                </a:solidFill>
              </a:rPr>
              <a:t>211696</a:t>
            </a:r>
          </a:p>
          <a:p>
            <a:r>
              <a:rPr lang="en-GB" sz="900" dirty="0" smtClean="0">
                <a:solidFill>
                  <a:srgbClr val="000099"/>
                </a:solidFill>
              </a:rPr>
              <a:t>NL-Enigma </a:t>
            </a:r>
            <a:r>
              <a:rPr lang="en-US" sz="900" dirty="0" smtClean="0">
                <a:solidFill>
                  <a:srgbClr val="000099"/>
                </a:solidFill>
              </a:rPr>
              <a:t>funded by NWO NIHC project, N°057-13-003. </a:t>
            </a:r>
            <a:endParaRPr lang="en-US" sz="900" dirty="0">
              <a:solidFill>
                <a:srgbClr val="000099"/>
              </a:solidFill>
            </a:endParaRPr>
          </a:p>
        </p:txBody>
      </p:sp>
      <p:sp>
        <p:nvSpPr>
          <p:cNvPr id="103" name="Rectangle 8"/>
          <p:cNvSpPr>
            <a:spLocks noChangeArrowheads="1"/>
          </p:cNvSpPr>
          <p:nvPr/>
        </p:nvSpPr>
        <p:spPr bwMode="auto">
          <a:xfrm>
            <a:off x="4933255" y="3634171"/>
            <a:ext cx="1727200" cy="395287"/>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dirty="0">
                <a:solidFill>
                  <a:srgbClr val="FFFFFF"/>
                </a:solidFill>
                <a:latin typeface="Arial"/>
                <a:ea typeface="ＭＳ Ｐゴシック"/>
                <a:cs typeface="ＭＳ Ｐゴシック"/>
              </a:rPr>
              <a:t>Safety + Compliance</a:t>
            </a:r>
          </a:p>
          <a:p>
            <a:pPr algn="ctr">
              <a:defRPr/>
            </a:pPr>
            <a:r>
              <a:rPr lang="en-US" sz="1200" dirty="0">
                <a:solidFill>
                  <a:srgbClr val="FFFFFF"/>
                </a:solidFill>
                <a:latin typeface="Arial"/>
                <a:ea typeface="ＭＳ Ｐゴシック"/>
                <a:cs typeface="ＭＳ Ｐゴシック"/>
              </a:rPr>
              <a:t>+ NTB</a:t>
            </a:r>
          </a:p>
        </p:txBody>
      </p:sp>
      <p:sp>
        <p:nvSpPr>
          <p:cNvPr id="104" name="Rectangle 8"/>
          <p:cNvSpPr>
            <a:spLocks noChangeArrowheads="1"/>
          </p:cNvSpPr>
          <p:nvPr/>
        </p:nvSpPr>
        <p:spPr bwMode="auto">
          <a:xfrm>
            <a:off x="4933255" y="4676841"/>
            <a:ext cx="1727200" cy="395287"/>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baseline="30000" dirty="0">
                <a:solidFill>
                  <a:srgbClr val="FFFFFF"/>
                </a:solidFill>
                <a:latin typeface="Arial"/>
                <a:ea typeface="ＭＳ Ｐゴシック"/>
                <a:cs typeface="ＭＳ Ｐゴシック"/>
              </a:rPr>
              <a:t>31</a:t>
            </a:r>
            <a:r>
              <a:rPr lang="en-US" sz="1200" dirty="0">
                <a:solidFill>
                  <a:srgbClr val="FFFFFF"/>
                </a:solidFill>
                <a:latin typeface="Arial"/>
                <a:ea typeface="ＭＳ Ｐゴシック"/>
                <a:cs typeface="ＭＳ Ｐゴシック"/>
              </a:rPr>
              <a:t>P and </a:t>
            </a:r>
            <a:r>
              <a:rPr lang="en-US" sz="1200" baseline="30000" dirty="0">
                <a:solidFill>
                  <a:srgbClr val="FFFFFF"/>
                </a:solidFill>
                <a:latin typeface="Arial"/>
                <a:ea typeface="ＭＳ Ｐゴシック"/>
                <a:cs typeface="ＭＳ Ｐゴシック"/>
              </a:rPr>
              <a:t>1</a:t>
            </a:r>
            <a:r>
              <a:rPr lang="en-US" sz="1200" dirty="0">
                <a:solidFill>
                  <a:srgbClr val="FFFFFF"/>
                </a:solidFill>
                <a:latin typeface="Arial"/>
                <a:ea typeface="ＭＳ Ｐゴシック"/>
                <a:cs typeface="ＭＳ Ｐゴシック"/>
              </a:rPr>
              <a:t>H-MRS</a:t>
            </a:r>
          </a:p>
          <a:p>
            <a:pPr algn="ctr">
              <a:defRPr/>
            </a:pPr>
            <a:r>
              <a:rPr lang="en-US" sz="1200" dirty="0">
                <a:solidFill>
                  <a:srgbClr val="FFFFFF"/>
                </a:solidFill>
                <a:latin typeface="Arial"/>
                <a:ea typeface="ＭＳ Ｐゴシック"/>
                <a:cs typeface="ＭＳ Ｐゴシック"/>
              </a:rPr>
              <a:t>MMSE ≥ 20, drug-naïve</a:t>
            </a:r>
          </a:p>
        </p:txBody>
      </p:sp>
      <p:sp>
        <p:nvSpPr>
          <p:cNvPr id="105" name="Rectangle 8"/>
          <p:cNvSpPr>
            <a:spLocks noChangeArrowheads="1"/>
          </p:cNvSpPr>
          <p:nvPr/>
        </p:nvSpPr>
        <p:spPr bwMode="auto">
          <a:xfrm>
            <a:off x="4933255" y="4155506"/>
            <a:ext cx="1727200" cy="395287"/>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dirty="0">
                <a:solidFill>
                  <a:srgbClr val="FFFFFF"/>
                </a:solidFill>
                <a:latin typeface="Arial"/>
                <a:ea typeface="ＭＳ Ｐゴシック"/>
                <a:cs typeface="ＭＳ Ｐゴシック"/>
              </a:rPr>
              <a:t>MEG + EEG +NTB</a:t>
            </a:r>
          </a:p>
          <a:p>
            <a:pPr algn="ctr">
              <a:defRPr/>
            </a:pPr>
            <a:r>
              <a:rPr lang="en-US" sz="1200" dirty="0">
                <a:solidFill>
                  <a:srgbClr val="FFFFFF"/>
                </a:solidFill>
                <a:latin typeface="Arial"/>
                <a:ea typeface="ＭＳ Ｐゴシック"/>
                <a:cs typeface="ＭＳ Ｐゴシック"/>
              </a:rPr>
              <a:t>MMSE ≥ 20, drug-naïve</a:t>
            </a:r>
          </a:p>
        </p:txBody>
      </p:sp>
      <p:sp>
        <p:nvSpPr>
          <p:cNvPr id="106" name="Rectangle 5"/>
          <p:cNvSpPr>
            <a:spLocks noChangeArrowheads="1"/>
          </p:cNvSpPr>
          <p:nvPr/>
        </p:nvSpPr>
        <p:spPr bwMode="auto">
          <a:xfrm>
            <a:off x="4913395" y="1476441"/>
            <a:ext cx="1727200" cy="414337"/>
          </a:xfrm>
          <a:prstGeom prst="rect">
            <a:avLst/>
          </a:prstGeom>
          <a:solidFill>
            <a:srgbClr val="8977B7"/>
          </a:solidFill>
          <a:ln w="9525">
            <a:solidFill>
              <a:schemeClr val="bg1"/>
            </a:solidFill>
            <a:miter lim="800000"/>
            <a:headEnd/>
            <a:tailEnd/>
          </a:ln>
        </p:spPr>
        <p:txBody>
          <a:bodyPr wrap="none" lIns="99548" tIns="49774" rIns="99548" bIns="49774" anchor="ctr"/>
          <a:lstStyle/>
          <a:p>
            <a:pPr algn="ctr" defTabSz="995363"/>
            <a:r>
              <a:rPr lang="en-US" sz="1600">
                <a:solidFill>
                  <a:srgbClr val="FFFFFF"/>
                </a:solidFill>
                <a:latin typeface="Trebuchet MS" pitchFamily="34" charset="0"/>
                <a:ea typeface="ヒラギノ角ゴ Pro W3"/>
                <a:cs typeface="Arial" pitchFamily="34" charset="0"/>
              </a:rPr>
              <a:t>Mild AD</a:t>
            </a:r>
          </a:p>
        </p:txBody>
      </p:sp>
      <p:sp>
        <p:nvSpPr>
          <p:cNvPr id="107" name="Title 1"/>
          <p:cNvSpPr txBox="1">
            <a:spLocks/>
          </p:cNvSpPr>
          <p:nvPr/>
        </p:nvSpPr>
        <p:spPr>
          <a:xfrm>
            <a:off x="1" y="1"/>
            <a:ext cx="7452320" cy="1476440"/>
          </a:xfrm>
          <a:prstGeom prst="rect">
            <a:avLst/>
          </a:prstGeom>
        </p:spPr>
        <p:txBody>
          <a:bodyPr lIns="540000" anchor="ctr"/>
          <a:lstStyle/>
          <a:p>
            <a:pPr marL="177800" marR="0" lvl="0" algn="l" defTabSz="914400" rtl="0" eaLnBrk="0" fontAlgn="base" latinLnBrk="0" hangingPunct="0">
              <a:lnSpc>
                <a:spcPct val="100000"/>
              </a:lnSpc>
              <a:spcBef>
                <a:spcPct val="0"/>
              </a:spcBef>
              <a:spcAft>
                <a:spcPct val="0"/>
              </a:spcAft>
              <a:buClrTx/>
              <a:buSzTx/>
              <a:buFontTx/>
              <a:buNone/>
              <a:tabLst/>
              <a:defRPr/>
            </a:pPr>
            <a:r>
              <a:rPr lang="en-US" sz="3200" kern="0" noProof="0" dirty="0" smtClean="0">
                <a:solidFill>
                  <a:schemeClr val="bg1"/>
                </a:solidFill>
                <a:latin typeface="+mn-lt"/>
                <a:cs typeface="ＭＳ Ｐゴシック" charset="-128"/>
              </a:rPr>
              <a:t>Souvenaid Clinical Development</a:t>
            </a:r>
            <a:endParaRPr kumimoji="0" lang="en-US" sz="3200" b="1" i="0" u="none" strike="noStrike" kern="0" cap="none" spc="0" normalizeH="0" baseline="0" noProof="0" dirty="0" smtClean="0">
              <a:ln>
                <a:noFill/>
              </a:ln>
              <a:solidFill>
                <a:schemeClr val="bg1"/>
              </a:solidFill>
              <a:effectLst/>
              <a:uLnTx/>
              <a:uFillTx/>
              <a:latin typeface="+mn-lt"/>
              <a:ea typeface="ＭＳ Ｐゴシック" pitchFamily="34" charset="-128"/>
              <a:cs typeface="ＭＳ Ｐゴシック" charset="-128"/>
            </a:endParaRPr>
          </a:p>
        </p:txBody>
      </p:sp>
      <p:sp>
        <p:nvSpPr>
          <p:cNvPr id="108" name="Rectangle 10"/>
          <p:cNvSpPr>
            <a:spLocks noChangeArrowheads="1"/>
          </p:cNvSpPr>
          <p:nvPr/>
        </p:nvSpPr>
        <p:spPr bwMode="auto">
          <a:xfrm>
            <a:off x="3033652" y="5196807"/>
            <a:ext cx="3671947" cy="396875"/>
          </a:xfrm>
          <a:prstGeom prst="rect">
            <a:avLst/>
          </a:prstGeom>
          <a:solidFill>
            <a:srgbClr val="8977B7"/>
          </a:solidFill>
          <a:ln w="9525">
            <a:noFill/>
            <a:miter lim="800000"/>
            <a:headEnd/>
            <a:tailEnd/>
          </a:ln>
          <a:effectLst>
            <a:prstShdw prst="shdw17" dist="17961" dir="2700000">
              <a:srgbClr val="5C7A00"/>
            </a:prstShdw>
          </a:effectLst>
        </p:spPr>
        <p:txBody>
          <a:bodyPr wrap="none" anchor="ctr"/>
          <a:lstStyle/>
          <a:p>
            <a:pPr algn="ctr"/>
            <a:r>
              <a:rPr lang="en-US" sz="1200" baseline="30000" dirty="0" smtClean="0">
                <a:solidFill>
                  <a:srgbClr val="FFFFFF"/>
                </a:solidFill>
              </a:rPr>
              <a:t>18</a:t>
            </a:r>
            <a:r>
              <a:rPr lang="en-US" sz="1200" dirty="0" smtClean="0">
                <a:solidFill>
                  <a:srgbClr val="FFFFFF"/>
                </a:solidFill>
              </a:rPr>
              <a:t>FDG-PET</a:t>
            </a:r>
            <a:endParaRPr lang="en-US" sz="1200" dirty="0">
              <a:solidFill>
                <a:srgbClr val="FFFFFF"/>
              </a:solidFill>
            </a:endParaRPr>
          </a:p>
          <a:p>
            <a:pPr algn="ctr"/>
            <a:r>
              <a:rPr lang="en-US" sz="1200" dirty="0">
                <a:solidFill>
                  <a:srgbClr val="FFFFFF"/>
                </a:solidFill>
              </a:rPr>
              <a:t>MMSE ≥ </a:t>
            </a:r>
            <a:r>
              <a:rPr lang="en-US" sz="1200" dirty="0" smtClean="0">
                <a:solidFill>
                  <a:srgbClr val="FFFFFF"/>
                </a:solidFill>
              </a:rPr>
              <a:t>20, </a:t>
            </a:r>
            <a:r>
              <a:rPr lang="en-US" sz="1200" dirty="0">
                <a:solidFill>
                  <a:srgbClr val="FFFFFF"/>
                </a:solidFill>
              </a:rPr>
              <a:t>drug-naïve</a:t>
            </a:r>
            <a:endParaRPr lang="en-US" sz="1200" dirty="0">
              <a:solidFill>
                <a:srgbClr val="7030A0"/>
              </a:solidFill>
              <a:latin typeface="Times New Roman" pitchFamily="18" charset="0"/>
            </a:endParaRPr>
          </a:p>
        </p:txBody>
      </p:sp>
      <p:sp>
        <p:nvSpPr>
          <p:cNvPr id="109" name="AutoShape 59"/>
          <p:cNvSpPr>
            <a:spLocks noChangeArrowheads="1"/>
          </p:cNvSpPr>
          <p:nvPr/>
        </p:nvSpPr>
        <p:spPr bwMode="gray">
          <a:xfrm>
            <a:off x="1341378" y="5139442"/>
            <a:ext cx="1439862" cy="504000"/>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r>
              <a:rPr lang="en-GB" sz="1200" dirty="0" smtClean="0">
                <a:solidFill>
                  <a:srgbClr val="000099"/>
                </a:solidFill>
              </a:rPr>
              <a:t>NL-Enigma</a:t>
            </a:r>
            <a:endParaRPr lang="en-GB" sz="1200" dirty="0">
              <a:solidFill>
                <a:srgbClr val="000099"/>
              </a:solidFill>
            </a:endParaRPr>
          </a:p>
        </p:txBody>
      </p:sp>
      <p:pic>
        <p:nvPicPr>
          <p:cNvPr id="110" name="Picture 2" descr="http://www.auntminnie.com/user/images/content_images/sup_mol/2010_06_29_14_19_10_918_FDGPET_landau_394.jpg"/>
          <p:cNvPicPr>
            <a:picLocks noChangeAspect="1" noChangeArrowheads="1"/>
          </p:cNvPicPr>
          <p:nvPr/>
        </p:nvPicPr>
        <p:blipFill>
          <a:blip r:embed="rId11" cstate="print"/>
          <a:srcRect l="65161" t="5255" r="3435" b="20187"/>
          <a:stretch>
            <a:fillRect/>
          </a:stretch>
        </p:blipFill>
        <p:spPr bwMode="auto">
          <a:xfrm>
            <a:off x="1442720" y="5171440"/>
            <a:ext cx="378516" cy="447040"/>
          </a:xfrm>
          <a:prstGeom prst="rect">
            <a:avLst/>
          </a:prstGeom>
          <a:noFill/>
        </p:spPr>
      </p:pic>
    </p:spTree>
    <p:extLst>
      <p:ext uri="{BB962C8B-B14F-4D97-AF65-F5344CB8AC3E}">
        <p14:creationId xmlns:p14="http://schemas.microsoft.com/office/powerpoint/2010/main" xmlns="" val="1122603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97"/>
          <p:cNvGrpSpPr/>
          <p:nvPr/>
        </p:nvGrpSpPr>
        <p:grpSpPr>
          <a:xfrm>
            <a:off x="3898112" y="2203996"/>
            <a:ext cx="1463884" cy="2644704"/>
            <a:chOff x="2563630" y="1535088"/>
            <a:chExt cx="1840407" cy="3324944"/>
          </a:xfrm>
        </p:grpSpPr>
        <p:pic>
          <p:nvPicPr>
            <p:cNvPr id="8" name="Picture 2"/>
            <p:cNvPicPr>
              <a:picLocks noChangeAspect="1" noChangeArrowheads="1"/>
            </p:cNvPicPr>
            <p:nvPr/>
          </p:nvPicPr>
          <p:blipFill>
            <a:blip r:embed="rId3" cstate="print"/>
            <a:srcRect b="6698"/>
            <a:stretch>
              <a:fillRect/>
            </a:stretch>
          </p:blipFill>
          <p:spPr bwMode="auto">
            <a:xfrm>
              <a:off x="2563630" y="1535088"/>
              <a:ext cx="1840407" cy="3324944"/>
            </a:xfrm>
            <a:prstGeom prst="rect">
              <a:avLst/>
            </a:prstGeom>
            <a:noFill/>
            <a:ln w="9525">
              <a:noFill/>
              <a:miter lim="800000"/>
              <a:headEnd/>
              <a:tailEnd/>
            </a:ln>
          </p:spPr>
        </p:pic>
        <p:sp>
          <p:nvSpPr>
            <p:cNvPr id="9" name="Freeform 8"/>
            <p:cNvSpPr/>
            <p:nvPr/>
          </p:nvSpPr>
          <p:spPr>
            <a:xfrm>
              <a:off x="2950060" y="2008259"/>
              <a:ext cx="521906" cy="2527125"/>
            </a:xfrm>
            <a:custGeom>
              <a:avLst/>
              <a:gdLst>
                <a:gd name="connsiteX0" fmla="*/ 855215 w 899603"/>
                <a:gd name="connsiteY0" fmla="*/ 0 h 3730101"/>
                <a:gd name="connsiteX1" fmla="*/ 704295 w 899603"/>
                <a:gd name="connsiteY1" fmla="*/ 2459115 h 3730101"/>
                <a:gd name="connsiteX2" fmla="*/ 153879 w 899603"/>
                <a:gd name="connsiteY2" fmla="*/ 2867488 h 3730101"/>
                <a:gd name="connsiteX3" fmla="*/ 2959 w 899603"/>
                <a:gd name="connsiteY3" fmla="*/ 3320249 h 3730101"/>
                <a:gd name="connsiteX4" fmla="*/ 171634 w 899603"/>
                <a:gd name="connsiteY4" fmla="*/ 3666478 h 3730101"/>
                <a:gd name="connsiteX5" fmla="*/ 722050 w 899603"/>
                <a:gd name="connsiteY5" fmla="*/ 3701988 h 3730101"/>
                <a:gd name="connsiteX6" fmla="*/ 899603 w 899603"/>
                <a:gd name="connsiteY6" fmla="*/ 3622089 h 3730101"/>
                <a:gd name="connsiteX0" fmla="*/ 855215 w 899603"/>
                <a:gd name="connsiteY0" fmla="*/ 0 h 3730101"/>
                <a:gd name="connsiteX1" fmla="*/ 766438 w 899603"/>
                <a:gd name="connsiteY1" fmla="*/ 1873189 h 3730101"/>
                <a:gd name="connsiteX2" fmla="*/ 153879 w 899603"/>
                <a:gd name="connsiteY2" fmla="*/ 2867488 h 3730101"/>
                <a:gd name="connsiteX3" fmla="*/ 2959 w 899603"/>
                <a:gd name="connsiteY3" fmla="*/ 3320249 h 3730101"/>
                <a:gd name="connsiteX4" fmla="*/ 171634 w 899603"/>
                <a:gd name="connsiteY4" fmla="*/ 3666478 h 3730101"/>
                <a:gd name="connsiteX5" fmla="*/ 722050 w 899603"/>
                <a:gd name="connsiteY5" fmla="*/ 3701988 h 3730101"/>
                <a:gd name="connsiteX6" fmla="*/ 899603 w 899603"/>
                <a:gd name="connsiteY6" fmla="*/ 3622089 h 3730101"/>
                <a:gd name="connsiteX0" fmla="*/ 855215 w 899603"/>
                <a:gd name="connsiteY0" fmla="*/ 0 h 3716785"/>
                <a:gd name="connsiteX1" fmla="*/ 766438 w 899603"/>
                <a:gd name="connsiteY1" fmla="*/ 1873189 h 3716785"/>
                <a:gd name="connsiteX2" fmla="*/ 153879 w 899603"/>
                <a:gd name="connsiteY2" fmla="*/ 2867488 h 3716785"/>
                <a:gd name="connsiteX3" fmla="*/ 2959 w 899603"/>
                <a:gd name="connsiteY3" fmla="*/ 3320249 h 3716785"/>
                <a:gd name="connsiteX4" fmla="*/ 171634 w 899603"/>
                <a:gd name="connsiteY4" fmla="*/ 3666478 h 3716785"/>
                <a:gd name="connsiteX5" fmla="*/ 899603 w 899603"/>
                <a:gd name="connsiteY5" fmla="*/ 3622089 h 3716785"/>
                <a:gd name="connsiteX0" fmla="*/ 880369 w 924757"/>
                <a:gd name="connsiteY0" fmla="*/ 0 h 3761173"/>
                <a:gd name="connsiteX1" fmla="*/ 791592 w 924757"/>
                <a:gd name="connsiteY1" fmla="*/ 1873189 h 3761173"/>
                <a:gd name="connsiteX2" fmla="*/ 179033 w 924757"/>
                <a:gd name="connsiteY2" fmla="*/ 2867488 h 3761173"/>
                <a:gd name="connsiteX3" fmla="*/ 28113 w 924757"/>
                <a:gd name="connsiteY3" fmla="*/ 3320249 h 3761173"/>
                <a:gd name="connsiteX4" fmla="*/ 347709 w 924757"/>
                <a:gd name="connsiteY4" fmla="*/ 3710866 h 3761173"/>
                <a:gd name="connsiteX5" fmla="*/ 924757 w 924757"/>
                <a:gd name="connsiteY5" fmla="*/ 3622089 h 3761173"/>
                <a:gd name="connsiteX0" fmla="*/ 818226 w 862614"/>
                <a:gd name="connsiteY0" fmla="*/ 0 h 3761173"/>
                <a:gd name="connsiteX1" fmla="*/ 729449 w 862614"/>
                <a:gd name="connsiteY1" fmla="*/ 1873189 h 3761173"/>
                <a:gd name="connsiteX2" fmla="*/ 116890 w 862614"/>
                <a:gd name="connsiteY2" fmla="*/ 2867488 h 3761173"/>
                <a:gd name="connsiteX3" fmla="*/ 28113 w 862614"/>
                <a:gd name="connsiteY3" fmla="*/ 3320249 h 3761173"/>
                <a:gd name="connsiteX4" fmla="*/ 285566 w 862614"/>
                <a:gd name="connsiteY4" fmla="*/ 3710866 h 3761173"/>
                <a:gd name="connsiteX5" fmla="*/ 862614 w 862614"/>
                <a:gd name="connsiteY5" fmla="*/ 3622089 h 3761173"/>
                <a:gd name="connsiteX0" fmla="*/ 844858 w 889246"/>
                <a:gd name="connsiteY0" fmla="*/ 0 h 3761173"/>
                <a:gd name="connsiteX1" fmla="*/ 756081 w 889246"/>
                <a:gd name="connsiteY1" fmla="*/ 1873189 h 3761173"/>
                <a:gd name="connsiteX2" fmla="*/ 116889 w 889246"/>
                <a:gd name="connsiteY2" fmla="*/ 2707690 h 3761173"/>
                <a:gd name="connsiteX3" fmla="*/ 54745 w 889246"/>
                <a:gd name="connsiteY3" fmla="*/ 3320249 h 3761173"/>
                <a:gd name="connsiteX4" fmla="*/ 312198 w 889246"/>
                <a:gd name="connsiteY4" fmla="*/ 3710866 h 3761173"/>
                <a:gd name="connsiteX5" fmla="*/ 889246 w 889246"/>
                <a:gd name="connsiteY5" fmla="*/ 3622089 h 3761173"/>
                <a:gd name="connsiteX0" fmla="*/ 844858 w 889246"/>
                <a:gd name="connsiteY0" fmla="*/ 0 h 3814439"/>
                <a:gd name="connsiteX1" fmla="*/ 756081 w 889246"/>
                <a:gd name="connsiteY1" fmla="*/ 1873189 h 3814439"/>
                <a:gd name="connsiteX2" fmla="*/ 116889 w 889246"/>
                <a:gd name="connsiteY2" fmla="*/ 2707690 h 3814439"/>
                <a:gd name="connsiteX3" fmla="*/ 54745 w 889246"/>
                <a:gd name="connsiteY3" fmla="*/ 3320249 h 3814439"/>
                <a:gd name="connsiteX4" fmla="*/ 312198 w 889246"/>
                <a:gd name="connsiteY4" fmla="*/ 3710866 h 3814439"/>
                <a:gd name="connsiteX5" fmla="*/ 889246 w 889246"/>
                <a:gd name="connsiteY5" fmla="*/ 3622089 h 3814439"/>
                <a:gd name="connsiteX0" fmla="*/ 875929 w 920317"/>
                <a:gd name="connsiteY0" fmla="*/ 0 h 3814439"/>
                <a:gd name="connsiteX1" fmla="*/ 787152 w 920317"/>
                <a:gd name="connsiteY1" fmla="*/ 1873189 h 3814439"/>
                <a:gd name="connsiteX2" fmla="*/ 147960 w 920317"/>
                <a:gd name="connsiteY2" fmla="*/ 2707690 h 3814439"/>
                <a:gd name="connsiteX3" fmla="*/ 85816 w 920317"/>
                <a:gd name="connsiteY3" fmla="*/ 3320249 h 3814439"/>
                <a:gd name="connsiteX4" fmla="*/ 343269 w 920317"/>
                <a:gd name="connsiteY4" fmla="*/ 3710866 h 3814439"/>
                <a:gd name="connsiteX5" fmla="*/ 920317 w 920317"/>
                <a:gd name="connsiteY5" fmla="*/ 3622089 h 3814439"/>
                <a:gd name="connsiteX0" fmla="*/ 844858 w 889246"/>
                <a:gd name="connsiteY0" fmla="*/ 0 h 3814439"/>
                <a:gd name="connsiteX1" fmla="*/ 756081 w 889246"/>
                <a:gd name="connsiteY1" fmla="*/ 1873189 h 3814439"/>
                <a:gd name="connsiteX2" fmla="*/ 116889 w 889246"/>
                <a:gd name="connsiteY2" fmla="*/ 2707690 h 3814439"/>
                <a:gd name="connsiteX3" fmla="*/ 54745 w 889246"/>
                <a:gd name="connsiteY3" fmla="*/ 3320249 h 3814439"/>
                <a:gd name="connsiteX4" fmla="*/ 312198 w 889246"/>
                <a:gd name="connsiteY4" fmla="*/ 3710866 h 3814439"/>
                <a:gd name="connsiteX5" fmla="*/ 889246 w 889246"/>
                <a:gd name="connsiteY5" fmla="*/ 3622089 h 3814439"/>
                <a:gd name="connsiteX0" fmla="*/ 844858 w 889246"/>
                <a:gd name="connsiteY0" fmla="*/ 0 h 3814439"/>
                <a:gd name="connsiteX1" fmla="*/ 756081 w 889246"/>
                <a:gd name="connsiteY1" fmla="*/ 1873189 h 3814439"/>
                <a:gd name="connsiteX2" fmla="*/ 116889 w 889246"/>
                <a:gd name="connsiteY2" fmla="*/ 2707690 h 3814439"/>
                <a:gd name="connsiteX3" fmla="*/ 54745 w 889246"/>
                <a:gd name="connsiteY3" fmla="*/ 3320249 h 3814439"/>
                <a:gd name="connsiteX4" fmla="*/ 312198 w 889246"/>
                <a:gd name="connsiteY4" fmla="*/ 3710866 h 3814439"/>
                <a:gd name="connsiteX5" fmla="*/ 889246 w 889246"/>
                <a:gd name="connsiteY5" fmla="*/ 3622089 h 3814439"/>
                <a:gd name="connsiteX0" fmla="*/ 844858 w 889246"/>
                <a:gd name="connsiteY0" fmla="*/ 0 h 3814439"/>
                <a:gd name="connsiteX1" fmla="*/ 756081 w 889246"/>
                <a:gd name="connsiteY1" fmla="*/ 1873189 h 3814439"/>
                <a:gd name="connsiteX2" fmla="*/ 116889 w 889246"/>
                <a:gd name="connsiteY2" fmla="*/ 2707690 h 3814439"/>
                <a:gd name="connsiteX3" fmla="*/ 54745 w 889246"/>
                <a:gd name="connsiteY3" fmla="*/ 3320249 h 3814439"/>
                <a:gd name="connsiteX4" fmla="*/ 312198 w 889246"/>
                <a:gd name="connsiteY4" fmla="*/ 3710866 h 3814439"/>
                <a:gd name="connsiteX5" fmla="*/ 889246 w 889246"/>
                <a:gd name="connsiteY5" fmla="*/ 3622089 h 3814439"/>
                <a:gd name="connsiteX0" fmla="*/ 844858 w 889246"/>
                <a:gd name="connsiteY0" fmla="*/ 0 h 3814439"/>
                <a:gd name="connsiteX1" fmla="*/ 756081 w 889246"/>
                <a:gd name="connsiteY1" fmla="*/ 1873189 h 3814439"/>
                <a:gd name="connsiteX2" fmla="*/ 116889 w 889246"/>
                <a:gd name="connsiteY2" fmla="*/ 2707690 h 3814439"/>
                <a:gd name="connsiteX3" fmla="*/ 54745 w 889246"/>
                <a:gd name="connsiteY3" fmla="*/ 3320249 h 3814439"/>
                <a:gd name="connsiteX4" fmla="*/ 312198 w 889246"/>
                <a:gd name="connsiteY4" fmla="*/ 3710866 h 3814439"/>
                <a:gd name="connsiteX5" fmla="*/ 889246 w 889246"/>
                <a:gd name="connsiteY5" fmla="*/ 3622089 h 3814439"/>
                <a:gd name="connsiteX0" fmla="*/ 711693 w 889246"/>
                <a:gd name="connsiteY0" fmla="*/ 0 h 3743418"/>
                <a:gd name="connsiteX1" fmla="*/ 756081 w 889246"/>
                <a:gd name="connsiteY1" fmla="*/ 1802168 h 3743418"/>
                <a:gd name="connsiteX2" fmla="*/ 116889 w 889246"/>
                <a:gd name="connsiteY2" fmla="*/ 2636669 h 3743418"/>
                <a:gd name="connsiteX3" fmla="*/ 54745 w 889246"/>
                <a:gd name="connsiteY3" fmla="*/ 3249228 h 3743418"/>
                <a:gd name="connsiteX4" fmla="*/ 312198 w 889246"/>
                <a:gd name="connsiteY4" fmla="*/ 3639845 h 3743418"/>
                <a:gd name="connsiteX5" fmla="*/ 889246 w 889246"/>
                <a:gd name="connsiteY5" fmla="*/ 3551068 h 3743418"/>
                <a:gd name="connsiteX0" fmla="*/ 711693 w 855215"/>
                <a:gd name="connsiteY0" fmla="*/ 0 h 3706427"/>
                <a:gd name="connsiteX1" fmla="*/ 756081 w 855215"/>
                <a:gd name="connsiteY1" fmla="*/ 1802168 h 3706427"/>
                <a:gd name="connsiteX2" fmla="*/ 116889 w 855215"/>
                <a:gd name="connsiteY2" fmla="*/ 2636669 h 3706427"/>
                <a:gd name="connsiteX3" fmla="*/ 54745 w 855215"/>
                <a:gd name="connsiteY3" fmla="*/ 3249228 h 3706427"/>
                <a:gd name="connsiteX4" fmla="*/ 312198 w 855215"/>
                <a:gd name="connsiteY4" fmla="*/ 3639845 h 3706427"/>
                <a:gd name="connsiteX5" fmla="*/ 605161 w 855215"/>
                <a:gd name="connsiteY5" fmla="*/ 3648723 h 3706427"/>
                <a:gd name="connsiteX0" fmla="*/ 670264 w 794551"/>
                <a:gd name="connsiteY0" fmla="*/ 0 h 3706427"/>
                <a:gd name="connsiteX1" fmla="*/ 714652 w 794551"/>
                <a:gd name="connsiteY1" fmla="*/ 1802168 h 3706427"/>
                <a:gd name="connsiteX2" fmla="*/ 190870 w 794551"/>
                <a:gd name="connsiteY2" fmla="*/ 2610036 h 3706427"/>
                <a:gd name="connsiteX3" fmla="*/ 13316 w 794551"/>
                <a:gd name="connsiteY3" fmla="*/ 3249228 h 3706427"/>
                <a:gd name="connsiteX4" fmla="*/ 270769 w 794551"/>
                <a:gd name="connsiteY4" fmla="*/ 3639845 h 3706427"/>
                <a:gd name="connsiteX5" fmla="*/ 563732 w 794551"/>
                <a:gd name="connsiteY5" fmla="*/ 3648723 h 3706427"/>
                <a:gd name="connsiteX0" fmla="*/ 590365 w 714652"/>
                <a:gd name="connsiteY0" fmla="*/ 0 h 3699030"/>
                <a:gd name="connsiteX1" fmla="*/ 634753 w 714652"/>
                <a:gd name="connsiteY1" fmla="*/ 1802168 h 3699030"/>
                <a:gd name="connsiteX2" fmla="*/ 110971 w 714652"/>
                <a:gd name="connsiteY2" fmla="*/ 2610036 h 3699030"/>
                <a:gd name="connsiteX3" fmla="*/ 13316 w 714652"/>
                <a:gd name="connsiteY3" fmla="*/ 3293616 h 3699030"/>
                <a:gd name="connsiteX4" fmla="*/ 190870 w 714652"/>
                <a:gd name="connsiteY4" fmla="*/ 3639845 h 3699030"/>
                <a:gd name="connsiteX5" fmla="*/ 483833 w 714652"/>
                <a:gd name="connsiteY5" fmla="*/ 3648723 h 3699030"/>
                <a:gd name="connsiteX0" fmla="*/ 591845 w 717612"/>
                <a:gd name="connsiteY0" fmla="*/ 0 h 3699030"/>
                <a:gd name="connsiteX1" fmla="*/ 636233 w 717612"/>
                <a:gd name="connsiteY1" fmla="*/ 1802168 h 3699030"/>
                <a:gd name="connsiteX2" fmla="*/ 103573 w 717612"/>
                <a:gd name="connsiteY2" fmla="*/ 2565648 h 3699030"/>
                <a:gd name="connsiteX3" fmla="*/ 14796 w 717612"/>
                <a:gd name="connsiteY3" fmla="*/ 3293616 h 3699030"/>
                <a:gd name="connsiteX4" fmla="*/ 192350 w 717612"/>
                <a:gd name="connsiteY4" fmla="*/ 3639845 h 3699030"/>
                <a:gd name="connsiteX5" fmla="*/ 485313 w 717612"/>
                <a:gd name="connsiteY5" fmla="*/ 3648723 h 369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612" h="3699030">
                  <a:moveTo>
                    <a:pt x="591845" y="0"/>
                  </a:moveTo>
                  <a:cubicBezTo>
                    <a:pt x="574829" y="990600"/>
                    <a:pt x="717612" y="1374560"/>
                    <a:pt x="636233" y="1802168"/>
                  </a:cubicBezTo>
                  <a:cubicBezTo>
                    <a:pt x="554854" y="2229776"/>
                    <a:pt x="207146" y="2317073"/>
                    <a:pt x="103573" y="2565648"/>
                  </a:cubicBezTo>
                  <a:cubicBezTo>
                    <a:pt x="0" y="2814223"/>
                    <a:pt x="0" y="3114583"/>
                    <a:pt x="14796" y="3293616"/>
                  </a:cubicBezTo>
                  <a:cubicBezTo>
                    <a:pt x="29592" y="3472649"/>
                    <a:pt x="113931" y="3580661"/>
                    <a:pt x="192350" y="3639845"/>
                  </a:cubicBezTo>
                  <a:cubicBezTo>
                    <a:pt x="270770" y="3699030"/>
                    <a:pt x="333653" y="3657971"/>
                    <a:pt x="485313" y="3648723"/>
                  </a:cubicBezTo>
                </a:path>
              </a:pathLst>
            </a:custGeom>
            <a:ln w="12700">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dirty="0">
                <a:solidFill>
                  <a:srgbClr val="57267C"/>
                </a:solidFill>
              </a:endParaRPr>
            </a:p>
          </p:txBody>
        </p:sp>
      </p:grpSp>
      <p:grpSp>
        <p:nvGrpSpPr>
          <p:cNvPr id="52" name="Group 51"/>
          <p:cNvGrpSpPr/>
          <p:nvPr/>
        </p:nvGrpSpPr>
        <p:grpSpPr>
          <a:xfrm>
            <a:off x="2009014" y="4766107"/>
            <a:ext cx="5054923" cy="882949"/>
            <a:chOff x="2009014" y="4766107"/>
            <a:chExt cx="5054923" cy="882949"/>
          </a:xfrm>
        </p:grpSpPr>
        <p:sp>
          <p:nvSpPr>
            <p:cNvPr id="5" name="TextBox 599"/>
            <p:cNvSpPr txBox="1">
              <a:spLocks noChangeArrowheads="1"/>
            </p:cNvSpPr>
            <p:nvPr/>
          </p:nvSpPr>
          <p:spPr bwMode="auto">
            <a:xfrm>
              <a:off x="2310549" y="5187391"/>
              <a:ext cx="4753388" cy="461665"/>
            </a:xfrm>
            <a:prstGeom prst="rect">
              <a:avLst/>
            </a:prstGeom>
            <a:noFill/>
            <a:ln w="28575">
              <a:solidFill>
                <a:srgbClr val="57267C"/>
              </a:solidFill>
              <a:miter lim="800000"/>
              <a:headEnd/>
              <a:tailEnd/>
            </a:ln>
          </p:spPr>
          <p:txBody>
            <a:bodyPr wrap="square">
              <a:spAutoFit/>
            </a:bodyPr>
            <a:lstStyle/>
            <a:p>
              <a:pPr algn="ctr"/>
              <a:r>
                <a:rPr lang="en-US" sz="1200" b="1" dirty="0" smtClean="0">
                  <a:solidFill>
                    <a:srgbClr val="57267C"/>
                  </a:solidFill>
                </a:rPr>
                <a:t>AD specific nutrient requirement to meet the increased demand for synapse formation</a:t>
              </a:r>
            </a:p>
          </p:txBody>
        </p:sp>
        <p:sp>
          <p:nvSpPr>
            <p:cNvPr id="20" name="Right Brace 19"/>
            <p:cNvSpPr/>
            <p:nvPr/>
          </p:nvSpPr>
          <p:spPr>
            <a:xfrm rot="5400000">
              <a:off x="4457528" y="3541566"/>
              <a:ext cx="343657" cy="2792739"/>
            </a:xfrm>
            <a:prstGeom prst="rightBrace">
              <a:avLst>
                <a:gd name="adj1" fmla="val 23877"/>
                <a:gd name="adj2" fmla="val 50000"/>
              </a:avLst>
            </a:prstGeom>
            <a:ln w="57150">
              <a:solidFill>
                <a:srgbClr val="5726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dirty="0">
                <a:solidFill>
                  <a:srgbClr val="57267C"/>
                </a:solidFill>
              </a:endParaRPr>
            </a:p>
          </p:txBody>
        </p:sp>
        <p:sp>
          <p:nvSpPr>
            <p:cNvPr id="33" name="TextBox 32"/>
            <p:cNvSpPr txBox="1">
              <a:spLocks/>
            </p:cNvSpPr>
            <p:nvPr/>
          </p:nvSpPr>
          <p:spPr>
            <a:xfrm flipH="1">
              <a:off x="2009014" y="5119231"/>
              <a:ext cx="216000" cy="216000"/>
            </a:xfrm>
            <a:prstGeom prst="ellipse">
              <a:avLst/>
            </a:prstGeom>
            <a:noFill/>
            <a:ln w="28575">
              <a:solidFill>
                <a:srgbClr val="57267C"/>
              </a:solidFill>
            </a:ln>
          </p:spPr>
          <p:txBody>
            <a:bodyPr wrap="square" rtlCol="0" anchor="ctr" anchorCtr="0">
              <a:spAutoFit/>
            </a:bodyPr>
            <a:lstStyle/>
            <a:p>
              <a:pPr algn="ctr"/>
              <a:r>
                <a:rPr lang="en-US" sz="1100" b="1" dirty="0" smtClean="0">
                  <a:solidFill>
                    <a:srgbClr val="57267C"/>
                  </a:solidFill>
                </a:rPr>
                <a:t>3</a:t>
              </a:r>
              <a:endParaRPr lang="en-US" sz="1100" b="1" dirty="0">
                <a:solidFill>
                  <a:srgbClr val="57267C"/>
                </a:solidFill>
              </a:endParaRPr>
            </a:p>
          </p:txBody>
        </p:sp>
      </p:grpSp>
      <p:grpSp>
        <p:nvGrpSpPr>
          <p:cNvPr id="53" name="Group 52"/>
          <p:cNvGrpSpPr/>
          <p:nvPr/>
        </p:nvGrpSpPr>
        <p:grpSpPr>
          <a:xfrm>
            <a:off x="2009014" y="5807730"/>
            <a:ext cx="5054923" cy="948965"/>
            <a:chOff x="2009014" y="5807730"/>
            <a:chExt cx="5054923" cy="948965"/>
          </a:xfrm>
        </p:grpSpPr>
        <p:sp>
          <p:nvSpPr>
            <p:cNvPr id="4" name="Down Arrow 3"/>
            <p:cNvSpPr/>
            <p:nvPr/>
          </p:nvSpPr>
          <p:spPr>
            <a:xfrm flipH="1" flipV="1">
              <a:off x="4509313" y="5807730"/>
              <a:ext cx="240087" cy="429523"/>
            </a:xfrm>
            <a:prstGeom prst="downArrow">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57267C"/>
                </a:solidFill>
              </a:endParaRPr>
            </a:p>
          </p:txBody>
        </p:sp>
        <p:sp>
          <p:nvSpPr>
            <p:cNvPr id="6" name="TextBox 599"/>
            <p:cNvSpPr txBox="1">
              <a:spLocks noChangeArrowheads="1"/>
            </p:cNvSpPr>
            <p:nvPr/>
          </p:nvSpPr>
          <p:spPr bwMode="auto">
            <a:xfrm>
              <a:off x="2310549" y="6295030"/>
              <a:ext cx="4753388" cy="461665"/>
            </a:xfrm>
            <a:prstGeom prst="rect">
              <a:avLst/>
            </a:prstGeom>
            <a:noFill/>
            <a:ln w="28575">
              <a:solidFill>
                <a:srgbClr val="99CC00"/>
              </a:solidFill>
              <a:miter lim="800000"/>
              <a:headEnd/>
              <a:tailEnd/>
            </a:ln>
          </p:spPr>
          <p:txBody>
            <a:bodyPr wrap="square">
              <a:spAutoFit/>
            </a:bodyPr>
            <a:lstStyle/>
            <a:p>
              <a:pPr algn="ctr"/>
              <a:r>
                <a:rPr lang="en-GB" sz="1200" b="1" dirty="0" smtClean="0">
                  <a:solidFill>
                    <a:srgbClr val="57267C"/>
                  </a:solidFill>
                </a:rPr>
                <a:t>Souvenaid</a:t>
              </a:r>
              <a:r>
                <a:rPr lang="en-GB" sz="1200" dirty="0" smtClean="0">
                  <a:solidFill>
                    <a:srgbClr val="57267C"/>
                  </a:solidFill>
                </a:rPr>
                <a:t> addresses the nutritional need to support increased synapse formation in patients with AD</a:t>
              </a:r>
              <a:endParaRPr lang="en-US" sz="1200" dirty="0">
                <a:solidFill>
                  <a:srgbClr val="57267C"/>
                </a:solidFill>
              </a:endParaRPr>
            </a:p>
          </p:txBody>
        </p:sp>
        <p:sp>
          <p:nvSpPr>
            <p:cNvPr id="34" name="TextBox 33"/>
            <p:cNvSpPr txBox="1">
              <a:spLocks/>
            </p:cNvSpPr>
            <p:nvPr/>
          </p:nvSpPr>
          <p:spPr>
            <a:xfrm flipH="1">
              <a:off x="2009014" y="6196540"/>
              <a:ext cx="216000" cy="216000"/>
            </a:xfrm>
            <a:prstGeom prst="ellipse">
              <a:avLst/>
            </a:prstGeom>
            <a:noFill/>
            <a:ln w="28575">
              <a:solidFill>
                <a:srgbClr val="57267C"/>
              </a:solidFill>
            </a:ln>
          </p:spPr>
          <p:txBody>
            <a:bodyPr wrap="square" rtlCol="0" anchor="ctr" anchorCtr="0">
              <a:spAutoFit/>
            </a:bodyPr>
            <a:lstStyle/>
            <a:p>
              <a:pPr algn="ctr"/>
              <a:r>
                <a:rPr lang="en-US" sz="1100" b="1" dirty="0" smtClean="0">
                  <a:solidFill>
                    <a:srgbClr val="57267C"/>
                  </a:solidFill>
                </a:rPr>
                <a:t>4</a:t>
              </a:r>
              <a:endParaRPr lang="en-US" sz="1100" b="1" dirty="0">
                <a:solidFill>
                  <a:srgbClr val="57267C"/>
                </a:solidFill>
              </a:endParaRPr>
            </a:p>
          </p:txBody>
        </p:sp>
      </p:grpSp>
      <p:grpSp>
        <p:nvGrpSpPr>
          <p:cNvPr id="50" name="Group 49"/>
          <p:cNvGrpSpPr/>
          <p:nvPr/>
        </p:nvGrpSpPr>
        <p:grpSpPr>
          <a:xfrm>
            <a:off x="2009014" y="1479157"/>
            <a:ext cx="3207461" cy="3302264"/>
            <a:chOff x="2009014" y="1479157"/>
            <a:chExt cx="3207461" cy="3302264"/>
          </a:xfrm>
        </p:grpSpPr>
        <p:sp>
          <p:nvSpPr>
            <p:cNvPr id="10" name="TextBox 599"/>
            <p:cNvSpPr txBox="1">
              <a:spLocks noChangeArrowheads="1"/>
            </p:cNvSpPr>
            <p:nvPr/>
          </p:nvSpPr>
          <p:spPr bwMode="auto">
            <a:xfrm flipH="1">
              <a:off x="2567445" y="3745672"/>
              <a:ext cx="1088125" cy="553998"/>
            </a:xfrm>
            <a:prstGeom prst="rect">
              <a:avLst/>
            </a:prstGeom>
            <a:noFill/>
            <a:ln w="9525">
              <a:noFill/>
              <a:miter lim="800000"/>
              <a:headEnd/>
              <a:tailEnd/>
            </a:ln>
          </p:spPr>
          <p:txBody>
            <a:bodyPr wrap="square">
              <a:spAutoFit/>
            </a:bodyPr>
            <a:lstStyle/>
            <a:p>
              <a:pPr algn="ctr"/>
              <a:r>
                <a:rPr lang="en-US" sz="1000" dirty="0" smtClean="0">
                  <a:solidFill>
                    <a:srgbClr val="57267C"/>
                  </a:solidFill>
                </a:rPr>
                <a:t>Lower nutrient intake, uptake and metabolism</a:t>
              </a:r>
              <a:endParaRPr lang="en-US" sz="1000" dirty="0">
                <a:solidFill>
                  <a:srgbClr val="57267C"/>
                </a:solidFill>
              </a:endParaRPr>
            </a:p>
          </p:txBody>
        </p:sp>
        <p:sp>
          <p:nvSpPr>
            <p:cNvPr id="11" name="TextBox 599"/>
            <p:cNvSpPr txBox="1">
              <a:spLocks noChangeArrowheads="1"/>
            </p:cNvSpPr>
            <p:nvPr/>
          </p:nvSpPr>
          <p:spPr bwMode="auto">
            <a:xfrm flipH="1">
              <a:off x="2467223" y="2159774"/>
              <a:ext cx="1288569" cy="400110"/>
            </a:xfrm>
            <a:prstGeom prst="rect">
              <a:avLst/>
            </a:prstGeom>
            <a:noFill/>
            <a:ln w="9525">
              <a:noFill/>
              <a:miter lim="800000"/>
              <a:headEnd/>
              <a:tailEnd/>
            </a:ln>
          </p:spPr>
          <p:txBody>
            <a:bodyPr wrap="square">
              <a:spAutoFit/>
            </a:bodyPr>
            <a:lstStyle/>
            <a:p>
              <a:pPr algn="ctr"/>
              <a:r>
                <a:rPr lang="en-US" sz="1000" dirty="0" smtClean="0">
                  <a:solidFill>
                    <a:srgbClr val="57267C"/>
                  </a:solidFill>
                </a:rPr>
                <a:t>Lower brain nutrient levels</a:t>
              </a:r>
              <a:endParaRPr lang="en-US" sz="1000" dirty="0">
                <a:solidFill>
                  <a:srgbClr val="57267C"/>
                </a:solidFill>
              </a:endParaRPr>
            </a:p>
          </p:txBody>
        </p:sp>
        <p:cxnSp>
          <p:nvCxnSpPr>
            <p:cNvPr id="13" name="Straight Connector 12"/>
            <p:cNvCxnSpPr/>
            <p:nvPr/>
          </p:nvCxnSpPr>
          <p:spPr>
            <a:xfrm>
              <a:off x="3633655" y="4046835"/>
              <a:ext cx="458158" cy="2"/>
            </a:xfrm>
            <a:prstGeom prst="line">
              <a:avLst/>
            </a:prstGeom>
            <a:ln w="28575">
              <a:solidFill>
                <a:srgbClr val="4F2683"/>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33655" y="2423403"/>
              <a:ext cx="916316" cy="0"/>
            </a:xfrm>
            <a:prstGeom prst="line">
              <a:avLst/>
            </a:prstGeom>
            <a:ln w="28575">
              <a:solidFill>
                <a:srgbClr val="4F2683"/>
              </a:solidFill>
              <a:tailEnd type="oval" w="lg"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flipH="1">
              <a:off x="4070953" y="3635899"/>
              <a:ext cx="1145522" cy="1145522"/>
            </a:xfrm>
            <a:prstGeom prst="ellipse">
              <a:avLst/>
            </a:prstGeom>
            <a:noFill/>
            <a:ln>
              <a:solidFill>
                <a:srgbClr val="572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57267C"/>
                </a:solidFill>
              </a:endParaRPr>
            </a:p>
          </p:txBody>
        </p:sp>
        <p:sp>
          <p:nvSpPr>
            <p:cNvPr id="17" name="TextBox 599"/>
            <p:cNvSpPr txBox="1">
              <a:spLocks noChangeArrowheads="1"/>
            </p:cNvSpPr>
            <p:nvPr/>
          </p:nvSpPr>
          <p:spPr bwMode="auto">
            <a:xfrm flipH="1">
              <a:off x="2280985" y="1557333"/>
              <a:ext cx="1889901" cy="415498"/>
            </a:xfrm>
            <a:custGeom>
              <a:avLst/>
              <a:gdLst>
                <a:gd name="connsiteX0" fmla="*/ 0 w 2340000"/>
                <a:gd name="connsiteY0" fmla="*/ 0 h 584775"/>
                <a:gd name="connsiteX1" fmla="*/ 2340000 w 2340000"/>
                <a:gd name="connsiteY1" fmla="*/ 0 h 584775"/>
                <a:gd name="connsiteX2" fmla="*/ 2340000 w 2340000"/>
                <a:gd name="connsiteY2" fmla="*/ 584775 h 584775"/>
                <a:gd name="connsiteX3" fmla="*/ 0 w 2340000"/>
                <a:gd name="connsiteY3" fmla="*/ 584775 h 584775"/>
                <a:gd name="connsiteX4" fmla="*/ 0 w 234000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584775">
                  <a:moveTo>
                    <a:pt x="0" y="0"/>
                  </a:moveTo>
                  <a:lnTo>
                    <a:pt x="2340000" y="0"/>
                  </a:lnTo>
                  <a:lnTo>
                    <a:pt x="2340000" y="584775"/>
                  </a:lnTo>
                  <a:lnTo>
                    <a:pt x="0" y="584775"/>
                  </a:lnTo>
                  <a:lnTo>
                    <a:pt x="0" y="0"/>
                  </a:lnTo>
                  <a:close/>
                </a:path>
              </a:pathLst>
            </a:custGeom>
            <a:noFill/>
            <a:ln w="19050">
              <a:noFill/>
              <a:miter lim="800000"/>
              <a:headEnd/>
              <a:tailEnd/>
            </a:ln>
          </p:spPr>
          <p:txBody>
            <a:bodyPr wrap="square">
              <a:spAutoFit/>
            </a:bodyPr>
            <a:lstStyle/>
            <a:p>
              <a:r>
                <a:rPr lang="en-US" sz="1050" b="1" dirty="0" smtClean="0">
                  <a:solidFill>
                    <a:srgbClr val="57267C"/>
                  </a:solidFill>
                </a:rPr>
                <a:t>AD-induced compromised nutrient availability</a:t>
              </a:r>
              <a:endParaRPr lang="en-US" sz="1050" b="1" dirty="0">
                <a:solidFill>
                  <a:srgbClr val="57267C"/>
                </a:solidFill>
              </a:endParaRPr>
            </a:p>
          </p:txBody>
        </p:sp>
        <p:cxnSp>
          <p:nvCxnSpPr>
            <p:cNvPr id="22" name="Straight Connector 21"/>
            <p:cNvCxnSpPr/>
            <p:nvPr/>
          </p:nvCxnSpPr>
          <p:spPr>
            <a:xfrm>
              <a:off x="2295394" y="1555988"/>
              <a:ext cx="0" cy="3121201"/>
            </a:xfrm>
            <a:prstGeom prst="line">
              <a:avLst/>
            </a:prstGeom>
            <a:ln>
              <a:solidFill>
                <a:srgbClr val="57267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a:off x="3240345" y="611038"/>
              <a:ext cx="0" cy="1889901"/>
            </a:xfrm>
            <a:prstGeom prst="line">
              <a:avLst/>
            </a:prstGeom>
            <a:ln>
              <a:solidFill>
                <a:srgbClr val="57267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039902" y="3932365"/>
              <a:ext cx="0" cy="1489013"/>
            </a:xfrm>
            <a:prstGeom prst="line">
              <a:avLst/>
            </a:prstGeom>
            <a:ln>
              <a:solidFill>
                <a:srgbClr val="57267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185296" y="1555988"/>
              <a:ext cx="0" cy="629967"/>
            </a:xfrm>
            <a:prstGeom prst="line">
              <a:avLst/>
            </a:prstGeom>
            <a:ln>
              <a:solidFill>
                <a:srgbClr val="57267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a:off x="3240346" y="1097220"/>
              <a:ext cx="0" cy="1889901"/>
            </a:xfrm>
            <a:prstGeom prst="line">
              <a:avLst/>
            </a:prstGeom>
            <a:ln>
              <a:solidFill>
                <a:srgbClr val="57267C"/>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p:cNvSpPr txBox="1">
              <a:spLocks/>
            </p:cNvSpPr>
            <p:nvPr/>
          </p:nvSpPr>
          <p:spPr>
            <a:xfrm flipH="1">
              <a:off x="2009014" y="1479157"/>
              <a:ext cx="216000" cy="216000"/>
            </a:xfrm>
            <a:prstGeom prst="ellipse">
              <a:avLst/>
            </a:prstGeom>
            <a:noFill/>
            <a:ln w="28575">
              <a:solidFill>
                <a:srgbClr val="57267C"/>
              </a:solidFill>
            </a:ln>
          </p:spPr>
          <p:txBody>
            <a:bodyPr wrap="square" rtlCol="0" anchor="ctr" anchorCtr="0">
              <a:spAutoFit/>
            </a:bodyPr>
            <a:lstStyle/>
            <a:p>
              <a:pPr algn="ctr"/>
              <a:r>
                <a:rPr lang="en-US" sz="1100" b="1" dirty="0" smtClean="0">
                  <a:solidFill>
                    <a:srgbClr val="57267C"/>
                  </a:solidFill>
                </a:rPr>
                <a:t>1</a:t>
              </a:r>
              <a:endParaRPr lang="en-US" sz="1100" b="1" dirty="0">
                <a:solidFill>
                  <a:srgbClr val="57267C"/>
                </a:solidFill>
              </a:endParaRPr>
            </a:p>
          </p:txBody>
        </p:sp>
        <p:sp>
          <p:nvSpPr>
            <p:cNvPr id="36" name="TextBox 35"/>
            <p:cNvSpPr txBox="1">
              <a:spLocks/>
            </p:cNvSpPr>
            <p:nvPr/>
          </p:nvSpPr>
          <p:spPr>
            <a:xfrm flipH="1">
              <a:off x="2352696" y="2101197"/>
              <a:ext cx="216000" cy="216000"/>
            </a:xfrm>
            <a:prstGeom prst="ellipse">
              <a:avLst/>
            </a:prstGeom>
            <a:noFill/>
            <a:ln w="28575">
              <a:solidFill>
                <a:srgbClr val="57267C"/>
              </a:solidFill>
            </a:ln>
          </p:spPr>
          <p:txBody>
            <a:bodyPr wrap="square" rtlCol="0" anchor="ctr" anchorCtr="0">
              <a:spAutoFit/>
            </a:bodyPr>
            <a:lstStyle/>
            <a:p>
              <a:pPr algn="ctr"/>
              <a:r>
                <a:rPr lang="en-US" sz="1000" dirty="0" smtClean="0">
                  <a:solidFill>
                    <a:srgbClr val="57267C"/>
                  </a:solidFill>
                </a:rPr>
                <a:t>A</a:t>
              </a:r>
              <a:endParaRPr lang="en-US" sz="1000" dirty="0">
                <a:solidFill>
                  <a:srgbClr val="57267C"/>
                </a:solidFill>
              </a:endParaRPr>
            </a:p>
          </p:txBody>
        </p:sp>
        <p:sp>
          <p:nvSpPr>
            <p:cNvPr id="37" name="TextBox 599"/>
            <p:cNvSpPr txBox="1">
              <a:spLocks noChangeArrowheads="1"/>
            </p:cNvSpPr>
            <p:nvPr/>
          </p:nvSpPr>
          <p:spPr bwMode="auto">
            <a:xfrm flipH="1">
              <a:off x="2538810" y="2952723"/>
              <a:ext cx="1145395" cy="400110"/>
            </a:xfrm>
            <a:prstGeom prst="rect">
              <a:avLst/>
            </a:prstGeom>
            <a:noFill/>
            <a:ln w="9525">
              <a:noFill/>
              <a:miter lim="800000"/>
              <a:headEnd/>
              <a:tailEnd/>
            </a:ln>
          </p:spPr>
          <p:txBody>
            <a:bodyPr wrap="square">
              <a:spAutoFit/>
            </a:bodyPr>
            <a:lstStyle/>
            <a:p>
              <a:pPr algn="ctr"/>
              <a:r>
                <a:rPr lang="en-US" sz="1000" dirty="0" smtClean="0">
                  <a:solidFill>
                    <a:srgbClr val="57267C"/>
                  </a:solidFill>
                </a:rPr>
                <a:t>Lower blood nutrient levels</a:t>
              </a:r>
              <a:endParaRPr lang="en-US" sz="1000" dirty="0">
                <a:solidFill>
                  <a:srgbClr val="57267C"/>
                </a:solidFill>
              </a:endParaRPr>
            </a:p>
          </p:txBody>
        </p:sp>
        <p:cxnSp>
          <p:nvCxnSpPr>
            <p:cNvPr id="38" name="Straight Connector 37"/>
            <p:cNvCxnSpPr/>
            <p:nvPr/>
          </p:nvCxnSpPr>
          <p:spPr>
            <a:xfrm>
              <a:off x="3633655" y="3157388"/>
              <a:ext cx="944951" cy="0"/>
            </a:xfrm>
            <a:prstGeom prst="line">
              <a:avLst/>
            </a:prstGeom>
            <a:ln w="28575">
              <a:solidFill>
                <a:srgbClr val="4F2683"/>
              </a:solidFill>
              <a:tailEnd type="oval" w="lg" len="lg"/>
            </a:ln>
          </p:spPr>
          <p:style>
            <a:lnRef idx="1">
              <a:schemeClr val="accent1"/>
            </a:lnRef>
            <a:fillRef idx="0">
              <a:schemeClr val="accent1"/>
            </a:fillRef>
            <a:effectRef idx="0">
              <a:schemeClr val="accent1"/>
            </a:effectRef>
            <a:fontRef idx="minor">
              <a:schemeClr val="tx1"/>
            </a:fontRef>
          </p:style>
        </p:cxnSp>
        <p:sp>
          <p:nvSpPr>
            <p:cNvPr id="39" name="TextBox 38"/>
            <p:cNvSpPr txBox="1">
              <a:spLocks/>
            </p:cNvSpPr>
            <p:nvPr/>
          </p:nvSpPr>
          <p:spPr>
            <a:xfrm flipH="1">
              <a:off x="2352696" y="2894145"/>
              <a:ext cx="216000" cy="216000"/>
            </a:xfrm>
            <a:prstGeom prst="ellipse">
              <a:avLst/>
            </a:prstGeom>
            <a:noFill/>
            <a:ln w="28575">
              <a:solidFill>
                <a:srgbClr val="57267C"/>
              </a:solidFill>
            </a:ln>
          </p:spPr>
          <p:txBody>
            <a:bodyPr wrap="square" rtlCol="0" anchor="ctr" anchorCtr="0">
              <a:spAutoFit/>
            </a:bodyPr>
            <a:lstStyle/>
            <a:p>
              <a:pPr algn="ctr"/>
              <a:r>
                <a:rPr lang="en-US" sz="1000" dirty="0" smtClean="0">
                  <a:solidFill>
                    <a:srgbClr val="57267C"/>
                  </a:solidFill>
                </a:rPr>
                <a:t>B</a:t>
              </a:r>
              <a:endParaRPr lang="en-US" sz="1000" dirty="0">
                <a:solidFill>
                  <a:srgbClr val="57267C"/>
                </a:solidFill>
              </a:endParaRPr>
            </a:p>
          </p:txBody>
        </p:sp>
        <p:sp>
          <p:nvSpPr>
            <p:cNvPr id="40" name="TextBox 39"/>
            <p:cNvSpPr txBox="1">
              <a:spLocks/>
            </p:cNvSpPr>
            <p:nvPr/>
          </p:nvSpPr>
          <p:spPr>
            <a:xfrm flipH="1">
              <a:off x="2352696" y="3687094"/>
              <a:ext cx="216000" cy="216000"/>
            </a:xfrm>
            <a:prstGeom prst="ellipse">
              <a:avLst/>
            </a:prstGeom>
            <a:noFill/>
            <a:ln w="28575">
              <a:solidFill>
                <a:srgbClr val="57267C"/>
              </a:solidFill>
            </a:ln>
          </p:spPr>
          <p:txBody>
            <a:bodyPr wrap="square" rtlCol="0" anchor="ctr" anchorCtr="0">
              <a:spAutoFit/>
            </a:bodyPr>
            <a:lstStyle/>
            <a:p>
              <a:pPr algn="ctr"/>
              <a:r>
                <a:rPr lang="en-US" sz="1000" dirty="0" smtClean="0">
                  <a:solidFill>
                    <a:srgbClr val="57267C"/>
                  </a:solidFill>
                </a:rPr>
                <a:t>C</a:t>
              </a:r>
              <a:endParaRPr lang="en-US" sz="1000" dirty="0">
                <a:solidFill>
                  <a:srgbClr val="57267C"/>
                </a:solidFill>
              </a:endParaRPr>
            </a:p>
          </p:txBody>
        </p:sp>
        <p:sp>
          <p:nvSpPr>
            <p:cNvPr id="43" name="Down Arrow 42"/>
            <p:cNvSpPr/>
            <p:nvPr/>
          </p:nvSpPr>
          <p:spPr>
            <a:xfrm flipH="1" flipV="1">
              <a:off x="3045682" y="3399794"/>
              <a:ext cx="143174" cy="314984"/>
            </a:xfrm>
            <a:prstGeom prst="downArrow">
              <a:avLst/>
            </a:prstGeom>
            <a:solidFill>
              <a:srgbClr val="572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57267C"/>
                </a:solidFill>
              </a:endParaRPr>
            </a:p>
          </p:txBody>
        </p:sp>
        <p:sp>
          <p:nvSpPr>
            <p:cNvPr id="44" name="Down Arrow 43"/>
            <p:cNvSpPr/>
            <p:nvPr/>
          </p:nvSpPr>
          <p:spPr>
            <a:xfrm flipH="1" flipV="1">
              <a:off x="3045682" y="2606845"/>
              <a:ext cx="143174" cy="314984"/>
            </a:xfrm>
            <a:prstGeom prst="downArrow">
              <a:avLst/>
            </a:prstGeom>
            <a:solidFill>
              <a:srgbClr val="572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57267C"/>
                </a:solidFill>
              </a:endParaRPr>
            </a:p>
          </p:txBody>
        </p:sp>
      </p:grpSp>
      <p:grpSp>
        <p:nvGrpSpPr>
          <p:cNvPr id="51" name="Group 50"/>
          <p:cNvGrpSpPr/>
          <p:nvPr/>
        </p:nvGrpSpPr>
        <p:grpSpPr>
          <a:xfrm>
            <a:off x="4700990" y="1479157"/>
            <a:ext cx="2433996" cy="3198032"/>
            <a:chOff x="4700990" y="1479157"/>
            <a:chExt cx="2433996" cy="3198032"/>
          </a:xfrm>
        </p:grpSpPr>
        <p:sp>
          <p:nvSpPr>
            <p:cNvPr id="12" name="TextBox 599"/>
            <p:cNvSpPr txBox="1">
              <a:spLocks noChangeArrowheads="1"/>
            </p:cNvSpPr>
            <p:nvPr/>
          </p:nvSpPr>
          <p:spPr bwMode="auto">
            <a:xfrm flipH="1">
              <a:off x="5631049" y="2159774"/>
              <a:ext cx="1317204" cy="553998"/>
            </a:xfrm>
            <a:prstGeom prst="rect">
              <a:avLst/>
            </a:prstGeom>
            <a:noFill/>
            <a:ln w="9525">
              <a:noFill/>
              <a:miter lim="800000"/>
              <a:headEnd/>
              <a:tailEnd/>
            </a:ln>
          </p:spPr>
          <p:txBody>
            <a:bodyPr wrap="square">
              <a:spAutoFit/>
            </a:bodyPr>
            <a:lstStyle/>
            <a:p>
              <a:pPr algn="ctr"/>
              <a:r>
                <a:rPr lang="en-US" sz="1000" dirty="0" smtClean="0">
                  <a:solidFill>
                    <a:srgbClr val="57267C"/>
                  </a:solidFill>
                </a:rPr>
                <a:t>Patients with AD show lower number of brain synapses</a:t>
              </a:r>
              <a:endParaRPr lang="en-US" sz="1000" dirty="0">
                <a:solidFill>
                  <a:srgbClr val="57267C"/>
                </a:solidFill>
              </a:endParaRPr>
            </a:p>
          </p:txBody>
        </p:sp>
        <p:sp>
          <p:nvSpPr>
            <p:cNvPr id="16" name="TextBox 599"/>
            <p:cNvSpPr txBox="1">
              <a:spLocks noChangeArrowheads="1"/>
            </p:cNvSpPr>
            <p:nvPr/>
          </p:nvSpPr>
          <p:spPr bwMode="auto">
            <a:xfrm flipH="1">
              <a:off x="4987371" y="1557333"/>
              <a:ext cx="2147615" cy="415498"/>
            </a:xfrm>
            <a:prstGeom prst="rect">
              <a:avLst/>
            </a:prstGeom>
            <a:noFill/>
            <a:ln w="19050">
              <a:noFill/>
              <a:miter lim="800000"/>
              <a:headEnd/>
              <a:tailEnd/>
            </a:ln>
          </p:spPr>
          <p:txBody>
            <a:bodyPr wrap="square">
              <a:spAutoFit/>
            </a:bodyPr>
            <a:lstStyle/>
            <a:p>
              <a:r>
                <a:rPr lang="en-US" sz="1050" b="1" dirty="0" smtClean="0">
                  <a:solidFill>
                    <a:srgbClr val="57267C"/>
                  </a:solidFill>
                </a:rPr>
                <a:t>In AD a specific need exists to enhance synapse formation</a:t>
              </a:r>
              <a:endParaRPr lang="en-US" sz="1050" b="1" dirty="0">
                <a:solidFill>
                  <a:srgbClr val="57267C"/>
                </a:solidFill>
              </a:endParaRPr>
            </a:p>
          </p:txBody>
        </p:sp>
        <p:sp>
          <p:nvSpPr>
            <p:cNvPr id="18" name="TextBox 599"/>
            <p:cNvSpPr txBox="1">
              <a:spLocks noChangeArrowheads="1"/>
            </p:cNvSpPr>
            <p:nvPr/>
          </p:nvSpPr>
          <p:spPr bwMode="auto">
            <a:xfrm flipH="1">
              <a:off x="5631049" y="2952724"/>
              <a:ext cx="1403108" cy="553998"/>
            </a:xfrm>
            <a:prstGeom prst="rect">
              <a:avLst/>
            </a:prstGeom>
            <a:noFill/>
            <a:ln w="9525">
              <a:noFill/>
              <a:miter lim="800000"/>
              <a:headEnd/>
              <a:tailEnd/>
            </a:ln>
          </p:spPr>
          <p:txBody>
            <a:bodyPr wrap="square">
              <a:spAutoFit/>
            </a:bodyPr>
            <a:lstStyle/>
            <a:p>
              <a:pPr algn="ctr"/>
              <a:r>
                <a:rPr lang="en-US" sz="1000" dirty="0" smtClean="0">
                  <a:solidFill>
                    <a:srgbClr val="57267C"/>
                  </a:solidFill>
                </a:rPr>
                <a:t>Patients with AD show lower level of neuronal membranes</a:t>
              </a:r>
              <a:endParaRPr lang="en-US" sz="1000" dirty="0">
                <a:solidFill>
                  <a:srgbClr val="57267C"/>
                </a:solidFill>
              </a:endParaRPr>
            </a:p>
          </p:txBody>
        </p:sp>
        <p:cxnSp>
          <p:nvCxnSpPr>
            <p:cNvPr id="19" name="Straight Connector 18"/>
            <p:cNvCxnSpPr/>
            <p:nvPr/>
          </p:nvCxnSpPr>
          <p:spPr>
            <a:xfrm flipH="1">
              <a:off x="4700990" y="2423403"/>
              <a:ext cx="744507" cy="0"/>
            </a:xfrm>
            <a:prstGeom prst="line">
              <a:avLst/>
            </a:prstGeom>
            <a:ln w="28575">
              <a:solidFill>
                <a:srgbClr val="4F2683"/>
              </a:solidFill>
              <a:tailEnd type="oval" w="lg" len="lg"/>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4700991" y="2423403"/>
              <a:ext cx="744507" cy="630037"/>
            </a:xfrm>
            <a:prstGeom prst="line">
              <a:avLst/>
            </a:prstGeom>
            <a:ln w="28575">
              <a:solidFill>
                <a:srgbClr val="4F2683"/>
              </a:solidFill>
              <a:tailEnd type="oval" w="lg"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070406" y="1555988"/>
              <a:ext cx="0" cy="3121201"/>
            </a:xfrm>
            <a:prstGeom prst="line">
              <a:avLst/>
            </a:prstGeom>
            <a:ln>
              <a:solidFill>
                <a:srgbClr val="57267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a:off x="6311582" y="3918048"/>
              <a:ext cx="0" cy="1517648"/>
            </a:xfrm>
            <a:prstGeom prst="line">
              <a:avLst/>
            </a:prstGeom>
            <a:ln>
              <a:solidFill>
                <a:srgbClr val="57267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5008696" y="1555988"/>
              <a:ext cx="0" cy="629967"/>
            </a:xfrm>
            <a:prstGeom prst="line">
              <a:avLst/>
            </a:prstGeom>
            <a:ln>
              <a:solidFill>
                <a:srgbClr val="57267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flipH="1">
              <a:off x="6039551" y="1011316"/>
              <a:ext cx="0" cy="2061710"/>
            </a:xfrm>
            <a:prstGeom prst="line">
              <a:avLst/>
            </a:prstGeom>
            <a:ln>
              <a:solidFill>
                <a:srgbClr val="57267C"/>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p:cNvSpPr txBox="1">
              <a:spLocks/>
            </p:cNvSpPr>
            <p:nvPr/>
          </p:nvSpPr>
          <p:spPr>
            <a:xfrm flipH="1">
              <a:off x="4713685" y="1479157"/>
              <a:ext cx="216000" cy="216000"/>
            </a:xfrm>
            <a:prstGeom prst="ellipse">
              <a:avLst/>
            </a:prstGeom>
            <a:noFill/>
            <a:ln w="28575">
              <a:solidFill>
                <a:srgbClr val="57267C"/>
              </a:solidFill>
            </a:ln>
          </p:spPr>
          <p:txBody>
            <a:bodyPr wrap="square" rtlCol="0" anchor="ctr" anchorCtr="0">
              <a:spAutoFit/>
            </a:bodyPr>
            <a:lstStyle/>
            <a:p>
              <a:pPr algn="ctr"/>
              <a:r>
                <a:rPr lang="en-US" sz="1100" b="1" dirty="0">
                  <a:solidFill>
                    <a:srgbClr val="57267C"/>
                  </a:solidFill>
                </a:rPr>
                <a:t>2</a:t>
              </a:r>
            </a:p>
          </p:txBody>
        </p:sp>
        <p:cxnSp>
          <p:nvCxnSpPr>
            <p:cNvPr id="35" name="Straight Connector 34"/>
            <p:cNvCxnSpPr/>
            <p:nvPr/>
          </p:nvCxnSpPr>
          <p:spPr>
            <a:xfrm rot="5400000" flipH="1">
              <a:off x="6039551" y="525133"/>
              <a:ext cx="0" cy="2061710"/>
            </a:xfrm>
            <a:prstGeom prst="line">
              <a:avLst/>
            </a:prstGeom>
            <a:ln>
              <a:solidFill>
                <a:srgbClr val="57267C"/>
              </a:solidFill>
            </a:ln>
          </p:spPr>
          <p:style>
            <a:lnRef idx="1">
              <a:schemeClr val="accent1"/>
            </a:lnRef>
            <a:fillRef idx="0">
              <a:schemeClr val="accent1"/>
            </a:fillRef>
            <a:effectRef idx="0">
              <a:schemeClr val="accent1"/>
            </a:effectRef>
            <a:fontRef idx="minor">
              <a:schemeClr val="tx1"/>
            </a:fontRef>
          </p:style>
        </p:cxnSp>
        <p:sp>
          <p:nvSpPr>
            <p:cNvPr id="41" name="TextBox 40"/>
            <p:cNvSpPr txBox="1">
              <a:spLocks/>
            </p:cNvSpPr>
            <p:nvPr/>
          </p:nvSpPr>
          <p:spPr>
            <a:xfrm flipH="1">
              <a:off x="5533187" y="2101197"/>
              <a:ext cx="216000" cy="216000"/>
            </a:xfrm>
            <a:prstGeom prst="ellipse">
              <a:avLst/>
            </a:prstGeom>
            <a:noFill/>
            <a:ln w="28575">
              <a:solidFill>
                <a:srgbClr val="57267C"/>
              </a:solidFill>
            </a:ln>
          </p:spPr>
          <p:txBody>
            <a:bodyPr wrap="square" rtlCol="0" anchor="ctr" anchorCtr="0">
              <a:spAutoFit/>
            </a:bodyPr>
            <a:lstStyle/>
            <a:p>
              <a:pPr algn="ctr"/>
              <a:r>
                <a:rPr lang="en-US" sz="1000" dirty="0" smtClean="0">
                  <a:solidFill>
                    <a:srgbClr val="57267C"/>
                  </a:solidFill>
                </a:rPr>
                <a:t>A</a:t>
              </a:r>
              <a:endParaRPr lang="en-US" sz="1000" dirty="0">
                <a:solidFill>
                  <a:srgbClr val="57267C"/>
                </a:solidFill>
              </a:endParaRPr>
            </a:p>
          </p:txBody>
        </p:sp>
        <p:sp>
          <p:nvSpPr>
            <p:cNvPr id="42" name="TextBox 41"/>
            <p:cNvSpPr txBox="1">
              <a:spLocks/>
            </p:cNvSpPr>
            <p:nvPr/>
          </p:nvSpPr>
          <p:spPr>
            <a:xfrm flipH="1">
              <a:off x="5533187" y="2894145"/>
              <a:ext cx="216000" cy="216000"/>
            </a:xfrm>
            <a:prstGeom prst="ellipse">
              <a:avLst/>
            </a:prstGeom>
            <a:noFill/>
            <a:ln w="28575">
              <a:solidFill>
                <a:srgbClr val="57267C"/>
              </a:solidFill>
            </a:ln>
          </p:spPr>
          <p:txBody>
            <a:bodyPr wrap="square" rtlCol="0" anchor="ctr" anchorCtr="0">
              <a:spAutoFit/>
            </a:bodyPr>
            <a:lstStyle/>
            <a:p>
              <a:pPr algn="ctr"/>
              <a:r>
                <a:rPr lang="en-US" sz="1000" dirty="0" smtClean="0">
                  <a:solidFill>
                    <a:srgbClr val="57267C"/>
                  </a:solidFill>
                </a:rPr>
                <a:t>B</a:t>
              </a:r>
              <a:endParaRPr lang="en-US" sz="1000" dirty="0">
                <a:solidFill>
                  <a:srgbClr val="57267C"/>
                </a:solidFill>
              </a:endParaRPr>
            </a:p>
          </p:txBody>
        </p:sp>
        <p:sp>
          <p:nvSpPr>
            <p:cNvPr id="45" name="TextBox 599"/>
            <p:cNvSpPr txBox="1">
              <a:spLocks noChangeArrowheads="1"/>
            </p:cNvSpPr>
            <p:nvPr/>
          </p:nvSpPr>
          <p:spPr bwMode="auto">
            <a:xfrm flipH="1">
              <a:off x="5626733" y="3745672"/>
              <a:ext cx="1403108" cy="707886"/>
            </a:xfrm>
            <a:prstGeom prst="rect">
              <a:avLst/>
            </a:prstGeom>
            <a:noFill/>
            <a:ln w="9525">
              <a:noFill/>
              <a:miter lim="800000"/>
              <a:headEnd/>
              <a:tailEnd/>
            </a:ln>
          </p:spPr>
          <p:txBody>
            <a:bodyPr wrap="square">
              <a:spAutoFit/>
            </a:bodyPr>
            <a:lstStyle/>
            <a:p>
              <a:pPr algn="ctr"/>
              <a:r>
                <a:rPr lang="en-US" sz="1000" dirty="0">
                  <a:solidFill>
                    <a:srgbClr val="57267C"/>
                  </a:solidFill>
                </a:rPr>
                <a:t>M</a:t>
              </a:r>
              <a:r>
                <a:rPr lang="en-US" sz="1000" dirty="0" smtClean="0">
                  <a:solidFill>
                    <a:srgbClr val="57267C"/>
                  </a:solidFill>
                </a:rPr>
                <a:t>embrane and synapse formation dependent  on nutrient availability</a:t>
              </a:r>
              <a:endParaRPr lang="en-US" sz="1000" dirty="0">
                <a:solidFill>
                  <a:srgbClr val="57267C"/>
                </a:solidFill>
              </a:endParaRPr>
            </a:p>
          </p:txBody>
        </p:sp>
        <p:sp>
          <p:nvSpPr>
            <p:cNvPr id="46" name="TextBox 45"/>
            <p:cNvSpPr txBox="1">
              <a:spLocks/>
            </p:cNvSpPr>
            <p:nvPr/>
          </p:nvSpPr>
          <p:spPr>
            <a:xfrm flipH="1">
              <a:off x="5528870" y="3687094"/>
              <a:ext cx="216000" cy="216000"/>
            </a:xfrm>
            <a:prstGeom prst="ellipse">
              <a:avLst/>
            </a:prstGeom>
            <a:noFill/>
            <a:ln w="28575">
              <a:solidFill>
                <a:srgbClr val="57267C"/>
              </a:solidFill>
            </a:ln>
          </p:spPr>
          <p:txBody>
            <a:bodyPr wrap="square" rtlCol="0" anchor="ctr" anchorCtr="0">
              <a:spAutoFit/>
            </a:bodyPr>
            <a:lstStyle/>
            <a:p>
              <a:pPr algn="ctr"/>
              <a:r>
                <a:rPr lang="en-US" sz="1000" dirty="0" smtClean="0">
                  <a:solidFill>
                    <a:srgbClr val="57267C"/>
                  </a:solidFill>
                </a:rPr>
                <a:t>C</a:t>
              </a:r>
              <a:endParaRPr lang="en-US" sz="1000" dirty="0">
                <a:solidFill>
                  <a:srgbClr val="57267C"/>
                </a:solidFill>
              </a:endParaRPr>
            </a:p>
          </p:txBody>
        </p:sp>
      </p:grpSp>
      <p:sp>
        <p:nvSpPr>
          <p:cNvPr id="48" name="Title 1"/>
          <p:cNvSpPr>
            <a:spLocks noGrp="1"/>
          </p:cNvSpPr>
          <p:nvPr>
            <p:ph type="title"/>
          </p:nvPr>
        </p:nvSpPr>
        <p:spPr>
          <a:xfrm>
            <a:off x="35504" y="0"/>
            <a:ext cx="7344808" cy="1340768"/>
          </a:xfrm>
        </p:spPr>
        <p:txBody>
          <a:bodyPr lIns="540000"/>
          <a:lstStyle/>
          <a:p>
            <a:r>
              <a:rPr lang="en-US" sz="3200" dirty="0" smtClean="0">
                <a:latin typeface="Calibri" pitchFamily="34" charset="0"/>
              </a:rPr>
              <a:t>AD specific nutritional needs for membrane and synapse formation </a:t>
            </a:r>
            <a:endParaRPr lang="en-US" sz="3200" dirty="0">
              <a:latin typeface="Calibri" pitchFamily="34" charset="0"/>
            </a:endParaRPr>
          </a:p>
        </p:txBody>
      </p:sp>
    </p:spTree>
    <p:extLst>
      <p:ext uri="{BB962C8B-B14F-4D97-AF65-F5344CB8AC3E}">
        <p14:creationId xmlns:p14="http://schemas.microsoft.com/office/powerpoint/2010/main" xmlns="" val="375502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20272" cy="1412776"/>
          </a:xfrm>
        </p:spPr>
        <p:txBody>
          <a:bodyPr lIns="540000"/>
          <a:lstStyle/>
          <a:p>
            <a:r>
              <a:rPr lang="en-US" sz="3200" dirty="0" smtClean="0">
                <a:latin typeface="+mn-lt"/>
              </a:rPr>
              <a:t>S-Connect study: mild to moderate AD on AD medication</a:t>
            </a:r>
            <a:endParaRPr lang="en-US" sz="3200" dirty="0">
              <a:latin typeface="+mn-lt"/>
            </a:endParaRPr>
          </a:p>
        </p:txBody>
      </p:sp>
      <p:sp>
        <p:nvSpPr>
          <p:cNvPr id="3" name="Content Placeholder 2"/>
          <p:cNvSpPr>
            <a:spLocks noGrp="1"/>
          </p:cNvSpPr>
          <p:nvPr>
            <p:ph idx="1"/>
          </p:nvPr>
        </p:nvSpPr>
        <p:spPr>
          <a:xfrm>
            <a:off x="457200" y="1628800"/>
            <a:ext cx="8229600" cy="4525963"/>
          </a:xfrm>
        </p:spPr>
        <p:txBody>
          <a:bodyPr/>
          <a:lstStyle/>
          <a:p>
            <a:r>
              <a:rPr lang="en-US" sz="1800" dirty="0" smtClean="0"/>
              <a:t>Principle investigators: David Bennett and Raj Shah, Rush, Chicago</a:t>
            </a:r>
          </a:p>
          <a:p>
            <a:r>
              <a:rPr lang="en-US" sz="1800" dirty="0" smtClean="0"/>
              <a:t>Multi-centre (48 sites in the US), randomized, controlled trial</a:t>
            </a:r>
          </a:p>
          <a:p>
            <a:r>
              <a:rPr lang="en-US" sz="1800" dirty="0" smtClean="0"/>
              <a:t>Intervention 24 weeks</a:t>
            </a:r>
          </a:p>
          <a:p>
            <a:r>
              <a:rPr lang="en-US" sz="1800" dirty="0" smtClean="0"/>
              <a:t>Primary outcome:</a:t>
            </a:r>
          </a:p>
          <a:p>
            <a:pPr lvl="1"/>
            <a:r>
              <a:rPr lang="en-US" sz="1400" dirty="0" smtClean="0"/>
              <a:t>ADAS-cog-11</a:t>
            </a:r>
          </a:p>
        </p:txBody>
      </p:sp>
      <p:grpSp>
        <p:nvGrpSpPr>
          <p:cNvPr id="4" name="Group 23"/>
          <p:cNvGrpSpPr/>
          <p:nvPr/>
        </p:nvGrpSpPr>
        <p:grpSpPr>
          <a:xfrm>
            <a:off x="118543" y="3645024"/>
            <a:ext cx="3733377" cy="2338672"/>
            <a:chOff x="107952" y="4042656"/>
            <a:chExt cx="3733377" cy="2338672"/>
          </a:xfrm>
        </p:grpSpPr>
        <p:sp>
          <p:nvSpPr>
            <p:cNvPr id="6" name="Text Box 13"/>
            <p:cNvSpPr txBox="1">
              <a:spLocks noChangeArrowheads="1"/>
            </p:cNvSpPr>
            <p:nvPr/>
          </p:nvSpPr>
          <p:spPr bwMode="auto">
            <a:xfrm>
              <a:off x="652659" y="6045200"/>
              <a:ext cx="3188670" cy="336128"/>
            </a:xfrm>
            <a:prstGeom prst="rect">
              <a:avLst/>
            </a:prstGeom>
            <a:noFill/>
            <a:ln w="9525">
              <a:noFill/>
              <a:miter lim="800000"/>
              <a:headEnd/>
              <a:tailEnd/>
            </a:ln>
          </p:spPr>
          <p:txBody>
            <a:bodyPr/>
            <a:lstStyle/>
            <a:p>
              <a:pPr algn="l" eaLnBrk="0" hangingPunct="0"/>
              <a:r>
                <a:rPr lang="en-US" sz="1400" b="0" dirty="0" smtClean="0">
                  <a:solidFill>
                    <a:srgbClr val="000099"/>
                  </a:solidFill>
                  <a:latin typeface="Trebuchet MS" pitchFamily="34" charset="0"/>
                  <a:ea typeface="ＭＳ Ｐゴシック" pitchFamily="34" charset="-128"/>
                  <a:cs typeface="BetaSans-Normal"/>
                </a:rPr>
                <a:t>t</a:t>
              </a:r>
              <a:r>
                <a:rPr lang="en-GB" sz="1400" b="0" dirty="0" smtClean="0">
                  <a:solidFill>
                    <a:srgbClr val="000099"/>
                  </a:solidFill>
                  <a:latin typeface="Trebuchet MS" pitchFamily="34" charset="0"/>
                  <a:ea typeface="ＭＳ Ｐゴシック" pitchFamily="34" charset="-128"/>
                  <a:cs typeface="BetaSans-Normal"/>
                  <a:sym typeface="Symbol" pitchFamily="18" charset="2"/>
                </a:rPr>
                <a:t>≤</a:t>
              </a:r>
              <a:r>
                <a:rPr lang="en-US" sz="1400" b="0" dirty="0">
                  <a:solidFill>
                    <a:srgbClr val="000099"/>
                  </a:solidFill>
                  <a:latin typeface="Trebuchet MS" pitchFamily="34" charset="0"/>
                  <a:ea typeface="ＭＳ Ｐゴシック" pitchFamily="34" charset="-128"/>
                  <a:cs typeface="BetaSans-Normal"/>
                </a:rPr>
                <a:t>-3   t=0             </a:t>
              </a:r>
              <a:r>
                <a:rPr lang="en-US" sz="1400" b="0" dirty="0" smtClean="0">
                  <a:solidFill>
                    <a:srgbClr val="000099"/>
                  </a:solidFill>
                  <a:latin typeface="Trebuchet MS" pitchFamily="34" charset="0"/>
                  <a:ea typeface="ＭＳ Ｐゴシック" pitchFamily="34" charset="-128"/>
                  <a:cs typeface="BetaSans-Normal"/>
                </a:rPr>
                <a:t>12               24 </a:t>
              </a:r>
              <a:r>
                <a:rPr lang="en-US" sz="1400" b="0" dirty="0">
                  <a:solidFill>
                    <a:srgbClr val="000099"/>
                  </a:solidFill>
                  <a:latin typeface="Trebuchet MS" pitchFamily="34" charset="0"/>
                  <a:ea typeface="ＭＳ Ｐゴシック" pitchFamily="34" charset="-128"/>
                  <a:cs typeface="BetaSans-Normal"/>
                </a:rPr>
                <a:t>wks                                                                                                     </a:t>
              </a:r>
            </a:p>
          </p:txBody>
        </p:sp>
        <p:sp>
          <p:nvSpPr>
            <p:cNvPr id="7" name="Text Box 10"/>
            <p:cNvSpPr txBox="1">
              <a:spLocks noChangeArrowheads="1"/>
            </p:cNvSpPr>
            <p:nvPr/>
          </p:nvSpPr>
          <p:spPr bwMode="auto">
            <a:xfrm>
              <a:off x="107952" y="5014913"/>
              <a:ext cx="955469" cy="471487"/>
            </a:xfrm>
            <a:prstGeom prst="rect">
              <a:avLst/>
            </a:prstGeom>
            <a:noFill/>
            <a:ln w="9525">
              <a:noFill/>
              <a:miter lim="800000"/>
              <a:headEnd/>
              <a:tailEnd/>
            </a:ln>
          </p:spPr>
          <p:txBody>
            <a:bodyPr/>
            <a:lstStyle/>
            <a:p>
              <a:pPr eaLnBrk="0" hangingPunct="0"/>
              <a:r>
                <a:rPr lang="en-US" sz="1400" b="0" dirty="0">
                  <a:solidFill>
                    <a:srgbClr val="000099"/>
                  </a:solidFill>
                  <a:latin typeface="Trebuchet MS" pitchFamily="34" charset="0"/>
                  <a:ea typeface="ＭＳ Ｐゴシック" pitchFamily="34" charset="-128"/>
                  <a:cs typeface="BetaSans-Normal"/>
                </a:rPr>
                <a:t>    </a:t>
              </a:r>
              <a:r>
                <a:rPr lang="en-US" sz="1400" b="0" dirty="0" smtClean="0">
                  <a:solidFill>
                    <a:srgbClr val="000099"/>
                  </a:solidFill>
                  <a:latin typeface="Trebuchet MS" pitchFamily="34" charset="0"/>
                  <a:ea typeface="ＭＳ Ｐゴシック" pitchFamily="34" charset="-128"/>
                  <a:cs typeface="BetaSans-Normal"/>
                </a:rPr>
                <a:t>n=527</a:t>
              </a:r>
              <a:endParaRPr lang="en-US" sz="1400" b="0" dirty="0">
                <a:solidFill>
                  <a:srgbClr val="000099"/>
                </a:solidFill>
                <a:latin typeface="Trebuchet MS" pitchFamily="34" charset="0"/>
                <a:ea typeface="ＭＳ Ｐゴシック" pitchFamily="34" charset="-128"/>
                <a:cs typeface="BetaSans-Normal"/>
              </a:endParaRPr>
            </a:p>
          </p:txBody>
        </p:sp>
        <p:sp>
          <p:nvSpPr>
            <p:cNvPr id="8" name="Line 14"/>
            <p:cNvSpPr>
              <a:spLocks noChangeShapeType="1"/>
            </p:cNvSpPr>
            <p:nvPr/>
          </p:nvSpPr>
          <p:spPr bwMode="auto">
            <a:xfrm>
              <a:off x="967400" y="5928816"/>
              <a:ext cx="2298204" cy="0"/>
            </a:xfrm>
            <a:prstGeom prst="line">
              <a:avLst/>
            </a:prstGeom>
            <a:noFill/>
            <a:ln w="12700">
              <a:solidFill>
                <a:schemeClr val="tx1"/>
              </a:solidFill>
              <a:round/>
              <a:headEnd/>
              <a:tailEn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9" name="Line 5"/>
            <p:cNvSpPr>
              <a:spLocks noChangeShapeType="1"/>
            </p:cNvSpPr>
            <p:nvPr/>
          </p:nvSpPr>
          <p:spPr bwMode="auto">
            <a:xfrm>
              <a:off x="967399" y="5278438"/>
              <a:ext cx="192046" cy="207962"/>
            </a:xfrm>
            <a:prstGeom prst="line">
              <a:avLst/>
            </a:prstGeom>
            <a:noFill/>
            <a:ln w="19050">
              <a:solidFill>
                <a:schemeClr val="tx1"/>
              </a:solidFill>
              <a:round/>
              <a:headEnd/>
              <a:tailEnd type="triangle" w="med" len="med"/>
            </a:ln>
          </p:spPr>
          <p:txBody>
            <a:bodyPr wrap="none" anchor="ct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0" name="Line 6"/>
            <p:cNvSpPr>
              <a:spLocks noChangeShapeType="1"/>
            </p:cNvSpPr>
            <p:nvPr/>
          </p:nvSpPr>
          <p:spPr bwMode="auto">
            <a:xfrm flipV="1">
              <a:off x="964225" y="4838700"/>
              <a:ext cx="204743" cy="204450"/>
            </a:xfrm>
            <a:prstGeom prst="line">
              <a:avLst/>
            </a:prstGeom>
            <a:noFill/>
            <a:ln w="19050">
              <a:solidFill>
                <a:schemeClr val="tx1"/>
              </a:solidFill>
              <a:round/>
              <a:headEnd/>
              <a:tailEnd type="triangle" w="med" len="med"/>
            </a:ln>
          </p:spPr>
          <p:txBody>
            <a:bodyPr wrap="none" anchor="ct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1" name="Line 23"/>
            <p:cNvSpPr>
              <a:spLocks noChangeShapeType="1"/>
            </p:cNvSpPr>
            <p:nvPr/>
          </p:nvSpPr>
          <p:spPr bwMode="auto">
            <a:xfrm>
              <a:off x="955283" y="5928816"/>
              <a:ext cx="0" cy="72000"/>
            </a:xfrm>
            <a:prstGeom prst="line">
              <a:avLst/>
            </a:prstGeom>
            <a:noFill/>
            <a:ln w="9525">
              <a:solidFill>
                <a:schemeClr val="tx1"/>
              </a:solidFill>
              <a:round/>
              <a:headEnd/>
              <a:tailEn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cxnSp>
          <p:nvCxnSpPr>
            <p:cNvPr id="12" name="Straight Connector 35"/>
            <p:cNvCxnSpPr>
              <a:cxnSpLocks noChangeShapeType="1"/>
            </p:cNvCxnSpPr>
            <p:nvPr/>
          </p:nvCxnSpPr>
          <p:spPr bwMode="auto">
            <a:xfrm flipH="1">
              <a:off x="1308163" y="5928816"/>
              <a:ext cx="1588" cy="72000"/>
            </a:xfrm>
            <a:prstGeom prst="line">
              <a:avLst/>
            </a:prstGeom>
            <a:noFill/>
            <a:ln w="9525" algn="ctr">
              <a:solidFill>
                <a:schemeClr val="tx1"/>
              </a:solidFill>
              <a:round/>
              <a:headEnd/>
              <a:tailEnd/>
            </a:ln>
          </p:spPr>
        </p:cxnSp>
        <p:cxnSp>
          <p:nvCxnSpPr>
            <p:cNvPr id="13" name="Straight Connector 36"/>
            <p:cNvCxnSpPr>
              <a:cxnSpLocks noChangeShapeType="1"/>
            </p:cNvCxnSpPr>
            <p:nvPr/>
          </p:nvCxnSpPr>
          <p:spPr bwMode="auto">
            <a:xfrm flipH="1">
              <a:off x="2276966" y="5928816"/>
              <a:ext cx="1587" cy="72000"/>
            </a:xfrm>
            <a:prstGeom prst="line">
              <a:avLst/>
            </a:prstGeom>
            <a:noFill/>
            <a:ln w="9525" algn="ctr">
              <a:solidFill>
                <a:schemeClr val="tx1"/>
              </a:solidFill>
              <a:round/>
              <a:headEnd/>
              <a:tailEnd/>
            </a:ln>
          </p:spPr>
        </p:cxnSp>
        <p:cxnSp>
          <p:nvCxnSpPr>
            <p:cNvPr id="14" name="Straight Connector 37"/>
            <p:cNvCxnSpPr>
              <a:cxnSpLocks noChangeShapeType="1"/>
            </p:cNvCxnSpPr>
            <p:nvPr/>
          </p:nvCxnSpPr>
          <p:spPr bwMode="auto">
            <a:xfrm flipH="1">
              <a:off x="3255860" y="5928816"/>
              <a:ext cx="1588" cy="72000"/>
            </a:xfrm>
            <a:prstGeom prst="line">
              <a:avLst/>
            </a:prstGeom>
            <a:noFill/>
            <a:ln w="9525" algn="ctr">
              <a:solidFill>
                <a:schemeClr val="tx1"/>
              </a:solidFill>
              <a:round/>
              <a:headEnd/>
              <a:tailEnd/>
            </a:ln>
          </p:spPr>
        </p:cxnSp>
        <p:sp>
          <p:nvSpPr>
            <p:cNvPr id="15" name="Line 11"/>
            <p:cNvSpPr>
              <a:spLocks noChangeShapeType="1"/>
            </p:cNvSpPr>
            <p:nvPr/>
          </p:nvSpPr>
          <p:spPr bwMode="auto">
            <a:xfrm>
              <a:off x="1304988" y="4148324"/>
              <a:ext cx="0"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6" name="Line 12"/>
            <p:cNvSpPr>
              <a:spLocks noChangeShapeType="1"/>
            </p:cNvSpPr>
            <p:nvPr/>
          </p:nvSpPr>
          <p:spPr bwMode="auto">
            <a:xfrm flipH="1">
              <a:off x="3248331" y="4148324"/>
              <a:ext cx="0"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7" name="Line 16"/>
            <p:cNvSpPr>
              <a:spLocks noChangeShapeType="1"/>
            </p:cNvSpPr>
            <p:nvPr/>
          </p:nvSpPr>
          <p:spPr bwMode="auto">
            <a:xfrm>
              <a:off x="2274924" y="4148324"/>
              <a:ext cx="1588"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8" name="Rectangle 9"/>
            <p:cNvSpPr>
              <a:spLocks noChangeArrowheads="1"/>
            </p:cNvSpPr>
            <p:nvPr/>
          </p:nvSpPr>
          <p:spPr bwMode="auto">
            <a:xfrm>
              <a:off x="1304750" y="4707378"/>
              <a:ext cx="1943581" cy="309563"/>
            </a:xfrm>
            <a:prstGeom prst="rect">
              <a:avLst/>
            </a:prstGeom>
            <a:solidFill>
              <a:schemeClr val="tx1"/>
            </a:solidFill>
            <a:ln w="9525">
              <a:solidFill>
                <a:schemeClr val="tx1"/>
              </a:solidFill>
              <a:miter lim="800000"/>
              <a:headEnd/>
              <a:tailEnd/>
            </a:ln>
          </p:spPr>
          <p:txBody>
            <a:bodyPr wrap="none" anchor="ctr"/>
            <a:lstStyle/>
            <a:p>
              <a:pPr eaLnBrk="0" hangingPunct="0"/>
              <a:r>
                <a:rPr lang="en-US" sz="1200" dirty="0">
                  <a:solidFill>
                    <a:srgbClr val="FFFFFF"/>
                  </a:solidFill>
                  <a:latin typeface="Trebuchet MS" pitchFamily="34" charset="0"/>
                  <a:ea typeface="ＭＳ Ｐゴシック" pitchFamily="34" charset="-128"/>
                  <a:cs typeface="BetaSans-Normal"/>
                </a:rPr>
                <a:t>Souvenaid (</a:t>
              </a:r>
              <a:r>
                <a:rPr lang="en-US" sz="1200" dirty="0" smtClean="0">
                  <a:solidFill>
                    <a:srgbClr val="FFFFFF"/>
                  </a:solidFill>
                  <a:latin typeface="Trebuchet MS" pitchFamily="34" charset="0"/>
                  <a:ea typeface="ＭＳ Ｐゴシック" pitchFamily="34" charset="-128"/>
                  <a:cs typeface="BetaSans-Normal"/>
                </a:rPr>
                <a:t>n=265)</a:t>
              </a:r>
              <a:endParaRPr lang="en-US" sz="1200" baseline="30000" dirty="0">
                <a:solidFill>
                  <a:srgbClr val="FFFFFF"/>
                </a:solidFill>
                <a:latin typeface="Trebuchet MS" pitchFamily="34" charset="0"/>
                <a:ea typeface="ＭＳ Ｐゴシック" pitchFamily="34" charset="-128"/>
                <a:cs typeface="BetaSans-Normal"/>
              </a:endParaRPr>
            </a:p>
          </p:txBody>
        </p:sp>
        <p:sp>
          <p:nvSpPr>
            <p:cNvPr id="19" name="Rectangle 8"/>
            <p:cNvSpPr>
              <a:spLocks noChangeArrowheads="1"/>
            </p:cNvSpPr>
            <p:nvPr/>
          </p:nvSpPr>
          <p:spPr bwMode="auto">
            <a:xfrm>
              <a:off x="1304750" y="5310188"/>
              <a:ext cx="1943581" cy="314325"/>
            </a:xfrm>
            <a:prstGeom prst="rect">
              <a:avLst/>
            </a:prstGeom>
            <a:solidFill>
              <a:schemeClr val="bg1">
                <a:lumMod val="65000"/>
              </a:schemeClr>
            </a:solidFill>
            <a:ln w="12700">
              <a:solidFill>
                <a:schemeClr val="tx1"/>
              </a:solidFill>
              <a:miter lim="800000"/>
              <a:headEnd/>
              <a:tailEnd/>
            </a:ln>
          </p:spPr>
          <p:txBody>
            <a:bodyPr wrap="none" anchor="ctr"/>
            <a:lstStyle/>
            <a:p>
              <a:pPr eaLnBrk="0" hangingPunct="0"/>
              <a:r>
                <a:rPr lang="en-US" sz="1200" dirty="0">
                  <a:solidFill>
                    <a:prstClr val="white"/>
                  </a:solidFill>
                  <a:latin typeface="Trebuchet MS" pitchFamily="34" charset="0"/>
                  <a:ea typeface="ＭＳ Ｐゴシック" pitchFamily="34" charset="-128"/>
                  <a:cs typeface="BetaSans-Normal"/>
                </a:rPr>
                <a:t>Control (</a:t>
              </a:r>
              <a:r>
                <a:rPr lang="en-US" sz="1200" dirty="0" smtClean="0">
                  <a:solidFill>
                    <a:prstClr val="white"/>
                  </a:solidFill>
                  <a:latin typeface="Trebuchet MS" pitchFamily="34" charset="0"/>
                  <a:ea typeface="ＭＳ Ｐゴシック" pitchFamily="34" charset="-128"/>
                  <a:cs typeface="BetaSans-Normal"/>
                </a:rPr>
                <a:t>n=262)</a:t>
              </a:r>
              <a:endParaRPr lang="en-US" sz="1200" dirty="0">
                <a:solidFill>
                  <a:prstClr val="white"/>
                </a:solidFill>
                <a:latin typeface="Trebuchet MS" pitchFamily="34" charset="0"/>
                <a:ea typeface="ＭＳ Ｐゴシック" pitchFamily="34" charset="-128"/>
                <a:cs typeface="BetaSans-Normal"/>
              </a:endParaRPr>
            </a:p>
          </p:txBody>
        </p:sp>
        <p:sp>
          <p:nvSpPr>
            <p:cNvPr id="20" name="Rectangle 7"/>
            <p:cNvSpPr>
              <a:spLocks noChangeArrowheads="1"/>
            </p:cNvSpPr>
            <p:nvPr/>
          </p:nvSpPr>
          <p:spPr bwMode="auto">
            <a:xfrm>
              <a:off x="1304750" y="4042656"/>
              <a:ext cx="1943581" cy="371475"/>
            </a:xfrm>
            <a:prstGeom prst="rect">
              <a:avLst/>
            </a:prstGeom>
            <a:solidFill>
              <a:srgbClr val="FFFFFF"/>
            </a:solidFill>
            <a:ln w="12700">
              <a:solidFill>
                <a:schemeClr val="tx1"/>
              </a:solidFill>
              <a:miter lim="800000"/>
              <a:headEnd/>
              <a:tailEnd/>
            </a:ln>
          </p:spPr>
          <p:txBody>
            <a:bodyPr anchor="ctr"/>
            <a:lstStyle/>
            <a:p>
              <a:pPr algn="ctr" eaLnBrk="0" hangingPunct="0"/>
              <a:r>
                <a:rPr lang="en-US" sz="1400" b="0" dirty="0">
                  <a:solidFill>
                    <a:srgbClr val="000099"/>
                  </a:solidFill>
                  <a:latin typeface="Trebuchet MS" pitchFamily="34" charset="0"/>
                  <a:ea typeface="ＭＳ Ｐゴシック" pitchFamily="34" charset="-128"/>
                  <a:cs typeface="BetaSans-Normal"/>
                </a:rPr>
                <a:t>Outcome parameters</a:t>
              </a:r>
            </a:p>
          </p:txBody>
        </p:sp>
      </p:grpSp>
      <p:sp>
        <p:nvSpPr>
          <p:cNvPr id="23" name="Text Box 16"/>
          <p:cNvSpPr txBox="1">
            <a:spLocks noChangeArrowheads="1"/>
          </p:cNvSpPr>
          <p:nvPr/>
        </p:nvSpPr>
        <p:spPr bwMode="auto">
          <a:xfrm>
            <a:off x="5828693" y="6212804"/>
            <a:ext cx="3135795" cy="26161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l">
              <a:defRPr/>
            </a:pPr>
            <a:r>
              <a:rPr lang="en-US" sz="1100" b="0" dirty="0">
                <a:latin typeface="Trebuchet MS" pitchFamily="34" charset="0"/>
                <a:cs typeface="BetaSans-Normal"/>
              </a:rPr>
              <a:t>Values are mean ±SD, unless stated otherwise </a:t>
            </a:r>
          </a:p>
        </p:txBody>
      </p:sp>
      <p:sp>
        <p:nvSpPr>
          <p:cNvPr id="25" name="Rectangle 6"/>
          <p:cNvSpPr txBox="1">
            <a:spLocks noChangeArrowheads="1"/>
          </p:cNvSpPr>
          <p:nvPr/>
        </p:nvSpPr>
        <p:spPr bwMode="auto">
          <a:xfrm>
            <a:off x="1008062" y="6497638"/>
            <a:ext cx="2987873" cy="360362"/>
          </a:xfrm>
          <a:prstGeom prst="rect">
            <a:avLst/>
          </a:prstGeom>
          <a:noFill/>
          <a:ln w="9525">
            <a:noFill/>
            <a:miter lim="800000"/>
            <a:headEnd/>
            <a:tailEnd/>
          </a:ln>
        </p:spPr>
        <p:txBody>
          <a:bodyPr/>
          <a:lstStyle/>
          <a:p>
            <a:pPr marL="263525" indent="-263525">
              <a:lnSpc>
                <a:spcPts val="2000"/>
              </a:lnSpc>
              <a:spcBef>
                <a:spcPct val="20000"/>
              </a:spcBef>
              <a:buClr>
                <a:srgbClr val="FD9814"/>
              </a:buClr>
              <a:buFont typeface="Wingdings" pitchFamily="2" charset="2"/>
              <a:buNone/>
            </a:pPr>
            <a:r>
              <a:rPr lang="en-US" sz="1100" b="0" dirty="0" smtClean="0">
                <a:latin typeface="Trebuchet MS" pitchFamily="34" charset="0"/>
              </a:rPr>
              <a:t>Shah </a:t>
            </a:r>
            <a:r>
              <a:rPr lang="en-US" sz="1100" b="0" dirty="0">
                <a:latin typeface="Trebuchet MS" pitchFamily="34" charset="0"/>
              </a:rPr>
              <a:t>et al </a:t>
            </a:r>
            <a:r>
              <a:rPr lang="en-US" sz="1100" b="0" dirty="0" smtClean="0">
                <a:latin typeface="Trebuchet MS" pitchFamily="34" charset="0"/>
              </a:rPr>
              <a:t>(2013) </a:t>
            </a:r>
            <a:r>
              <a:rPr lang="en-US" sz="1100" b="0" dirty="0" err="1" smtClean="0">
                <a:latin typeface="Trebuchet MS" pitchFamily="34" charset="0"/>
              </a:rPr>
              <a:t>Alz</a:t>
            </a:r>
            <a:r>
              <a:rPr lang="en-US" sz="1100" b="0" dirty="0" smtClean="0">
                <a:latin typeface="Trebuchet MS" pitchFamily="34" charset="0"/>
              </a:rPr>
              <a:t> Res </a:t>
            </a:r>
            <a:r>
              <a:rPr lang="en-US" sz="1100" b="0" dirty="0" err="1" smtClean="0">
                <a:latin typeface="Trebuchet MS" pitchFamily="34" charset="0"/>
              </a:rPr>
              <a:t>Ther</a:t>
            </a:r>
            <a:endParaRPr lang="fr-FR" sz="1100" dirty="0">
              <a:latin typeface="Trebuchet MS" pitchFamily="34" charset="0"/>
            </a:endParaRPr>
          </a:p>
        </p:txBody>
      </p:sp>
      <p:pic>
        <p:nvPicPr>
          <p:cNvPr id="47" name="Picture 2" descr="S:\Clinical Trials\C09 Alzheimer\Alz.1.C_C  S-Connect_US\Study logo\LH-NUTR-30-S-CONNECT#190464.jpg"/>
          <p:cNvPicPr>
            <a:picLocks noChangeAspect="1" noChangeArrowheads="1"/>
          </p:cNvPicPr>
          <p:nvPr/>
        </p:nvPicPr>
        <p:blipFill>
          <a:blip r:embed="rId3" cstate="print"/>
          <a:srcRect/>
          <a:stretch>
            <a:fillRect/>
          </a:stretch>
        </p:blipFill>
        <p:spPr bwMode="auto">
          <a:xfrm>
            <a:off x="8064500" y="1628775"/>
            <a:ext cx="863600" cy="863600"/>
          </a:xfrm>
          <a:prstGeom prst="rect">
            <a:avLst/>
          </a:prstGeom>
          <a:noFill/>
          <a:ln w="9525">
            <a:noFill/>
            <a:miter lim="800000"/>
            <a:headEnd/>
            <a:tailEnd/>
          </a:ln>
        </p:spPr>
      </p:pic>
      <p:graphicFrame>
        <p:nvGraphicFramePr>
          <p:cNvPr id="48" name="Content Placeholder 3"/>
          <p:cNvGraphicFramePr>
            <a:graphicFrameLocks/>
          </p:cNvGraphicFramePr>
          <p:nvPr/>
        </p:nvGraphicFramePr>
        <p:xfrm>
          <a:off x="4152586" y="2836154"/>
          <a:ext cx="4780092" cy="3380265"/>
        </p:xfrm>
        <a:graphic>
          <a:graphicData uri="http://schemas.openxmlformats.org/drawingml/2006/table">
            <a:tbl>
              <a:tblPr>
                <a:tableStyleId>{5940675A-B579-460E-94D1-54222C63F5DA}</a:tableStyleId>
              </a:tblPr>
              <a:tblGrid>
                <a:gridCol w="2544488"/>
                <a:gridCol w="1117802"/>
                <a:gridCol w="1117802"/>
              </a:tblGrid>
              <a:tr h="496191">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1" u="none" strike="noStrike" kern="1200" cap="none" normalizeH="0" baseline="0" dirty="0" smtClean="0">
                          <a:ln>
                            <a:noFill/>
                          </a:ln>
                          <a:solidFill>
                            <a:schemeClr val="bg1"/>
                          </a:solidFill>
                          <a:effectLst>
                            <a:outerShdw blurRad="38100" dist="38100" dir="2700000" algn="tl">
                              <a:srgbClr val="000000">
                                <a:alpha val="43137"/>
                              </a:srgbClr>
                            </a:outerShdw>
                          </a:effectLst>
                          <a:latin typeface="BetaSans-Normal"/>
                          <a:ea typeface="+mn-ea"/>
                          <a:cs typeface="+mn-cs"/>
                        </a:rPr>
                        <a:t>Baseline Characteristics</a:t>
                      </a:r>
                    </a:p>
                  </a:txBody>
                  <a:tcPr marL="42545" marR="42545" marT="0" marB="0" anchor="ctr" horzOverflow="overflow">
                    <a:solidFill>
                      <a:schemeClr val="accent3"/>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1" u="none" strike="noStrike" kern="1200" cap="none" normalizeH="0" baseline="0" dirty="0" smtClean="0">
                          <a:ln>
                            <a:noFill/>
                          </a:ln>
                          <a:solidFill>
                            <a:schemeClr val="bg1"/>
                          </a:solidFill>
                          <a:effectLst>
                            <a:outerShdw blurRad="38100" dist="38100" dir="2700000" algn="tl">
                              <a:srgbClr val="000000">
                                <a:alpha val="43137"/>
                              </a:srgbClr>
                            </a:outerShdw>
                          </a:effectLst>
                          <a:latin typeface="BetaSans-Normal"/>
                          <a:ea typeface="+mn-ea"/>
                          <a:cs typeface="+mn-cs"/>
                        </a:rPr>
                        <a:t>Control</a:t>
                      </a:r>
                    </a:p>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1" u="none" strike="noStrike" kern="1200" cap="none" normalizeH="0" baseline="0" dirty="0" smtClean="0">
                          <a:ln>
                            <a:noFill/>
                          </a:ln>
                          <a:solidFill>
                            <a:schemeClr val="bg1"/>
                          </a:solidFill>
                          <a:effectLst>
                            <a:outerShdw blurRad="38100" dist="38100" dir="2700000" algn="tl">
                              <a:srgbClr val="000000">
                                <a:alpha val="43137"/>
                              </a:srgbClr>
                            </a:outerShdw>
                          </a:effectLst>
                          <a:latin typeface="BetaSans-Normal"/>
                          <a:ea typeface="+mn-ea"/>
                          <a:cs typeface="+mn-cs"/>
                        </a:rPr>
                        <a:t>(n = 262)</a:t>
                      </a:r>
                    </a:p>
                  </a:txBody>
                  <a:tcPr marL="42545" marR="42545" marT="0" marB="0" anchor="ctr" horzOverflow="overflow">
                    <a:solidFill>
                      <a:schemeClr val="accent3"/>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nl-NL" sz="1200" b="1" u="none" strike="noStrike" kern="1200" cap="none" normalizeH="0" baseline="0" dirty="0" smtClean="0">
                          <a:ln>
                            <a:noFill/>
                          </a:ln>
                          <a:solidFill>
                            <a:schemeClr val="bg1"/>
                          </a:solidFill>
                          <a:effectLst>
                            <a:outerShdw blurRad="38100" dist="38100" dir="2700000" algn="tl">
                              <a:srgbClr val="000000">
                                <a:alpha val="43137"/>
                              </a:srgbClr>
                            </a:outerShdw>
                          </a:effectLst>
                          <a:latin typeface="BetaSans-Normal"/>
                          <a:ea typeface="+mn-ea"/>
                          <a:cs typeface="+mn-cs"/>
                        </a:rPr>
                        <a:t>Active</a:t>
                      </a:r>
                    </a:p>
                    <a:p>
                      <a:pPr marL="0" marR="0" lvl="0" indent="0" algn="ctr" defTabSz="914400" rtl="0" eaLnBrk="1" fontAlgn="base" latinLnBrk="0" hangingPunct="1">
                        <a:lnSpc>
                          <a:spcPct val="115000"/>
                        </a:lnSpc>
                        <a:spcBef>
                          <a:spcPts val="338"/>
                        </a:spcBef>
                        <a:spcAft>
                          <a:spcPts val="338"/>
                        </a:spcAft>
                        <a:buClrTx/>
                        <a:buSzTx/>
                        <a:buFontTx/>
                        <a:buNone/>
                        <a:tabLst/>
                      </a:pPr>
                      <a:r>
                        <a:rPr kumimoji="0" lang="nl-NL" sz="1200" b="1" u="none" strike="noStrike" kern="1200" cap="none" normalizeH="0" baseline="0" dirty="0" smtClean="0">
                          <a:ln>
                            <a:noFill/>
                          </a:ln>
                          <a:solidFill>
                            <a:schemeClr val="bg1"/>
                          </a:solidFill>
                          <a:effectLst>
                            <a:outerShdw blurRad="38100" dist="38100" dir="2700000" algn="tl">
                              <a:srgbClr val="000000">
                                <a:alpha val="43137"/>
                              </a:srgbClr>
                            </a:outerShdw>
                          </a:effectLst>
                          <a:latin typeface="BetaSans-Normal"/>
                          <a:ea typeface="+mn-ea"/>
                          <a:cs typeface="+mn-cs"/>
                        </a:rPr>
                        <a:t>(n = 265)</a:t>
                      </a:r>
                      <a:endParaRPr kumimoji="0" lang="en-US" sz="1200" b="1" u="none" strike="noStrike" kern="1200" cap="none" normalizeH="0" baseline="0" dirty="0" smtClean="0">
                        <a:ln>
                          <a:noFill/>
                        </a:ln>
                        <a:solidFill>
                          <a:schemeClr val="bg1"/>
                        </a:solidFill>
                        <a:effectLst>
                          <a:outerShdw blurRad="38100" dist="38100" dir="2700000" algn="tl">
                            <a:srgbClr val="000000">
                              <a:alpha val="43137"/>
                            </a:srgbClr>
                          </a:outerShdw>
                        </a:effectLst>
                        <a:latin typeface="BetaSans-Normal"/>
                        <a:ea typeface="+mn-ea"/>
                        <a:cs typeface="+mn-cs"/>
                      </a:endParaRPr>
                    </a:p>
                  </a:txBody>
                  <a:tcPr marL="42545" marR="42545" marT="0" marB="0" anchor="ctr" horzOverflow="overflow">
                    <a:solidFill>
                      <a:schemeClr val="accent3"/>
                    </a:solidFill>
                  </a:tcPr>
                </a:tc>
              </a:tr>
              <a:tr h="317218">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Age (y)  </a:t>
                      </a:r>
                    </a:p>
                  </a:txBody>
                  <a:tcPr marL="42545" marR="42545" marT="0" marB="0" anchor="ctr" horzOverflow="overflow"/>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76.9 (8.2)</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horzOverflow="overflow"/>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76.6 (8.2)</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horzOverflow="overflow"/>
                </a:tc>
              </a:tr>
              <a:tr h="329755">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Sex: males (n[%])</a:t>
                      </a:r>
                    </a:p>
                  </a:txBody>
                  <a:tcPr marL="42545" marR="4254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127 (48.5%)</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126 (47.5%)</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horzOverflow="overflow">
                    <a:solidFill>
                      <a:schemeClr val="bg1">
                        <a:lumMod val="85000"/>
                      </a:schemeClr>
                    </a:solidFill>
                  </a:tcPr>
                </a:tc>
              </a:tr>
              <a:tr h="396570">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Years of education on top of primary school</a:t>
                      </a:r>
                    </a:p>
                  </a:txBody>
                  <a:tcPr marL="42545" marR="42545" marT="0" marB="0" anchor="ctr" horzOverflow="overflow"/>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6.4 (3.5)</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horzOverflow="overflow"/>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6.7 (3.6)</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horzOverflow="overflow"/>
                </a:tc>
              </a:tr>
              <a:tr h="329755">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1" u="none" strike="noStrike" kern="1200" cap="none" normalizeH="0" baseline="0" dirty="0" smtClean="0">
                          <a:ln>
                            <a:noFill/>
                          </a:ln>
                          <a:solidFill>
                            <a:schemeClr val="tx1"/>
                          </a:solidFill>
                          <a:effectLst/>
                          <a:latin typeface="BetaSans-Normal"/>
                          <a:ea typeface="+mn-ea"/>
                          <a:cs typeface="+mn-cs"/>
                        </a:rPr>
                        <a:t>Total MMSE score  </a:t>
                      </a:r>
                    </a:p>
                  </a:txBody>
                  <a:tcPr marL="42545" marR="4254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1" u="none" strike="noStrike" kern="1200" cap="none" normalizeH="0" baseline="0" dirty="0" smtClean="0">
                          <a:ln>
                            <a:noFill/>
                          </a:ln>
                          <a:solidFill>
                            <a:schemeClr val="tx1"/>
                          </a:solidFill>
                          <a:effectLst/>
                          <a:latin typeface="BetaSans-Normal"/>
                          <a:ea typeface="+mn-ea"/>
                          <a:cs typeface="+mn-cs"/>
                        </a:rPr>
                        <a:t>19.3 (3.0)</a:t>
                      </a:r>
                    </a:p>
                  </a:txBody>
                  <a:tcPr marL="42545" marR="4254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1" u="none" strike="noStrike" kern="1200" cap="none" normalizeH="0" baseline="0" dirty="0" smtClean="0">
                          <a:ln>
                            <a:noFill/>
                          </a:ln>
                          <a:solidFill>
                            <a:schemeClr val="tx1"/>
                          </a:solidFill>
                          <a:effectLst/>
                          <a:latin typeface="BetaSans-Normal"/>
                          <a:ea typeface="+mn-ea"/>
                          <a:cs typeface="+mn-cs"/>
                        </a:rPr>
                        <a:t>19.5 (3.2)</a:t>
                      </a:r>
                    </a:p>
                  </a:txBody>
                  <a:tcPr marL="42545" marR="42545" marT="0" marB="0" anchor="ctr" horzOverflow="overflow">
                    <a:solidFill>
                      <a:schemeClr val="bg1">
                        <a:lumMod val="85000"/>
                      </a:schemeClr>
                    </a:solidFill>
                  </a:tcPr>
                </a:tc>
              </a:tr>
              <a:tr h="468412">
                <a:tc>
                  <a:txBody>
                    <a:bodyPr/>
                    <a:lstStyle/>
                    <a:p>
                      <a:pPr marL="0" marR="0" lvl="0" indent="0" algn="l" defTabSz="914400" rtl="0" eaLnBrk="1" fontAlgn="base" latinLnBrk="0" hangingPunct="1">
                        <a:lnSpc>
                          <a:spcPct val="115000"/>
                        </a:lnSpc>
                        <a:spcBef>
                          <a:spcPts val="338"/>
                        </a:spcBef>
                        <a:spcAft>
                          <a:spcPts val="338"/>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Duration AD since diagnosis </a:t>
                      </a:r>
                    </a:p>
                    <a:p>
                      <a:pPr marL="0" marR="0" lvl="0" indent="0" algn="l" defTabSz="914400" rtl="0" eaLnBrk="1" fontAlgn="base" latinLnBrk="0" hangingPunct="1">
                        <a:lnSpc>
                          <a:spcPct val="115000"/>
                        </a:lnSpc>
                        <a:spcBef>
                          <a:spcPts val="338"/>
                        </a:spcBef>
                        <a:spcAft>
                          <a:spcPts val="338"/>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(months)</a:t>
                      </a:r>
                    </a:p>
                  </a:txBody>
                  <a:tcPr marL="42545" marR="42545" marT="0" marB="0" anchor="ctr" horzOverflow="overflow"/>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34.9 (29.6)</a:t>
                      </a:r>
                    </a:p>
                  </a:txBody>
                  <a:tcPr marL="42545" marR="42545" marT="0" marB="0" anchor="ctr" horzOverflow="overflow"/>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32.7 (25.0)</a:t>
                      </a:r>
                    </a:p>
                  </a:txBody>
                  <a:tcPr marL="42545" marR="42545" marT="0" marB="0" anchor="ctr" horzOverflow="overflow"/>
                </a:tc>
              </a:tr>
              <a:tr h="329755">
                <a:tc>
                  <a:txBody>
                    <a:bodyPr/>
                    <a:lstStyle/>
                    <a:p>
                      <a:pPr marL="0" marR="0" lvl="0" indent="0" algn="l" defTabSz="914400" rtl="0" eaLnBrk="1" fontAlgn="base" latinLnBrk="0" hangingPunct="1">
                        <a:lnSpc>
                          <a:spcPct val="115000"/>
                        </a:lnSpc>
                        <a:spcBef>
                          <a:spcPts val="338"/>
                        </a:spcBef>
                        <a:spcAft>
                          <a:spcPts val="338"/>
                        </a:spcAft>
                        <a:buClrTx/>
                        <a:buSzTx/>
                        <a:buFontTx/>
                        <a:buNone/>
                        <a:tabLst/>
                        <a:defRPr/>
                      </a:pPr>
                      <a:r>
                        <a:rPr kumimoji="0" lang="en-US" sz="1200" b="0" u="none" strike="noStrike" kern="1200" cap="none" normalizeH="0" baseline="0" dirty="0" err="1" smtClean="0">
                          <a:ln>
                            <a:noFill/>
                          </a:ln>
                          <a:solidFill>
                            <a:schemeClr val="tx1"/>
                          </a:solidFill>
                          <a:effectLst/>
                          <a:latin typeface="BetaSans-Normal"/>
                          <a:ea typeface="+mn-ea"/>
                          <a:cs typeface="+mn-cs"/>
                        </a:rPr>
                        <a:t>Acetylcholinesterase</a:t>
                      </a:r>
                      <a:r>
                        <a:rPr kumimoji="0" lang="en-US" sz="1200" b="0" u="none" strike="noStrike" kern="1200" cap="none" normalizeH="0" baseline="0" dirty="0" smtClean="0">
                          <a:ln>
                            <a:noFill/>
                          </a:ln>
                          <a:solidFill>
                            <a:schemeClr val="tx1"/>
                          </a:solidFill>
                          <a:effectLst/>
                          <a:latin typeface="BetaSans-Normal"/>
                          <a:ea typeface="+mn-ea"/>
                          <a:cs typeface="+mn-cs"/>
                        </a:rPr>
                        <a:t> inhibitors </a:t>
                      </a:r>
                    </a:p>
                  </a:txBody>
                  <a:tcPr marL="42545" marR="4254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243 (92.7%)</a:t>
                      </a:r>
                    </a:p>
                  </a:txBody>
                  <a:tcPr marL="42545" marR="4254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251 (94.7%)</a:t>
                      </a:r>
                    </a:p>
                  </a:txBody>
                  <a:tcPr marL="42545" marR="42545" marT="0" marB="0" anchor="ctr" horzOverflow="overflow">
                    <a:solidFill>
                      <a:schemeClr val="bg1">
                        <a:lumMod val="85000"/>
                      </a:schemeClr>
                    </a:solidFill>
                  </a:tcPr>
                </a:tc>
              </a:tr>
              <a:tr h="329755">
                <a:tc>
                  <a:txBody>
                    <a:bodyPr/>
                    <a:lstStyle/>
                    <a:p>
                      <a:pPr marL="0" marR="0" lvl="0" indent="0" algn="l" defTabSz="914400" rtl="0" eaLnBrk="1" fontAlgn="base" latinLnBrk="0" hangingPunct="1">
                        <a:lnSpc>
                          <a:spcPct val="115000"/>
                        </a:lnSpc>
                        <a:spcBef>
                          <a:spcPts val="338"/>
                        </a:spcBef>
                        <a:spcAft>
                          <a:spcPts val="338"/>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NMDA antagonist </a:t>
                      </a:r>
                    </a:p>
                  </a:txBody>
                  <a:tcPr marL="42545" marR="42545" marT="0" marB="0" anchor="ctr" horzOverflow="overflow"/>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170 (64.9%)</a:t>
                      </a:r>
                    </a:p>
                  </a:txBody>
                  <a:tcPr marL="42545" marR="42545" marT="0" marB="0" anchor="ctr" horzOverflow="overflow"/>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177 (66.8%)</a:t>
                      </a:r>
                    </a:p>
                  </a:txBody>
                  <a:tcPr marL="42545" marR="42545" marT="0" marB="0" anchor="ctr" horzOverflow="overflow"/>
                </a:tc>
              </a:tr>
              <a:tr h="329755">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BMI (kg/m2)</a:t>
                      </a:r>
                    </a:p>
                  </a:txBody>
                  <a:tcPr marL="42545" marR="4254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26.64 (4.56)</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26.19 (4.51)</a:t>
                      </a:r>
                    </a:p>
                  </a:txBody>
                  <a:tcPr marL="42545" marR="42545" marT="0" marB="0" anchor="ctr" horzOverflow="overflow">
                    <a:solidFill>
                      <a:schemeClr val="bg1">
                        <a:lumMod val="85000"/>
                      </a:schemeClr>
                    </a:solidFill>
                  </a:tcPr>
                </a:tc>
              </a:tr>
            </a:tbl>
          </a:graphicData>
        </a:graphic>
      </p:graphicFrame>
      <p:grpSp>
        <p:nvGrpSpPr>
          <p:cNvPr id="29" name="Group 28"/>
          <p:cNvGrpSpPr/>
          <p:nvPr/>
        </p:nvGrpSpPr>
        <p:grpSpPr>
          <a:xfrm>
            <a:off x="3995936" y="2564904"/>
            <a:ext cx="5040560" cy="4104456"/>
            <a:chOff x="3995936" y="2564904"/>
            <a:chExt cx="5040560" cy="4104456"/>
          </a:xfrm>
        </p:grpSpPr>
        <p:sp>
          <p:nvSpPr>
            <p:cNvPr id="56" name="Rectangle 55"/>
            <p:cNvSpPr/>
            <p:nvPr/>
          </p:nvSpPr>
          <p:spPr>
            <a:xfrm>
              <a:off x="3995936" y="2636912"/>
              <a:ext cx="5040560" cy="3888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utoShape 10"/>
            <p:cNvSpPr>
              <a:spLocks noChangeArrowheads="1"/>
            </p:cNvSpPr>
            <p:nvPr/>
          </p:nvSpPr>
          <p:spPr bwMode="auto">
            <a:xfrm>
              <a:off x="4427984" y="6155196"/>
              <a:ext cx="4104456" cy="514164"/>
            </a:xfrm>
            <a:prstGeom prst="roundRect">
              <a:avLst>
                <a:gd name="adj" fmla="val 16667"/>
              </a:avLst>
            </a:prstGeom>
            <a:solidFill>
              <a:srgbClr val="8977B7"/>
            </a:solidFill>
            <a:ln w="28575">
              <a:solidFill>
                <a:srgbClr val="7030A0"/>
              </a:solidFill>
              <a:round/>
              <a:headEnd/>
              <a:tailEnd/>
            </a:ln>
          </p:spPr>
          <p:txBody>
            <a:bodyPr anchor="ctr"/>
            <a:lstStyle/>
            <a:p>
              <a:pPr algn="ctr" defTabSz="912813"/>
              <a:endParaRPr lang="en-US" sz="1400" dirty="0">
                <a:solidFill>
                  <a:srgbClr val="FFFFFF"/>
                </a:solidFill>
                <a:latin typeface="Trebuchet MS" pitchFamily="34" charset="0"/>
                <a:ea typeface="ＭＳ Ｐゴシック" pitchFamily="34" charset="-128"/>
                <a:cs typeface="ＭＳ Ｐゴシック" charset="0"/>
              </a:endParaRPr>
            </a:p>
            <a:p>
              <a:pPr algn="ctr" defTabSz="912813"/>
              <a:r>
                <a:rPr lang="en-US" sz="1400" dirty="0" smtClean="0">
                  <a:solidFill>
                    <a:srgbClr val="FFFFFF"/>
                  </a:solidFill>
                  <a:latin typeface="Trebuchet MS" pitchFamily="34" charset="0"/>
                  <a:ea typeface="ＭＳ Ｐゴシック" pitchFamily="34" charset="-128"/>
                  <a:cs typeface="ＭＳ Ｐゴシック" charset="0"/>
                </a:rPr>
                <a:t>No significant effect (p=0.513) during 24 weeks</a:t>
              </a:r>
            </a:p>
            <a:p>
              <a:pPr algn="ctr" defTabSz="912813"/>
              <a:endParaRPr lang="en-US" sz="1400" dirty="0">
                <a:solidFill>
                  <a:srgbClr val="FFFFFF"/>
                </a:solidFill>
                <a:latin typeface="Trebuchet MS" pitchFamily="34" charset="0"/>
                <a:ea typeface="ＭＳ Ｐゴシック" pitchFamily="34" charset="-128"/>
                <a:cs typeface="ＭＳ Ｐゴシック" charset="0"/>
              </a:endParaRPr>
            </a:p>
          </p:txBody>
        </p:sp>
        <p:pic>
          <p:nvPicPr>
            <p:cNvPr id="27" name="Picture 2"/>
            <p:cNvPicPr>
              <a:picLocks noChangeAspect="1" noChangeArrowheads="1"/>
            </p:cNvPicPr>
            <p:nvPr/>
          </p:nvPicPr>
          <p:blipFill>
            <a:blip r:embed="rId4" cstate="print"/>
            <a:srcRect t="4244" r="10073" b="14145"/>
            <a:stretch>
              <a:fillRect/>
            </a:stretch>
          </p:blipFill>
          <p:spPr bwMode="auto">
            <a:xfrm>
              <a:off x="4007073" y="2564904"/>
              <a:ext cx="5029423" cy="3600400"/>
            </a:xfrm>
            <a:prstGeom prst="rect">
              <a:avLst/>
            </a:prstGeom>
            <a:noFill/>
            <a:ln w="9525">
              <a:noFill/>
              <a:miter lim="800000"/>
              <a:headEnd/>
              <a:tailEnd/>
            </a:ln>
            <a:effectLst/>
          </p:spPr>
        </p:pic>
        <p:sp>
          <p:nvSpPr>
            <p:cNvPr id="28" name="TextBox 27"/>
            <p:cNvSpPr txBox="1"/>
            <p:nvPr/>
          </p:nvSpPr>
          <p:spPr>
            <a:xfrm>
              <a:off x="5387838" y="5733256"/>
              <a:ext cx="2591966" cy="276999"/>
            </a:xfrm>
            <a:prstGeom prst="rect">
              <a:avLst/>
            </a:prstGeom>
            <a:noFill/>
          </p:spPr>
          <p:txBody>
            <a:bodyPr wrap="square">
              <a:spAutoFit/>
            </a:bodyPr>
            <a:lstStyle/>
            <a:p>
              <a:pPr algn="ctr"/>
              <a:r>
                <a:rPr lang="en-US" sz="1200" b="0" dirty="0">
                  <a:latin typeface="Trebuchet MS" pitchFamily="34" charset="0"/>
                  <a:ea typeface="BetaSans-Normal"/>
                  <a:cs typeface="BetaSans-Normal"/>
                </a:rPr>
                <a:t>ITT, </a:t>
              </a:r>
              <a:r>
                <a:rPr lang="en-GB" sz="1200" b="0" dirty="0">
                  <a:latin typeface="Trebuchet MS" pitchFamily="34" charset="0"/>
                  <a:ea typeface="BetaSans-Normal"/>
                  <a:cs typeface="BetaSans-Normal"/>
                </a:rPr>
                <a:t>MMRM, data are mean </a:t>
              </a:r>
              <a:r>
                <a:rPr lang="en-US" sz="1200" b="0" dirty="0">
                  <a:latin typeface="Trebuchet MS" pitchFamily="34" charset="0"/>
                  <a:ea typeface="BetaSans-Normal"/>
                  <a:cs typeface="BetaSans-Normal"/>
                </a:rPr>
                <a:t>±</a:t>
              </a:r>
              <a:r>
                <a:rPr lang="en-US" sz="1200" b="0" dirty="0" smtClean="0">
                  <a:latin typeface="Trebuchet MS" pitchFamily="34" charset="0"/>
                  <a:ea typeface="BetaSans-Normal"/>
                  <a:cs typeface="BetaSans-Normal"/>
                </a:rPr>
                <a:t>SE</a:t>
              </a:r>
              <a:endParaRPr lang="en-US" sz="1200" b="0" dirty="0">
                <a:latin typeface="Trebuchet MS" pitchFamily="34" charset="0"/>
                <a:ea typeface="BetaSans-Normal"/>
                <a:cs typeface="BetaSans-Normal"/>
              </a:endParaRPr>
            </a:p>
          </p:txBody>
        </p:sp>
      </p:grpSp>
    </p:spTree>
    <p:extLst>
      <p:ext uri="{BB962C8B-B14F-4D97-AF65-F5344CB8AC3E}">
        <p14:creationId xmlns:p14="http://schemas.microsoft.com/office/powerpoint/2010/main" xmlns="" val="264425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amond(in)">
                                      <p:cBhvr>
                                        <p:cTn id="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64288" cy="1417638"/>
          </a:xfrm>
        </p:spPr>
        <p:txBody>
          <a:bodyPr lIns="540000"/>
          <a:lstStyle/>
          <a:p>
            <a:r>
              <a:rPr lang="en-US" sz="3200" dirty="0" smtClean="0">
                <a:latin typeface="+mn-lt"/>
              </a:rPr>
              <a:t>Souvenir I: Proof of concept study in drug-naive mild AD</a:t>
            </a:r>
            <a:endParaRPr lang="en-US" sz="3200" dirty="0">
              <a:latin typeface="+mn-lt"/>
            </a:endParaRPr>
          </a:p>
        </p:txBody>
      </p:sp>
      <p:sp>
        <p:nvSpPr>
          <p:cNvPr id="3" name="Content Placeholder 2"/>
          <p:cNvSpPr>
            <a:spLocks noGrp="1"/>
          </p:cNvSpPr>
          <p:nvPr>
            <p:ph idx="1"/>
          </p:nvPr>
        </p:nvSpPr>
        <p:spPr>
          <a:xfrm>
            <a:off x="457200" y="1700808"/>
            <a:ext cx="8229600" cy="4525963"/>
          </a:xfrm>
        </p:spPr>
        <p:txBody>
          <a:bodyPr/>
          <a:lstStyle/>
          <a:p>
            <a:r>
              <a:rPr lang="en-US" sz="1800" dirty="0" smtClean="0"/>
              <a:t>Multi-country (NL, </a:t>
            </a:r>
            <a:r>
              <a:rPr lang="en-US" sz="1800" dirty="0" err="1" smtClean="0"/>
              <a:t>Bel</a:t>
            </a:r>
            <a:r>
              <a:rPr lang="en-US" sz="1800" dirty="0" smtClean="0"/>
              <a:t>, Ger, UK, US), randomized, controlled trial</a:t>
            </a:r>
          </a:p>
          <a:p>
            <a:r>
              <a:rPr lang="en-US" sz="1800" dirty="0" smtClean="0"/>
              <a:t>Intervention 12 weeks </a:t>
            </a:r>
            <a:r>
              <a:rPr lang="en-US" sz="1800" i="1" dirty="0" smtClean="0"/>
              <a:t>(+ optional 12 wk extension)</a:t>
            </a:r>
          </a:p>
          <a:p>
            <a:r>
              <a:rPr lang="en-US" sz="1800" dirty="0" smtClean="0"/>
              <a:t>Co-primary outcomes:</a:t>
            </a:r>
          </a:p>
          <a:p>
            <a:pPr lvl="1"/>
            <a:r>
              <a:rPr lang="en-US" sz="1600" dirty="0" smtClean="0"/>
              <a:t>WMS-r delayed verbal recall</a:t>
            </a:r>
          </a:p>
          <a:p>
            <a:pPr lvl="1"/>
            <a:r>
              <a:rPr lang="en-US" sz="1600" dirty="0" smtClean="0"/>
              <a:t>ADAS-cog-13</a:t>
            </a:r>
          </a:p>
          <a:p>
            <a:endParaRPr lang="en-US" sz="1800" dirty="0"/>
          </a:p>
        </p:txBody>
      </p:sp>
      <p:grpSp>
        <p:nvGrpSpPr>
          <p:cNvPr id="24" name="Group 23"/>
          <p:cNvGrpSpPr/>
          <p:nvPr/>
        </p:nvGrpSpPr>
        <p:grpSpPr>
          <a:xfrm>
            <a:off x="107952" y="3861048"/>
            <a:ext cx="3733377" cy="2338672"/>
            <a:chOff x="107952" y="4042656"/>
            <a:chExt cx="3733377" cy="2338672"/>
          </a:xfrm>
        </p:grpSpPr>
        <p:sp>
          <p:nvSpPr>
            <p:cNvPr id="6" name="Text Box 13"/>
            <p:cNvSpPr txBox="1">
              <a:spLocks noChangeArrowheads="1"/>
            </p:cNvSpPr>
            <p:nvPr/>
          </p:nvSpPr>
          <p:spPr bwMode="auto">
            <a:xfrm>
              <a:off x="652659" y="6045200"/>
              <a:ext cx="3188670" cy="336128"/>
            </a:xfrm>
            <a:prstGeom prst="rect">
              <a:avLst/>
            </a:prstGeom>
            <a:noFill/>
            <a:ln w="9525">
              <a:noFill/>
              <a:miter lim="800000"/>
              <a:headEnd/>
              <a:tailEnd/>
            </a:ln>
          </p:spPr>
          <p:txBody>
            <a:bodyPr/>
            <a:lstStyle/>
            <a:p>
              <a:pPr algn="l" eaLnBrk="0" hangingPunct="0"/>
              <a:r>
                <a:rPr lang="en-US" sz="1400" b="0" dirty="0" smtClean="0">
                  <a:solidFill>
                    <a:srgbClr val="000099"/>
                  </a:solidFill>
                  <a:latin typeface="Trebuchet MS" pitchFamily="34" charset="0"/>
                  <a:ea typeface="ＭＳ Ｐゴシック" pitchFamily="34" charset="-128"/>
                  <a:cs typeface="BetaSans-Normal"/>
                </a:rPr>
                <a:t>t</a:t>
              </a:r>
              <a:r>
                <a:rPr lang="en-GB" sz="1400" b="0" dirty="0" smtClean="0">
                  <a:solidFill>
                    <a:srgbClr val="000099"/>
                  </a:solidFill>
                  <a:latin typeface="Trebuchet MS" pitchFamily="34" charset="0"/>
                  <a:ea typeface="ＭＳ Ｐゴシック" pitchFamily="34" charset="-128"/>
                  <a:cs typeface="BetaSans-Normal"/>
                  <a:sym typeface="Symbol" pitchFamily="18" charset="2"/>
                </a:rPr>
                <a:t>≤</a:t>
              </a:r>
              <a:r>
                <a:rPr lang="en-US" sz="1400" b="0" dirty="0">
                  <a:solidFill>
                    <a:srgbClr val="000099"/>
                  </a:solidFill>
                  <a:latin typeface="Trebuchet MS" pitchFamily="34" charset="0"/>
                  <a:ea typeface="ＭＳ Ｐゴシック" pitchFamily="34" charset="-128"/>
                  <a:cs typeface="BetaSans-Normal"/>
                </a:rPr>
                <a:t>-3   t=0              </a:t>
              </a:r>
              <a:r>
                <a:rPr lang="en-US" sz="1400" b="0" dirty="0" smtClean="0">
                  <a:solidFill>
                    <a:srgbClr val="000099"/>
                  </a:solidFill>
                  <a:latin typeface="Trebuchet MS" pitchFamily="34" charset="0"/>
                  <a:ea typeface="ＭＳ Ｐゴシック" pitchFamily="34" charset="-128"/>
                  <a:cs typeface="BetaSans-Normal"/>
                </a:rPr>
                <a:t>6               </a:t>
              </a:r>
              <a:r>
                <a:rPr lang="en-US" sz="1400" b="0" dirty="0">
                  <a:solidFill>
                    <a:srgbClr val="000099"/>
                  </a:solidFill>
                  <a:latin typeface="Trebuchet MS" pitchFamily="34" charset="0"/>
                  <a:ea typeface="ＭＳ Ｐゴシック" pitchFamily="34" charset="-128"/>
                  <a:cs typeface="BetaSans-Normal"/>
                </a:rPr>
                <a:t>12 wks                                                                                                     </a:t>
              </a:r>
            </a:p>
          </p:txBody>
        </p:sp>
        <p:sp>
          <p:nvSpPr>
            <p:cNvPr id="7" name="Text Box 10"/>
            <p:cNvSpPr txBox="1">
              <a:spLocks noChangeArrowheads="1"/>
            </p:cNvSpPr>
            <p:nvPr/>
          </p:nvSpPr>
          <p:spPr bwMode="auto">
            <a:xfrm>
              <a:off x="107952" y="5014913"/>
              <a:ext cx="955469" cy="471487"/>
            </a:xfrm>
            <a:prstGeom prst="rect">
              <a:avLst/>
            </a:prstGeom>
            <a:noFill/>
            <a:ln w="9525">
              <a:noFill/>
              <a:miter lim="800000"/>
              <a:headEnd/>
              <a:tailEnd/>
            </a:ln>
          </p:spPr>
          <p:txBody>
            <a:bodyPr/>
            <a:lstStyle/>
            <a:p>
              <a:pPr eaLnBrk="0" hangingPunct="0"/>
              <a:r>
                <a:rPr lang="en-US" sz="1400" b="0" dirty="0">
                  <a:solidFill>
                    <a:srgbClr val="000099"/>
                  </a:solidFill>
                  <a:latin typeface="Trebuchet MS" pitchFamily="34" charset="0"/>
                  <a:ea typeface="ＭＳ Ｐゴシック" pitchFamily="34" charset="-128"/>
                  <a:cs typeface="BetaSans-Normal"/>
                </a:rPr>
                <a:t>    </a:t>
              </a:r>
              <a:r>
                <a:rPr lang="en-US" sz="1400" b="0" dirty="0" err="1">
                  <a:solidFill>
                    <a:srgbClr val="000099"/>
                  </a:solidFill>
                  <a:latin typeface="Trebuchet MS" pitchFamily="34" charset="0"/>
                  <a:ea typeface="ＭＳ Ｐゴシック" pitchFamily="34" charset="-128"/>
                  <a:cs typeface="BetaSans-Normal"/>
                </a:rPr>
                <a:t>n</a:t>
              </a:r>
              <a:r>
                <a:rPr lang="en-US" sz="1400" b="0" dirty="0">
                  <a:solidFill>
                    <a:srgbClr val="000099"/>
                  </a:solidFill>
                  <a:latin typeface="Trebuchet MS" pitchFamily="34" charset="0"/>
                  <a:ea typeface="ＭＳ Ｐゴシック" pitchFamily="34" charset="-128"/>
                  <a:cs typeface="BetaSans-Normal"/>
                </a:rPr>
                <a:t>=212</a:t>
              </a:r>
            </a:p>
          </p:txBody>
        </p:sp>
        <p:sp>
          <p:nvSpPr>
            <p:cNvPr id="8" name="Line 14"/>
            <p:cNvSpPr>
              <a:spLocks noChangeShapeType="1"/>
            </p:cNvSpPr>
            <p:nvPr/>
          </p:nvSpPr>
          <p:spPr bwMode="auto">
            <a:xfrm>
              <a:off x="967400" y="5928816"/>
              <a:ext cx="2298204" cy="0"/>
            </a:xfrm>
            <a:prstGeom prst="line">
              <a:avLst/>
            </a:prstGeom>
            <a:noFill/>
            <a:ln w="12700">
              <a:solidFill>
                <a:schemeClr val="tx1"/>
              </a:solidFill>
              <a:round/>
              <a:headEnd/>
              <a:tailEn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9" name="Line 5"/>
            <p:cNvSpPr>
              <a:spLocks noChangeShapeType="1"/>
            </p:cNvSpPr>
            <p:nvPr/>
          </p:nvSpPr>
          <p:spPr bwMode="auto">
            <a:xfrm>
              <a:off x="967399" y="5278438"/>
              <a:ext cx="192046" cy="207962"/>
            </a:xfrm>
            <a:prstGeom prst="line">
              <a:avLst/>
            </a:prstGeom>
            <a:noFill/>
            <a:ln w="19050">
              <a:solidFill>
                <a:schemeClr val="tx1"/>
              </a:solidFill>
              <a:round/>
              <a:headEnd/>
              <a:tailEnd type="triangle" w="med" len="med"/>
            </a:ln>
          </p:spPr>
          <p:txBody>
            <a:bodyPr wrap="none" anchor="ct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0" name="Line 6"/>
            <p:cNvSpPr>
              <a:spLocks noChangeShapeType="1"/>
            </p:cNvSpPr>
            <p:nvPr/>
          </p:nvSpPr>
          <p:spPr bwMode="auto">
            <a:xfrm flipV="1">
              <a:off x="964225" y="4838700"/>
              <a:ext cx="204743" cy="204450"/>
            </a:xfrm>
            <a:prstGeom prst="line">
              <a:avLst/>
            </a:prstGeom>
            <a:noFill/>
            <a:ln w="19050">
              <a:solidFill>
                <a:schemeClr val="tx1"/>
              </a:solidFill>
              <a:round/>
              <a:headEnd/>
              <a:tailEnd type="triangle" w="med" len="med"/>
            </a:ln>
          </p:spPr>
          <p:txBody>
            <a:bodyPr wrap="none" anchor="ct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1" name="Line 23"/>
            <p:cNvSpPr>
              <a:spLocks noChangeShapeType="1"/>
            </p:cNvSpPr>
            <p:nvPr/>
          </p:nvSpPr>
          <p:spPr bwMode="auto">
            <a:xfrm>
              <a:off x="955283" y="5928816"/>
              <a:ext cx="0" cy="72000"/>
            </a:xfrm>
            <a:prstGeom prst="line">
              <a:avLst/>
            </a:prstGeom>
            <a:noFill/>
            <a:ln w="9525">
              <a:solidFill>
                <a:schemeClr val="tx1"/>
              </a:solidFill>
              <a:round/>
              <a:headEnd/>
              <a:tailEn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cxnSp>
          <p:nvCxnSpPr>
            <p:cNvPr id="12" name="Straight Connector 35"/>
            <p:cNvCxnSpPr>
              <a:cxnSpLocks noChangeShapeType="1"/>
            </p:cNvCxnSpPr>
            <p:nvPr/>
          </p:nvCxnSpPr>
          <p:spPr bwMode="auto">
            <a:xfrm flipH="1">
              <a:off x="1308163" y="5928816"/>
              <a:ext cx="1588" cy="72000"/>
            </a:xfrm>
            <a:prstGeom prst="line">
              <a:avLst/>
            </a:prstGeom>
            <a:noFill/>
            <a:ln w="9525" algn="ctr">
              <a:solidFill>
                <a:schemeClr val="tx1"/>
              </a:solidFill>
              <a:round/>
              <a:headEnd/>
              <a:tailEnd/>
            </a:ln>
          </p:spPr>
        </p:cxnSp>
        <p:cxnSp>
          <p:nvCxnSpPr>
            <p:cNvPr id="13" name="Straight Connector 36"/>
            <p:cNvCxnSpPr>
              <a:cxnSpLocks noChangeShapeType="1"/>
            </p:cNvCxnSpPr>
            <p:nvPr/>
          </p:nvCxnSpPr>
          <p:spPr bwMode="auto">
            <a:xfrm flipH="1">
              <a:off x="2276966" y="5928816"/>
              <a:ext cx="1587" cy="72000"/>
            </a:xfrm>
            <a:prstGeom prst="line">
              <a:avLst/>
            </a:prstGeom>
            <a:noFill/>
            <a:ln w="9525" algn="ctr">
              <a:solidFill>
                <a:schemeClr val="tx1"/>
              </a:solidFill>
              <a:round/>
              <a:headEnd/>
              <a:tailEnd/>
            </a:ln>
          </p:spPr>
        </p:cxnSp>
        <p:cxnSp>
          <p:nvCxnSpPr>
            <p:cNvPr id="14" name="Straight Connector 37"/>
            <p:cNvCxnSpPr>
              <a:cxnSpLocks noChangeShapeType="1"/>
            </p:cNvCxnSpPr>
            <p:nvPr/>
          </p:nvCxnSpPr>
          <p:spPr bwMode="auto">
            <a:xfrm flipH="1">
              <a:off x="3255860" y="5928816"/>
              <a:ext cx="1588" cy="72000"/>
            </a:xfrm>
            <a:prstGeom prst="line">
              <a:avLst/>
            </a:prstGeom>
            <a:noFill/>
            <a:ln w="9525" algn="ctr">
              <a:solidFill>
                <a:schemeClr val="tx1"/>
              </a:solidFill>
              <a:round/>
              <a:headEnd/>
              <a:tailEnd/>
            </a:ln>
          </p:spPr>
        </p:cxnSp>
        <p:sp>
          <p:nvSpPr>
            <p:cNvPr id="15" name="Line 11"/>
            <p:cNvSpPr>
              <a:spLocks noChangeShapeType="1"/>
            </p:cNvSpPr>
            <p:nvPr/>
          </p:nvSpPr>
          <p:spPr bwMode="auto">
            <a:xfrm>
              <a:off x="1304988" y="4148324"/>
              <a:ext cx="0"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6" name="Line 12"/>
            <p:cNvSpPr>
              <a:spLocks noChangeShapeType="1"/>
            </p:cNvSpPr>
            <p:nvPr/>
          </p:nvSpPr>
          <p:spPr bwMode="auto">
            <a:xfrm flipH="1">
              <a:off x="3248331" y="4148324"/>
              <a:ext cx="0"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7" name="Line 16"/>
            <p:cNvSpPr>
              <a:spLocks noChangeShapeType="1"/>
            </p:cNvSpPr>
            <p:nvPr/>
          </p:nvSpPr>
          <p:spPr bwMode="auto">
            <a:xfrm>
              <a:off x="2274924" y="4148324"/>
              <a:ext cx="1588"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8" name="Rectangle 9"/>
            <p:cNvSpPr>
              <a:spLocks noChangeArrowheads="1"/>
            </p:cNvSpPr>
            <p:nvPr/>
          </p:nvSpPr>
          <p:spPr bwMode="auto">
            <a:xfrm>
              <a:off x="1304750" y="4707378"/>
              <a:ext cx="1943581" cy="309563"/>
            </a:xfrm>
            <a:prstGeom prst="rect">
              <a:avLst/>
            </a:prstGeom>
            <a:solidFill>
              <a:schemeClr val="tx1"/>
            </a:solidFill>
            <a:ln w="9525">
              <a:solidFill>
                <a:schemeClr val="tx1"/>
              </a:solidFill>
              <a:miter lim="800000"/>
              <a:headEnd/>
              <a:tailEnd/>
            </a:ln>
          </p:spPr>
          <p:txBody>
            <a:bodyPr wrap="none" anchor="ctr"/>
            <a:lstStyle/>
            <a:p>
              <a:pPr eaLnBrk="0" hangingPunct="0"/>
              <a:r>
                <a:rPr lang="en-US" sz="1200" dirty="0" err="1">
                  <a:solidFill>
                    <a:srgbClr val="FFFFFF"/>
                  </a:solidFill>
                  <a:latin typeface="Trebuchet MS" pitchFamily="34" charset="0"/>
                  <a:ea typeface="ＭＳ Ｐゴシック" pitchFamily="34" charset="-128"/>
                  <a:cs typeface="BetaSans-Normal"/>
                </a:rPr>
                <a:t>Souvenaid</a:t>
              </a:r>
              <a:r>
                <a:rPr lang="en-US" sz="1200" dirty="0">
                  <a:solidFill>
                    <a:srgbClr val="FFFFFF"/>
                  </a:solidFill>
                  <a:latin typeface="Trebuchet MS" pitchFamily="34" charset="0"/>
                  <a:ea typeface="ＭＳ Ｐゴシック" pitchFamily="34" charset="-128"/>
                  <a:cs typeface="BetaSans-Normal"/>
                </a:rPr>
                <a:t> (</a:t>
              </a:r>
              <a:r>
                <a:rPr lang="en-US" sz="1200" dirty="0" err="1">
                  <a:solidFill>
                    <a:srgbClr val="FFFFFF"/>
                  </a:solidFill>
                  <a:latin typeface="Trebuchet MS" pitchFamily="34" charset="0"/>
                  <a:ea typeface="ＭＳ Ｐゴシック" pitchFamily="34" charset="-128"/>
                  <a:cs typeface="BetaSans-Normal"/>
                </a:rPr>
                <a:t>n</a:t>
              </a:r>
              <a:r>
                <a:rPr lang="en-US" sz="1200" dirty="0">
                  <a:solidFill>
                    <a:srgbClr val="FFFFFF"/>
                  </a:solidFill>
                  <a:latin typeface="Trebuchet MS" pitchFamily="34" charset="0"/>
                  <a:ea typeface="ＭＳ Ｐゴシック" pitchFamily="34" charset="-128"/>
                  <a:cs typeface="BetaSans-Normal"/>
                </a:rPr>
                <a:t>=106)</a:t>
              </a:r>
              <a:endParaRPr lang="en-US" sz="1200" baseline="30000" dirty="0">
                <a:solidFill>
                  <a:srgbClr val="FFFFFF"/>
                </a:solidFill>
                <a:latin typeface="Trebuchet MS" pitchFamily="34" charset="0"/>
                <a:ea typeface="ＭＳ Ｐゴシック" pitchFamily="34" charset="-128"/>
                <a:cs typeface="BetaSans-Normal"/>
              </a:endParaRPr>
            </a:p>
          </p:txBody>
        </p:sp>
        <p:sp>
          <p:nvSpPr>
            <p:cNvPr id="19" name="Rectangle 8"/>
            <p:cNvSpPr>
              <a:spLocks noChangeArrowheads="1"/>
            </p:cNvSpPr>
            <p:nvPr/>
          </p:nvSpPr>
          <p:spPr bwMode="auto">
            <a:xfrm>
              <a:off x="1304750" y="5310188"/>
              <a:ext cx="1943581" cy="314325"/>
            </a:xfrm>
            <a:prstGeom prst="rect">
              <a:avLst/>
            </a:prstGeom>
            <a:solidFill>
              <a:schemeClr val="bg1">
                <a:lumMod val="65000"/>
              </a:schemeClr>
            </a:solidFill>
            <a:ln w="12700">
              <a:solidFill>
                <a:schemeClr val="tx1"/>
              </a:solidFill>
              <a:miter lim="800000"/>
              <a:headEnd/>
              <a:tailEnd/>
            </a:ln>
          </p:spPr>
          <p:txBody>
            <a:bodyPr wrap="none" anchor="ctr"/>
            <a:lstStyle/>
            <a:p>
              <a:pPr eaLnBrk="0" hangingPunct="0"/>
              <a:r>
                <a:rPr lang="en-US" sz="1200" dirty="0">
                  <a:solidFill>
                    <a:prstClr val="white"/>
                  </a:solidFill>
                  <a:latin typeface="Trebuchet MS" pitchFamily="34" charset="0"/>
                  <a:ea typeface="ＭＳ Ｐゴシック" pitchFamily="34" charset="-128"/>
                  <a:cs typeface="BetaSans-Normal"/>
                </a:rPr>
                <a:t>Control (n=106)</a:t>
              </a:r>
            </a:p>
          </p:txBody>
        </p:sp>
        <p:sp>
          <p:nvSpPr>
            <p:cNvPr id="20" name="Rectangle 7"/>
            <p:cNvSpPr>
              <a:spLocks noChangeArrowheads="1"/>
            </p:cNvSpPr>
            <p:nvPr/>
          </p:nvSpPr>
          <p:spPr bwMode="auto">
            <a:xfrm>
              <a:off x="1304750" y="4042656"/>
              <a:ext cx="1943581" cy="371475"/>
            </a:xfrm>
            <a:prstGeom prst="rect">
              <a:avLst/>
            </a:prstGeom>
            <a:solidFill>
              <a:srgbClr val="FFFFFF"/>
            </a:solidFill>
            <a:ln w="12700">
              <a:solidFill>
                <a:schemeClr val="tx1"/>
              </a:solidFill>
              <a:miter lim="800000"/>
              <a:headEnd/>
              <a:tailEnd/>
            </a:ln>
          </p:spPr>
          <p:txBody>
            <a:bodyPr anchor="ctr"/>
            <a:lstStyle/>
            <a:p>
              <a:pPr algn="ctr" eaLnBrk="0" hangingPunct="0"/>
              <a:r>
                <a:rPr lang="en-US" sz="1400" b="0" dirty="0">
                  <a:solidFill>
                    <a:srgbClr val="000099"/>
                  </a:solidFill>
                  <a:latin typeface="Trebuchet MS" pitchFamily="34" charset="0"/>
                  <a:ea typeface="ＭＳ Ｐゴシック" pitchFamily="34" charset="-128"/>
                  <a:cs typeface="BetaSans-Normal"/>
                </a:rPr>
                <a:t>Outcome parameters</a:t>
              </a:r>
            </a:p>
          </p:txBody>
        </p:sp>
      </p:grpSp>
      <p:pic>
        <p:nvPicPr>
          <p:cNvPr id="21" name="Picture 6"/>
          <p:cNvPicPr>
            <a:picLocks noChangeAspect="1" noChangeArrowheads="1"/>
          </p:cNvPicPr>
          <p:nvPr/>
        </p:nvPicPr>
        <p:blipFill>
          <a:blip r:embed="rId3" cstate="print"/>
          <a:srcRect/>
          <a:stretch>
            <a:fillRect/>
          </a:stretch>
        </p:blipFill>
        <p:spPr bwMode="auto">
          <a:xfrm>
            <a:off x="8129588" y="1736812"/>
            <a:ext cx="735012" cy="828675"/>
          </a:xfrm>
          <a:prstGeom prst="rect">
            <a:avLst/>
          </a:prstGeom>
          <a:noFill/>
          <a:ln w="9525">
            <a:noFill/>
            <a:miter lim="800000"/>
            <a:headEnd/>
            <a:tailEnd/>
          </a:ln>
        </p:spPr>
      </p:pic>
      <p:graphicFrame>
        <p:nvGraphicFramePr>
          <p:cNvPr id="22" name="Group 4"/>
          <p:cNvGraphicFramePr>
            <a:graphicFrameLocks noGrp="1"/>
          </p:cNvGraphicFramePr>
          <p:nvPr>
            <p:extLst>
              <p:ext uri="{D42A27DB-BD31-4B8C-83A1-F6EECF244321}">
                <p14:modId xmlns:p14="http://schemas.microsoft.com/office/powerpoint/2010/main" xmlns="" val="474343609"/>
              </p:ext>
            </p:extLst>
          </p:nvPr>
        </p:nvGraphicFramePr>
        <p:xfrm>
          <a:off x="4500563" y="2889252"/>
          <a:ext cx="4464496" cy="3241422"/>
        </p:xfrm>
        <a:graphic>
          <a:graphicData uri="http://schemas.openxmlformats.org/drawingml/2006/table">
            <a:tbl>
              <a:tblPr/>
              <a:tblGrid>
                <a:gridCol w="2215714"/>
                <a:gridCol w="1124391"/>
                <a:gridCol w="1124391"/>
              </a:tblGrid>
              <a:tr h="371475">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nl-NL" sz="1400" b="0" u="none" strike="noStrike" kern="1200" cap="none" normalizeH="0" baseline="0" dirty="0" smtClean="0">
                          <a:ln>
                            <a:noFill/>
                          </a:ln>
                          <a:solidFill>
                            <a:schemeClr val="bg1"/>
                          </a:solidFill>
                          <a:effectLst>
                            <a:outerShdw blurRad="38100" dist="38100" dir="2700000" algn="tl">
                              <a:srgbClr val="000000">
                                <a:alpha val="43137"/>
                              </a:srgbClr>
                            </a:outerShdw>
                          </a:effectLst>
                          <a:latin typeface="Trebuchet MS" pitchFamily="34" charset="0"/>
                          <a:ea typeface="+mn-ea"/>
                          <a:cs typeface="+mn-cs"/>
                        </a:rPr>
                        <a:t>Baseline </a:t>
                      </a:r>
                      <a:r>
                        <a:rPr kumimoji="0" lang="nl-NL" sz="1400" b="0" u="none" strike="noStrike" kern="1200" cap="none" normalizeH="0" baseline="0" dirty="0" err="1" smtClean="0">
                          <a:ln>
                            <a:noFill/>
                          </a:ln>
                          <a:solidFill>
                            <a:schemeClr val="bg1"/>
                          </a:solidFill>
                          <a:effectLst>
                            <a:outerShdw blurRad="38100" dist="38100" dir="2700000" algn="tl">
                              <a:srgbClr val="000000">
                                <a:alpha val="43137"/>
                              </a:srgbClr>
                            </a:outerShdw>
                          </a:effectLst>
                          <a:latin typeface="Trebuchet MS" pitchFamily="34" charset="0"/>
                          <a:ea typeface="+mn-ea"/>
                          <a:cs typeface="+mn-cs"/>
                        </a:rPr>
                        <a:t>characteristics</a:t>
                      </a:r>
                      <a:endParaRPr kumimoji="0" lang="nl-NL" sz="1400" b="0" u="none" strike="noStrike" kern="1200" cap="none" normalizeH="0" baseline="0" dirty="0" smtClean="0">
                        <a:ln>
                          <a:noFill/>
                        </a:ln>
                        <a:solidFill>
                          <a:schemeClr val="bg1"/>
                        </a:solidFill>
                        <a:effectLst>
                          <a:outerShdw blurRad="38100" dist="38100" dir="2700000" algn="tl">
                            <a:srgbClr val="000000">
                              <a:alpha val="43137"/>
                            </a:srgbClr>
                          </a:outerShdw>
                        </a:effectLst>
                        <a:latin typeface="Trebuchet MS"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400" b="0" u="none" strike="noStrike" kern="1200" cap="none" normalizeH="0" baseline="0" dirty="0" smtClean="0">
                          <a:ln>
                            <a:noFill/>
                          </a:ln>
                          <a:solidFill>
                            <a:schemeClr val="bg1"/>
                          </a:solidFill>
                          <a:effectLst>
                            <a:outerShdw blurRad="38100" dist="38100" dir="2700000" algn="tl">
                              <a:srgbClr val="000000">
                                <a:alpha val="43137"/>
                              </a:srgbClr>
                            </a:outerShdw>
                          </a:effectLst>
                          <a:latin typeface="Trebuchet MS" pitchFamily="34" charset="0"/>
                          <a:ea typeface="+mn-ea"/>
                          <a:cs typeface="+mn-cs"/>
                        </a:rPr>
                        <a:t>Control</a:t>
                      </a:r>
                    </a:p>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400" b="0" u="none" strike="noStrike" kern="1200" cap="none" normalizeH="0" baseline="0" dirty="0" smtClean="0">
                          <a:ln>
                            <a:noFill/>
                          </a:ln>
                          <a:solidFill>
                            <a:schemeClr val="bg1"/>
                          </a:solidFill>
                          <a:effectLst>
                            <a:outerShdw blurRad="38100" dist="38100" dir="2700000" algn="tl">
                              <a:srgbClr val="000000">
                                <a:alpha val="43137"/>
                              </a:srgbClr>
                            </a:outerShdw>
                          </a:effectLst>
                          <a:latin typeface="Trebuchet MS" pitchFamily="34" charset="0"/>
                          <a:ea typeface="+mn-ea"/>
                          <a:cs typeface="+mn-cs"/>
                        </a:rPr>
                        <a:t>(n = 106)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400" b="0" u="none" strike="noStrike" kern="1200" cap="none" normalizeH="0" baseline="0" dirty="0" smtClean="0">
                          <a:ln>
                            <a:noFill/>
                          </a:ln>
                          <a:solidFill>
                            <a:schemeClr val="bg1"/>
                          </a:solidFill>
                          <a:effectLst>
                            <a:outerShdw blurRad="38100" dist="38100" dir="2700000" algn="tl">
                              <a:srgbClr val="000000">
                                <a:alpha val="43137"/>
                              </a:srgbClr>
                            </a:outerShdw>
                          </a:effectLst>
                          <a:latin typeface="Trebuchet MS" pitchFamily="34" charset="0"/>
                          <a:ea typeface="+mn-ea"/>
                          <a:cs typeface="+mn-cs"/>
                        </a:rPr>
                        <a:t>Souvenaid</a:t>
                      </a:r>
                    </a:p>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400" b="0" u="none" strike="noStrike" kern="1200" cap="none" normalizeH="0" baseline="0" dirty="0" smtClean="0">
                          <a:ln>
                            <a:noFill/>
                          </a:ln>
                          <a:solidFill>
                            <a:schemeClr val="bg1"/>
                          </a:solidFill>
                          <a:effectLst>
                            <a:outerShdw blurRad="38100" dist="38100" dir="2700000" algn="tl">
                              <a:srgbClr val="000000">
                                <a:alpha val="43137"/>
                              </a:srgbClr>
                            </a:outerShdw>
                          </a:effectLst>
                          <a:latin typeface="Trebuchet MS" pitchFamily="34" charset="0"/>
                          <a:ea typeface="+mn-ea"/>
                          <a:cs typeface="+mn-cs"/>
                        </a:rPr>
                        <a:t>(n = 106)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3"/>
                    </a:solidFill>
                  </a:tcPr>
                </a:tc>
              </a:tr>
              <a:tr h="369888">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Sex (male/female; counts)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52 / 54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54 / 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Age (y)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73.3 ± 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74.1 ± 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369888">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BMI (kg/m2)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26.2 ± 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26.2 ± 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Years of education on top of primary school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6.0 ± 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5.5 ± 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371475">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Days since AD diagnosis (median)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31.5 </a:t>
                      </a:r>
                    </a:p>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(0–1036)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30.0 </a:t>
                      </a:r>
                    </a:p>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(0–1932)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Total MMSE score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24.0 ± 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23.8 ± 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23" name="Text Box 16"/>
          <p:cNvSpPr txBox="1">
            <a:spLocks noChangeArrowheads="1"/>
          </p:cNvSpPr>
          <p:nvPr/>
        </p:nvSpPr>
        <p:spPr bwMode="auto">
          <a:xfrm>
            <a:off x="4510092" y="6156101"/>
            <a:ext cx="3135795" cy="26161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l">
              <a:defRPr/>
            </a:pPr>
            <a:r>
              <a:rPr lang="en-US" sz="1100" b="0" dirty="0">
                <a:latin typeface="Trebuchet MS" pitchFamily="34" charset="0"/>
                <a:cs typeface="BetaSans-Normal"/>
              </a:rPr>
              <a:t>Values are mean ±SD, unless stated otherwise </a:t>
            </a:r>
          </a:p>
        </p:txBody>
      </p:sp>
      <p:sp>
        <p:nvSpPr>
          <p:cNvPr id="25" name="Rectangle 6"/>
          <p:cNvSpPr txBox="1">
            <a:spLocks noChangeArrowheads="1"/>
          </p:cNvSpPr>
          <p:nvPr/>
        </p:nvSpPr>
        <p:spPr bwMode="auto">
          <a:xfrm>
            <a:off x="1008062" y="6497638"/>
            <a:ext cx="2987873" cy="360362"/>
          </a:xfrm>
          <a:prstGeom prst="rect">
            <a:avLst/>
          </a:prstGeom>
          <a:noFill/>
          <a:ln w="9525">
            <a:noFill/>
            <a:miter lim="800000"/>
            <a:headEnd/>
            <a:tailEnd/>
          </a:ln>
        </p:spPr>
        <p:txBody>
          <a:bodyPr/>
          <a:lstStyle/>
          <a:p>
            <a:pPr marL="263525" indent="-263525">
              <a:lnSpc>
                <a:spcPts val="2000"/>
              </a:lnSpc>
              <a:spcBef>
                <a:spcPct val="20000"/>
              </a:spcBef>
              <a:buClr>
                <a:srgbClr val="FD9814"/>
              </a:buClr>
              <a:buFont typeface="Wingdings" pitchFamily="2" charset="2"/>
              <a:buNone/>
            </a:pPr>
            <a:r>
              <a:rPr lang="en-US" sz="1100" b="0" dirty="0" smtClean="0">
                <a:latin typeface="Trebuchet MS" pitchFamily="34" charset="0"/>
              </a:rPr>
              <a:t>Scheltens </a:t>
            </a:r>
            <a:r>
              <a:rPr lang="en-US" sz="1100" b="0" dirty="0">
                <a:latin typeface="Trebuchet MS" pitchFamily="34" charset="0"/>
              </a:rPr>
              <a:t>et al (</a:t>
            </a:r>
            <a:r>
              <a:rPr lang="en-US" sz="1100" b="0" dirty="0" smtClean="0">
                <a:latin typeface="Trebuchet MS" pitchFamily="34" charset="0"/>
              </a:rPr>
              <a:t>2010) </a:t>
            </a:r>
            <a:r>
              <a:rPr lang="en-US" sz="1100" b="0" dirty="0" err="1" smtClean="0">
                <a:latin typeface="Trebuchet MS" pitchFamily="34" charset="0"/>
              </a:rPr>
              <a:t>Alzh</a:t>
            </a:r>
            <a:r>
              <a:rPr lang="en-US" sz="1100" b="0" dirty="0" smtClean="0">
                <a:latin typeface="Trebuchet MS" pitchFamily="34" charset="0"/>
              </a:rPr>
              <a:t> Dement</a:t>
            </a:r>
            <a:endParaRPr lang="fr-FR" sz="1100" dirty="0">
              <a:latin typeface="Trebuchet MS" pitchFamily="34" charset="0"/>
            </a:endParaRPr>
          </a:p>
        </p:txBody>
      </p:sp>
      <p:grpSp>
        <p:nvGrpSpPr>
          <p:cNvPr id="31" name="Group 30"/>
          <p:cNvGrpSpPr/>
          <p:nvPr/>
        </p:nvGrpSpPr>
        <p:grpSpPr>
          <a:xfrm>
            <a:off x="4295842" y="2420888"/>
            <a:ext cx="4799900" cy="4294963"/>
            <a:chOff x="4295842" y="2420888"/>
            <a:chExt cx="4799900" cy="4294963"/>
          </a:xfrm>
        </p:grpSpPr>
        <p:grpSp>
          <p:nvGrpSpPr>
            <p:cNvPr id="29" name="Group 28"/>
            <p:cNvGrpSpPr/>
            <p:nvPr/>
          </p:nvGrpSpPr>
          <p:grpSpPr>
            <a:xfrm>
              <a:off x="4295842" y="2420888"/>
              <a:ext cx="4799900" cy="4294963"/>
              <a:chOff x="4295842" y="2420888"/>
              <a:chExt cx="4799900" cy="4294963"/>
            </a:xfrm>
          </p:grpSpPr>
          <p:pic>
            <p:nvPicPr>
              <p:cNvPr id="26" name="Picture 10" descr="Souvenir1_graph-06.jpg"/>
              <p:cNvPicPr>
                <a:picLocks noChangeAspect="1"/>
              </p:cNvPicPr>
              <p:nvPr/>
            </p:nvPicPr>
            <p:blipFill>
              <a:blip r:embed="rId4" cstate="print">
                <a:extLst>
                  <a:ext uri="{28A0092B-C50C-407E-A947-70E740481C1C}">
                    <a14:useLocalDpi xmlns:a14="http://schemas.microsoft.com/office/drawing/2010/main" xmlns="" val="0"/>
                  </a:ext>
                </a:extLst>
              </a:blip>
              <a:srcRect r="47469" b="16364"/>
              <a:stretch>
                <a:fillRect/>
              </a:stretch>
            </p:blipFill>
            <p:spPr bwMode="auto">
              <a:xfrm>
                <a:off x="4295842" y="2880205"/>
                <a:ext cx="4680000" cy="3453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AutoShape 10"/>
              <p:cNvSpPr>
                <a:spLocks noChangeArrowheads="1"/>
              </p:cNvSpPr>
              <p:nvPr/>
            </p:nvSpPr>
            <p:spPr bwMode="auto">
              <a:xfrm>
                <a:off x="4427984" y="6345703"/>
                <a:ext cx="4667758" cy="370148"/>
              </a:xfrm>
              <a:prstGeom prst="roundRect">
                <a:avLst>
                  <a:gd name="adj" fmla="val 16667"/>
                </a:avLst>
              </a:prstGeom>
              <a:solidFill>
                <a:srgbClr val="8977B7"/>
              </a:solidFill>
              <a:ln w="28575">
                <a:solidFill>
                  <a:srgbClr val="7030A0"/>
                </a:solidFill>
                <a:round/>
                <a:headEnd/>
                <a:tailEnd/>
              </a:ln>
            </p:spPr>
            <p:txBody>
              <a:bodyPr anchor="ctr"/>
              <a:lstStyle/>
              <a:p>
                <a:pPr algn="ctr" defTabSz="912813"/>
                <a:endParaRPr lang="en-US" sz="1400" dirty="0">
                  <a:solidFill>
                    <a:srgbClr val="FFFFFF"/>
                  </a:solidFill>
                  <a:latin typeface="Trebuchet MS" pitchFamily="34" charset="0"/>
                  <a:ea typeface="ＭＳ Ｐゴシック" pitchFamily="34" charset="-128"/>
                  <a:cs typeface="ＭＳ Ｐゴシック" charset="0"/>
                </a:endParaRPr>
              </a:p>
              <a:p>
                <a:pPr algn="ctr" defTabSz="912813"/>
                <a:r>
                  <a:rPr lang="en-US" sz="1400" dirty="0">
                    <a:solidFill>
                      <a:srgbClr val="FFFFFF"/>
                    </a:solidFill>
                    <a:latin typeface="Trebuchet MS" pitchFamily="34" charset="0"/>
                    <a:ea typeface="ＭＳ Ｐゴシック" pitchFamily="34" charset="-128"/>
                    <a:cs typeface="ＭＳ Ｐゴシック" charset="0"/>
                  </a:rPr>
                  <a:t>Significantly more responders </a:t>
                </a:r>
                <a:r>
                  <a:rPr lang="en-US" sz="1400" dirty="0" smtClean="0">
                    <a:solidFill>
                      <a:srgbClr val="FFFFFF"/>
                    </a:solidFill>
                    <a:latin typeface="Trebuchet MS" pitchFamily="34" charset="0"/>
                    <a:ea typeface="ＭＳ Ｐゴシック" pitchFamily="34" charset="-128"/>
                    <a:cs typeface="ＭＳ Ｐゴシック" charset="0"/>
                  </a:rPr>
                  <a:t>after 12 </a:t>
                </a:r>
                <a:r>
                  <a:rPr lang="en-US" sz="1400" dirty="0">
                    <a:solidFill>
                      <a:srgbClr val="FFFFFF"/>
                    </a:solidFill>
                    <a:latin typeface="Trebuchet MS" pitchFamily="34" charset="0"/>
                    <a:ea typeface="ＭＳ Ｐゴシック" pitchFamily="34" charset="-128"/>
                    <a:cs typeface="ＭＳ Ｐゴシック" charset="0"/>
                  </a:rPr>
                  <a:t>weeks (p=0.021</a:t>
                </a:r>
                <a:r>
                  <a:rPr lang="en-US" sz="1400" dirty="0" smtClean="0">
                    <a:solidFill>
                      <a:srgbClr val="FFFFFF"/>
                    </a:solidFill>
                    <a:latin typeface="Trebuchet MS" pitchFamily="34" charset="0"/>
                    <a:ea typeface="ＭＳ Ｐゴシック" pitchFamily="34" charset="-128"/>
                    <a:cs typeface="ＭＳ Ｐゴシック" charset="0"/>
                  </a:rPr>
                  <a:t>) </a:t>
                </a:r>
                <a:r>
                  <a:rPr lang="en-US" sz="1400" dirty="0">
                    <a:solidFill>
                      <a:srgbClr val="FFFFFF"/>
                    </a:solidFill>
                    <a:latin typeface="Trebuchet MS" pitchFamily="34" charset="0"/>
                    <a:ea typeface="ＭＳ Ｐゴシック" pitchFamily="34" charset="-128"/>
                    <a:cs typeface="ＭＳ Ｐゴシック" charset="0"/>
                  </a:rPr>
                  <a:t/>
                </a:r>
                <a:br>
                  <a:rPr lang="en-US" sz="1400" dirty="0">
                    <a:solidFill>
                      <a:srgbClr val="FFFFFF"/>
                    </a:solidFill>
                    <a:latin typeface="Trebuchet MS" pitchFamily="34" charset="0"/>
                    <a:ea typeface="ＭＳ Ｐゴシック" pitchFamily="34" charset="-128"/>
                    <a:cs typeface="ＭＳ Ｐゴシック" charset="0"/>
                  </a:rPr>
                </a:br>
                <a:endParaRPr lang="en-US" sz="1400" dirty="0">
                  <a:solidFill>
                    <a:srgbClr val="FFFFFF"/>
                  </a:solidFill>
                  <a:latin typeface="Trebuchet MS" pitchFamily="34" charset="0"/>
                  <a:ea typeface="ＭＳ Ｐゴシック" pitchFamily="34" charset="-128"/>
                  <a:cs typeface="ＭＳ Ｐゴシック" charset="0"/>
                </a:endParaRPr>
              </a:p>
            </p:txBody>
          </p:sp>
          <p:pic>
            <p:nvPicPr>
              <p:cNvPr id="28" name="Picture 10" descr="Souvenir1_graph-06.jpg"/>
              <p:cNvPicPr>
                <a:picLocks noChangeAspect="1"/>
              </p:cNvPicPr>
              <p:nvPr/>
            </p:nvPicPr>
            <p:blipFill>
              <a:blip r:embed="rId4" cstate="print">
                <a:extLst>
                  <a:ext uri="{28A0092B-C50C-407E-A947-70E740481C1C}">
                    <a14:useLocalDpi xmlns:a14="http://schemas.microsoft.com/office/drawing/2010/main" xmlns="" val="0"/>
                  </a:ext>
                </a:extLst>
              </a:blip>
              <a:srcRect l="81685" t="83383" r="30"/>
              <a:stretch>
                <a:fillRect/>
              </a:stretch>
            </p:blipFill>
            <p:spPr bwMode="auto">
              <a:xfrm>
                <a:off x="6660232" y="2420888"/>
                <a:ext cx="1304528" cy="549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 name="TextBox 29"/>
            <p:cNvSpPr txBox="1"/>
            <p:nvPr/>
          </p:nvSpPr>
          <p:spPr>
            <a:xfrm>
              <a:off x="5292080" y="3140968"/>
              <a:ext cx="3312368" cy="276999"/>
            </a:xfrm>
            <a:prstGeom prst="rect">
              <a:avLst/>
            </a:prstGeom>
            <a:noFill/>
          </p:spPr>
          <p:txBody>
            <a:bodyPr wrap="square" rtlCol="0">
              <a:spAutoFit/>
            </a:bodyPr>
            <a:lstStyle/>
            <a:p>
              <a:r>
                <a:rPr lang="en-US" sz="1200" dirty="0" smtClean="0">
                  <a:latin typeface="Trebuchet MS" pitchFamily="34" charset="0"/>
                </a:rPr>
                <a:t>Change in WMS-r delayed verbal recall score</a:t>
              </a:r>
              <a:endParaRPr lang="en-US" sz="1200" dirty="0">
                <a:latin typeface="Trebuchet MS" pitchFamily="34" charset="0"/>
              </a:endParaRPr>
            </a:p>
          </p:txBody>
        </p:sp>
      </p:grpSp>
    </p:spTree>
    <p:extLst>
      <p:ext uri="{BB962C8B-B14F-4D97-AF65-F5344CB8AC3E}">
        <p14:creationId xmlns:p14="http://schemas.microsoft.com/office/powerpoint/2010/main" xmlns="" val="46107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amond(in)">
                                      <p:cBhvr>
                                        <p:cTn id="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211096" cy="1412776"/>
          </a:xfrm>
        </p:spPr>
        <p:txBody>
          <a:bodyPr lIns="540000"/>
          <a:lstStyle/>
          <a:p>
            <a:r>
              <a:rPr lang="en-US" sz="3200" dirty="0" smtClean="0">
                <a:latin typeface="+mn-lt"/>
              </a:rPr>
              <a:t>Souvenir II study: drug-naive mild AD</a:t>
            </a:r>
            <a:endParaRPr lang="en-US" sz="3200" dirty="0">
              <a:latin typeface="+mn-lt"/>
            </a:endParaRPr>
          </a:p>
        </p:txBody>
      </p:sp>
      <p:sp>
        <p:nvSpPr>
          <p:cNvPr id="3" name="Content Placeholder 2"/>
          <p:cNvSpPr>
            <a:spLocks noGrp="1"/>
          </p:cNvSpPr>
          <p:nvPr>
            <p:ph idx="1"/>
          </p:nvPr>
        </p:nvSpPr>
        <p:spPr>
          <a:xfrm>
            <a:off x="457200" y="1628800"/>
            <a:ext cx="8229600" cy="4525963"/>
          </a:xfrm>
        </p:spPr>
        <p:txBody>
          <a:bodyPr/>
          <a:lstStyle/>
          <a:p>
            <a:r>
              <a:rPr lang="en-US" sz="1800" dirty="0" smtClean="0"/>
              <a:t>Multi-country (NL, Ger, </a:t>
            </a:r>
            <a:r>
              <a:rPr lang="en-US" sz="1800" dirty="0" err="1" smtClean="0"/>
              <a:t>Bel</a:t>
            </a:r>
            <a:r>
              <a:rPr lang="en-US" sz="1800" dirty="0" smtClean="0"/>
              <a:t>, Fr, It, Sp), randomized, controlled trial</a:t>
            </a:r>
          </a:p>
          <a:p>
            <a:r>
              <a:rPr lang="en-US" sz="1800" dirty="0" smtClean="0"/>
              <a:t>Intervention 24 weeks</a:t>
            </a:r>
          </a:p>
          <a:p>
            <a:r>
              <a:rPr lang="en-US" sz="1800" dirty="0" smtClean="0"/>
              <a:t>Primary outcome: Memory Domain NTB (z-score):</a:t>
            </a:r>
          </a:p>
          <a:p>
            <a:pPr lvl="1"/>
            <a:r>
              <a:rPr lang="en-US" sz="1400" dirty="0" smtClean="0"/>
              <a:t>RAVLT immediate, delayed, recognition and VPA immediate and delayed</a:t>
            </a:r>
          </a:p>
        </p:txBody>
      </p:sp>
      <p:grpSp>
        <p:nvGrpSpPr>
          <p:cNvPr id="4" name="Group 23"/>
          <p:cNvGrpSpPr/>
          <p:nvPr/>
        </p:nvGrpSpPr>
        <p:grpSpPr>
          <a:xfrm>
            <a:off x="118543" y="3645024"/>
            <a:ext cx="3733377" cy="2338672"/>
            <a:chOff x="107952" y="4042656"/>
            <a:chExt cx="3733377" cy="2338672"/>
          </a:xfrm>
        </p:grpSpPr>
        <p:sp>
          <p:nvSpPr>
            <p:cNvPr id="6" name="Text Box 13"/>
            <p:cNvSpPr txBox="1">
              <a:spLocks noChangeArrowheads="1"/>
            </p:cNvSpPr>
            <p:nvPr/>
          </p:nvSpPr>
          <p:spPr bwMode="auto">
            <a:xfrm>
              <a:off x="652659" y="6045200"/>
              <a:ext cx="3188670" cy="336128"/>
            </a:xfrm>
            <a:prstGeom prst="rect">
              <a:avLst/>
            </a:prstGeom>
            <a:noFill/>
            <a:ln w="9525">
              <a:noFill/>
              <a:miter lim="800000"/>
              <a:headEnd/>
              <a:tailEnd/>
            </a:ln>
          </p:spPr>
          <p:txBody>
            <a:bodyPr/>
            <a:lstStyle/>
            <a:p>
              <a:pPr algn="l" eaLnBrk="0" hangingPunct="0"/>
              <a:r>
                <a:rPr lang="en-US" sz="1400" b="0" dirty="0" smtClean="0">
                  <a:solidFill>
                    <a:srgbClr val="000099"/>
                  </a:solidFill>
                  <a:latin typeface="Trebuchet MS" pitchFamily="34" charset="0"/>
                  <a:ea typeface="ＭＳ Ｐゴシック" pitchFamily="34" charset="-128"/>
                  <a:cs typeface="BetaSans-Normal"/>
                </a:rPr>
                <a:t>t</a:t>
              </a:r>
              <a:r>
                <a:rPr lang="en-GB" sz="1400" b="0" dirty="0" smtClean="0">
                  <a:solidFill>
                    <a:srgbClr val="000099"/>
                  </a:solidFill>
                  <a:latin typeface="Trebuchet MS" pitchFamily="34" charset="0"/>
                  <a:ea typeface="ＭＳ Ｐゴシック" pitchFamily="34" charset="-128"/>
                  <a:cs typeface="BetaSans-Normal"/>
                  <a:sym typeface="Symbol" pitchFamily="18" charset="2"/>
                </a:rPr>
                <a:t>≤</a:t>
              </a:r>
              <a:r>
                <a:rPr lang="en-US" sz="1400" b="0" dirty="0">
                  <a:solidFill>
                    <a:srgbClr val="000099"/>
                  </a:solidFill>
                  <a:latin typeface="Trebuchet MS" pitchFamily="34" charset="0"/>
                  <a:ea typeface="ＭＳ Ｐゴシック" pitchFamily="34" charset="-128"/>
                  <a:cs typeface="BetaSans-Normal"/>
                </a:rPr>
                <a:t>-3   t=0             </a:t>
              </a:r>
              <a:r>
                <a:rPr lang="en-US" sz="1400" b="0" dirty="0" smtClean="0">
                  <a:solidFill>
                    <a:srgbClr val="000099"/>
                  </a:solidFill>
                  <a:latin typeface="Trebuchet MS" pitchFamily="34" charset="0"/>
                  <a:ea typeface="ＭＳ Ｐゴシック" pitchFamily="34" charset="-128"/>
                  <a:cs typeface="BetaSans-Normal"/>
                </a:rPr>
                <a:t>12               24 </a:t>
              </a:r>
              <a:r>
                <a:rPr lang="en-US" sz="1400" b="0" dirty="0">
                  <a:solidFill>
                    <a:srgbClr val="000099"/>
                  </a:solidFill>
                  <a:latin typeface="Trebuchet MS" pitchFamily="34" charset="0"/>
                  <a:ea typeface="ＭＳ Ｐゴシック" pitchFamily="34" charset="-128"/>
                  <a:cs typeface="BetaSans-Normal"/>
                </a:rPr>
                <a:t>wks                                                                                                     </a:t>
              </a:r>
            </a:p>
          </p:txBody>
        </p:sp>
        <p:sp>
          <p:nvSpPr>
            <p:cNvPr id="7" name="Text Box 10"/>
            <p:cNvSpPr txBox="1">
              <a:spLocks noChangeArrowheads="1"/>
            </p:cNvSpPr>
            <p:nvPr/>
          </p:nvSpPr>
          <p:spPr bwMode="auto">
            <a:xfrm>
              <a:off x="107952" y="5014913"/>
              <a:ext cx="955469" cy="471487"/>
            </a:xfrm>
            <a:prstGeom prst="rect">
              <a:avLst/>
            </a:prstGeom>
            <a:noFill/>
            <a:ln w="9525">
              <a:noFill/>
              <a:miter lim="800000"/>
              <a:headEnd/>
              <a:tailEnd/>
            </a:ln>
          </p:spPr>
          <p:txBody>
            <a:bodyPr/>
            <a:lstStyle/>
            <a:p>
              <a:pPr eaLnBrk="0" hangingPunct="0"/>
              <a:r>
                <a:rPr lang="en-US" sz="1400" b="0" dirty="0">
                  <a:solidFill>
                    <a:srgbClr val="000099"/>
                  </a:solidFill>
                  <a:latin typeface="Trebuchet MS" pitchFamily="34" charset="0"/>
                  <a:ea typeface="ＭＳ Ｐゴシック" pitchFamily="34" charset="-128"/>
                  <a:cs typeface="BetaSans-Normal"/>
                </a:rPr>
                <a:t>    </a:t>
              </a:r>
              <a:r>
                <a:rPr lang="en-US" sz="1400" b="0" dirty="0" smtClean="0">
                  <a:solidFill>
                    <a:srgbClr val="000099"/>
                  </a:solidFill>
                  <a:latin typeface="Trebuchet MS" pitchFamily="34" charset="0"/>
                  <a:ea typeface="ＭＳ Ｐゴシック" pitchFamily="34" charset="-128"/>
                  <a:cs typeface="BetaSans-Normal"/>
                </a:rPr>
                <a:t>n=259</a:t>
              </a:r>
              <a:endParaRPr lang="en-US" sz="1400" b="0" dirty="0">
                <a:solidFill>
                  <a:srgbClr val="000099"/>
                </a:solidFill>
                <a:latin typeface="Trebuchet MS" pitchFamily="34" charset="0"/>
                <a:ea typeface="ＭＳ Ｐゴシック" pitchFamily="34" charset="-128"/>
                <a:cs typeface="BetaSans-Normal"/>
              </a:endParaRPr>
            </a:p>
          </p:txBody>
        </p:sp>
        <p:sp>
          <p:nvSpPr>
            <p:cNvPr id="8" name="Line 14"/>
            <p:cNvSpPr>
              <a:spLocks noChangeShapeType="1"/>
            </p:cNvSpPr>
            <p:nvPr/>
          </p:nvSpPr>
          <p:spPr bwMode="auto">
            <a:xfrm>
              <a:off x="967400" y="5928816"/>
              <a:ext cx="2298204" cy="0"/>
            </a:xfrm>
            <a:prstGeom prst="line">
              <a:avLst/>
            </a:prstGeom>
            <a:noFill/>
            <a:ln w="12700">
              <a:solidFill>
                <a:schemeClr val="tx1"/>
              </a:solidFill>
              <a:round/>
              <a:headEnd/>
              <a:tailEn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9" name="Line 5"/>
            <p:cNvSpPr>
              <a:spLocks noChangeShapeType="1"/>
            </p:cNvSpPr>
            <p:nvPr/>
          </p:nvSpPr>
          <p:spPr bwMode="auto">
            <a:xfrm>
              <a:off x="967399" y="5278438"/>
              <a:ext cx="192046" cy="207962"/>
            </a:xfrm>
            <a:prstGeom prst="line">
              <a:avLst/>
            </a:prstGeom>
            <a:noFill/>
            <a:ln w="19050">
              <a:solidFill>
                <a:schemeClr val="tx1"/>
              </a:solidFill>
              <a:round/>
              <a:headEnd/>
              <a:tailEnd type="triangle" w="med" len="med"/>
            </a:ln>
          </p:spPr>
          <p:txBody>
            <a:bodyPr wrap="none" anchor="ct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0" name="Line 6"/>
            <p:cNvSpPr>
              <a:spLocks noChangeShapeType="1"/>
            </p:cNvSpPr>
            <p:nvPr/>
          </p:nvSpPr>
          <p:spPr bwMode="auto">
            <a:xfrm flipV="1">
              <a:off x="964225" y="4838700"/>
              <a:ext cx="204743" cy="204450"/>
            </a:xfrm>
            <a:prstGeom prst="line">
              <a:avLst/>
            </a:prstGeom>
            <a:noFill/>
            <a:ln w="19050">
              <a:solidFill>
                <a:schemeClr val="tx1"/>
              </a:solidFill>
              <a:round/>
              <a:headEnd/>
              <a:tailEnd type="triangle" w="med" len="med"/>
            </a:ln>
          </p:spPr>
          <p:txBody>
            <a:bodyPr wrap="none" anchor="ct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1" name="Line 23"/>
            <p:cNvSpPr>
              <a:spLocks noChangeShapeType="1"/>
            </p:cNvSpPr>
            <p:nvPr/>
          </p:nvSpPr>
          <p:spPr bwMode="auto">
            <a:xfrm>
              <a:off x="955283" y="5928816"/>
              <a:ext cx="0" cy="72000"/>
            </a:xfrm>
            <a:prstGeom prst="line">
              <a:avLst/>
            </a:prstGeom>
            <a:noFill/>
            <a:ln w="9525">
              <a:solidFill>
                <a:schemeClr val="tx1"/>
              </a:solidFill>
              <a:round/>
              <a:headEnd/>
              <a:tailEn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cxnSp>
          <p:nvCxnSpPr>
            <p:cNvPr id="12" name="Straight Connector 35"/>
            <p:cNvCxnSpPr>
              <a:cxnSpLocks noChangeShapeType="1"/>
            </p:cNvCxnSpPr>
            <p:nvPr/>
          </p:nvCxnSpPr>
          <p:spPr bwMode="auto">
            <a:xfrm flipH="1">
              <a:off x="1308163" y="5928816"/>
              <a:ext cx="1588" cy="72000"/>
            </a:xfrm>
            <a:prstGeom prst="line">
              <a:avLst/>
            </a:prstGeom>
            <a:noFill/>
            <a:ln w="9525" algn="ctr">
              <a:solidFill>
                <a:schemeClr val="tx1"/>
              </a:solidFill>
              <a:round/>
              <a:headEnd/>
              <a:tailEnd/>
            </a:ln>
          </p:spPr>
        </p:cxnSp>
        <p:cxnSp>
          <p:nvCxnSpPr>
            <p:cNvPr id="13" name="Straight Connector 36"/>
            <p:cNvCxnSpPr>
              <a:cxnSpLocks noChangeShapeType="1"/>
            </p:cNvCxnSpPr>
            <p:nvPr/>
          </p:nvCxnSpPr>
          <p:spPr bwMode="auto">
            <a:xfrm flipH="1">
              <a:off x="2276966" y="5928816"/>
              <a:ext cx="1587" cy="72000"/>
            </a:xfrm>
            <a:prstGeom prst="line">
              <a:avLst/>
            </a:prstGeom>
            <a:noFill/>
            <a:ln w="9525" algn="ctr">
              <a:solidFill>
                <a:schemeClr val="tx1"/>
              </a:solidFill>
              <a:round/>
              <a:headEnd/>
              <a:tailEnd/>
            </a:ln>
          </p:spPr>
        </p:cxnSp>
        <p:cxnSp>
          <p:nvCxnSpPr>
            <p:cNvPr id="14" name="Straight Connector 37"/>
            <p:cNvCxnSpPr>
              <a:cxnSpLocks noChangeShapeType="1"/>
            </p:cNvCxnSpPr>
            <p:nvPr/>
          </p:nvCxnSpPr>
          <p:spPr bwMode="auto">
            <a:xfrm flipH="1">
              <a:off x="3255860" y="5928816"/>
              <a:ext cx="1588" cy="72000"/>
            </a:xfrm>
            <a:prstGeom prst="line">
              <a:avLst/>
            </a:prstGeom>
            <a:noFill/>
            <a:ln w="9525" algn="ctr">
              <a:solidFill>
                <a:schemeClr val="tx1"/>
              </a:solidFill>
              <a:round/>
              <a:headEnd/>
              <a:tailEnd/>
            </a:ln>
          </p:spPr>
        </p:cxnSp>
        <p:sp>
          <p:nvSpPr>
            <p:cNvPr id="15" name="Line 11"/>
            <p:cNvSpPr>
              <a:spLocks noChangeShapeType="1"/>
            </p:cNvSpPr>
            <p:nvPr/>
          </p:nvSpPr>
          <p:spPr bwMode="auto">
            <a:xfrm>
              <a:off x="1304988" y="4148324"/>
              <a:ext cx="0"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6" name="Line 12"/>
            <p:cNvSpPr>
              <a:spLocks noChangeShapeType="1"/>
            </p:cNvSpPr>
            <p:nvPr/>
          </p:nvSpPr>
          <p:spPr bwMode="auto">
            <a:xfrm flipH="1">
              <a:off x="3248331" y="4148324"/>
              <a:ext cx="0"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7" name="Line 16"/>
            <p:cNvSpPr>
              <a:spLocks noChangeShapeType="1"/>
            </p:cNvSpPr>
            <p:nvPr/>
          </p:nvSpPr>
          <p:spPr bwMode="auto">
            <a:xfrm>
              <a:off x="2274924" y="4148324"/>
              <a:ext cx="1588"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8" name="Rectangle 9"/>
            <p:cNvSpPr>
              <a:spLocks noChangeArrowheads="1"/>
            </p:cNvSpPr>
            <p:nvPr/>
          </p:nvSpPr>
          <p:spPr bwMode="auto">
            <a:xfrm>
              <a:off x="1304750" y="4707378"/>
              <a:ext cx="1943581" cy="309563"/>
            </a:xfrm>
            <a:prstGeom prst="rect">
              <a:avLst/>
            </a:prstGeom>
            <a:solidFill>
              <a:schemeClr val="tx1"/>
            </a:solidFill>
            <a:ln w="9525">
              <a:solidFill>
                <a:schemeClr val="tx1"/>
              </a:solidFill>
              <a:miter lim="800000"/>
              <a:headEnd/>
              <a:tailEnd/>
            </a:ln>
          </p:spPr>
          <p:txBody>
            <a:bodyPr wrap="none" anchor="ctr"/>
            <a:lstStyle/>
            <a:p>
              <a:pPr eaLnBrk="0" hangingPunct="0"/>
              <a:r>
                <a:rPr lang="en-US" sz="1200" dirty="0">
                  <a:solidFill>
                    <a:srgbClr val="FFFFFF"/>
                  </a:solidFill>
                  <a:latin typeface="Trebuchet MS" pitchFamily="34" charset="0"/>
                  <a:ea typeface="ＭＳ Ｐゴシック" pitchFamily="34" charset="-128"/>
                  <a:cs typeface="BetaSans-Normal"/>
                </a:rPr>
                <a:t>Souvenaid (</a:t>
              </a:r>
              <a:r>
                <a:rPr lang="en-US" sz="1200" dirty="0" smtClean="0">
                  <a:solidFill>
                    <a:srgbClr val="FFFFFF"/>
                  </a:solidFill>
                  <a:latin typeface="Trebuchet MS" pitchFamily="34" charset="0"/>
                  <a:ea typeface="ＭＳ Ｐゴシック" pitchFamily="34" charset="-128"/>
                  <a:cs typeface="BetaSans-Normal"/>
                </a:rPr>
                <a:t>n=130)</a:t>
              </a:r>
              <a:endParaRPr lang="en-US" sz="1200" baseline="30000" dirty="0">
                <a:solidFill>
                  <a:srgbClr val="FFFFFF"/>
                </a:solidFill>
                <a:latin typeface="Trebuchet MS" pitchFamily="34" charset="0"/>
                <a:ea typeface="ＭＳ Ｐゴシック" pitchFamily="34" charset="-128"/>
                <a:cs typeface="BetaSans-Normal"/>
              </a:endParaRPr>
            </a:p>
          </p:txBody>
        </p:sp>
        <p:sp>
          <p:nvSpPr>
            <p:cNvPr id="19" name="Rectangle 8"/>
            <p:cNvSpPr>
              <a:spLocks noChangeArrowheads="1"/>
            </p:cNvSpPr>
            <p:nvPr/>
          </p:nvSpPr>
          <p:spPr bwMode="auto">
            <a:xfrm>
              <a:off x="1304750" y="5310188"/>
              <a:ext cx="1943581" cy="314325"/>
            </a:xfrm>
            <a:prstGeom prst="rect">
              <a:avLst/>
            </a:prstGeom>
            <a:solidFill>
              <a:schemeClr val="bg1">
                <a:lumMod val="65000"/>
              </a:schemeClr>
            </a:solidFill>
            <a:ln w="12700">
              <a:solidFill>
                <a:schemeClr val="tx1"/>
              </a:solidFill>
              <a:miter lim="800000"/>
              <a:headEnd/>
              <a:tailEnd/>
            </a:ln>
          </p:spPr>
          <p:txBody>
            <a:bodyPr wrap="none" anchor="ctr"/>
            <a:lstStyle/>
            <a:p>
              <a:pPr eaLnBrk="0" hangingPunct="0"/>
              <a:r>
                <a:rPr lang="en-US" sz="1200" dirty="0">
                  <a:solidFill>
                    <a:prstClr val="white"/>
                  </a:solidFill>
                  <a:latin typeface="Trebuchet MS" pitchFamily="34" charset="0"/>
                  <a:ea typeface="ＭＳ Ｐゴシック" pitchFamily="34" charset="-128"/>
                  <a:cs typeface="BetaSans-Normal"/>
                </a:rPr>
                <a:t>Control (</a:t>
              </a:r>
              <a:r>
                <a:rPr lang="en-US" sz="1200" dirty="0" smtClean="0">
                  <a:solidFill>
                    <a:prstClr val="white"/>
                  </a:solidFill>
                  <a:latin typeface="Trebuchet MS" pitchFamily="34" charset="0"/>
                  <a:ea typeface="ＭＳ Ｐゴシック" pitchFamily="34" charset="-128"/>
                  <a:cs typeface="BetaSans-Normal"/>
                </a:rPr>
                <a:t>n=129)</a:t>
              </a:r>
              <a:endParaRPr lang="en-US" sz="1200" dirty="0">
                <a:solidFill>
                  <a:prstClr val="white"/>
                </a:solidFill>
                <a:latin typeface="Trebuchet MS" pitchFamily="34" charset="0"/>
                <a:ea typeface="ＭＳ Ｐゴシック" pitchFamily="34" charset="-128"/>
                <a:cs typeface="BetaSans-Normal"/>
              </a:endParaRPr>
            </a:p>
          </p:txBody>
        </p:sp>
        <p:sp>
          <p:nvSpPr>
            <p:cNvPr id="20" name="Rectangle 7"/>
            <p:cNvSpPr>
              <a:spLocks noChangeArrowheads="1"/>
            </p:cNvSpPr>
            <p:nvPr/>
          </p:nvSpPr>
          <p:spPr bwMode="auto">
            <a:xfrm>
              <a:off x="1304750" y="4042656"/>
              <a:ext cx="1943581" cy="371475"/>
            </a:xfrm>
            <a:prstGeom prst="rect">
              <a:avLst/>
            </a:prstGeom>
            <a:solidFill>
              <a:srgbClr val="FFFFFF"/>
            </a:solidFill>
            <a:ln w="12700">
              <a:solidFill>
                <a:schemeClr val="tx1"/>
              </a:solidFill>
              <a:miter lim="800000"/>
              <a:headEnd/>
              <a:tailEnd/>
            </a:ln>
          </p:spPr>
          <p:txBody>
            <a:bodyPr anchor="ctr"/>
            <a:lstStyle/>
            <a:p>
              <a:pPr algn="ctr" eaLnBrk="0" hangingPunct="0"/>
              <a:r>
                <a:rPr lang="en-US" sz="1400" b="0" dirty="0">
                  <a:solidFill>
                    <a:srgbClr val="000099"/>
                  </a:solidFill>
                  <a:latin typeface="Trebuchet MS" pitchFamily="34" charset="0"/>
                  <a:ea typeface="ＭＳ Ｐゴシック" pitchFamily="34" charset="-128"/>
                  <a:cs typeface="BetaSans-Normal"/>
                </a:rPr>
                <a:t>Outcome parameters</a:t>
              </a:r>
            </a:p>
          </p:txBody>
        </p:sp>
      </p:grpSp>
      <p:sp>
        <p:nvSpPr>
          <p:cNvPr id="23" name="Text Box 16"/>
          <p:cNvSpPr txBox="1">
            <a:spLocks noChangeArrowheads="1"/>
          </p:cNvSpPr>
          <p:nvPr/>
        </p:nvSpPr>
        <p:spPr bwMode="auto">
          <a:xfrm>
            <a:off x="5828693" y="6165304"/>
            <a:ext cx="3135795" cy="26161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l">
              <a:defRPr/>
            </a:pPr>
            <a:r>
              <a:rPr lang="en-US" sz="1100" b="0" dirty="0">
                <a:latin typeface="Trebuchet MS" pitchFamily="34" charset="0"/>
                <a:cs typeface="BetaSans-Normal"/>
              </a:rPr>
              <a:t>Values are mean ±SD, unless stated otherwise </a:t>
            </a:r>
          </a:p>
        </p:txBody>
      </p:sp>
      <p:sp>
        <p:nvSpPr>
          <p:cNvPr id="25" name="Rectangle 6"/>
          <p:cNvSpPr txBox="1">
            <a:spLocks noChangeArrowheads="1"/>
          </p:cNvSpPr>
          <p:nvPr/>
        </p:nvSpPr>
        <p:spPr bwMode="auto">
          <a:xfrm>
            <a:off x="1008062" y="6497638"/>
            <a:ext cx="2987873" cy="360362"/>
          </a:xfrm>
          <a:prstGeom prst="rect">
            <a:avLst/>
          </a:prstGeom>
          <a:noFill/>
          <a:ln w="9525">
            <a:noFill/>
            <a:miter lim="800000"/>
            <a:headEnd/>
            <a:tailEnd/>
          </a:ln>
        </p:spPr>
        <p:txBody>
          <a:bodyPr/>
          <a:lstStyle/>
          <a:p>
            <a:pPr marL="263525" indent="-263525">
              <a:lnSpc>
                <a:spcPts val="2000"/>
              </a:lnSpc>
              <a:spcBef>
                <a:spcPct val="20000"/>
              </a:spcBef>
              <a:buClr>
                <a:srgbClr val="FD9814"/>
              </a:buClr>
              <a:buFont typeface="Wingdings" pitchFamily="2" charset="2"/>
              <a:buNone/>
            </a:pPr>
            <a:r>
              <a:rPr lang="en-US" sz="1100" b="0" dirty="0" smtClean="0">
                <a:latin typeface="Trebuchet MS" pitchFamily="34" charset="0"/>
              </a:rPr>
              <a:t>Scheltens </a:t>
            </a:r>
            <a:r>
              <a:rPr lang="en-US" sz="1100" b="0" dirty="0">
                <a:latin typeface="Trebuchet MS" pitchFamily="34" charset="0"/>
              </a:rPr>
              <a:t>et al (</a:t>
            </a:r>
            <a:r>
              <a:rPr lang="en-US" sz="1100" b="0" dirty="0" smtClean="0">
                <a:latin typeface="Trebuchet MS" pitchFamily="34" charset="0"/>
              </a:rPr>
              <a:t>2012) J </a:t>
            </a:r>
            <a:r>
              <a:rPr lang="en-US" sz="1100" b="0" dirty="0" err="1" smtClean="0">
                <a:latin typeface="Trebuchet MS" pitchFamily="34" charset="0"/>
              </a:rPr>
              <a:t>Alzheimers</a:t>
            </a:r>
            <a:r>
              <a:rPr lang="en-US" sz="1100" b="0" dirty="0" smtClean="0">
                <a:latin typeface="Trebuchet MS" pitchFamily="34" charset="0"/>
              </a:rPr>
              <a:t> </a:t>
            </a:r>
            <a:r>
              <a:rPr lang="en-US" sz="1100" b="0" dirty="0" err="1" smtClean="0">
                <a:latin typeface="Trebuchet MS" pitchFamily="34" charset="0"/>
              </a:rPr>
              <a:t>Dis</a:t>
            </a:r>
            <a:endParaRPr lang="fr-FR" sz="1100" dirty="0">
              <a:latin typeface="Trebuchet MS" pitchFamily="34" charset="0"/>
            </a:endParaRPr>
          </a:p>
        </p:txBody>
      </p:sp>
      <p:pic>
        <p:nvPicPr>
          <p:cNvPr id="32" name="Picture 4" descr="S:\Clinical Trials\C09 Alzheimer\Alz.1.C_D  Souvenir II_EU\Study logo\souvenir II.JPG"/>
          <p:cNvPicPr>
            <a:picLocks noChangeArrowheads="1"/>
          </p:cNvPicPr>
          <p:nvPr/>
        </p:nvPicPr>
        <p:blipFill>
          <a:blip r:embed="rId3" cstate="print"/>
          <a:srcRect/>
          <a:stretch>
            <a:fillRect/>
          </a:stretch>
        </p:blipFill>
        <p:spPr bwMode="auto">
          <a:xfrm>
            <a:off x="8088313" y="1736812"/>
            <a:ext cx="864000" cy="865188"/>
          </a:xfrm>
          <a:prstGeom prst="rect">
            <a:avLst/>
          </a:prstGeom>
          <a:noFill/>
          <a:ln w="9525">
            <a:noFill/>
            <a:miter lim="800000"/>
            <a:headEnd/>
            <a:tailEnd/>
          </a:ln>
        </p:spPr>
      </p:pic>
      <p:graphicFrame>
        <p:nvGraphicFramePr>
          <p:cNvPr id="49" name="Content Placeholder 3"/>
          <p:cNvGraphicFramePr>
            <a:graphicFrameLocks/>
          </p:cNvGraphicFramePr>
          <p:nvPr>
            <p:extLst>
              <p:ext uri="{D42A27DB-BD31-4B8C-83A1-F6EECF244321}">
                <p14:modId xmlns:p14="http://schemas.microsoft.com/office/powerpoint/2010/main" xmlns="" val="973393102"/>
              </p:ext>
            </p:extLst>
          </p:nvPr>
        </p:nvGraphicFramePr>
        <p:xfrm>
          <a:off x="4103688" y="3501008"/>
          <a:ext cx="4860540" cy="2621303"/>
        </p:xfrm>
        <a:graphic>
          <a:graphicData uri="http://schemas.openxmlformats.org/drawingml/2006/table">
            <a:tbl>
              <a:tblPr>
                <a:tableStyleId>{5940675A-B579-460E-94D1-54222C63F5DA}</a:tableStyleId>
              </a:tblPr>
              <a:tblGrid>
                <a:gridCol w="2232248"/>
                <a:gridCol w="1368152"/>
                <a:gridCol w="1260140"/>
              </a:tblGrid>
              <a:tr h="504056">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1" i="0" u="none" strike="noStrike" cap="none" normalizeH="0" baseline="0" dirty="0" smtClean="0">
                          <a:ln>
                            <a:noFill/>
                          </a:ln>
                          <a:solidFill>
                            <a:schemeClr val="bg1"/>
                          </a:solidFill>
                          <a:effectLst>
                            <a:outerShdw blurRad="38100" dist="38100" dir="2700000" algn="tl">
                              <a:srgbClr val="000000">
                                <a:alpha val="43137"/>
                              </a:srgbClr>
                            </a:outerShdw>
                          </a:effectLst>
                          <a:latin typeface="BetaSans-Normal"/>
                          <a:cs typeface="Times New Roman" pitchFamily="18" charset="0"/>
                        </a:rPr>
                        <a:t> Baseline characteristics</a:t>
                      </a:r>
                    </a:p>
                  </a:txBody>
                  <a:tcPr marL="42545" marR="42545" marT="0" marB="0" anchor="ctr" horzOverflow="overflow">
                    <a:solidFill>
                      <a:schemeClr val="accent3"/>
                    </a:solidFill>
                  </a:tcPr>
                </a:tc>
                <a:tc>
                  <a:txBody>
                    <a:bodyPr/>
                    <a:lstStyle/>
                    <a:p>
                      <a:pPr marL="0" marR="0" lvl="0" indent="0" algn="ctr" defTabSz="914400" rtl="0" eaLnBrk="1" fontAlgn="base" latinLnBrk="0" hangingPunct="1">
                        <a:lnSpc>
                          <a:spcPct val="100000"/>
                        </a:lnSpc>
                        <a:spcBef>
                          <a:spcPts val="338"/>
                        </a:spcBef>
                        <a:spcAft>
                          <a:spcPts val="338"/>
                        </a:spcAft>
                        <a:buClrTx/>
                        <a:buSzTx/>
                        <a:buFontTx/>
                        <a:buNone/>
                        <a:tabLst/>
                      </a:pPr>
                      <a:r>
                        <a:rPr kumimoji="0" lang="en-US" sz="1200" b="1" i="0" u="none" strike="noStrike" cap="none" normalizeH="0" baseline="0" dirty="0" smtClean="0">
                          <a:ln>
                            <a:noFill/>
                          </a:ln>
                          <a:solidFill>
                            <a:schemeClr val="bg1"/>
                          </a:solidFill>
                          <a:effectLst>
                            <a:outerShdw blurRad="38100" dist="38100" dir="2700000" algn="tl">
                              <a:srgbClr val="000000">
                                <a:alpha val="43137"/>
                              </a:srgbClr>
                            </a:outerShdw>
                          </a:effectLst>
                          <a:latin typeface="BetaSans-Normal"/>
                          <a:cs typeface="Times New Roman" pitchFamily="18" charset="0"/>
                        </a:rPr>
                        <a:t>Control</a:t>
                      </a:r>
                    </a:p>
                    <a:p>
                      <a:pPr marL="0" marR="0" lvl="0" indent="0" algn="ctr" defTabSz="914400" rtl="0" eaLnBrk="1" fontAlgn="base" latinLnBrk="0" hangingPunct="1">
                        <a:lnSpc>
                          <a:spcPct val="100000"/>
                        </a:lnSpc>
                        <a:spcBef>
                          <a:spcPts val="338"/>
                        </a:spcBef>
                        <a:spcAft>
                          <a:spcPts val="338"/>
                        </a:spcAft>
                        <a:buClrTx/>
                        <a:buSzTx/>
                        <a:buFontTx/>
                        <a:buNone/>
                        <a:tabLst/>
                      </a:pPr>
                      <a:r>
                        <a:rPr kumimoji="0" lang="en-US" sz="1200" b="1" i="0" u="none" strike="noStrike" cap="none" normalizeH="0" baseline="0" dirty="0" smtClean="0">
                          <a:ln>
                            <a:noFill/>
                          </a:ln>
                          <a:solidFill>
                            <a:schemeClr val="bg1"/>
                          </a:solidFill>
                          <a:effectLst>
                            <a:outerShdw blurRad="38100" dist="38100" dir="2700000" algn="tl">
                              <a:srgbClr val="000000">
                                <a:alpha val="43137"/>
                              </a:srgbClr>
                            </a:outerShdw>
                          </a:effectLst>
                          <a:latin typeface="BetaSans-Normal"/>
                          <a:cs typeface="Times New Roman" pitchFamily="18" charset="0"/>
                        </a:rPr>
                        <a:t>(n = 129)</a:t>
                      </a:r>
                    </a:p>
                  </a:txBody>
                  <a:tcPr marL="42545" marR="42545" marT="0" marB="0" anchor="ctr" horzOverflow="overflow">
                    <a:solidFill>
                      <a:schemeClr val="accent3"/>
                    </a:solidFill>
                  </a:tcPr>
                </a:tc>
                <a:tc>
                  <a:txBody>
                    <a:bodyPr/>
                    <a:lstStyle/>
                    <a:p>
                      <a:pPr marL="0" marR="0" lvl="0" indent="0" algn="ctr" defTabSz="914400" rtl="0" eaLnBrk="1" fontAlgn="base" latinLnBrk="0" hangingPunct="1">
                        <a:lnSpc>
                          <a:spcPct val="100000"/>
                        </a:lnSpc>
                        <a:spcBef>
                          <a:spcPts val="338"/>
                        </a:spcBef>
                        <a:spcAft>
                          <a:spcPts val="338"/>
                        </a:spcAft>
                        <a:buClrTx/>
                        <a:buSzTx/>
                        <a:buFontTx/>
                        <a:buNone/>
                        <a:tabLst/>
                      </a:pPr>
                      <a:r>
                        <a:rPr kumimoji="0" lang="en-US" sz="1200" b="1" i="0" u="none" strike="noStrike" cap="none" normalizeH="0" baseline="0" dirty="0" smtClean="0">
                          <a:ln>
                            <a:noFill/>
                          </a:ln>
                          <a:solidFill>
                            <a:schemeClr val="bg1"/>
                          </a:solidFill>
                          <a:effectLst>
                            <a:outerShdw blurRad="38100" dist="38100" dir="2700000" algn="tl">
                              <a:srgbClr val="000000">
                                <a:alpha val="43137"/>
                              </a:srgbClr>
                            </a:outerShdw>
                          </a:effectLst>
                          <a:latin typeface="BetaSans-Normal"/>
                          <a:cs typeface="Times New Roman" pitchFamily="18" charset="0"/>
                        </a:rPr>
                        <a:t>Souvenaid</a:t>
                      </a:r>
                    </a:p>
                    <a:p>
                      <a:pPr marL="0" marR="0" lvl="0" indent="0" algn="ctr" defTabSz="914400" rtl="0" eaLnBrk="1" fontAlgn="base" latinLnBrk="0" hangingPunct="1">
                        <a:lnSpc>
                          <a:spcPct val="100000"/>
                        </a:lnSpc>
                        <a:spcBef>
                          <a:spcPts val="338"/>
                        </a:spcBef>
                        <a:spcAft>
                          <a:spcPts val="338"/>
                        </a:spcAft>
                        <a:buClrTx/>
                        <a:buSzTx/>
                        <a:buFontTx/>
                        <a:buNone/>
                        <a:tabLst/>
                      </a:pPr>
                      <a:r>
                        <a:rPr kumimoji="0" lang="en-US" sz="1200" b="1" i="0" u="none" strike="noStrike" cap="none" normalizeH="0" baseline="0" dirty="0" smtClean="0">
                          <a:ln>
                            <a:noFill/>
                          </a:ln>
                          <a:solidFill>
                            <a:schemeClr val="bg1"/>
                          </a:solidFill>
                          <a:effectLst>
                            <a:outerShdw blurRad="38100" dist="38100" dir="2700000" algn="tl">
                              <a:srgbClr val="000000">
                                <a:alpha val="43137"/>
                              </a:srgbClr>
                            </a:outerShdw>
                          </a:effectLst>
                          <a:latin typeface="BetaSans-Normal"/>
                          <a:cs typeface="Times New Roman" pitchFamily="18" charset="0"/>
                        </a:rPr>
                        <a:t>(n = 130)</a:t>
                      </a:r>
                    </a:p>
                  </a:txBody>
                  <a:tcPr marL="42545" marR="42545" marT="0" marB="0" anchor="ctr" horzOverflow="overflow">
                    <a:solidFill>
                      <a:schemeClr val="accent3"/>
                    </a:solidFill>
                  </a:tcPr>
                </a:tc>
              </a:tr>
              <a:tr h="336459">
                <a:tc>
                  <a:txBody>
                    <a:bodyPr/>
                    <a:lstStyle/>
                    <a:p>
                      <a:pPr marL="0" marR="0" lvl="0" indent="0" algn="l" defTabSz="914400" rtl="0" eaLnBrk="1" fontAlgn="base" latinLnBrk="0" hangingPunct="1">
                        <a:lnSpc>
                          <a:spcPct val="100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Age (y)</a:t>
                      </a:r>
                    </a:p>
                  </a:txBody>
                  <a:tcPr marL="42545" marR="42545" marT="0" marB="0" anchor="ctr" horzOverflow="overflow"/>
                </a:tc>
                <a:tc>
                  <a:txBody>
                    <a:bodyPr/>
                    <a:lstStyle/>
                    <a:p>
                      <a:pPr algn="ctr">
                        <a:lnSpc>
                          <a:spcPct val="115000"/>
                        </a:lnSpc>
                        <a:spcBef>
                          <a:spcPts val="335"/>
                        </a:spcBef>
                        <a:spcAft>
                          <a:spcPts val="335"/>
                        </a:spcAft>
                      </a:pPr>
                      <a:r>
                        <a:rPr kumimoji="0" lang="en-GB" sz="1200" b="0" u="none" strike="noStrike" kern="1200" cap="none" normalizeH="0" baseline="0" dirty="0" smtClean="0">
                          <a:ln>
                            <a:noFill/>
                          </a:ln>
                          <a:solidFill>
                            <a:schemeClr val="tx1"/>
                          </a:solidFill>
                          <a:effectLst/>
                          <a:latin typeface="BetaSans-Normal"/>
                          <a:ea typeface="+mn-ea"/>
                          <a:cs typeface="+mn-cs"/>
                        </a:rPr>
                        <a:t>73.2 (8.4)</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tc>
                <a:tc>
                  <a:txBody>
                    <a:bodyPr/>
                    <a:lstStyle/>
                    <a:p>
                      <a:pPr algn="ctr">
                        <a:lnSpc>
                          <a:spcPct val="115000"/>
                        </a:lnSpc>
                        <a:spcBef>
                          <a:spcPts val="335"/>
                        </a:spcBef>
                        <a:spcAft>
                          <a:spcPts val="335"/>
                        </a:spcAft>
                      </a:pPr>
                      <a:r>
                        <a:rPr kumimoji="0" lang="en-GB" sz="1200" b="0" u="none" strike="noStrike" kern="1200" cap="none" normalizeH="0" baseline="0" dirty="0" smtClean="0">
                          <a:ln>
                            <a:noFill/>
                          </a:ln>
                          <a:solidFill>
                            <a:schemeClr val="tx1"/>
                          </a:solidFill>
                          <a:effectLst/>
                          <a:latin typeface="BetaSans-Normal"/>
                          <a:ea typeface="+mn-ea"/>
                          <a:cs typeface="+mn-cs"/>
                        </a:rPr>
                        <a:t>74.4 (6.9)</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tc>
              </a:tr>
              <a:tr h="349756">
                <a:tc>
                  <a:txBody>
                    <a:bodyPr/>
                    <a:lstStyle/>
                    <a:p>
                      <a:pPr marL="0" marR="0" lvl="0" indent="0" algn="l" defTabSz="914400" rtl="0" eaLnBrk="1" fontAlgn="base" latinLnBrk="0" hangingPunct="1">
                        <a:lnSpc>
                          <a:spcPct val="100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Sex: males (n[%])</a:t>
                      </a:r>
                    </a:p>
                  </a:txBody>
                  <a:tcPr marL="42545" marR="42545" marT="0" marB="0" anchor="ctr" horzOverflow="overflow">
                    <a:solidFill>
                      <a:schemeClr val="bg1">
                        <a:lumMod val="85000"/>
                      </a:schemeClr>
                    </a:solidFill>
                  </a:tcPr>
                </a:tc>
                <a:tc>
                  <a:txBody>
                    <a:bodyPr/>
                    <a:lstStyle/>
                    <a:p>
                      <a:pPr algn="ctr">
                        <a:lnSpc>
                          <a:spcPct val="115000"/>
                        </a:lnSpc>
                        <a:spcBef>
                          <a:spcPts val="335"/>
                        </a:spcBef>
                        <a:spcAft>
                          <a:spcPts val="335"/>
                        </a:spcAft>
                      </a:pPr>
                      <a:r>
                        <a:rPr kumimoji="0" lang="en-GB" sz="1200" b="0" u="none" strike="noStrike" kern="1200" cap="none" normalizeH="0" baseline="0" dirty="0" smtClean="0">
                          <a:ln>
                            <a:noFill/>
                          </a:ln>
                          <a:solidFill>
                            <a:schemeClr val="tx1"/>
                          </a:solidFill>
                          <a:effectLst/>
                          <a:latin typeface="BetaSans-Normal"/>
                          <a:ea typeface="+mn-ea"/>
                          <a:cs typeface="+mn-cs"/>
                        </a:rPr>
                        <a:t>64 (49.6)</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solidFill>
                      <a:schemeClr val="bg1">
                        <a:lumMod val="85000"/>
                      </a:schemeClr>
                    </a:solidFill>
                  </a:tcPr>
                </a:tc>
                <a:tc>
                  <a:txBody>
                    <a:bodyPr/>
                    <a:lstStyle/>
                    <a:p>
                      <a:pPr algn="ctr">
                        <a:lnSpc>
                          <a:spcPct val="115000"/>
                        </a:lnSpc>
                        <a:spcBef>
                          <a:spcPts val="335"/>
                        </a:spcBef>
                        <a:spcAft>
                          <a:spcPts val="335"/>
                        </a:spcAft>
                      </a:pPr>
                      <a:r>
                        <a:rPr kumimoji="0" lang="en-GB" sz="1200" b="0" u="none" strike="noStrike" kern="1200" cap="none" normalizeH="0" baseline="0" dirty="0" smtClean="0">
                          <a:ln>
                            <a:noFill/>
                          </a:ln>
                          <a:solidFill>
                            <a:schemeClr val="tx1"/>
                          </a:solidFill>
                          <a:effectLst/>
                          <a:latin typeface="BetaSans-Normal"/>
                          <a:ea typeface="+mn-ea"/>
                          <a:cs typeface="+mn-cs"/>
                        </a:rPr>
                        <a:t>68 (52.3)</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solidFill>
                      <a:schemeClr val="bg1">
                        <a:lumMod val="85000"/>
                      </a:schemeClr>
                    </a:solidFill>
                  </a:tcPr>
                </a:tc>
              </a:tr>
              <a:tr h="349756">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Years of education on top of primary school</a:t>
                      </a:r>
                    </a:p>
                  </a:txBody>
                  <a:tcPr marL="42545" marR="42545" marT="0" marB="0" anchor="ctr" horzOverflow="overflow"/>
                </a:tc>
                <a:tc>
                  <a:txBody>
                    <a:bodyPr/>
                    <a:lstStyle/>
                    <a:p>
                      <a:pPr algn="ctr">
                        <a:lnSpc>
                          <a:spcPct val="115000"/>
                        </a:lnSpc>
                        <a:spcBef>
                          <a:spcPts val="335"/>
                        </a:spcBef>
                        <a:spcAft>
                          <a:spcPts val="335"/>
                        </a:spcAft>
                      </a:pPr>
                      <a:r>
                        <a:rPr kumimoji="0" lang="en-GB" sz="1200" b="0" u="none" strike="noStrike" kern="1200" cap="none" normalizeH="0" baseline="0" dirty="0" smtClean="0">
                          <a:ln>
                            <a:noFill/>
                          </a:ln>
                          <a:solidFill>
                            <a:schemeClr val="tx1"/>
                          </a:solidFill>
                          <a:effectLst/>
                          <a:latin typeface="BetaSans-Normal"/>
                          <a:ea typeface="+mn-ea"/>
                          <a:cs typeface="+mn-cs"/>
                        </a:rPr>
                        <a:t>6.6 (4.6)</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tc>
                <a:tc>
                  <a:txBody>
                    <a:bodyPr/>
                    <a:lstStyle/>
                    <a:p>
                      <a:pPr algn="ctr">
                        <a:lnSpc>
                          <a:spcPct val="115000"/>
                        </a:lnSpc>
                        <a:spcBef>
                          <a:spcPts val="335"/>
                        </a:spcBef>
                        <a:spcAft>
                          <a:spcPts val="335"/>
                        </a:spcAft>
                      </a:pPr>
                      <a:r>
                        <a:rPr kumimoji="0" lang="en-GB" sz="1200" b="0" u="none" strike="noStrike" kern="1200" cap="none" normalizeH="0" baseline="0" dirty="0" smtClean="0">
                          <a:ln>
                            <a:noFill/>
                          </a:ln>
                          <a:solidFill>
                            <a:schemeClr val="tx1"/>
                          </a:solidFill>
                          <a:effectLst/>
                          <a:latin typeface="BetaSans-Normal"/>
                          <a:ea typeface="+mn-ea"/>
                          <a:cs typeface="+mn-cs"/>
                        </a:rPr>
                        <a:t>6.5 (4.8)</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tc>
              </a:tr>
              <a:tr h="34975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normalizeH="0" baseline="0" dirty="0" smtClean="0">
                          <a:ln>
                            <a:noFill/>
                          </a:ln>
                          <a:solidFill>
                            <a:schemeClr val="tx1"/>
                          </a:solidFill>
                          <a:effectLst/>
                          <a:latin typeface="BetaSans-Normal"/>
                          <a:ea typeface="+mn-ea"/>
                          <a:cs typeface="+mn-cs"/>
                        </a:rPr>
                        <a:t>Total MMSE score </a:t>
                      </a:r>
                    </a:p>
                  </a:txBody>
                  <a:tcPr marL="42545" marR="42545" marT="0" marB="0" anchor="ctr" horzOverflow="overflow">
                    <a:solidFill>
                      <a:schemeClr val="bg1">
                        <a:lumMod val="85000"/>
                      </a:schemeClr>
                    </a:solidFill>
                  </a:tcPr>
                </a:tc>
                <a:tc>
                  <a:txBody>
                    <a:bodyPr/>
                    <a:lstStyle/>
                    <a:p>
                      <a:pPr marL="0" marR="0" indent="0" algn="ctr" defTabSz="457200" rtl="0" eaLnBrk="1" fontAlgn="auto" latinLnBrk="0" hangingPunct="1">
                        <a:lnSpc>
                          <a:spcPct val="115000"/>
                        </a:lnSpc>
                        <a:spcBef>
                          <a:spcPts val="335"/>
                        </a:spcBef>
                        <a:spcAft>
                          <a:spcPts val="335"/>
                        </a:spcAft>
                        <a:buClrTx/>
                        <a:buSzTx/>
                        <a:buFontTx/>
                        <a:buNone/>
                        <a:tabLst/>
                        <a:defRPr/>
                      </a:pPr>
                      <a:r>
                        <a:rPr kumimoji="0" lang="en-US" sz="1200" b="1" u="none" strike="noStrike" kern="1200" cap="none" normalizeH="0" baseline="0" dirty="0" smtClean="0">
                          <a:ln>
                            <a:noFill/>
                          </a:ln>
                          <a:solidFill>
                            <a:schemeClr val="tx1"/>
                          </a:solidFill>
                          <a:effectLst/>
                          <a:latin typeface="BetaSans-Normal"/>
                          <a:ea typeface="+mn-ea"/>
                          <a:cs typeface="+mn-cs"/>
                        </a:rPr>
                        <a:t>25.1 (2.9)</a:t>
                      </a:r>
                    </a:p>
                  </a:txBody>
                  <a:tcPr marL="42545" marR="42545" marT="0" marB="0" anchor="ctr">
                    <a:solidFill>
                      <a:schemeClr val="bg1">
                        <a:lumMod val="85000"/>
                      </a:schemeClr>
                    </a:solidFill>
                  </a:tcPr>
                </a:tc>
                <a:tc>
                  <a:txBody>
                    <a:bodyPr/>
                    <a:lstStyle/>
                    <a:p>
                      <a:pPr marL="0" marR="0" indent="0" algn="ctr" defTabSz="457200" rtl="0" eaLnBrk="1" fontAlgn="auto" latinLnBrk="0" hangingPunct="1">
                        <a:lnSpc>
                          <a:spcPct val="115000"/>
                        </a:lnSpc>
                        <a:spcBef>
                          <a:spcPts val="335"/>
                        </a:spcBef>
                        <a:spcAft>
                          <a:spcPts val="335"/>
                        </a:spcAft>
                        <a:buClrTx/>
                        <a:buSzTx/>
                        <a:buFontTx/>
                        <a:buNone/>
                        <a:tabLst/>
                        <a:defRPr/>
                      </a:pPr>
                      <a:r>
                        <a:rPr kumimoji="0" lang="en-US" sz="1200" b="1" u="none" strike="noStrike" kern="1200" cap="none" normalizeH="0" baseline="0" dirty="0" smtClean="0">
                          <a:ln>
                            <a:noFill/>
                          </a:ln>
                          <a:solidFill>
                            <a:schemeClr val="tx1"/>
                          </a:solidFill>
                          <a:effectLst/>
                          <a:latin typeface="BetaSans-Normal"/>
                          <a:ea typeface="+mn-ea"/>
                          <a:cs typeface="+mn-cs"/>
                        </a:rPr>
                        <a:t>25.1 (2.8)</a:t>
                      </a:r>
                    </a:p>
                  </a:txBody>
                  <a:tcPr marL="42545" marR="42545" marT="0" marB="0" anchor="ctr">
                    <a:solidFill>
                      <a:schemeClr val="bg1">
                        <a:lumMod val="85000"/>
                      </a:schemeClr>
                    </a:solidFill>
                  </a:tcPr>
                </a:tc>
              </a:tr>
              <a:tr h="349756">
                <a:tc>
                  <a:txBody>
                    <a:bodyPr/>
                    <a:lstStyle/>
                    <a:p>
                      <a:pPr marL="0" marR="0" lvl="0" indent="0" algn="l" defTabSz="914400" rtl="0" eaLnBrk="1" fontAlgn="base" latinLnBrk="0" hangingPunct="1">
                        <a:lnSpc>
                          <a:spcPct val="100000"/>
                        </a:lnSpc>
                        <a:spcBef>
                          <a:spcPts val="338"/>
                        </a:spcBef>
                        <a:spcAft>
                          <a:spcPts val="338"/>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Duration AD since diagnosis (months) (median[range])</a:t>
                      </a:r>
                    </a:p>
                  </a:txBody>
                  <a:tcPr marL="42545" marR="42545" marT="0" marB="0" anchor="ctr" horzOverflow="overflow"/>
                </a:tc>
                <a:tc>
                  <a:txBody>
                    <a:bodyPr/>
                    <a:lstStyle/>
                    <a:p>
                      <a:pPr marL="0" marR="0" indent="0" algn="ctr" defTabSz="457200" rtl="0" eaLnBrk="1" fontAlgn="auto" latinLnBrk="0" hangingPunct="1">
                        <a:lnSpc>
                          <a:spcPct val="115000"/>
                        </a:lnSpc>
                        <a:spcBef>
                          <a:spcPts val="335"/>
                        </a:spcBef>
                        <a:spcAft>
                          <a:spcPts val="335"/>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2.0 (0.0 - 88.0)</a:t>
                      </a:r>
                    </a:p>
                  </a:txBody>
                  <a:tcPr marL="42545" marR="42545" marT="0" marB="0" anchor="ctr"/>
                </a:tc>
                <a:tc>
                  <a:txBody>
                    <a:bodyPr/>
                    <a:lstStyle/>
                    <a:p>
                      <a:pPr algn="ctr">
                        <a:lnSpc>
                          <a:spcPct val="115000"/>
                        </a:lnSpc>
                        <a:spcBef>
                          <a:spcPts val="335"/>
                        </a:spcBef>
                        <a:spcAft>
                          <a:spcPts val="335"/>
                        </a:spcAft>
                      </a:pPr>
                      <a:r>
                        <a:rPr kumimoji="0" lang="en-US" sz="1200" b="0" u="none" strike="noStrike" kern="1200" cap="none" normalizeH="0" baseline="0" dirty="0" smtClean="0">
                          <a:ln>
                            <a:noFill/>
                          </a:ln>
                          <a:solidFill>
                            <a:schemeClr val="tx1"/>
                          </a:solidFill>
                          <a:effectLst/>
                          <a:latin typeface="BetaSans-Normal"/>
                          <a:ea typeface="+mn-ea"/>
                          <a:cs typeface="+mn-cs"/>
                        </a:rPr>
                        <a:t>1.0 (0.0 - 70.0)</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tc>
              </a:tr>
              <a:tr h="349756">
                <a:tc>
                  <a:txBody>
                    <a:bodyPr/>
                    <a:lstStyle/>
                    <a:p>
                      <a:pPr marL="0" marR="0" lvl="0" indent="0" algn="l" defTabSz="914400" rtl="0" eaLnBrk="1" fontAlgn="base" latinLnBrk="0" hangingPunct="1">
                        <a:lnSpc>
                          <a:spcPct val="100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BMI (kg/m2)</a:t>
                      </a:r>
                    </a:p>
                  </a:txBody>
                  <a:tcPr marL="42545" marR="42545" marT="0" marB="0" anchor="ctr" horzOverflow="overflow">
                    <a:solidFill>
                      <a:schemeClr val="bg1">
                        <a:lumMod val="85000"/>
                      </a:schemeClr>
                    </a:solidFill>
                  </a:tcPr>
                </a:tc>
                <a:tc>
                  <a:txBody>
                    <a:bodyPr/>
                    <a:lstStyle/>
                    <a:p>
                      <a:pPr algn="ctr">
                        <a:lnSpc>
                          <a:spcPct val="115000"/>
                        </a:lnSpc>
                        <a:spcBef>
                          <a:spcPts val="335"/>
                        </a:spcBef>
                        <a:spcAft>
                          <a:spcPts val="335"/>
                        </a:spcAft>
                      </a:pPr>
                      <a:r>
                        <a:rPr kumimoji="0" lang="en-GB" sz="1200" b="0" u="none" strike="noStrike" kern="1200" cap="none" normalizeH="0" baseline="0" dirty="0" smtClean="0">
                          <a:ln>
                            <a:noFill/>
                          </a:ln>
                          <a:solidFill>
                            <a:schemeClr val="tx1"/>
                          </a:solidFill>
                          <a:effectLst/>
                          <a:latin typeface="BetaSans-Normal"/>
                          <a:ea typeface="+mn-ea"/>
                          <a:cs typeface="+mn-cs"/>
                        </a:rPr>
                        <a:t>26.7 (4.2)</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solidFill>
                      <a:schemeClr val="bg1">
                        <a:lumMod val="85000"/>
                      </a:schemeClr>
                    </a:solidFill>
                  </a:tcPr>
                </a:tc>
                <a:tc>
                  <a:txBody>
                    <a:bodyPr/>
                    <a:lstStyle/>
                    <a:p>
                      <a:pPr algn="ctr">
                        <a:lnSpc>
                          <a:spcPct val="115000"/>
                        </a:lnSpc>
                        <a:spcBef>
                          <a:spcPts val="335"/>
                        </a:spcBef>
                        <a:spcAft>
                          <a:spcPts val="335"/>
                        </a:spcAft>
                      </a:pPr>
                      <a:r>
                        <a:rPr kumimoji="0" lang="en-GB" sz="1200" b="0" u="none" strike="noStrike" kern="1200" cap="none" normalizeH="0" baseline="0" dirty="0" smtClean="0">
                          <a:ln>
                            <a:noFill/>
                          </a:ln>
                          <a:solidFill>
                            <a:schemeClr val="tx1"/>
                          </a:solidFill>
                          <a:effectLst/>
                          <a:latin typeface="BetaSans-Normal"/>
                          <a:ea typeface="+mn-ea"/>
                          <a:cs typeface="+mn-cs"/>
                        </a:rPr>
                        <a:t>26.1 (4.1)</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solidFill>
                      <a:schemeClr val="bg1">
                        <a:lumMod val="85000"/>
                      </a:schemeClr>
                    </a:solidFill>
                  </a:tcPr>
                </a:tc>
              </a:tr>
            </a:tbl>
          </a:graphicData>
        </a:graphic>
      </p:graphicFrame>
      <p:grpSp>
        <p:nvGrpSpPr>
          <p:cNvPr id="57" name="Group 56"/>
          <p:cNvGrpSpPr/>
          <p:nvPr/>
        </p:nvGrpSpPr>
        <p:grpSpPr>
          <a:xfrm>
            <a:off x="3995936" y="2996952"/>
            <a:ext cx="5040560" cy="3672408"/>
            <a:chOff x="3995936" y="2996952"/>
            <a:chExt cx="5040560" cy="3672408"/>
          </a:xfrm>
        </p:grpSpPr>
        <p:sp>
          <p:nvSpPr>
            <p:cNvPr id="56" name="Rectangle 55"/>
            <p:cNvSpPr/>
            <p:nvPr/>
          </p:nvSpPr>
          <p:spPr>
            <a:xfrm>
              <a:off x="3995936" y="3284984"/>
              <a:ext cx="5040560" cy="324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4499992" y="2996952"/>
              <a:ext cx="3973584" cy="3672408"/>
              <a:chOff x="395544" y="2132856"/>
              <a:chExt cx="3973584" cy="3672408"/>
            </a:xfrm>
          </p:grpSpPr>
          <p:pic>
            <p:nvPicPr>
              <p:cNvPr id="54" name="Picture 3"/>
              <p:cNvPicPr>
                <a:picLocks noChangeAspect="1" noChangeArrowheads="1"/>
              </p:cNvPicPr>
              <p:nvPr/>
            </p:nvPicPr>
            <p:blipFill>
              <a:blip r:embed="rId4" cstate="print"/>
              <a:srcRect t="6720" r="7133" b="4241"/>
              <a:stretch>
                <a:fillRect/>
              </a:stretch>
            </p:blipFill>
            <p:spPr bwMode="auto">
              <a:xfrm>
                <a:off x="395544" y="2132856"/>
                <a:ext cx="3973584" cy="3240000"/>
              </a:xfrm>
              <a:prstGeom prst="rect">
                <a:avLst/>
              </a:prstGeom>
              <a:noFill/>
              <a:ln w="9525">
                <a:noFill/>
                <a:miter lim="800000"/>
                <a:headEnd/>
                <a:tailEnd/>
              </a:ln>
              <a:effectLst/>
            </p:spPr>
          </p:pic>
          <p:sp>
            <p:nvSpPr>
              <p:cNvPr id="55" name="AutoShape 10"/>
              <p:cNvSpPr>
                <a:spLocks noChangeArrowheads="1"/>
              </p:cNvSpPr>
              <p:nvPr/>
            </p:nvSpPr>
            <p:spPr bwMode="auto">
              <a:xfrm>
                <a:off x="402336" y="5291100"/>
                <a:ext cx="3960000" cy="514164"/>
              </a:xfrm>
              <a:prstGeom prst="roundRect">
                <a:avLst>
                  <a:gd name="adj" fmla="val 16667"/>
                </a:avLst>
              </a:prstGeom>
              <a:solidFill>
                <a:srgbClr val="8977B7"/>
              </a:solidFill>
              <a:ln w="28575">
                <a:solidFill>
                  <a:srgbClr val="7030A0"/>
                </a:solidFill>
                <a:round/>
                <a:headEnd/>
                <a:tailEnd/>
              </a:ln>
            </p:spPr>
            <p:txBody>
              <a:bodyPr anchor="ctr"/>
              <a:lstStyle/>
              <a:p>
                <a:pPr algn="ctr" defTabSz="912813"/>
                <a:endParaRPr lang="en-US" sz="1400" dirty="0">
                  <a:solidFill>
                    <a:srgbClr val="FFFFFF"/>
                  </a:solidFill>
                  <a:latin typeface="Trebuchet MS" pitchFamily="34" charset="0"/>
                  <a:ea typeface="ＭＳ Ｐゴシック" pitchFamily="34" charset="-128"/>
                  <a:cs typeface="ＭＳ Ｐゴシック" charset="0"/>
                </a:endParaRPr>
              </a:p>
              <a:p>
                <a:pPr algn="ctr" defTabSz="912813"/>
                <a:r>
                  <a:rPr lang="en-US" sz="1400" dirty="0">
                    <a:solidFill>
                      <a:srgbClr val="FFFFFF"/>
                    </a:solidFill>
                    <a:latin typeface="Trebuchet MS" pitchFamily="34" charset="0"/>
                    <a:ea typeface="ＭＳ Ｐゴシック" pitchFamily="34" charset="-128"/>
                    <a:cs typeface="ＭＳ Ｐゴシック" charset="0"/>
                  </a:rPr>
                  <a:t>Significantly </a:t>
                </a:r>
                <a:r>
                  <a:rPr lang="en-US" sz="1400" dirty="0" smtClean="0">
                    <a:solidFill>
                      <a:srgbClr val="FFFFFF"/>
                    </a:solidFill>
                    <a:latin typeface="Trebuchet MS" pitchFamily="34" charset="0"/>
                    <a:ea typeface="ＭＳ Ｐゴシック" pitchFamily="34" charset="-128"/>
                    <a:cs typeface="ＭＳ Ｐゴシック" charset="0"/>
                  </a:rPr>
                  <a:t>improved memory (p=0.023) </a:t>
                </a:r>
              </a:p>
              <a:p>
                <a:pPr algn="ctr" defTabSz="912813"/>
                <a:r>
                  <a:rPr lang="en-US" sz="1200" dirty="0" smtClean="0">
                    <a:solidFill>
                      <a:srgbClr val="FFFFFF"/>
                    </a:solidFill>
                    <a:latin typeface="Trebuchet MS" pitchFamily="34" charset="0"/>
                    <a:ea typeface="ＭＳ Ｐゴシック" pitchFamily="34" charset="-128"/>
                    <a:cs typeface="ＭＳ Ｐゴシック" charset="0"/>
                  </a:rPr>
                  <a:t>Memory domain score (z-score) of NTB </a:t>
                </a:r>
                <a:r>
                  <a:rPr lang="en-US" sz="1400" dirty="0">
                    <a:solidFill>
                      <a:srgbClr val="FFFFFF"/>
                    </a:solidFill>
                    <a:latin typeface="Trebuchet MS" pitchFamily="34" charset="0"/>
                    <a:ea typeface="ＭＳ Ｐゴシック" pitchFamily="34" charset="-128"/>
                    <a:cs typeface="ＭＳ Ｐゴシック" charset="0"/>
                  </a:rPr>
                  <a:t/>
                </a:r>
                <a:br>
                  <a:rPr lang="en-US" sz="1400" dirty="0">
                    <a:solidFill>
                      <a:srgbClr val="FFFFFF"/>
                    </a:solidFill>
                    <a:latin typeface="Trebuchet MS" pitchFamily="34" charset="0"/>
                    <a:ea typeface="ＭＳ Ｐゴシック" pitchFamily="34" charset="-128"/>
                    <a:cs typeface="ＭＳ Ｐゴシック" charset="0"/>
                  </a:rPr>
                </a:br>
                <a:endParaRPr lang="en-US" sz="1400" dirty="0">
                  <a:solidFill>
                    <a:srgbClr val="FFFFFF"/>
                  </a:solidFill>
                  <a:latin typeface="Trebuchet MS" pitchFamily="34" charset="0"/>
                  <a:ea typeface="ＭＳ Ｐゴシック" pitchFamily="34" charset="-128"/>
                  <a:cs typeface="ＭＳ Ｐゴシック" charset="0"/>
                </a:endParaRPr>
              </a:p>
            </p:txBody>
          </p:sp>
        </p:grpSp>
      </p:grpSp>
    </p:spTree>
    <p:extLst>
      <p:ext uri="{BB962C8B-B14F-4D97-AF65-F5344CB8AC3E}">
        <p14:creationId xmlns:p14="http://schemas.microsoft.com/office/powerpoint/2010/main" xmlns="" val="15805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amond(in)">
                                      <p:cBhvr>
                                        <p:cTn id="7"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0"/>
            <a:ext cx="7668990" cy="1412775"/>
          </a:xfrm>
        </p:spPr>
        <p:txBody>
          <a:bodyPr lIns="540000"/>
          <a:lstStyle/>
          <a:p>
            <a:pPr eaLnBrk="1" hangingPunct="1"/>
            <a:r>
              <a:rPr lang="en-US" sz="3200" dirty="0" smtClean="0">
                <a:latin typeface="+mn-lt"/>
                <a:ea typeface="ＭＳ Ｐゴシック"/>
                <a:cs typeface="ＭＳ Ｐゴシック"/>
              </a:rPr>
              <a:t>Electrical activity at the synapse – EEG</a:t>
            </a:r>
            <a:br>
              <a:rPr lang="en-US" sz="3200" dirty="0" smtClean="0">
                <a:latin typeface="+mn-lt"/>
                <a:ea typeface="ＭＳ Ｐゴシック"/>
                <a:cs typeface="ＭＳ Ｐゴシック"/>
              </a:rPr>
            </a:br>
            <a:r>
              <a:rPr lang="en-US" sz="3200" dirty="0" smtClean="0">
                <a:latin typeface="+mn-lt"/>
                <a:ea typeface="ＭＳ Ｐゴシック"/>
                <a:cs typeface="ＭＳ Ｐゴシック"/>
              </a:rPr>
              <a:t>biomarker for functional connectivity </a:t>
            </a:r>
            <a:endParaRPr lang="en-GB" sz="3200" dirty="0" smtClean="0">
              <a:latin typeface="+mn-lt"/>
              <a:ea typeface="ＭＳ Ｐゴシック"/>
              <a:cs typeface="ＭＳ Ｐゴシック"/>
            </a:endParaRPr>
          </a:p>
        </p:txBody>
      </p:sp>
      <p:pic>
        <p:nvPicPr>
          <p:cNvPr id="97297" name="Picture 4" descr="S:\Clinical Trials\C09 Alzheimer\Alz.1.C_D  Souvenir II_EU\Study logo\souvenir II.JPG"/>
          <p:cNvPicPr>
            <a:picLocks noChangeArrowheads="1"/>
          </p:cNvPicPr>
          <p:nvPr/>
        </p:nvPicPr>
        <p:blipFill>
          <a:blip r:embed="rId3" cstate="print"/>
          <a:srcRect/>
          <a:stretch>
            <a:fillRect/>
          </a:stretch>
        </p:blipFill>
        <p:spPr bwMode="auto">
          <a:xfrm>
            <a:off x="35496" y="1844824"/>
            <a:ext cx="863600" cy="865188"/>
          </a:xfrm>
          <a:prstGeom prst="rect">
            <a:avLst/>
          </a:prstGeom>
          <a:noFill/>
          <a:ln w="9525">
            <a:noFill/>
            <a:miter lim="800000"/>
            <a:headEnd/>
            <a:tailEnd/>
          </a:ln>
        </p:spPr>
      </p:pic>
      <p:grpSp>
        <p:nvGrpSpPr>
          <p:cNvPr id="41" name="Group 40"/>
          <p:cNvGrpSpPr/>
          <p:nvPr/>
        </p:nvGrpSpPr>
        <p:grpSpPr>
          <a:xfrm>
            <a:off x="990823" y="1592862"/>
            <a:ext cx="1901663" cy="1988865"/>
            <a:chOff x="257110" y="1592862"/>
            <a:chExt cx="1901663" cy="1988865"/>
          </a:xfrm>
        </p:grpSpPr>
        <p:grpSp>
          <p:nvGrpSpPr>
            <p:cNvPr id="32" name="Group 31"/>
            <p:cNvGrpSpPr>
              <a:grpSpLocks noChangeAspect="1"/>
            </p:cNvGrpSpPr>
            <p:nvPr/>
          </p:nvGrpSpPr>
          <p:grpSpPr>
            <a:xfrm>
              <a:off x="257110" y="1592862"/>
              <a:ext cx="1901663" cy="1295872"/>
              <a:chOff x="3863975" y="1665288"/>
              <a:chExt cx="2112963" cy="1439862"/>
            </a:xfrm>
          </p:grpSpPr>
          <p:pic>
            <p:nvPicPr>
              <p:cNvPr id="97295" name="Picture 2"/>
              <p:cNvPicPr>
                <a:picLocks noChangeAspect="1" noChangeArrowheads="1"/>
              </p:cNvPicPr>
              <p:nvPr/>
            </p:nvPicPr>
            <p:blipFill>
              <a:blip r:embed="rId4" cstate="print"/>
              <a:srcRect/>
              <a:stretch>
                <a:fillRect/>
              </a:stretch>
            </p:blipFill>
            <p:spPr bwMode="auto">
              <a:xfrm>
                <a:off x="3996258" y="1755219"/>
                <a:ext cx="1848397" cy="1260000"/>
              </a:xfrm>
              <a:prstGeom prst="rect">
                <a:avLst/>
              </a:prstGeom>
              <a:noFill/>
              <a:ln w="9525">
                <a:noFill/>
                <a:miter lim="800000"/>
                <a:headEnd/>
                <a:tailEnd/>
              </a:ln>
            </p:spPr>
          </p:pic>
          <p:sp>
            <p:nvSpPr>
              <p:cNvPr id="48141" name="AutoShape 13"/>
              <p:cNvSpPr>
                <a:spLocks noChangeArrowheads="1"/>
              </p:cNvSpPr>
              <p:nvPr/>
            </p:nvSpPr>
            <p:spPr bwMode="auto">
              <a:xfrm>
                <a:off x="3863975" y="1665288"/>
                <a:ext cx="2112963" cy="1439862"/>
              </a:xfrm>
              <a:prstGeom prst="roundRect">
                <a:avLst>
                  <a:gd name="adj" fmla="val 10199"/>
                </a:avLst>
              </a:prstGeom>
              <a:noFill/>
              <a:ln w="31750">
                <a:solidFill>
                  <a:schemeClr val="accent3"/>
                </a:solidFill>
                <a:round/>
                <a:headEnd/>
                <a:tailEnd/>
              </a:ln>
            </p:spPr>
            <p:txBody>
              <a:bodyPr/>
              <a:lstStyle/>
              <a:p>
                <a:pPr algn="ctr">
                  <a:defRPr/>
                </a:pPr>
                <a:endParaRPr lang="nl-NL" dirty="0">
                  <a:ln>
                    <a:solidFill>
                      <a:srgbClr val="7AC143"/>
                    </a:solidFill>
                  </a:ln>
                  <a:latin typeface="BetaSans-Normal"/>
                  <a:ea typeface="ＭＳ Ｐゴシック" pitchFamily="34" charset="-128"/>
                  <a:cs typeface="BetaSans-Normal"/>
                </a:endParaRPr>
              </a:p>
            </p:txBody>
          </p:sp>
        </p:grpSp>
        <p:sp>
          <p:nvSpPr>
            <p:cNvPr id="28" name="TextBox 7"/>
            <p:cNvSpPr txBox="1">
              <a:spLocks noChangeArrowheads="1"/>
            </p:cNvSpPr>
            <p:nvPr/>
          </p:nvSpPr>
          <p:spPr bwMode="auto">
            <a:xfrm>
              <a:off x="379849" y="2996952"/>
              <a:ext cx="1656184" cy="584775"/>
            </a:xfrm>
            <a:prstGeom prst="rect">
              <a:avLst/>
            </a:prstGeom>
            <a:noFill/>
            <a:ln w="9525">
              <a:noFill/>
              <a:miter lim="800000"/>
              <a:headEnd/>
              <a:tailEnd/>
            </a:ln>
          </p:spPr>
          <p:txBody>
            <a:bodyPr wrap="square">
              <a:spAutoFit/>
            </a:bodyPr>
            <a:lstStyle/>
            <a:p>
              <a:pPr algn="ctr"/>
              <a:r>
                <a:rPr lang="en-US" sz="1600" b="0" dirty="0" smtClean="0">
                  <a:solidFill>
                    <a:srgbClr val="4F2783"/>
                  </a:solidFill>
                  <a:latin typeface="Trebuchet MS" pitchFamily="34" charset="0"/>
                  <a:ea typeface="BetaSans-Normal"/>
                  <a:cs typeface="BetaSans-Normal"/>
                </a:rPr>
                <a:t>Signal strength  </a:t>
              </a:r>
            </a:p>
            <a:p>
              <a:pPr algn="ctr"/>
              <a:r>
                <a:rPr lang="en-US" sz="1600" b="0" dirty="0" smtClean="0">
                  <a:solidFill>
                    <a:srgbClr val="7AC143"/>
                  </a:solidFill>
                  <a:effectLst>
                    <a:outerShdw blurRad="38100" dist="38100" dir="2700000" algn="tl">
                      <a:srgbClr val="000000">
                        <a:alpha val="43137"/>
                      </a:srgbClr>
                    </a:outerShdw>
                  </a:effectLst>
                  <a:latin typeface="Trebuchet MS" pitchFamily="34" charset="0"/>
                  <a:ea typeface="BetaSans-Normal"/>
                  <a:cs typeface="BetaSans-Normal"/>
                </a:rPr>
                <a:t>Peak Frequency</a:t>
              </a:r>
              <a:endParaRPr lang="en-US" sz="1600" b="0" dirty="0">
                <a:solidFill>
                  <a:srgbClr val="7AC143"/>
                </a:solidFill>
                <a:effectLst>
                  <a:outerShdw blurRad="38100" dist="38100" dir="2700000" algn="tl">
                    <a:srgbClr val="000000">
                      <a:alpha val="43137"/>
                    </a:srgbClr>
                  </a:outerShdw>
                </a:effectLst>
                <a:latin typeface="Trebuchet MS" pitchFamily="34" charset="0"/>
                <a:ea typeface="BetaSans-Normal"/>
                <a:cs typeface="BetaSans-Normal"/>
              </a:endParaRPr>
            </a:p>
          </p:txBody>
        </p:sp>
      </p:grpSp>
      <p:pic>
        <p:nvPicPr>
          <p:cNvPr id="2052" name="Picture 4"/>
          <p:cNvPicPr>
            <a:picLocks noChangeAspect="1" noChangeArrowheads="1"/>
          </p:cNvPicPr>
          <p:nvPr/>
        </p:nvPicPr>
        <p:blipFill>
          <a:blip r:embed="rId5" cstate="print"/>
          <a:srcRect t="12432" b="10861"/>
          <a:stretch>
            <a:fillRect/>
          </a:stretch>
        </p:blipFill>
        <p:spPr bwMode="auto">
          <a:xfrm>
            <a:off x="827584" y="3717352"/>
            <a:ext cx="2023306" cy="2880000"/>
          </a:xfrm>
          <a:prstGeom prst="rect">
            <a:avLst/>
          </a:prstGeom>
          <a:noFill/>
          <a:ln w="9525">
            <a:noFill/>
            <a:miter lim="800000"/>
            <a:headEnd/>
            <a:tailEnd/>
          </a:ln>
          <a:effectLst/>
        </p:spPr>
      </p:pic>
      <p:grpSp>
        <p:nvGrpSpPr>
          <p:cNvPr id="40" name="Group 39"/>
          <p:cNvGrpSpPr/>
          <p:nvPr/>
        </p:nvGrpSpPr>
        <p:grpSpPr>
          <a:xfrm>
            <a:off x="3347864" y="1592798"/>
            <a:ext cx="2840667" cy="1988929"/>
            <a:chOff x="2427063" y="1592798"/>
            <a:chExt cx="2840667" cy="1988929"/>
          </a:xfrm>
        </p:grpSpPr>
        <p:grpSp>
          <p:nvGrpSpPr>
            <p:cNvPr id="31" name="Group 30"/>
            <p:cNvGrpSpPr>
              <a:grpSpLocks noChangeAspect="1"/>
            </p:cNvGrpSpPr>
            <p:nvPr/>
          </p:nvGrpSpPr>
          <p:grpSpPr>
            <a:xfrm>
              <a:off x="2427063" y="1592798"/>
              <a:ext cx="2840667" cy="1296000"/>
              <a:chOff x="3863974" y="3278188"/>
              <a:chExt cx="3156297" cy="1440000"/>
            </a:xfrm>
          </p:grpSpPr>
          <p:grpSp>
            <p:nvGrpSpPr>
              <p:cNvPr id="2" name="Group 3"/>
              <p:cNvGrpSpPr>
                <a:grpSpLocks noChangeAspect="1"/>
              </p:cNvGrpSpPr>
              <p:nvPr/>
            </p:nvGrpSpPr>
            <p:grpSpPr bwMode="auto">
              <a:xfrm>
                <a:off x="3984869" y="3368188"/>
                <a:ext cx="2914507" cy="1260000"/>
                <a:chOff x="980" y="9149"/>
                <a:chExt cx="4563" cy="1362"/>
              </a:xfrm>
            </p:grpSpPr>
            <p:grpSp>
              <p:nvGrpSpPr>
                <p:cNvPr id="3" name="Group 4"/>
                <p:cNvGrpSpPr>
                  <a:grpSpLocks/>
                </p:cNvGrpSpPr>
                <p:nvPr/>
              </p:nvGrpSpPr>
              <p:grpSpPr bwMode="auto">
                <a:xfrm>
                  <a:off x="980" y="9149"/>
                  <a:ext cx="4563" cy="1362"/>
                  <a:chOff x="6458" y="6835"/>
                  <a:chExt cx="4777" cy="1605"/>
                </a:xfrm>
              </p:grpSpPr>
              <p:pic>
                <p:nvPicPr>
                  <p:cNvPr id="97300" name="Picture 3" descr="Picture 2.png"/>
                  <p:cNvPicPr>
                    <a:picLocks noChangeAspect="1" noChangeArrowheads="1"/>
                  </p:cNvPicPr>
                  <p:nvPr/>
                </p:nvPicPr>
                <p:blipFill>
                  <a:blip r:embed="rId6" cstate="print"/>
                  <a:srcRect/>
                  <a:stretch>
                    <a:fillRect/>
                  </a:stretch>
                </p:blipFill>
                <p:spPr bwMode="auto">
                  <a:xfrm>
                    <a:off x="6458" y="6851"/>
                    <a:ext cx="1995" cy="1531"/>
                  </a:xfrm>
                  <a:prstGeom prst="rect">
                    <a:avLst/>
                  </a:prstGeom>
                  <a:noFill/>
                  <a:ln w="9525">
                    <a:noFill/>
                    <a:miter lim="800000"/>
                    <a:headEnd/>
                    <a:tailEnd/>
                  </a:ln>
                </p:spPr>
              </p:pic>
              <p:pic>
                <p:nvPicPr>
                  <p:cNvPr id="97301" name="Picture 1" descr="Screen shot 2011-06-22 at 1.41.42 PM.png"/>
                  <p:cNvPicPr>
                    <a:picLocks noChangeAspect="1" noChangeArrowheads="1"/>
                  </p:cNvPicPr>
                  <p:nvPr/>
                </p:nvPicPr>
                <p:blipFill>
                  <a:blip r:embed="rId7" cstate="print"/>
                  <a:srcRect/>
                  <a:stretch>
                    <a:fillRect/>
                  </a:stretch>
                </p:blipFill>
                <p:spPr bwMode="auto">
                  <a:xfrm>
                    <a:off x="8761" y="6835"/>
                    <a:ext cx="2474" cy="1605"/>
                  </a:xfrm>
                  <a:prstGeom prst="rect">
                    <a:avLst/>
                  </a:prstGeom>
                  <a:noFill/>
                  <a:ln w="9525">
                    <a:noFill/>
                    <a:miter lim="800000"/>
                    <a:headEnd/>
                    <a:tailEnd/>
                  </a:ln>
                </p:spPr>
              </p:pic>
              <p:sp>
                <p:nvSpPr>
                  <p:cNvPr id="97302" name="Oval 7"/>
                  <p:cNvSpPr>
                    <a:spLocks noChangeArrowheads="1"/>
                  </p:cNvSpPr>
                  <p:nvPr/>
                </p:nvSpPr>
                <p:spPr bwMode="auto">
                  <a:xfrm>
                    <a:off x="9198" y="7240"/>
                    <a:ext cx="954" cy="101"/>
                  </a:xfrm>
                  <a:prstGeom prst="ellipse">
                    <a:avLst/>
                  </a:prstGeom>
                  <a:noFill/>
                  <a:ln w="9525">
                    <a:solidFill>
                      <a:srgbClr val="000000"/>
                    </a:solidFill>
                    <a:round/>
                    <a:headEnd/>
                    <a:tailEnd/>
                  </a:ln>
                </p:spPr>
                <p:txBody>
                  <a:bodyPr/>
                  <a:lstStyle/>
                  <a:p>
                    <a:endParaRPr lang="nl-NL">
                      <a:latin typeface="BetaSans-Normal"/>
                      <a:ea typeface="BetaSans-Normal"/>
                      <a:cs typeface="BetaSans-Normal"/>
                    </a:endParaRPr>
                  </a:p>
                </p:txBody>
              </p:sp>
              <p:sp>
                <p:nvSpPr>
                  <p:cNvPr id="97303" name="Oval 8"/>
                  <p:cNvSpPr>
                    <a:spLocks noChangeArrowheads="1"/>
                  </p:cNvSpPr>
                  <p:nvPr/>
                </p:nvSpPr>
                <p:spPr bwMode="auto">
                  <a:xfrm>
                    <a:off x="9198" y="7663"/>
                    <a:ext cx="954" cy="101"/>
                  </a:xfrm>
                  <a:prstGeom prst="ellipse">
                    <a:avLst/>
                  </a:prstGeom>
                  <a:noFill/>
                  <a:ln w="9525">
                    <a:solidFill>
                      <a:srgbClr val="000000"/>
                    </a:solidFill>
                    <a:round/>
                    <a:headEnd/>
                    <a:tailEnd/>
                  </a:ln>
                </p:spPr>
                <p:txBody>
                  <a:bodyPr/>
                  <a:lstStyle/>
                  <a:p>
                    <a:endParaRPr lang="nl-NL">
                      <a:latin typeface="BetaSans-Normal"/>
                      <a:ea typeface="BetaSans-Normal"/>
                      <a:cs typeface="BetaSans-Normal"/>
                    </a:endParaRPr>
                  </a:p>
                </p:txBody>
              </p:sp>
              <p:cxnSp>
                <p:nvCxnSpPr>
                  <p:cNvPr id="97304" name="AutoShape 9"/>
                  <p:cNvCxnSpPr>
                    <a:cxnSpLocks noChangeShapeType="1"/>
                  </p:cNvCxnSpPr>
                  <p:nvPr/>
                </p:nvCxnSpPr>
                <p:spPr bwMode="auto">
                  <a:xfrm>
                    <a:off x="9562" y="7349"/>
                    <a:ext cx="0" cy="289"/>
                  </a:xfrm>
                  <a:prstGeom prst="straightConnector1">
                    <a:avLst/>
                  </a:prstGeom>
                  <a:noFill/>
                  <a:ln w="12700">
                    <a:solidFill>
                      <a:srgbClr val="8064A2"/>
                    </a:solidFill>
                    <a:round/>
                    <a:headEnd type="triangle" w="sm" len="med"/>
                    <a:tailEnd type="triangle" w="sm" len="med"/>
                  </a:ln>
                </p:spPr>
              </p:cxnSp>
              <p:cxnSp>
                <p:nvCxnSpPr>
                  <p:cNvPr id="97305" name="AutoShape 10"/>
                  <p:cNvCxnSpPr>
                    <a:cxnSpLocks noChangeShapeType="1"/>
                  </p:cNvCxnSpPr>
                  <p:nvPr/>
                </p:nvCxnSpPr>
                <p:spPr bwMode="auto">
                  <a:xfrm flipV="1">
                    <a:off x="7800" y="7297"/>
                    <a:ext cx="1417" cy="7"/>
                  </a:xfrm>
                  <a:prstGeom prst="straightConnector1">
                    <a:avLst/>
                  </a:prstGeom>
                  <a:noFill/>
                  <a:ln w="57150">
                    <a:solidFill>
                      <a:srgbClr val="8064A2"/>
                    </a:solidFill>
                    <a:round/>
                    <a:headEnd/>
                    <a:tailEnd type="triangle" w="med" len="med"/>
                  </a:ln>
                </p:spPr>
              </p:cxnSp>
              <p:cxnSp>
                <p:nvCxnSpPr>
                  <p:cNvPr id="97306" name="AutoShape 11"/>
                  <p:cNvCxnSpPr>
                    <a:cxnSpLocks noChangeShapeType="1"/>
                  </p:cNvCxnSpPr>
                  <p:nvPr/>
                </p:nvCxnSpPr>
                <p:spPr bwMode="auto">
                  <a:xfrm flipV="1">
                    <a:off x="8415" y="7693"/>
                    <a:ext cx="794" cy="7"/>
                  </a:xfrm>
                  <a:prstGeom prst="straightConnector1">
                    <a:avLst/>
                  </a:prstGeom>
                  <a:noFill/>
                  <a:ln w="57150">
                    <a:solidFill>
                      <a:srgbClr val="8064A2"/>
                    </a:solidFill>
                    <a:round/>
                    <a:headEnd/>
                    <a:tailEnd type="triangle" w="med" len="med"/>
                  </a:ln>
                </p:spPr>
              </p:cxnSp>
            </p:grpSp>
            <p:sp>
              <p:nvSpPr>
                <p:cNvPr id="97299" name="Text Box 12"/>
                <p:cNvSpPr txBox="1">
                  <a:spLocks noChangeArrowheads="1"/>
                </p:cNvSpPr>
                <p:nvPr/>
              </p:nvSpPr>
              <p:spPr bwMode="auto">
                <a:xfrm>
                  <a:off x="4013" y="9530"/>
                  <a:ext cx="727" cy="296"/>
                </a:xfrm>
                <a:prstGeom prst="rect">
                  <a:avLst/>
                </a:prstGeom>
                <a:noFill/>
                <a:ln w="9525">
                  <a:noFill/>
                  <a:miter lim="800000"/>
                  <a:headEnd/>
                  <a:tailEnd/>
                </a:ln>
              </p:spPr>
              <p:txBody>
                <a:bodyPr/>
                <a:lstStyle/>
                <a:p>
                  <a:pPr>
                    <a:spcAft>
                      <a:spcPts val="1000"/>
                    </a:spcAft>
                  </a:pPr>
                  <a:r>
                    <a:rPr lang="en-US" sz="1100" dirty="0">
                      <a:latin typeface="BetaSans-Normal"/>
                      <a:ea typeface="BetaSans-Normal"/>
                      <a:cs typeface="BetaSans-Normal"/>
                    </a:rPr>
                    <a:t>PLI</a:t>
                  </a:r>
                  <a:endParaRPr lang="nl-NL" b="0" dirty="0">
                    <a:latin typeface="BetaSans-Normal"/>
                    <a:ea typeface="BetaSans-Normal"/>
                    <a:cs typeface="BetaSans-Normal"/>
                  </a:endParaRPr>
                </a:p>
              </p:txBody>
            </p:sp>
          </p:grpSp>
          <p:sp>
            <p:nvSpPr>
              <p:cNvPr id="48149" name="AutoShape 13"/>
              <p:cNvSpPr>
                <a:spLocks noChangeArrowheads="1"/>
              </p:cNvSpPr>
              <p:nvPr/>
            </p:nvSpPr>
            <p:spPr bwMode="auto">
              <a:xfrm>
                <a:off x="3863974" y="3278188"/>
                <a:ext cx="3156297" cy="1440000"/>
              </a:xfrm>
              <a:prstGeom prst="roundRect">
                <a:avLst>
                  <a:gd name="adj" fmla="val 10199"/>
                </a:avLst>
              </a:prstGeom>
              <a:noFill/>
              <a:ln w="31750">
                <a:solidFill>
                  <a:schemeClr val="accent3"/>
                </a:solidFill>
                <a:round/>
                <a:headEnd/>
                <a:tailEnd/>
              </a:ln>
            </p:spPr>
            <p:txBody>
              <a:bodyPr/>
              <a:lstStyle/>
              <a:p>
                <a:pPr>
                  <a:defRPr/>
                </a:pPr>
                <a:endParaRPr lang="nl-NL" dirty="0">
                  <a:latin typeface="BetaSans-Normal"/>
                  <a:ea typeface="ＭＳ Ｐゴシック" pitchFamily="34" charset="-128"/>
                  <a:cs typeface="BetaSans-Normal"/>
                </a:endParaRPr>
              </a:p>
            </p:txBody>
          </p:sp>
        </p:grpSp>
        <p:sp>
          <p:nvSpPr>
            <p:cNvPr id="33" name="TextBox 7"/>
            <p:cNvSpPr txBox="1">
              <a:spLocks noChangeArrowheads="1"/>
            </p:cNvSpPr>
            <p:nvPr/>
          </p:nvSpPr>
          <p:spPr bwMode="auto">
            <a:xfrm>
              <a:off x="2623260" y="2996952"/>
              <a:ext cx="2448272" cy="584775"/>
            </a:xfrm>
            <a:prstGeom prst="rect">
              <a:avLst/>
            </a:prstGeom>
            <a:noFill/>
            <a:ln w="9525">
              <a:noFill/>
              <a:miter lim="800000"/>
              <a:headEnd/>
              <a:tailEnd/>
            </a:ln>
          </p:spPr>
          <p:txBody>
            <a:bodyPr wrap="square">
              <a:spAutoFit/>
            </a:bodyPr>
            <a:lstStyle/>
            <a:p>
              <a:pPr algn="ctr"/>
              <a:r>
                <a:rPr lang="en-US" sz="1600" b="0" dirty="0" smtClean="0">
                  <a:solidFill>
                    <a:srgbClr val="4F2783"/>
                  </a:solidFill>
                  <a:latin typeface="Trebuchet MS" pitchFamily="34" charset="0"/>
                  <a:ea typeface="BetaSans-Normal"/>
                  <a:cs typeface="BetaSans-Normal"/>
                </a:rPr>
                <a:t>Functional connectivity  </a:t>
              </a:r>
            </a:p>
            <a:p>
              <a:pPr algn="ctr"/>
              <a:r>
                <a:rPr lang="en-US" sz="1600" b="0" dirty="0" smtClean="0">
                  <a:solidFill>
                    <a:srgbClr val="7AC143"/>
                  </a:solidFill>
                  <a:effectLst>
                    <a:outerShdw blurRad="38100" dist="38100" dir="2700000" algn="tl">
                      <a:srgbClr val="000000">
                        <a:alpha val="43137"/>
                      </a:srgbClr>
                    </a:outerShdw>
                  </a:effectLst>
                  <a:latin typeface="Trebuchet MS" pitchFamily="34" charset="0"/>
                  <a:ea typeface="BetaSans-Normal"/>
                  <a:cs typeface="BetaSans-Normal"/>
                </a:rPr>
                <a:t>Phase Lag Index (PLI)</a:t>
              </a:r>
              <a:endParaRPr lang="en-US" sz="1600" b="0" dirty="0">
                <a:solidFill>
                  <a:srgbClr val="7AC143"/>
                </a:solidFill>
                <a:effectLst>
                  <a:outerShdw blurRad="38100" dist="38100" dir="2700000" algn="tl">
                    <a:srgbClr val="000000">
                      <a:alpha val="43137"/>
                    </a:srgbClr>
                  </a:outerShdw>
                </a:effectLst>
                <a:latin typeface="Trebuchet MS" pitchFamily="34" charset="0"/>
                <a:ea typeface="BetaSans-Normal"/>
                <a:cs typeface="BetaSans-Normal"/>
              </a:endParaRPr>
            </a:p>
          </p:txBody>
        </p:sp>
      </p:grpSp>
      <p:pic>
        <p:nvPicPr>
          <p:cNvPr id="2053" name="Picture 5"/>
          <p:cNvPicPr>
            <a:picLocks noChangeAspect="1" noChangeArrowheads="1"/>
          </p:cNvPicPr>
          <p:nvPr/>
        </p:nvPicPr>
        <p:blipFill>
          <a:blip r:embed="rId8" cstate="print"/>
          <a:srcRect t="17221" b="17338"/>
          <a:stretch>
            <a:fillRect/>
          </a:stretch>
        </p:blipFill>
        <p:spPr bwMode="auto">
          <a:xfrm>
            <a:off x="3794245" y="3717352"/>
            <a:ext cx="2289923" cy="2880000"/>
          </a:xfrm>
          <a:prstGeom prst="rect">
            <a:avLst/>
          </a:prstGeom>
          <a:noFill/>
          <a:ln w="9525">
            <a:noFill/>
            <a:miter lim="800000"/>
            <a:headEnd/>
            <a:tailEnd/>
          </a:ln>
          <a:effectLst/>
        </p:spPr>
      </p:pic>
      <p:grpSp>
        <p:nvGrpSpPr>
          <p:cNvPr id="39" name="Group 38"/>
          <p:cNvGrpSpPr/>
          <p:nvPr/>
        </p:nvGrpSpPr>
        <p:grpSpPr>
          <a:xfrm>
            <a:off x="6516216" y="1592862"/>
            <a:ext cx="2448272" cy="1988865"/>
            <a:chOff x="5555271" y="1592862"/>
            <a:chExt cx="2448272" cy="1988865"/>
          </a:xfrm>
        </p:grpSpPr>
        <p:grpSp>
          <p:nvGrpSpPr>
            <p:cNvPr id="30" name="Group 29"/>
            <p:cNvGrpSpPr>
              <a:grpSpLocks noChangeAspect="1"/>
            </p:cNvGrpSpPr>
            <p:nvPr/>
          </p:nvGrpSpPr>
          <p:grpSpPr>
            <a:xfrm>
              <a:off x="5667123" y="1592862"/>
              <a:ext cx="2224568" cy="1295872"/>
              <a:chOff x="3863975" y="4797152"/>
              <a:chExt cx="2471738" cy="1439862"/>
            </a:xfrm>
          </p:grpSpPr>
          <p:grpSp>
            <p:nvGrpSpPr>
              <p:cNvPr id="29" name="Group 28"/>
              <p:cNvGrpSpPr>
                <a:grpSpLocks noChangeAspect="1"/>
              </p:cNvGrpSpPr>
              <p:nvPr/>
            </p:nvGrpSpPr>
            <p:grpSpPr>
              <a:xfrm>
                <a:off x="3995936" y="4868863"/>
                <a:ext cx="936104" cy="1260000"/>
                <a:chOff x="3995887" y="4868863"/>
                <a:chExt cx="951789" cy="1281112"/>
              </a:xfrm>
            </p:grpSpPr>
            <p:pic>
              <p:nvPicPr>
                <p:cNvPr id="97290" name="Picture 14"/>
                <p:cNvPicPr>
                  <a:picLocks noChangeAspect="1" noChangeArrowheads="1"/>
                </p:cNvPicPr>
                <p:nvPr/>
              </p:nvPicPr>
              <p:blipFill>
                <a:blip r:embed="rId9" cstate="print"/>
                <a:srcRect l="36079" r="30084" b="12955"/>
                <a:stretch>
                  <a:fillRect/>
                </a:stretch>
              </p:blipFill>
              <p:spPr bwMode="auto">
                <a:xfrm>
                  <a:off x="3998751" y="5253038"/>
                  <a:ext cx="914400" cy="896937"/>
                </a:xfrm>
                <a:prstGeom prst="rect">
                  <a:avLst/>
                </a:prstGeom>
                <a:noFill/>
                <a:ln w="9525">
                  <a:noFill/>
                  <a:round/>
                  <a:headEnd/>
                  <a:tailEnd/>
                </a:ln>
              </p:spPr>
            </p:pic>
            <p:sp>
              <p:nvSpPr>
                <p:cNvPr id="97291" name="TextBox 26"/>
                <p:cNvSpPr txBox="1">
                  <a:spLocks noChangeArrowheads="1"/>
                </p:cNvSpPr>
                <p:nvPr/>
              </p:nvSpPr>
              <p:spPr bwMode="auto">
                <a:xfrm>
                  <a:off x="3995887" y="4868863"/>
                  <a:ext cx="951789" cy="312934"/>
                </a:xfrm>
                <a:prstGeom prst="rect">
                  <a:avLst/>
                </a:prstGeom>
                <a:noFill/>
                <a:ln w="9525">
                  <a:noFill/>
                  <a:miter lim="800000"/>
                  <a:headEnd/>
                  <a:tailEnd/>
                </a:ln>
              </p:spPr>
              <p:txBody>
                <a:bodyPr wrap="square">
                  <a:spAutoFit/>
                </a:bodyPr>
                <a:lstStyle/>
                <a:p>
                  <a:pPr algn="ctr"/>
                  <a:r>
                    <a:rPr lang="en-US" sz="1400" dirty="0">
                      <a:latin typeface="BetaSans-Normal"/>
                      <a:ea typeface="BetaSans-Normal"/>
                      <a:cs typeface="BetaSans-Normal"/>
                    </a:rPr>
                    <a:t>Healthy</a:t>
                  </a:r>
                </a:p>
              </p:txBody>
            </p:sp>
          </p:grpSp>
          <p:cxnSp>
            <p:nvCxnSpPr>
              <p:cNvPr id="21" name="Straight Arrow Connector 20"/>
              <p:cNvCxnSpPr/>
              <p:nvPr/>
            </p:nvCxnSpPr>
            <p:spPr bwMode="auto">
              <a:xfrm>
                <a:off x="4925852" y="5678488"/>
                <a:ext cx="411162"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27" name="Group 26"/>
              <p:cNvGrpSpPr>
                <a:grpSpLocks noChangeAspect="1"/>
              </p:cNvGrpSpPr>
              <p:nvPr/>
            </p:nvGrpSpPr>
            <p:grpSpPr>
              <a:xfrm>
                <a:off x="5330825" y="4868863"/>
                <a:ext cx="857288" cy="1260000"/>
                <a:chOff x="5330825" y="4868863"/>
                <a:chExt cx="892175" cy="1311275"/>
              </a:xfrm>
            </p:grpSpPr>
            <p:pic>
              <p:nvPicPr>
                <p:cNvPr id="97289" name="Picture 15"/>
                <p:cNvPicPr>
                  <a:picLocks noChangeAspect="1" noChangeArrowheads="1"/>
                </p:cNvPicPr>
                <p:nvPr/>
              </p:nvPicPr>
              <p:blipFill>
                <a:blip r:embed="rId10" cstate="print"/>
                <a:srcRect l="71895" r="230" b="12955"/>
                <a:stretch>
                  <a:fillRect/>
                </a:stretch>
              </p:blipFill>
              <p:spPr bwMode="auto">
                <a:xfrm>
                  <a:off x="5330825" y="5205413"/>
                  <a:ext cx="892175" cy="974725"/>
                </a:xfrm>
                <a:prstGeom prst="rect">
                  <a:avLst/>
                </a:prstGeom>
                <a:noFill/>
                <a:ln w="9525">
                  <a:noFill/>
                  <a:round/>
                  <a:headEnd/>
                  <a:tailEnd/>
                </a:ln>
              </p:spPr>
            </p:pic>
            <p:sp>
              <p:nvSpPr>
                <p:cNvPr id="97293" name="TextBox 11"/>
                <p:cNvSpPr txBox="1">
                  <a:spLocks noChangeArrowheads="1"/>
                </p:cNvSpPr>
                <p:nvPr/>
              </p:nvSpPr>
              <p:spPr bwMode="auto">
                <a:xfrm>
                  <a:off x="5366543" y="4868863"/>
                  <a:ext cx="820738" cy="307975"/>
                </a:xfrm>
                <a:prstGeom prst="rect">
                  <a:avLst/>
                </a:prstGeom>
                <a:noFill/>
                <a:ln w="9525">
                  <a:noFill/>
                  <a:miter lim="800000"/>
                  <a:headEnd/>
                  <a:tailEnd/>
                </a:ln>
              </p:spPr>
              <p:txBody>
                <a:bodyPr>
                  <a:spAutoFit/>
                </a:bodyPr>
                <a:lstStyle/>
                <a:p>
                  <a:pPr algn="ctr"/>
                  <a:r>
                    <a:rPr lang="en-US" sz="1400">
                      <a:latin typeface="BetaSans-Normal"/>
                      <a:ea typeface="BetaSans-Normal"/>
                      <a:cs typeface="BetaSans-Normal"/>
                    </a:rPr>
                    <a:t>AD</a:t>
                  </a:r>
                </a:p>
              </p:txBody>
            </p:sp>
          </p:grpSp>
          <p:sp>
            <p:nvSpPr>
              <p:cNvPr id="48147" name="AutoShape 13"/>
              <p:cNvSpPr>
                <a:spLocks noChangeArrowheads="1"/>
              </p:cNvSpPr>
              <p:nvPr/>
            </p:nvSpPr>
            <p:spPr bwMode="auto">
              <a:xfrm>
                <a:off x="3863975" y="4797152"/>
                <a:ext cx="2471738" cy="1439862"/>
              </a:xfrm>
              <a:prstGeom prst="roundRect">
                <a:avLst>
                  <a:gd name="adj" fmla="val 10199"/>
                </a:avLst>
              </a:prstGeom>
              <a:noFill/>
              <a:ln w="31750">
                <a:solidFill>
                  <a:schemeClr val="accent3"/>
                </a:solidFill>
                <a:round/>
                <a:headEnd/>
                <a:tailEnd/>
              </a:ln>
            </p:spPr>
            <p:txBody>
              <a:bodyPr/>
              <a:lstStyle/>
              <a:p>
                <a:pPr>
                  <a:defRPr/>
                </a:pPr>
                <a:endParaRPr lang="nl-NL" dirty="0">
                  <a:latin typeface="BetaSans-Normal"/>
                  <a:ea typeface="ＭＳ Ｐゴシック" pitchFamily="34" charset="-128"/>
                  <a:cs typeface="BetaSans-Normal"/>
                </a:endParaRPr>
              </a:p>
            </p:txBody>
          </p:sp>
        </p:grpSp>
        <p:sp>
          <p:nvSpPr>
            <p:cNvPr id="34" name="TextBox 7"/>
            <p:cNvSpPr txBox="1">
              <a:spLocks noChangeArrowheads="1"/>
            </p:cNvSpPr>
            <p:nvPr/>
          </p:nvSpPr>
          <p:spPr bwMode="auto">
            <a:xfrm>
              <a:off x="5555271" y="2996952"/>
              <a:ext cx="2448272" cy="584775"/>
            </a:xfrm>
            <a:prstGeom prst="rect">
              <a:avLst/>
            </a:prstGeom>
            <a:noFill/>
            <a:ln w="9525">
              <a:noFill/>
              <a:miter lim="800000"/>
              <a:headEnd/>
              <a:tailEnd/>
            </a:ln>
          </p:spPr>
          <p:txBody>
            <a:bodyPr wrap="square">
              <a:spAutoFit/>
            </a:bodyPr>
            <a:lstStyle/>
            <a:p>
              <a:pPr algn="ctr"/>
              <a:r>
                <a:rPr lang="en-US" sz="1600" dirty="0" smtClean="0">
                  <a:solidFill>
                    <a:srgbClr val="4F2783"/>
                  </a:solidFill>
                  <a:latin typeface="Trebuchet MS" pitchFamily="34" charset="0"/>
                  <a:ea typeface="BetaSans-Normal"/>
                  <a:cs typeface="BetaSans-Normal"/>
                </a:rPr>
                <a:t>Network Organization  </a:t>
              </a:r>
              <a:endParaRPr lang="en-US" sz="1600" b="0" dirty="0" smtClean="0">
                <a:solidFill>
                  <a:srgbClr val="4F2783"/>
                </a:solidFill>
                <a:latin typeface="Trebuchet MS" pitchFamily="34" charset="0"/>
                <a:ea typeface="BetaSans-Normal"/>
                <a:cs typeface="BetaSans-Normal"/>
              </a:endParaRPr>
            </a:p>
            <a:p>
              <a:pPr algn="ctr"/>
              <a:r>
                <a:rPr lang="en-US" sz="1600" dirty="0" smtClean="0">
                  <a:solidFill>
                    <a:srgbClr val="7AC143"/>
                  </a:solidFill>
                  <a:effectLst>
                    <a:outerShdw blurRad="38100" dist="38100" dir="2700000" algn="tl">
                      <a:srgbClr val="000000">
                        <a:alpha val="43137"/>
                      </a:srgbClr>
                    </a:outerShdw>
                  </a:effectLst>
                  <a:latin typeface="Trebuchet MS" pitchFamily="34" charset="0"/>
                  <a:ea typeface="BetaSans-Normal"/>
                  <a:cs typeface="BetaSans-Normal"/>
                </a:rPr>
                <a:t>Clustering / Path length</a:t>
              </a:r>
              <a:endParaRPr lang="en-US" sz="1600" b="0" dirty="0">
                <a:solidFill>
                  <a:srgbClr val="7AC143"/>
                </a:solidFill>
                <a:effectLst>
                  <a:outerShdw blurRad="38100" dist="38100" dir="2700000" algn="tl">
                    <a:srgbClr val="000000">
                      <a:alpha val="43137"/>
                    </a:srgbClr>
                  </a:outerShdw>
                </a:effectLst>
                <a:latin typeface="Trebuchet MS" pitchFamily="34" charset="0"/>
                <a:ea typeface="BetaSans-Normal"/>
                <a:cs typeface="BetaSans-Normal"/>
              </a:endParaRPr>
            </a:p>
          </p:txBody>
        </p:sp>
      </p:grpSp>
      <p:pic>
        <p:nvPicPr>
          <p:cNvPr id="2054" name="Picture 6"/>
          <p:cNvPicPr>
            <a:picLocks noChangeAspect="1" noChangeArrowheads="1"/>
          </p:cNvPicPr>
          <p:nvPr/>
        </p:nvPicPr>
        <p:blipFill>
          <a:blip r:embed="rId11" cstate="print"/>
          <a:srcRect t="12188" b="18581"/>
          <a:stretch>
            <a:fillRect/>
          </a:stretch>
        </p:blipFill>
        <p:spPr bwMode="auto">
          <a:xfrm>
            <a:off x="6804248" y="3717352"/>
            <a:ext cx="2054038" cy="2880000"/>
          </a:xfrm>
          <a:prstGeom prst="rect">
            <a:avLst/>
          </a:prstGeom>
          <a:noFill/>
          <a:ln w="9525">
            <a:noFill/>
            <a:miter lim="800000"/>
            <a:headEnd/>
            <a:tailEnd/>
          </a:ln>
          <a:effectLst/>
        </p:spPr>
      </p:pic>
      <p:sp>
        <p:nvSpPr>
          <p:cNvPr id="38" name="TextBox 37"/>
          <p:cNvSpPr txBox="1"/>
          <p:nvPr/>
        </p:nvSpPr>
        <p:spPr>
          <a:xfrm>
            <a:off x="1331640" y="5877272"/>
            <a:ext cx="639919" cy="246221"/>
          </a:xfrm>
          <a:prstGeom prst="rect">
            <a:avLst/>
          </a:prstGeom>
          <a:noFill/>
        </p:spPr>
        <p:txBody>
          <a:bodyPr wrap="none" rtlCol="0">
            <a:spAutoFit/>
          </a:bodyPr>
          <a:lstStyle/>
          <a:p>
            <a:r>
              <a:rPr lang="en-US" sz="1000" dirty="0" smtClean="0">
                <a:latin typeface="Trebuchet MS" pitchFamily="34" charset="0"/>
              </a:rPr>
              <a:t>P=0.019</a:t>
            </a:r>
            <a:endParaRPr lang="en-US" sz="1000" dirty="0">
              <a:latin typeface="Trebuchet MS" pitchFamily="34" charset="0"/>
            </a:endParaRPr>
          </a:p>
        </p:txBody>
      </p:sp>
      <p:sp>
        <p:nvSpPr>
          <p:cNvPr id="42" name="TextBox 41"/>
          <p:cNvSpPr txBox="1"/>
          <p:nvPr/>
        </p:nvSpPr>
        <p:spPr>
          <a:xfrm>
            <a:off x="4283968" y="5877272"/>
            <a:ext cx="639919" cy="246221"/>
          </a:xfrm>
          <a:prstGeom prst="rect">
            <a:avLst/>
          </a:prstGeom>
          <a:noFill/>
        </p:spPr>
        <p:txBody>
          <a:bodyPr wrap="none" rtlCol="0">
            <a:spAutoFit/>
          </a:bodyPr>
          <a:lstStyle/>
          <a:p>
            <a:r>
              <a:rPr lang="en-US" sz="1000" dirty="0" smtClean="0">
                <a:latin typeface="Trebuchet MS" pitchFamily="34" charset="0"/>
              </a:rPr>
              <a:t>P=0.011</a:t>
            </a:r>
            <a:endParaRPr lang="en-US" sz="1000" dirty="0">
              <a:latin typeface="Trebuchet MS" pitchFamily="34" charset="0"/>
            </a:endParaRPr>
          </a:p>
        </p:txBody>
      </p:sp>
      <p:sp>
        <p:nvSpPr>
          <p:cNvPr id="43" name="TextBox 42"/>
          <p:cNvSpPr txBox="1"/>
          <p:nvPr/>
        </p:nvSpPr>
        <p:spPr>
          <a:xfrm>
            <a:off x="7380312" y="5877272"/>
            <a:ext cx="639919" cy="246221"/>
          </a:xfrm>
          <a:prstGeom prst="rect">
            <a:avLst/>
          </a:prstGeom>
          <a:noFill/>
        </p:spPr>
        <p:txBody>
          <a:bodyPr wrap="none" rtlCol="0">
            <a:spAutoFit/>
          </a:bodyPr>
          <a:lstStyle/>
          <a:p>
            <a:r>
              <a:rPr lang="en-US" sz="1000" dirty="0" smtClean="0">
                <a:latin typeface="Trebuchet MS" pitchFamily="34" charset="0"/>
              </a:rPr>
              <a:t>P=0.009</a:t>
            </a:r>
            <a:endParaRPr lang="en-US" sz="1000" dirty="0">
              <a:latin typeface="Trebuchet MS" pitchFamily="34" charset="0"/>
            </a:endParaRPr>
          </a:p>
        </p:txBody>
      </p:sp>
      <p:sp>
        <p:nvSpPr>
          <p:cNvPr id="44" name="Rectangle 6"/>
          <p:cNvSpPr txBox="1">
            <a:spLocks noChangeArrowheads="1"/>
          </p:cNvSpPr>
          <p:nvPr/>
        </p:nvSpPr>
        <p:spPr bwMode="auto">
          <a:xfrm>
            <a:off x="1008062" y="6497638"/>
            <a:ext cx="5180469" cy="360362"/>
          </a:xfrm>
          <a:prstGeom prst="rect">
            <a:avLst/>
          </a:prstGeom>
          <a:noFill/>
          <a:ln w="9525">
            <a:noFill/>
            <a:miter lim="800000"/>
            <a:headEnd/>
            <a:tailEnd/>
          </a:ln>
        </p:spPr>
        <p:txBody>
          <a:bodyPr/>
          <a:lstStyle/>
          <a:p>
            <a:pPr marL="263525" indent="-263525">
              <a:lnSpc>
                <a:spcPts val="2000"/>
              </a:lnSpc>
              <a:spcBef>
                <a:spcPct val="20000"/>
              </a:spcBef>
              <a:buClr>
                <a:srgbClr val="FD9814"/>
              </a:buClr>
              <a:buFont typeface="Wingdings" pitchFamily="2" charset="2"/>
              <a:buNone/>
            </a:pPr>
            <a:r>
              <a:rPr lang="en-US" sz="1100" b="0" dirty="0" smtClean="0">
                <a:latin typeface="Trebuchet MS" pitchFamily="34" charset="0"/>
              </a:rPr>
              <a:t>Scheltens </a:t>
            </a:r>
            <a:r>
              <a:rPr lang="en-US" sz="1100" b="0" dirty="0">
                <a:latin typeface="Trebuchet MS" pitchFamily="34" charset="0"/>
              </a:rPr>
              <a:t>et al (</a:t>
            </a:r>
            <a:r>
              <a:rPr lang="en-US" sz="1100" b="0" dirty="0" smtClean="0">
                <a:latin typeface="Trebuchet MS" pitchFamily="34" charset="0"/>
              </a:rPr>
              <a:t>2012) J </a:t>
            </a:r>
            <a:r>
              <a:rPr lang="en-US" sz="1100" b="0" dirty="0" err="1" smtClean="0">
                <a:latin typeface="Trebuchet MS" pitchFamily="34" charset="0"/>
              </a:rPr>
              <a:t>Alzheimers</a:t>
            </a:r>
            <a:r>
              <a:rPr lang="en-US" sz="1100" b="0" dirty="0" smtClean="0">
                <a:latin typeface="Trebuchet MS" pitchFamily="34" charset="0"/>
              </a:rPr>
              <a:t> Dis; de Waal et al (2014) </a:t>
            </a:r>
            <a:r>
              <a:rPr lang="en-US" sz="1100" b="0" dirty="0" err="1" smtClean="0">
                <a:latin typeface="Trebuchet MS" pitchFamily="34" charset="0"/>
              </a:rPr>
              <a:t>PlosOne</a:t>
            </a:r>
            <a:endParaRPr lang="fr-FR" sz="1100" dirty="0">
              <a:latin typeface="Trebuchet MS" pitchFamily="34" charset="0"/>
            </a:endParaRPr>
          </a:p>
        </p:txBody>
      </p:sp>
      <p:pic>
        <p:nvPicPr>
          <p:cNvPr id="46" name="Picture 2"/>
          <p:cNvPicPr>
            <a:picLocks noChangeAspect="1" noChangeArrowheads="1"/>
          </p:cNvPicPr>
          <p:nvPr/>
        </p:nvPicPr>
        <p:blipFill>
          <a:blip r:embed="rId12" cstate="print"/>
          <a:srcRect/>
          <a:stretch>
            <a:fillRect/>
          </a:stretch>
        </p:blipFill>
        <p:spPr bwMode="auto">
          <a:xfrm>
            <a:off x="105886" y="2564904"/>
            <a:ext cx="8892480" cy="3032648"/>
          </a:xfrm>
          <a:prstGeom prst="rect">
            <a:avLst/>
          </a:prstGeom>
          <a:noFill/>
          <a:ln w="9525">
            <a:noFill/>
            <a:miter lim="800000"/>
            <a:headEnd/>
            <a:tailEnd/>
          </a:ln>
        </p:spPr>
      </p:pic>
    </p:spTree>
    <p:extLst>
      <p:ext uri="{BB962C8B-B14F-4D97-AF65-F5344CB8AC3E}">
        <p14:creationId xmlns:p14="http://schemas.microsoft.com/office/powerpoint/2010/main" xmlns="" val="338214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linds(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8731" name="Picture 11"/>
          <p:cNvPicPr>
            <a:picLocks noChangeAspect="1" noChangeArrowheads="1"/>
          </p:cNvPicPr>
          <p:nvPr/>
        </p:nvPicPr>
        <p:blipFill>
          <a:blip r:embed="rId2" cstate="print"/>
          <a:srcRect/>
          <a:stretch>
            <a:fillRect/>
          </a:stretch>
        </p:blipFill>
        <p:spPr bwMode="auto">
          <a:xfrm>
            <a:off x="6888586" y="5615164"/>
            <a:ext cx="2152544" cy="1158240"/>
          </a:xfrm>
          <a:prstGeom prst="rect">
            <a:avLst/>
          </a:prstGeom>
          <a:ln>
            <a:noFill/>
          </a:ln>
          <a:effectLst>
            <a:outerShdw blurRad="190500" algn="tl" rotWithShape="0">
              <a:srgbClr val="000000">
                <a:alpha val="70000"/>
              </a:srgbClr>
            </a:outerShdw>
          </a:effectLst>
        </p:spPr>
      </p:pic>
      <p:pic>
        <p:nvPicPr>
          <p:cNvPr id="158727" name="Picture 7"/>
          <p:cNvPicPr>
            <a:picLocks noChangeAspect="1" noChangeArrowheads="1"/>
          </p:cNvPicPr>
          <p:nvPr/>
        </p:nvPicPr>
        <p:blipFill>
          <a:blip r:embed="rId3" cstate="print"/>
          <a:srcRect/>
          <a:stretch>
            <a:fillRect/>
          </a:stretch>
        </p:blipFill>
        <p:spPr bwMode="auto">
          <a:xfrm>
            <a:off x="5013021" y="5123674"/>
            <a:ext cx="2084989" cy="1339215"/>
          </a:xfrm>
          <a:prstGeom prst="rect">
            <a:avLst/>
          </a:prstGeom>
          <a:ln>
            <a:noFill/>
          </a:ln>
          <a:effectLst>
            <a:outerShdw blurRad="190500" algn="tl" rotWithShape="0">
              <a:srgbClr val="000000">
                <a:alpha val="70000"/>
              </a:srgbClr>
            </a:outerShdw>
          </a:effectLst>
        </p:spPr>
      </p:pic>
      <p:sp>
        <p:nvSpPr>
          <p:cNvPr id="15" name="Rectangle 14"/>
          <p:cNvSpPr/>
          <p:nvPr/>
        </p:nvSpPr>
        <p:spPr>
          <a:xfrm>
            <a:off x="110838" y="2501003"/>
            <a:ext cx="4544292" cy="388850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b="1">
              <a:solidFill>
                <a:prstClr val="white"/>
              </a:solidFill>
            </a:endParaRPr>
          </a:p>
        </p:txBody>
      </p:sp>
      <p:pic>
        <p:nvPicPr>
          <p:cNvPr id="158722" name="Picture 2"/>
          <p:cNvPicPr>
            <a:picLocks noChangeAspect="1" noChangeArrowheads="1"/>
          </p:cNvPicPr>
          <p:nvPr/>
        </p:nvPicPr>
        <p:blipFill>
          <a:blip r:embed="rId4" cstate="print"/>
          <a:srcRect/>
          <a:stretch>
            <a:fillRect/>
          </a:stretch>
        </p:blipFill>
        <p:spPr bwMode="auto">
          <a:xfrm>
            <a:off x="431900" y="1653782"/>
            <a:ext cx="4040109" cy="794327"/>
          </a:xfrm>
          <a:prstGeom prst="rect">
            <a:avLst/>
          </a:prstGeom>
          <a:noFill/>
          <a:ln w="9525">
            <a:noFill/>
            <a:miter lim="800000"/>
            <a:headEnd/>
            <a:tailEnd/>
          </a:ln>
        </p:spPr>
      </p:pic>
      <p:pic>
        <p:nvPicPr>
          <p:cNvPr id="158724" name="Picture 4"/>
          <p:cNvPicPr>
            <a:picLocks noChangeAspect="1" noChangeArrowheads="1"/>
          </p:cNvPicPr>
          <p:nvPr/>
        </p:nvPicPr>
        <p:blipFill>
          <a:blip r:embed="rId5" cstate="print"/>
          <a:srcRect/>
          <a:stretch>
            <a:fillRect/>
          </a:stretch>
        </p:blipFill>
        <p:spPr bwMode="auto">
          <a:xfrm>
            <a:off x="240147" y="2647722"/>
            <a:ext cx="4315046" cy="3039832"/>
          </a:xfrm>
          <a:prstGeom prst="rect">
            <a:avLst/>
          </a:prstGeom>
          <a:noFill/>
          <a:ln w="9525">
            <a:noFill/>
            <a:miter lim="800000"/>
            <a:headEnd/>
            <a:tailEnd/>
          </a:ln>
        </p:spPr>
      </p:pic>
      <p:sp>
        <p:nvSpPr>
          <p:cNvPr id="11" name="Content Placeholder 10"/>
          <p:cNvSpPr>
            <a:spLocks noGrp="1"/>
          </p:cNvSpPr>
          <p:nvPr>
            <p:ph idx="1"/>
          </p:nvPr>
        </p:nvSpPr>
        <p:spPr>
          <a:xfrm>
            <a:off x="4870580" y="1782148"/>
            <a:ext cx="4273420" cy="2239348"/>
          </a:xfrm>
        </p:spPr>
        <p:txBody>
          <a:bodyPr/>
          <a:lstStyle/>
          <a:p>
            <a:pPr marL="176213" indent="-176213">
              <a:buFont typeface="Wingdings" pitchFamily="2" charset="2"/>
              <a:buChar char="Ø"/>
            </a:pPr>
            <a:r>
              <a:rPr lang="en-US" sz="1400" dirty="0" err="1" smtClean="0"/>
              <a:t>Mapstone</a:t>
            </a:r>
            <a:r>
              <a:rPr lang="en-US" sz="1400" dirty="0" smtClean="0"/>
              <a:t> et al. identified a biomarker panel of 10 plasma lipids that can predict conversion from cognitive healthy to MCI/AD within 2–3 years with &gt;90% accuracy</a:t>
            </a:r>
          </a:p>
          <a:p>
            <a:pPr marL="176213" indent="-176213">
              <a:buFont typeface="Wingdings" pitchFamily="2" charset="2"/>
              <a:buChar char="Ø"/>
            </a:pPr>
            <a:endParaRPr lang="en-US" sz="1000" dirty="0" smtClean="0"/>
          </a:p>
          <a:p>
            <a:pPr marL="176213" indent="-176213">
              <a:buFont typeface="Wingdings" pitchFamily="2" charset="2"/>
              <a:buChar char="Ø"/>
            </a:pPr>
            <a:r>
              <a:rPr lang="en-US" sz="1400" dirty="0" smtClean="0"/>
              <a:t>Changes may reflect the breakdown of neuronal membranes </a:t>
            </a:r>
          </a:p>
          <a:p>
            <a:pPr marL="176213" indent="-176213">
              <a:buFont typeface="Wingdings" pitchFamily="2" charset="2"/>
              <a:buChar char="Ø"/>
            </a:pPr>
            <a:endParaRPr lang="en-US" sz="1000" dirty="0" smtClean="0"/>
          </a:p>
          <a:p>
            <a:pPr marL="176213" indent="-176213">
              <a:buFont typeface="Wingdings" pitchFamily="2" charset="2"/>
              <a:buChar char="Ø"/>
            </a:pPr>
            <a:r>
              <a:rPr lang="en-US" sz="1400" dirty="0" smtClean="0"/>
              <a:t>Highly </a:t>
            </a:r>
            <a:r>
              <a:rPr lang="en-US" sz="1400" dirty="0" err="1" smtClean="0"/>
              <a:t>publicitized</a:t>
            </a:r>
            <a:r>
              <a:rPr lang="en-US" sz="1400" dirty="0" smtClean="0"/>
              <a:t> findings</a:t>
            </a:r>
          </a:p>
          <a:p>
            <a:pPr marL="1588" indent="-1588">
              <a:buNone/>
            </a:pPr>
            <a:endParaRPr lang="en-US" sz="1400" dirty="0" smtClean="0"/>
          </a:p>
          <a:p>
            <a:pPr marL="1588" indent="-1588">
              <a:buNone/>
            </a:pPr>
            <a:endParaRPr lang="en-US" sz="1400" dirty="0" smtClean="0"/>
          </a:p>
        </p:txBody>
      </p:sp>
      <p:pic>
        <p:nvPicPr>
          <p:cNvPr id="158725" name="Picture 5"/>
          <p:cNvPicPr>
            <a:picLocks noChangeAspect="1" noChangeArrowheads="1"/>
          </p:cNvPicPr>
          <p:nvPr/>
        </p:nvPicPr>
        <p:blipFill>
          <a:blip r:embed="rId6" cstate="print"/>
          <a:srcRect r="-411"/>
          <a:stretch>
            <a:fillRect/>
          </a:stretch>
        </p:blipFill>
        <p:spPr bwMode="auto">
          <a:xfrm>
            <a:off x="0" y="37324"/>
            <a:ext cx="9144000" cy="1597871"/>
          </a:xfrm>
          <a:prstGeom prst="rect">
            <a:avLst/>
          </a:prstGeom>
          <a:noFill/>
          <a:ln w="9525">
            <a:noFill/>
            <a:miter lim="800000"/>
            <a:headEnd/>
            <a:tailEnd/>
          </a:ln>
        </p:spPr>
      </p:pic>
      <p:sp>
        <p:nvSpPr>
          <p:cNvPr id="14" name="Rectangle 13"/>
          <p:cNvSpPr/>
          <p:nvPr/>
        </p:nvSpPr>
        <p:spPr>
          <a:xfrm>
            <a:off x="257002" y="5810087"/>
            <a:ext cx="4296336" cy="492443"/>
          </a:xfrm>
          <a:prstGeom prst="rect">
            <a:avLst/>
          </a:prstGeom>
        </p:spPr>
        <p:txBody>
          <a:bodyPr wrap="square">
            <a:spAutoFit/>
          </a:bodyPr>
          <a:lstStyle/>
          <a:p>
            <a:pPr marL="177800" indent="-177800" eaLnBrk="1" hangingPunct="1">
              <a:buFont typeface="Wingdings" pitchFamily="2" charset="2"/>
              <a:buChar char="Ø"/>
            </a:pPr>
            <a:r>
              <a:rPr lang="en-US" sz="1300" dirty="0" smtClean="0">
                <a:solidFill>
                  <a:prstClr val="black"/>
                </a:solidFill>
              </a:rPr>
              <a:t> set of 10 plasma lipids, including 8 phospholipids</a:t>
            </a:r>
          </a:p>
          <a:p>
            <a:pPr marL="177800" indent="-177800" eaLnBrk="1" hangingPunct="1">
              <a:buFont typeface="Wingdings" pitchFamily="2" charset="2"/>
              <a:buChar char="Ø"/>
            </a:pPr>
            <a:r>
              <a:rPr lang="en-US" sz="1300" dirty="0" smtClean="0">
                <a:solidFill>
                  <a:prstClr val="black"/>
                </a:solidFill>
              </a:rPr>
              <a:t> levels are lower in converters and MCI/AD subjects </a:t>
            </a:r>
            <a:endParaRPr lang="en-US" sz="1300" dirty="0">
              <a:solidFill>
                <a:prstClr val="black"/>
              </a:solidFill>
            </a:endParaRPr>
          </a:p>
        </p:txBody>
      </p:sp>
      <p:grpSp>
        <p:nvGrpSpPr>
          <p:cNvPr id="2" name="Group 27"/>
          <p:cNvGrpSpPr/>
          <p:nvPr/>
        </p:nvGrpSpPr>
        <p:grpSpPr>
          <a:xfrm>
            <a:off x="6553199" y="4661716"/>
            <a:ext cx="2543175" cy="904875"/>
            <a:chOff x="6553199" y="4581525"/>
            <a:chExt cx="2543175" cy="904875"/>
          </a:xfrm>
        </p:grpSpPr>
        <p:sp>
          <p:nvSpPr>
            <p:cNvPr id="27" name="Rectangle 26"/>
            <p:cNvSpPr/>
            <p:nvPr/>
          </p:nvSpPr>
          <p:spPr>
            <a:xfrm>
              <a:off x="6553199" y="4581525"/>
              <a:ext cx="2543175" cy="90487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b="1">
                <a:solidFill>
                  <a:prstClr val="white"/>
                </a:solidFill>
              </a:endParaRPr>
            </a:p>
          </p:txBody>
        </p:sp>
        <p:grpSp>
          <p:nvGrpSpPr>
            <p:cNvPr id="3" name="Group 24"/>
            <p:cNvGrpSpPr/>
            <p:nvPr/>
          </p:nvGrpSpPr>
          <p:grpSpPr>
            <a:xfrm>
              <a:off x="6612635" y="4645343"/>
              <a:ext cx="2367535" cy="723900"/>
              <a:chOff x="6776465" y="3990023"/>
              <a:chExt cx="2367535" cy="723900"/>
            </a:xfrm>
            <a:effectLst/>
          </p:grpSpPr>
          <p:pic>
            <p:nvPicPr>
              <p:cNvPr id="158732" name="Picture 12"/>
              <p:cNvPicPr>
                <a:picLocks noChangeAspect="1" noChangeArrowheads="1"/>
              </p:cNvPicPr>
              <p:nvPr/>
            </p:nvPicPr>
            <p:blipFill>
              <a:blip r:embed="rId7" cstate="print"/>
              <a:srcRect/>
              <a:stretch>
                <a:fillRect/>
              </a:stretch>
            </p:blipFill>
            <p:spPr bwMode="auto">
              <a:xfrm>
                <a:off x="8608695" y="3990023"/>
                <a:ext cx="535305" cy="327131"/>
              </a:xfrm>
              <a:prstGeom prst="rect">
                <a:avLst/>
              </a:prstGeom>
              <a:noFill/>
              <a:ln>
                <a:noFill/>
              </a:ln>
            </p:spPr>
          </p:pic>
          <p:pic>
            <p:nvPicPr>
              <p:cNvPr id="158733" name="Picture 13"/>
              <p:cNvPicPr>
                <a:picLocks noChangeAspect="1" noChangeArrowheads="1"/>
              </p:cNvPicPr>
              <p:nvPr/>
            </p:nvPicPr>
            <p:blipFill>
              <a:blip r:embed="rId8" cstate="print"/>
              <a:srcRect/>
              <a:stretch>
                <a:fillRect/>
              </a:stretch>
            </p:blipFill>
            <p:spPr bwMode="auto">
              <a:xfrm>
                <a:off x="6776465" y="4274820"/>
                <a:ext cx="2367535" cy="439103"/>
              </a:xfrm>
              <a:prstGeom prst="rect">
                <a:avLst/>
              </a:prstGeom>
              <a:noFill/>
              <a:ln>
                <a:noFill/>
              </a:ln>
            </p:spPr>
          </p:pic>
        </p:grpSp>
      </p:grpSp>
      <p:grpSp>
        <p:nvGrpSpPr>
          <p:cNvPr id="4" name="Group 28"/>
          <p:cNvGrpSpPr/>
          <p:nvPr/>
        </p:nvGrpSpPr>
        <p:grpSpPr>
          <a:xfrm>
            <a:off x="4941415" y="3999728"/>
            <a:ext cx="2621435" cy="1009650"/>
            <a:chOff x="4941415" y="3924300"/>
            <a:chExt cx="2621435" cy="1009650"/>
          </a:xfrm>
        </p:grpSpPr>
        <p:sp>
          <p:nvSpPr>
            <p:cNvPr id="26" name="Rectangle 25"/>
            <p:cNvSpPr/>
            <p:nvPr/>
          </p:nvSpPr>
          <p:spPr>
            <a:xfrm>
              <a:off x="4991100" y="3933825"/>
              <a:ext cx="2571750" cy="10001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b="1">
                <a:solidFill>
                  <a:prstClr val="white"/>
                </a:solidFill>
              </a:endParaRPr>
            </a:p>
          </p:txBody>
        </p:sp>
        <p:grpSp>
          <p:nvGrpSpPr>
            <p:cNvPr id="5" name="Group 20"/>
            <p:cNvGrpSpPr/>
            <p:nvPr/>
          </p:nvGrpSpPr>
          <p:grpSpPr>
            <a:xfrm>
              <a:off x="4941415" y="3924300"/>
              <a:ext cx="2549045" cy="982980"/>
              <a:chOff x="2989369" y="5385035"/>
              <a:chExt cx="3322531" cy="1240951"/>
            </a:xfrm>
          </p:grpSpPr>
          <p:pic>
            <p:nvPicPr>
              <p:cNvPr id="158729" name="Picture 9"/>
              <p:cNvPicPr>
                <a:picLocks noChangeAspect="1" noChangeArrowheads="1"/>
              </p:cNvPicPr>
              <p:nvPr/>
            </p:nvPicPr>
            <p:blipFill>
              <a:blip r:embed="rId9" cstate="print"/>
              <a:srcRect/>
              <a:stretch>
                <a:fillRect/>
              </a:stretch>
            </p:blipFill>
            <p:spPr bwMode="auto">
              <a:xfrm>
                <a:off x="2989369" y="5385035"/>
                <a:ext cx="2427126" cy="357278"/>
              </a:xfrm>
              <a:prstGeom prst="rect">
                <a:avLst/>
              </a:prstGeom>
              <a:noFill/>
              <a:ln w="9525">
                <a:noFill/>
                <a:miter lim="800000"/>
                <a:headEnd/>
                <a:tailEnd/>
              </a:ln>
            </p:spPr>
          </p:pic>
          <p:pic>
            <p:nvPicPr>
              <p:cNvPr id="158730" name="Picture 10"/>
              <p:cNvPicPr>
                <a:picLocks noChangeAspect="1" noChangeArrowheads="1"/>
              </p:cNvPicPr>
              <p:nvPr/>
            </p:nvPicPr>
            <p:blipFill>
              <a:blip r:embed="rId10" cstate="print"/>
              <a:srcRect/>
              <a:stretch>
                <a:fillRect/>
              </a:stretch>
            </p:blipFill>
            <p:spPr bwMode="auto">
              <a:xfrm>
                <a:off x="3098800" y="5727700"/>
                <a:ext cx="3213100" cy="898286"/>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3350" y="1619250"/>
            <a:ext cx="5476875" cy="15335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b="1">
              <a:solidFill>
                <a:prstClr val="white"/>
              </a:solidFill>
            </a:endParaRPr>
          </a:p>
        </p:txBody>
      </p:sp>
      <p:sp>
        <p:nvSpPr>
          <p:cNvPr id="2" name="Title 1"/>
          <p:cNvSpPr>
            <a:spLocks noGrp="1"/>
          </p:cNvSpPr>
          <p:nvPr>
            <p:ph type="title"/>
          </p:nvPr>
        </p:nvSpPr>
        <p:spPr>
          <a:xfrm>
            <a:off x="0" y="0"/>
            <a:ext cx="7604450" cy="1417638"/>
          </a:xfrm>
        </p:spPr>
        <p:txBody>
          <a:bodyPr lIns="540000"/>
          <a:lstStyle/>
          <a:p>
            <a:r>
              <a:rPr lang="en-US" sz="3200" dirty="0" smtClean="0">
                <a:latin typeface="Calibri" panose="020F0502020204030204" pitchFamily="34" charset="0"/>
                <a:cs typeface="Calibri" panose="020F0502020204030204" pitchFamily="34" charset="0"/>
              </a:rPr>
              <a:t>Souvenaid increases levels of the biomarker phospholipids</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61925" y="1704975"/>
            <a:ext cx="3286125" cy="1352550"/>
          </a:xfrm>
          <a:noFill/>
          <a:ln>
            <a:noFill/>
          </a:ln>
        </p:spPr>
        <p:txBody>
          <a:bodyPr/>
          <a:lstStyle/>
          <a:p>
            <a:pPr>
              <a:buFont typeface="Wingdings" pitchFamily="2" charset="2"/>
              <a:buChar char="Ø"/>
            </a:pPr>
            <a:r>
              <a:rPr lang="en-US" sz="1400" dirty="0" smtClean="0"/>
              <a:t>Baseline and 24-week plasma samples from the Souvenir II study</a:t>
            </a:r>
          </a:p>
          <a:p>
            <a:pPr>
              <a:buFont typeface="Wingdings" pitchFamily="2" charset="2"/>
              <a:buChar char="Ø"/>
            </a:pPr>
            <a:r>
              <a:rPr lang="en-US" sz="1400" dirty="0" smtClean="0"/>
              <a:t>Drug-naïve patients with very mild AD</a:t>
            </a:r>
          </a:p>
          <a:p>
            <a:pPr>
              <a:buFont typeface="Wingdings" pitchFamily="2" charset="2"/>
              <a:buChar char="Ø"/>
            </a:pPr>
            <a:r>
              <a:rPr lang="en-US" sz="1400" dirty="0" smtClean="0"/>
              <a:t>Polar lipid profile</a:t>
            </a:r>
            <a:endParaRPr lang="en-US" dirty="0" smtClean="0"/>
          </a:p>
        </p:txBody>
      </p:sp>
      <p:sp>
        <p:nvSpPr>
          <p:cNvPr id="4" name="Content Placeholder 2"/>
          <p:cNvSpPr txBox="1">
            <a:spLocks/>
          </p:cNvSpPr>
          <p:nvPr/>
        </p:nvSpPr>
        <p:spPr bwMode="auto">
          <a:xfrm>
            <a:off x="171450" y="3810001"/>
            <a:ext cx="3467099" cy="2266950"/>
          </a:xfrm>
          <a:prstGeom prst="rect">
            <a:avLst/>
          </a:prstGeom>
          <a:noFill/>
          <a:ln w="9525">
            <a:solidFill>
              <a:schemeClr val="accent1">
                <a:lumMod val="40000"/>
                <a:lumOff val="60000"/>
              </a:schemeClr>
            </a:solidFill>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buFont typeface="Wingdings" pitchFamily="2" charset="2"/>
              <a:buChar char="Ø"/>
            </a:pPr>
            <a:r>
              <a:rPr lang="en-US" sz="1400" dirty="0" smtClean="0">
                <a:solidFill>
                  <a:prstClr val="black"/>
                </a:solidFill>
                <a:latin typeface="Trebuchet MS"/>
              </a:rPr>
              <a:t>By providing nutrients which normally rate-limit phospholipid synthesis Souvenaid can:</a:t>
            </a:r>
          </a:p>
          <a:p>
            <a:pPr marL="628650" lvl="1" indent="-266700">
              <a:spcBef>
                <a:spcPct val="20000"/>
              </a:spcBef>
              <a:buFont typeface="Arial" pitchFamily="34" charset="0"/>
              <a:buChar char="•"/>
            </a:pPr>
            <a:r>
              <a:rPr lang="en-US" sz="1400" dirty="0" smtClean="0">
                <a:solidFill>
                  <a:prstClr val="black"/>
                </a:solidFill>
                <a:latin typeface="Trebuchet MS"/>
              </a:rPr>
              <a:t>modify a biomarker profile reflecting disturbed phospholipid metabolism</a:t>
            </a:r>
          </a:p>
          <a:p>
            <a:pPr marL="628650" lvl="1" indent="-266700">
              <a:spcBef>
                <a:spcPct val="20000"/>
              </a:spcBef>
              <a:buFont typeface="Arial" pitchFamily="34" charset="0"/>
              <a:buChar char="•"/>
            </a:pPr>
            <a:r>
              <a:rPr lang="en-US" sz="1400" dirty="0" smtClean="0">
                <a:solidFill>
                  <a:prstClr val="black"/>
                </a:solidFill>
                <a:latin typeface="Trebuchet MS"/>
              </a:rPr>
              <a:t>be useful in asymptomatic subjects with plasma lipid biomarker profiles predictive for conversion to AD</a:t>
            </a:r>
            <a:endParaRPr lang="en-US" sz="3200" dirty="0" smtClean="0">
              <a:solidFill>
                <a:prstClr val="black"/>
              </a:solidFill>
              <a:latin typeface="Trebuchet MS"/>
            </a:endParaRPr>
          </a:p>
        </p:txBody>
      </p:sp>
      <p:sp>
        <p:nvSpPr>
          <p:cNvPr id="6" name="Rectangle 5"/>
          <p:cNvSpPr/>
          <p:nvPr/>
        </p:nvSpPr>
        <p:spPr>
          <a:xfrm>
            <a:off x="3724275" y="1628776"/>
            <a:ext cx="5276850" cy="514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b="1">
              <a:solidFill>
                <a:prstClr val="white"/>
              </a:solidFill>
            </a:endParaRPr>
          </a:p>
        </p:txBody>
      </p:sp>
      <p:sp>
        <p:nvSpPr>
          <p:cNvPr id="5" name="Rectangle 4"/>
          <p:cNvSpPr/>
          <p:nvPr/>
        </p:nvSpPr>
        <p:spPr>
          <a:xfrm>
            <a:off x="4200525" y="1738610"/>
            <a:ext cx="4348800" cy="523220"/>
          </a:xfrm>
          <a:prstGeom prst="rect">
            <a:avLst/>
          </a:prstGeom>
          <a:solidFill>
            <a:schemeClr val="bg1"/>
          </a:solidFill>
        </p:spPr>
        <p:txBody>
          <a:bodyPr wrap="square">
            <a:spAutoFit/>
          </a:bodyPr>
          <a:lstStyle/>
          <a:p>
            <a:pPr marL="342900" indent="-342900">
              <a:spcBef>
                <a:spcPct val="20000"/>
              </a:spcBef>
              <a:defRPr/>
            </a:pPr>
            <a:r>
              <a:rPr lang="en-US" sz="1400" dirty="0" smtClean="0">
                <a:solidFill>
                  <a:prstClr val="black"/>
                </a:solidFill>
                <a:latin typeface="Trebuchet MS"/>
              </a:rPr>
              <a:t>	5 / 7 measured phospholipids reported by </a:t>
            </a:r>
            <a:r>
              <a:rPr lang="en-US" sz="1400" dirty="0" err="1" smtClean="0">
                <a:solidFill>
                  <a:prstClr val="black"/>
                </a:solidFill>
                <a:latin typeface="Trebuchet MS"/>
              </a:rPr>
              <a:t>Mapstone</a:t>
            </a:r>
            <a:r>
              <a:rPr lang="en-US" sz="1400" dirty="0" smtClean="0">
                <a:solidFill>
                  <a:prstClr val="black"/>
                </a:solidFill>
                <a:latin typeface="Trebuchet MS"/>
              </a:rPr>
              <a:t> significantly increased by Souvenaid</a:t>
            </a:r>
          </a:p>
        </p:txBody>
      </p:sp>
      <p:pic>
        <p:nvPicPr>
          <p:cNvPr id="226307" name="Picture 3" descr="\\nlwagefs00\private\nvwijk\_Neurology Category\Papers\Response Mapstone letter\Layout_1.tif"/>
          <p:cNvPicPr>
            <a:picLocks noChangeAspect="1" noChangeArrowheads="1"/>
          </p:cNvPicPr>
          <p:nvPr/>
        </p:nvPicPr>
        <p:blipFill>
          <a:blip r:embed="rId2" cstate="print"/>
          <a:srcRect/>
          <a:stretch>
            <a:fillRect/>
          </a:stretch>
        </p:blipFill>
        <p:spPr bwMode="auto">
          <a:xfrm>
            <a:off x="4203700" y="2246314"/>
            <a:ext cx="4349750" cy="4477850"/>
          </a:xfrm>
          <a:prstGeom prst="rect">
            <a:avLst/>
          </a:prstGeom>
          <a:noFill/>
        </p:spPr>
      </p:pic>
      <p:sp>
        <p:nvSpPr>
          <p:cNvPr id="10" name="Rectangle 9"/>
          <p:cNvSpPr/>
          <p:nvPr/>
        </p:nvSpPr>
        <p:spPr>
          <a:xfrm>
            <a:off x="7086600" y="5662910"/>
            <a:ext cx="1257300" cy="461665"/>
          </a:xfrm>
          <a:prstGeom prst="rect">
            <a:avLst/>
          </a:prstGeom>
          <a:solidFill>
            <a:schemeClr val="bg1"/>
          </a:solidFill>
        </p:spPr>
        <p:txBody>
          <a:bodyPr wrap="square">
            <a:spAutoFit/>
          </a:bodyPr>
          <a:lstStyle/>
          <a:p>
            <a:pPr algn="ctr" eaLnBrk="1" hangingPunct="1"/>
            <a:r>
              <a:rPr lang="en-US" sz="800" b="1" dirty="0" smtClean="0">
                <a:solidFill>
                  <a:prstClr val="black"/>
                </a:solidFill>
              </a:rPr>
              <a:t>* P&lt;0.001; Souvenaid vs. Control using ANCOVA</a:t>
            </a:r>
            <a:endParaRPr lang="en-US" sz="800" b="1" dirty="0">
              <a:solidFill>
                <a:prstClr val="black"/>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146"/>
          <p:cNvSpPr>
            <a:spLocks noChangeArrowheads="1"/>
          </p:cNvSpPr>
          <p:nvPr>
            <p:custDataLst>
              <p:tags r:id="rId1"/>
            </p:custDataLst>
          </p:nvPr>
        </p:nvSpPr>
        <p:spPr bwMode="auto">
          <a:xfrm>
            <a:off x="6839843" y="1971265"/>
            <a:ext cx="1728787" cy="4032721"/>
          </a:xfrm>
          <a:prstGeom prst="rect">
            <a:avLst/>
          </a:prstGeom>
          <a:solidFill>
            <a:schemeClr val="accent6">
              <a:lumMod val="40000"/>
              <a:lumOff val="60000"/>
              <a:alpha val="50000"/>
            </a:schemeClr>
          </a:solidFill>
          <a:ln w="9525">
            <a:noFill/>
            <a:miter lim="800000"/>
            <a:headEnd/>
            <a:tailEnd/>
          </a:ln>
        </p:spPr>
        <p:txBody>
          <a:bodyPr wrap="none"/>
          <a:lstStyle/>
          <a:p>
            <a:pPr algn="ctr"/>
            <a:endParaRPr lang="nl-NL" sz="800" u="sng">
              <a:solidFill>
                <a:srgbClr val="000000"/>
              </a:solidFill>
            </a:endParaRPr>
          </a:p>
        </p:txBody>
      </p:sp>
      <p:sp>
        <p:nvSpPr>
          <p:cNvPr id="69" name="Rectangle 146"/>
          <p:cNvSpPr>
            <a:spLocks noChangeArrowheads="1"/>
          </p:cNvSpPr>
          <p:nvPr>
            <p:custDataLst>
              <p:tags r:id="rId2"/>
            </p:custDataLst>
          </p:nvPr>
        </p:nvSpPr>
        <p:spPr bwMode="auto">
          <a:xfrm>
            <a:off x="2986980" y="1970484"/>
            <a:ext cx="1728788" cy="4069233"/>
          </a:xfrm>
          <a:prstGeom prst="rect">
            <a:avLst/>
          </a:prstGeom>
          <a:solidFill>
            <a:schemeClr val="accent6">
              <a:lumMod val="40000"/>
              <a:lumOff val="60000"/>
              <a:alpha val="50000"/>
            </a:schemeClr>
          </a:solidFill>
          <a:ln w="9525">
            <a:noFill/>
            <a:miter lim="800000"/>
            <a:headEnd/>
            <a:tailEnd/>
          </a:ln>
        </p:spPr>
        <p:txBody>
          <a:bodyPr wrap="none"/>
          <a:lstStyle/>
          <a:p>
            <a:pPr algn="ctr"/>
            <a:endParaRPr lang="nl-NL" sz="800" u="sng">
              <a:solidFill>
                <a:srgbClr val="000000"/>
              </a:solidFill>
            </a:endParaRPr>
          </a:p>
        </p:txBody>
      </p:sp>
      <p:sp>
        <p:nvSpPr>
          <p:cNvPr id="70" name="Rectangle 5"/>
          <p:cNvSpPr>
            <a:spLocks noChangeArrowheads="1"/>
          </p:cNvSpPr>
          <p:nvPr/>
        </p:nvSpPr>
        <p:spPr bwMode="auto">
          <a:xfrm>
            <a:off x="2988568" y="1476441"/>
            <a:ext cx="1727200" cy="414337"/>
          </a:xfrm>
          <a:prstGeom prst="rect">
            <a:avLst/>
          </a:prstGeom>
          <a:solidFill>
            <a:srgbClr val="8977B7"/>
          </a:solidFill>
          <a:ln w="9525">
            <a:solidFill>
              <a:schemeClr val="bg1"/>
            </a:solidFill>
            <a:miter lim="800000"/>
            <a:headEnd/>
            <a:tailEnd/>
          </a:ln>
        </p:spPr>
        <p:txBody>
          <a:bodyPr wrap="none" lIns="99548" tIns="49774" rIns="99548" bIns="49774" anchor="ctr"/>
          <a:lstStyle/>
          <a:p>
            <a:pPr algn="ctr" defTabSz="995363"/>
            <a:r>
              <a:rPr lang="en-US" sz="1600">
                <a:solidFill>
                  <a:srgbClr val="FFFFFF"/>
                </a:solidFill>
                <a:latin typeface="Trebuchet MS" pitchFamily="34" charset="0"/>
                <a:ea typeface="ヒラギノ角ゴ Pro W3"/>
                <a:cs typeface="Arial" pitchFamily="34" charset="0"/>
              </a:rPr>
              <a:t>Prodromal AD</a:t>
            </a:r>
          </a:p>
        </p:txBody>
      </p:sp>
      <p:sp>
        <p:nvSpPr>
          <p:cNvPr id="71" name="Rectangle 6"/>
          <p:cNvSpPr>
            <a:spLocks noChangeArrowheads="1"/>
          </p:cNvSpPr>
          <p:nvPr/>
        </p:nvSpPr>
        <p:spPr bwMode="auto">
          <a:xfrm>
            <a:off x="6839843" y="1476441"/>
            <a:ext cx="1728787" cy="414337"/>
          </a:xfrm>
          <a:prstGeom prst="rect">
            <a:avLst/>
          </a:prstGeom>
          <a:solidFill>
            <a:srgbClr val="8977B7"/>
          </a:solidFill>
          <a:ln w="9525">
            <a:solidFill>
              <a:schemeClr val="bg1"/>
            </a:solidFill>
            <a:miter lim="800000"/>
            <a:headEnd/>
            <a:tailEnd/>
          </a:ln>
        </p:spPr>
        <p:txBody>
          <a:bodyPr wrap="none" lIns="99548" tIns="49774" rIns="99548" bIns="49774" anchor="ctr"/>
          <a:lstStyle/>
          <a:p>
            <a:pPr algn="ctr" defTabSz="995363"/>
            <a:r>
              <a:rPr lang="en-US" sz="1600">
                <a:solidFill>
                  <a:srgbClr val="FFFFFF"/>
                </a:solidFill>
                <a:latin typeface="Trebuchet MS" pitchFamily="34" charset="0"/>
                <a:ea typeface="ヒラギノ角ゴ Pro W3"/>
                <a:cs typeface="Arial" pitchFamily="34" charset="0"/>
              </a:rPr>
              <a:t>Moderate AD</a:t>
            </a:r>
            <a:endParaRPr lang="en-US" sz="1200">
              <a:solidFill>
                <a:srgbClr val="FFFFFF"/>
              </a:solidFill>
              <a:latin typeface="Trebuchet MS" pitchFamily="34" charset="0"/>
              <a:ea typeface="ヒラギノ角ゴ Pro W3"/>
              <a:cs typeface="Arial" pitchFamily="34" charset="0"/>
            </a:endParaRPr>
          </a:p>
        </p:txBody>
      </p:sp>
      <p:sp>
        <p:nvSpPr>
          <p:cNvPr id="72" name="Rectangle 10"/>
          <p:cNvSpPr>
            <a:spLocks noChangeArrowheads="1"/>
          </p:cNvSpPr>
          <p:nvPr/>
        </p:nvSpPr>
        <p:spPr bwMode="auto">
          <a:xfrm>
            <a:off x="5939730" y="2034174"/>
            <a:ext cx="2413000" cy="396875"/>
          </a:xfrm>
          <a:prstGeom prst="rect">
            <a:avLst/>
          </a:prstGeom>
          <a:solidFill>
            <a:srgbClr val="8977B7"/>
          </a:solidFill>
          <a:ln w="9525">
            <a:solidFill>
              <a:srgbClr val="9283BE"/>
            </a:solidFill>
            <a:miter lim="800000"/>
            <a:headEnd/>
            <a:tailEnd/>
          </a:ln>
          <a:effectLst>
            <a:prstShdw prst="shdw17" dist="17961" dir="2700000">
              <a:srgbClr val="5C7A00"/>
            </a:prstShdw>
          </a:effectLst>
        </p:spPr>
        <p:txBody>
          <a:bodyPr wrap="none" anchor="ctr"/>
          <a:lstStyle/>
          <a:p>
            <a:pPr algn="ctr"/>
            <a:r>
              <a:rPr lang="en-US" sz="1200">
                <a:solidFill>
                  <a:srgbClr val="FFFFFF"/>
                </a:solidFill>
              </a:rPr>
              <a:t>ADAS-cog</a:t>
            </a:r>
          </a:p>
          <a:p>
            <a:pPr algn="ctr"/>
            <a:r>
              <a:rPr lang="en-US" sz="1200">
                <a:solidFill>
                  <a:srgbClr val="FFFFFF"/>
                </a:solidFill>
              </a:rPr>
              <a:t>MMSE 14-24, stable on AD drugs</a:t>
            </a:r>
          </a:p>
        </p:txBody>
      </p:sp>
      <p:sp>
        <p:nvSpPr>
          <p:cNvPr id="73" name="Rectangle 10"/>
          <p:cNvSpPr>
            <a:spLocks noChangeArrowheads="1"/>
          </p:cNvSpPr>
          <p:nvPr/>
        </p:nvSpPr>
        <p:spPr bwMode="auto">
          <a:xfrm>
            <a:off x="3023493" y="5725127"/>
            <a:ext cx="1655762" cy="396875"/>
          </a:xfrm>
          <a:prstGeom prst="rect">
            <a:avLst/>
          </a:prstGeom>
          <a:solidFill>
            <a:srgbClr val="8977B7"/>
          </a:solidFill>
          <a:ln w="9525">
            <a:noFill/>
            <a:miter lim="800000"/>
            <a:headEnd/>
            <a:tailEnd/>
          </a:ln>
          <a:effectLst>
            <a:prstShdw prst="shdw17" dist="17961" dir="2700000">
              <a:srgbClr val="5C7A00"/>
            </a:prstShdw>
          </a:effectLst>
        </p:spPr>
        <p:txBody>
          <a:bodyPr wrap="none" anchor="ctr"/>
          <a:lstStyle/>
          <a:p>
            <a:pPr algn="ctr"/>
            <a:r>
              <a:rPr lang="en-US" sz="1200" dirty="0">
                <a:solidFill>
                  <a:srgbClr val="FFFFFF"/>
                </a:solidFill>
              </a:rPr>
              <a:t>NTB + MRI / CSF</a:t>
            </a:r>
          </a:p>
          <a:p>
            <a:pPr algn="ctr"/>
            <a:r>
              <a:rPr lang="en-US" sz="1200" dirty="0">
                <a:solidFill>
                  <a:srgbClr val="FFFFFF"/>
                </a:solidFill>
              </a:rPr>
              <a:t>MMSE ≥ 24, drug-naïve</a:t>
            </a:r>
            <a:endParaRPr lang="en-US" sz="1200" dirty="0">
              <a:solidFill>
                <a:srgbClr val="7030A0"/>
              </a:solidFill>
              <a:latin typeface="Times New Roman" pitchFamily="18" charset="0"/>
            </a:endParaRPr>
          </a:p>
        </p:txBody>
      </p:sp>
      <p:grpSp>
        <p:nvGrpSpPr>
          <p:cNvPr id="74" name="Group 61"/>
          <p:cNvGrpSpPr>
            <a:grpSpLocks/>
          </p:cNvGrpSpPr>
          <p:nvPr/>
        </p:nvGrpSpPr>
        <p:grpSpPr bwMode="auto">
          <a:xfrm>
            <a:off x="6847780" y="2605788"/>
            <a:ext cx="2044700" cy="1883507"/>
            <a:chOff x="7272300" y="2384884"/>
            <a:chExt cx="2044728" cy="1883204"/>
          </a:xfrm>
        </p:grpSpPr>
        <p:sp>
          <p:nvSpPr>
            <p:cNvPr id="75" name="TextBox 46"/>
            <p:cNvSpPr txBox="1">
              <a:spLocks noChangeArrowheads="1"/>
            </p:cNvSpPr>
            <p:nvPr/>
          </p:nvSpPr>
          <p:spPr bwMode="auto">
            <a:xfrm>
              <a:off x="7272314" y="2384884"/>
              <a:ext cx="2044700" cy="230795"/>
            </a:xfrm>
            <a:prstGeom prst="rect">
              <a:avLst/>
            </a:prstGeom>
            <a:noFill/>
            <a:ln w="9525">
              <a:noFill/>
              <a:miter lim="800000"/>
              <a:headEnd/>
              <a:tailEnd/>
            </a:ln>
          </p:spPr>
          <p:txBody>
            <a:bodyPr>
              <a:spAutoFit/>
            </a:bodyPr>
            <a:lstStyle/>
            <a:p>
              <a:endParaRPr lang="en-US" sz="900" dirty="0">
                <a:solidFill>
                  <a:srgbClr val="000099"/>
                </a:solidFill>
              </a:endParaRPr>
            </a:p>
          </p:txBody>
        </p:sp>
        <p:sp>
          <p:nvSpPr>
            <p:cNvPr id="76" name="TextBox 46"/>
            <p:cNvSpPr txBox="1">
              <a:spLocks noChangeArrowheads="1"/>
            </p:cNvSpPr>
            <p:nvPr/>
          </p:nvSpPr>
          <p:spPr bwMode="auto">
            <a:xfrm>
              <a:off x="7272300" y="4037293"/>
              <a:ext cx="2044728" cy="230795"/>
            </a:xfrm>
            <a:prstGeom prst="rect">
              <a:avLst/>
            </a:prstGeom>
            <a:noFill/>
            <a:ln w="9525">
              <a:noFill/>
              <a:miter lim="800000"/>
              <a:headEnd/>
              <a:tailEnd/>
            </a:ln>
          </p:spPr>
          <p:txBody>
            <a:bodyPr>
              <a:spAutoFit/>
            </a:bodyPr>
            <a:lstStyle/>
            <a:p>
              <a:endParaRPr lang="en-US" sz="900" dirty="0">
                <a:solidFill>
                  <a:srgbClr val="000099"/>
                </a:solidFill>
              </a:endParaRPr>
            </a:p>
          </p:txBody>
        </p:sp>
      </p:grpSp>
      <p:grpSp>
        <p:nvGrpSpPr>
          <p:cNvPr id="77" name="Group 120"/>
          <p:cNvGrpSpPr>
            <a:grpSpLocks/>
          </p:cNvGrpSpPr>
          <p:nvPr/>
        </p:nvGrpSpPr>
        <p:grpSpPr bwMode="auto">
          <a:xfrm>
            <a:off x="1331218" y="5667762"/>
            <a:ext cx="1439862" cy="504000"/>
            <a:chOff x="179512" y="4666654"/>
            <a:chExt cx="1440000" cy="504233"/>
          </a:xfrm>
        </p:grpSpPr>
        <p:sp>
          <p:nvSpPr>
            <p:cNvPr id="78" name="AutoShape 59"/>
            <p:cNvSpPr>
              <a:spLocks noChangeArrowheads="1"/>
            </p:cNvSpPr>
            <p:nvPr/>
          </p:nvSpPr>
          <p:spPr bwMode="gray">
            <a:xfrm>
              <a:off x="179512" y="4666654"/>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r>
                <a:rPr lang="en-GB" sz="1200">
                  <a:solidFill>
                    <a:srgbClr val="000099"/>
                  </a:solidFill>
                </a:rPr>
                <a:t>LipiDiDiet </a:t>
              </a:r>
            </a:p>
          </p:txBody>
        </p:sp>
        <p:pic>
          <p:nvPicPr>
            <p:cNvPr id="79" name="Picture 3"/>
            <p:cNvPicPr>
              <a:picLocks noChangeAspect="1" noChangeArrowheads="1"/>
            </p:cNvPicPr>
            <p:nvPr/>
          </p:nvPicPr>
          <p:blipFill>
            <a:blip r:embed="rId4" cstate="print"/>
            <a:srcRect/>
            <a:stretch>
              <a:fillRect/>
            </a:stretch>
          </p:blipFill>
          <p:spPr bwMode="auto">
            <a:xfrm>
              <a:off x="233438" y="4776866"/>
              <a:ext cx="500062" cy="320675"/>
            </a:xfrm>
            <a:prstGeom prst="rect">
              <a:avLst/>
            </a:prstGeom>
            <a:noFill/>
            <a:ln w="9525">
              <a:noFill/>
              <a:miter lim="800000"/>
              <a:headEnd/>
              <a:tailEnd/>
            </a:ln>
          </p:spPr>
        </p:pic>
      </p:grpSp>
      <p:grpSp>
        <p:nvGrpSpPr>
          <p:cNvPr id="80" name="Group 119"/>
          <p:cNvGrpSpPr>
            <a:grpSpLocks/>
          </p:cNvGrpSpPr>
          <p:nvPr/>
        </p:nvGrpSpPr>
        <p:grpSpPr bwMode="auto">
          <a:xfrm>
            <a:off x="1350268" y="4603819"/>
            <a:ext cx="1439862" cy="504000"/>
            <a:chOff x="179512" y="3465004"/>
            <a:chExt cx="1440000" cy="504233"/>
          </a:xfrm>
        </p:grpSpPr>
        <p:sp>
          <p:nvSpPr>
            <p:cNvPr id="81" name="AutoShape 32"/>
            <p:cNvSpPr>
              <a:spLocks noChangeArrowheads="1"/>
            </p:cNvSpPr>
            <p:nvPr/>
          </p:nvSpPr>
          <p:spPr bwMode="gray">
            <a:xfrm>
              <a:off x="179512" y="3465004"/>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r>
                <a:rPr lang="en-GB" sz="1200">
                  <a:solidFill>
                    <a:srgbClr val="000099"/>
                  </a:solidFill>
                </a:rPr>
                <a:t>MRS study  </a:t>
              </a:r>
            </a:p>
          </p:txBody>
        </p:sp>
        <p:pic>
          <p:nvPicPr>
            <p:cNvPr id="82" name="Picture 2" descr="http://www.mrdac.com/bilder/mrs_svs.gif"/>
            <p:cNvPicPr>
              <a:picLocks noChangeAspect="1" noChangeArrowheads="1"/>
            </p:cNvPicPr>
            <p:nvPr/>
          </p:nvPicPr>
          <p:blipFill>
            <a:blip r:embed="rId5" cstate="print"/>
            <a:srcRect/>
            <a:stretch>
              <a:fillRect/>
            </a:stretch>
          </p:blipFill>
          <p:spPr bwMode="auto">
            <a:xfrm>
              <a:off x="251520" y="3510432"/>
              <a:ext cx="412909" cy="422624"/>
            </a:xfrm>
            <a:prstGeom prst="rect">
              <a:avLst/>
            </a:prstGeom>
            <a:noFill/>
            <a:ln w="9525">
              <a:solidFill>
                <a:srgbClr val="92D050"/>
              </a:solidFill>
              <a:miter lim="800000"/>
              <a:headEnd/>
              <a:tailEnd/>
            </a:ln>
          </p:spPr>
        </p:pic>
      </p:grpSp>
      <p:grpSp>
        <p:nvGrpSpPr>
          <p:cNvPr id="83" name="Group 54"/>
          <p:cNvGrpSpPr>
            <a:grpSpLocks/>
          </p:cNvGrpSpPr>
          <p:nvPr/>
        </p:nvGrpSpPr>
        <p:grpSpPr bwMode="auto">
          <a:xfrm>
            <a:off x="1350268" y="4068197"/>
            <a:ext cx="1439862" cy="504000"/>
            <a:chOff x="584100" y="5021560"/>
            <a:chExt cx="1440000" cy="504233"/>
          </a:xfrm>
        </p:grpSpPr>
        <p:sp>
          <p:nvSpPr>
            <p:cNvPr id="84" name="AutoShape 32"/>
            <p:cNvSpPr>
              <a:spLocks noChangeArrowheads="1"/>
            </p:cNvSpPr>
            <p:nvPr/>
          </p:nvSpPr>
          <p:spPr bwMode="gray">
            <a:xfrm>
              <a:off x="584100" y="5021560"/>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r>
                <a:rPr lang="en-GB" sz="1200">
                  <a:solidFill>
                    <a:srgbClr val="000099"/>
                  </a:solidFill>
                </a:rPr>
                <a:t>MEG study  </a:t>
              </a:r>
            </a:p>
          </p:txBody>
        </p:sp>
        <p:pic>
          <p:nvPicPr>
            <p:cNvPr id="85" name="Picture 5" descr="F1"/>
            <p:cNvPicPr>
              <a:picLocks noChangeArrowheads="1"/>
            </p:cNvPicPr>
            <p:nvPr/>
          </p:nvPicPr>
          <p:blipFill>
            <a:blip r:embed="rId6" cstate="print"/>
            <a:srcRect/>
            <a:stretch>
              <a:fillRect/>
            </a:stretch>
          </p:blipFill>
          <p:spPr bwMode="auto">
            <a:xfrm>
              <a:off x="647612" y="5072322"/>
              <a:ext cx="432000" cy="432000"/>
            </a:xfrm>
            <a:prstGeom prst="rect">
              <a:avLst/>
            </a:prstGeom>
            <a:noFill/>
            <a:ln w="9525">
              <a:solidFill>
                <a:srgbClr val="92D050"/>
              </a:solidFill>
              <a:miter lim="800000"/>
              <a:headEnd/>
              <a:tailEnd/>
            </a:ln>
          </p:spPr>
        </p:pic>
      </p:grpSp>
      <p:grpSp>
        <p:nvGrpSpPr>
          <p:cNvPr id="86" name="Group 123"/>
          <p:cNvGrpSpPr>
            <a:grpSpLocks/>
          </p:cNvGrpSpPr>
          <p:nvPr/>
        </p:nvGrpSpPr>
        <p:grpSpPr bwMode="auto">
          <a:xfrm>
            <a:off x="1350268" y="2998538"/>
            <a:ext cx="1439862" cy="504000"/>
            <a:chOff x="179512" y="2240867"/>
            <a:chExt cx="1440000" cy="504233"/>
          </a:xfrm>
        </p:grpSpPr>
        <p:sp>
          <p:nvSpPr>
            <p:cNvPr id="87" name="AutoShape 29"/>
            <p:cNvSpPr>
              <a:spLocks noChangeArrowheads="1"/>
            </p:cNvSpPr>
            <p:nvPr/>
          </p:nvSpPr>
          <p:spPr bwMode="gray">
            <a:xfrm>
              <a:off x="179512" y="2240867"/>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lnSpc>
                  <a:spcPct val="150000"/>
                </a:lnSpc>
              </a:pPr>
              <a:r>
                <a:rPr lang="en-GB" sz="1200">
                  <a:solidFill>
                    <a:srgbClr val="000099"/>
                  </a:solidFill>
                </a:rPr>
                <a:t>Souvenir II</a:t>
              </a:r>
            </a:p>
          </p:txBody>
        </p:sp>
        <p:pic>
          <p:nvPicPr>
            <p:cNvPr id="88" name="Picture 1" descr="S:\Clinical Trials\C09 Alzheimer\Alz.1.C_D  Souvenir II_EU\Study logo\souvenir II small.JPG"/>
            <p:cNvPicPr>
              <a:picLocks noChangeAspect="1" noChangeArrowheads="1"/>
            </p:cNvPicPr>
            <p:nvPr/>
          </p:nvPicPr>
          <p:blipFill>
            <a:blip r:embed="rId7" cstate="print"/>
            <a:srcRect/>
            <a:stretch>
              <a:fillRect/>
            </a:stretch>
          </p:blipFill>
          <p:spPr bwMode="auto">
            <a:xfrm>
              <a:off x="251520" y="2289582"/>
              <a:ext cx="431800" cy="438150"/>
            </a:xfrm>
            <a:prstGeom prst="rect">
              <a:avLst/>
            </a:prstGeom>
            <a:noFill/>
            <a:ln w="9525">
              <a:noFill/>
              <a:miter lim="800000"/>
              <a:headEnd/>
              <a:tailEnd/>
            </a:ln>
          </p:spPr>
        </p:pic>
      </p:grpSp>
      <p:grpSp>
        <p:nvGrpSpPr>
          <p:cNvPr id="89" name="Group 63"/>
          <p:cNvGrpSpPr>
            <a:grpSpLocks/>
          </p:cNvGrpSpPr>
          <p:nvPr/>
        </p:nvGrpSpPr>
        <p:grpSpPr bwMode="auto">
          <a:xfrm>
            <a:off x="1350268" y="2462916"/>
            <a:ext cx="1439862" cy="504000"/>
            <a:chOff x="584100" y="3329372"/>
            <a:chExt cx="1440000" cy="504233"/>
          </a:xfrm>
        </p:grpSpPr>
        <p:sp>
          <p:nvSpPr>
            <p:cNvPr id="90" name="AutoShape 29"/>
            <p:cNvSpPr>
              <a:spLocks noChangeArrowheads="1"/>
            </p:cNvSpPr>
            <p:nvPr/>
          </p:nvSpPr>
          <p:spPr bwMode="gray">
            <a:xfrm>
              <a:off x="584100" y="3329372"/>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lnSpc>
                  <a:spcPct val="150000"/>
                </a:lnSpc>
              </a:pPr>
              <a:r>
                <a:rPr lang="en-GB" sz="1200">
                  <a:solidFill>
                    <a:srgbClr val="000099"/>
                  </a:solidFill>
                </a:rPr>
                <a:t>Souvenir I</a:t>
              </a:r>
            </a:p>
          </p:txBody>
        </p:sp>
        <p:pic>
          <p:nvPicPr>
            <p:cNvPr id="91" name="Picture 6"/>
            <p:cNvPicPr>
              <a:picLocks noChangeAspect="1" noChangeArrowheads="1"/>
            </p:cNvPicPr>
            <p:nvPr/>
          </p:nvPicPr>
          <p:blipFill>
            <a:blip r:embed="rId8" cstate="print"/>
            <a:srcRect/>
            <a:stretch>
              <a:fillRect/>
            </a:stretch>
          </p:blipFill>
          <p:spPr bwMode="auto">
            <a:xfrm>
              <a:off x="637341" y="3377781"/>
              <a:ext cx="432000" cy="432000"/>
            </a:xfrm>
            <a:prstGeom prst="rect">
              <a:avLst/>
            </a:prstGeom>
            <a:noFill/>
            <a:ln w="9525">
              <a:noFill/>
              <a:miter lim="800000"/>
              <a:headEnd/>
              <a:tailEnd/>
            </a:ln>
          </p:spPr>
        </p:pic>
      </p:grpSp>
      <p:grpSp>
        <p:nvGrpSpPr>
          <p:cNvPr id="92" name="Group 67"/>
          <p:cNvGrpSpPr>
            <a:grpSpLocks/>
          </p:cNvGrpSpPr>
          <p:nvPr/>
        </p:nvGrpSpPr>
        <p:grpSpPr bwMode="auto">
          <a:xfrm>
            <a:off x="1350268" y="1927293"/>
            <a:ext cx="1439862" cy="504000"/>
            <a:chOff x="583940" y="2753308"/>
            <a:chExt cx="1440000" cy="504233"/>
          </a:xfrm>
        </p:grpSpPr>
        <p:sp>
          <p:nvSpPr>
            <p:cNvPr id="93" name="AutoShape 29"/>
            <p:cNvSpPr>
              <a:spLocks noChangeArrowheads="1"/>
            </p:cNvSpPr>
            <p:nvPr/>
          </p:nvSpPr>
          <p:spPr bwMode="gray">
            <a:xfrm>
              <a:off x="583940" y="2753308"/>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lnSpc>
                  <a:spcPct val="150000"/>
                </a:lnSpc>
              </a:pPr>
              <a:r>
                <a:rPr lang="en-GB" sz="1200">
                  <a:solidFill>
                    <a:srgbClr val="000099"/>
                  </a:solidFill>
                </a:rPr>
                <a:t>S-Connect</a:t>
              </a:r>
            </a:p>
          </p:txBody>
        </p:sp>
        <p:pic>
          <p:nvPicPr>
            <p:cNvPr id="94" name="Picture 2" descr="S:\Clinical Trials\C09 Alzheimer\Alz.1.C_C  S-Connect_US\Study logo\LH-NUTR-30-S-CONNECT#190464.jpg"/>
            <p:cNvPicPr>
              <a:picLocks noChangeAspect="1" noChangeArrowheads="1"/>
            </p:cNvPicPr>
            <p:nvPr/>
          </p:nvPicPr>
          <p:blipFill>
            <a:blip r:embed="rId9" cstate="print"/>
            <a:srcRect/>
            <a:stretch>
              <a:fillRect/>
            </a:stretch>
          </p:blipFill>
          <p:spPr bwMode="auto">
            <a:xfrm>
              <a:off x="621783" y="2816980"/>
              <a:ext cx="432000" cy="432000"/>
            </a:xfrm>
            <a:prstGeom prst="rect">
              <a:avLst/>
            </a:prstGeom>
            <a:noFill/>
            <a:ln w="9525">
              <a:noFill/>
              <a:miter lim="800000"/>
              <a:headEnd/>
              <a:tailEnd/>
            </a:ln>
          </p:spPr>
        </p:pic>
      </p:grpSp>
      <p:grpSp>
        <p:nvGrpSpPr>
          <p:cNvPr id="95" name="Group 72"/>
          <p:cNvGrpSpPr>
            <a:grpSpLocks/>
          </p:cNvGrpSpPr>
          <p:nvPr/>
        </p:nvGrpSpPr>
        <p:grpSpPr bwMode="auto">
          <a:xfrm>
            <a:off x="1350268" y="3532569"/>
            <a:ext cx="1439862" cy="505306"/>
            <a:chOff x="2195736" y="3753034"/>
            <a:chExt cx="1440000" cy="504058"/>
          </a:xfrm>
        </p:grpSpPr>
        <p:sp>
          <p:nvSpPr>
            <p:cNvPr id="96" name="AutoShape 29"/>
            <p:cNvSpPr>
              <a:spLocks noChangeArrowheads="1"/>
            </p:cNvSpPr>
            <p:nvPr/>
          </p:nvSpPr>
          <p:spPr bwMode="gray">
            <a:xfrm>
              <a:off x="2195736" y="3753034"/>
              <a:ext cx="1440000" cy="502755"/>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lnSpc>
                  <a:spcPct val="150000"/>
                </a:lnSpc>
              </a:pPr>
              <a:r>
                <a:rPr lang="en-GB" sz="1200">
                  <a:solidFill>
                    <a:srgbClr val="000099"/>
                  </a:solidFill>
                </a:rPr>
                <a:t>Open Label</a:t>
              </a:r>
            </a:p>
          </p:txBody>
        </p:sp>
        <p:grpSp>
          <p:nvGrpSpPr>
            <p:cNvPr id="97" name="Group 71"/>
            <p:cNvGrpSpPr>
              <a:grpSpLocks/>
            </p:cNvGrpSpPr>
            <p:nvPr/>
          </p:nvGrpSpPr>
          <p:grpSpPr bwMode="auto">
            <a:xfrm>
              <a:off x="2262567" y="3825092"/>
              <a:ext cx="432000" cy="432000"/>
              <a:chOff x="1207818" y="3825044"/>
              <a:chExt cx="545237" cy="504000"/>
            </a:xfrm>
          </p:grpSpPr>
          <p:pic>
            <p:nvPicPr>
              <p:cNvPr id="98" name="Picture 4" descr="S:\Clinical Trials\C09 Alzheimer\Alz.1.C_D  Souvenir II_EU\Study logo\souvenir II.JPG"/>
              <p:cNvPicPr>
                <a:picLocks noChangeAspect="1" noChangeArrowheads="1"/>
              </p:cNvPicPr>
              <p:nvPr/>
            </p:nvPicPr>
            <p:blipFill>
              <a:blip r:embed="rId10" cstate="print"/>
              <a:srcRect/>
              <a:stretch>
                <a:fillRect/>
              </a:stretch>
            </p:blipFill>
            <p:spPr bwMode="auto">
              <a:xfrm>
                <a:off x="1223684" y="3825044"/>
                <a:ext cx="504000" cy="504000"/>
              </a:xfrm>
              <a:prstGeom prst="rect">
                <a:avLst/>
              </a:prstGeom>
              <a:noFill/>
              <a:ln w="9525">
                <a:noFill/>
                <a:miter lim="800000"/>
                <a:headEnd/>
                <a:tailEnd/>
              </a:ln>
            </p:spPr>
          </p:pic>
          <p:sp>
            <p:nvSpPr>
              <p:cNvPr id="99" name="WordArt 35"/>
              <p:cNvSpPr>
                <a:spLocks noChangeAspect="1" noChangeArrowheads="1" noChangeShapeType="1" noTextEdit="1"/>
              </p:cNvSpPr>
              <p:nvPr/>
            </p:nvSpPr>
            <p:spPr bwMode="auto">
              <a:xfrm>
                <a:off x="1207818" y="3825044"/>
                <a:ext cx="545237" cy="504000"/>
              </a:xfrm>
              <a:prstGeom prst="rect">
                <a:avLst/>
              </a:prstGeom>
            </p:spPr>
            <p:txBody>
              <a:bodyPr spcFirstLastPara="1" wrap="none" fromWordArt="1">
                <a:prstTxWarp prst="textArchUp">
                  <a:avLst>
                    <a:gd name="adj" fmla="val 10800004"/>
                  </a:avLst>
                </a:prstTxWarp>
              </a:bodyPr>
              <a:lstStyle/>
              <a:p>
                <a:r>
                  <a:rPr lang="nl-NL" sz="3600" kern="10">
                    <a:ln w="9525">
                      <a:noFill/>
                      <a:round/>
                      <a:headEnd/>
                      <a:tailEnd/>
                    </a:ln>
                    <a:solidFill>
                      <a:srgbClr val="000099"/>
                    </a:solidFill>
                    <a:latin typeface="Arial Black"/>
                  </a:rPr>
                  <a:t>Open Label Extension Study</a:t>
                </a:r>
              </a:p>
            </p:txBody>
          </p:sp>
        </p:grpSp>
      </p:grpSp>
      <p:sp>
        <p:nvSpPr>
          <p:cNvPr id="100" name="Rectangle 8"/>
          <p:cNvSpPr>
            <a:spLocks noChangeArrowheads="1"/>
          </p:cNvSpPr>
          <p:nvPr/>
        </p:nvSpPr>
        <p:spPr bwMode="auto">
          <a:xfrm>
            <a:off x="4933255" y="3112836"/>
            <a:ext cx="1727200" cy="396875"/>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dirty="0">
                <a:solidFill>
                  <a:srgbClr val="FFFFFF"/>
                </a:solidFill>
                <a:latin typeface="Arial"/>
                <a:ea typeface="ＭＳ Ｐゴシック"/>
                <a:cs typeface="ＭＳ Ｐゴシック"/>
              </a:rPr>
              <a:t>NTB + EEG</a:t>
            </a:r>
          </a:p>
          <a:p>
            <a:pPr algn="ctr">
              <a:defRPr/>
            </a:pPr>
            <a:r>
              <a:rPr lang="en-US" sz="1200" dirty="0">
                <a:solidFill>
                  <a:srgbClr val="FFFFFF"/>
                </a:solidFill>
                <a:latin typeface="Arial"/>
                <a:ea typeface="ＭＳ Ｐゴシック"/>
                <a:cs typeface="ＭＳ Ｐゴシック"/>
              </a:rPr>
              <a:t>MMSE ≥ 20, drug-naïve</a:t>
            </a:r>
          </a:p>
        </p:txBody>
      </p:sp>
      <p:sp>
        <p:nvSpPr>
          <p:cNvPr id="101" name="Rectangle 8"/>
          <p:cNvSpPr>
            <a:spLocks noChangeArrowheads="1"/>
          </p:cNvSpPr>
          <p:nvPr/>
        </p:nvSpPr>
        <p:spPr bwMode="auto">
          <a:xfrm>
            <a:off x="4933255" y="2591501"/>
            <a:ext cx="1727200" cy="396875"/>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dirty="0">
                <a:solidFill>
                  <a:srgbClr val="FFFFFF"/>
                </a:solidFill>
                <a:latin typeface="Arial"/>
                <a:ea typeface="ＭＳ Ｐゴシック"/>
                <a:cs typeface="ＭＳ Ｐゴシック"/>
              </a:rPr>
              <a:t>WMS-r &amp; ADAS-cog</a:t>
            </a:r>
          </a:p>
          <a:p>
            <a:pPr algn="ctr">
              <a:defRPr/>
            </a:pPr>
            <a:r>
              <a:rPr lang="en-US" sz="1200" dirty="0">
                <a:solidFill>
                  <a:srgbClr val="FFFFFF"/>
                </a:solidFill>
                <a:latin typeface="Arial"/>
                <a:ea typeface="ＭＳ Ｐゴシック"/>
                <a:cs typeface="ＭＳ Ｐゴシック"/>
              </a:rPr>
              <a:t>MMSE 20-26, drug-na</a:t>
            </a:r>
            <a:r>
              <a:rPr lang="en-US" sz="1200" dirty="0">
                <a:solidFill>
                  <a:srgbClr val="FFFFFF"/>
                </a:solidFill>
                <a:ea typeface="ＭＳ Ｐゴシック"/>
                <a:cs typeface="ＭＳ Ｐゴシック"/>
              </a:rPr>
              <a:t>ï</a:t>
            </a:r>
            <a:r>
              <a:rPr lang="en-US" sz="1200" dirty="0">
                <a:solidFill>
                  <a:srgbClr val="FFFFFF"/>
                </a:solidFill>
                <a:latin typeface="Arial"/>
                <a:ea typeface="ＭＳ Ｐゴシック"/>
                <a:cs typeface="ＭＳ Ｐゴシック"/>
              </a:rPr>
              <a:t>ve</a:t>
            </a:r>
          </a:p>
        </p:txBody>
      </p:sp>
      <p:sp>
        <p:nvSpPr>
          <p:cNvPr id="102" name="TextBox 46"/>
          <p:cNvSpPr txBox="1">
            <a:spLocks noChangeArrowheads="1"/>
          </p:cNvSpPr>
          <p:nvPr/>
        </p:nvSpPr>
        <p:spPr bwMode="auto">
          <a:xfrm>
            <a:off x="1115616" y="6196713"/>
            <a:ext cx="6084168" cy="646331"/>
          </a:xfrm>
          <a:prstGeom prst="rect">
            <a:avLst/>
          </a:prstGeom>
          <a:noFill/>
          <a:ln w="9525">
            <a:noFill/>
            <a:miter lim="800000"/>
            <a:headEnd/>
            <a:tailEnd/>
          </a:ln>
        </p:spPr>
        <p:txBody>
          <a:bodyPr wrap="square">
            <a:spAutoFit/>
          </a:bodyPr>
          <a:lstStyle/>
          <a:p>
            <a:r>
              <a:rPr lang="en-US" sz="900" dirty="0" smtClean="0">
                <a:solidFill>
                  <a:srgbClr val="000099"/>
                </a:solidFill>
              </a:rPr>
              <a:t>Souvenir I received funding from NL STW</a:t>
            </a:r>
          </a:p>
          <a:p>
            <a:r>
              <a:rPr lang="en-US" sz="900" dirty="0" smtClean="0">
                <a:solidFill>
                  <a:srgbClr val="000099"/>
                </a:solidFill>
              </a:rPr>
              <a:t>Souvenir II receives funding from the NL Food &amp; Nutrition Delta project, FND N°10003</a:t>
            </a:r>
          </a:p>
          <a:p>
            <a:r>
              <a:rPr lang="en-GB" sz="900" dirty="0" smtClean="0">
                <a:solidFill>
                  <a:srgbClr val="000099"/>
                </a:solidFill>
              </a:rPr>
              <a:t>LipiDiDiet is funded </a:t>
            </a:r>
            <a:r>
              <a:rPr lang="en-GB" sz="900" dirty="0">
                <a:solidFill>
                  <a:srgbClr val="000099"/>
                </a:solidFill>
              </a:rPr>
              <a:t>by the EU FP7 project  LipiDiDiet, Grant Agreement   N° </a:t>
            </a:r>
            <a:r>
              <a:rPr lang="en-GB" sz="900" dirty="0" smtClean="0">
                <a:solidFill>
                  <a:srgbClr val="000099"/>
                </a:solidFill>
              </a:rPr>
              <a:t>211696</a:t>
            </a:r>
          </a:p>
          <a:p>
            <a:r>
              <a:rPr lang="en-GB" sz="900" dirty="0" smtClean="0">
                <a:solidFill>
                  <a:srgbClr val="000099"/>
                </a:solidFill>
              </a:rPr>
              <a:t>NL-Enigma </a:t>
            </a:r>
            <a:r>
              <a:rPr lang="en-US" sz="900" dirty="0" smtClean="0">
                <a:solidFill>
                  <a:srgbClr val="000099"/>
                </a:solidFill>
              </a:rPr>
              <a:t>funded by NWO NIHC project, N°057-13-003. </a:t>
            </a:r>
            <a:endParaRPr lang="en-US" sz="900" dirty="0">
              <a:solidFill>
                <a:srgbClr val="000099"/>
              </a:solidFill>
            </a:endParaRPr>
          </a:p>
        </p:txBody>
      </p:sp>
      <p:sp>
        <p:nvSpPr>
          <p:cNvPr id="103" name="Rectangle 8"/>
          <p:cNvSpPr>
            <a:spLocks noChangeArrowheads="1"/>
          </p:cNvSpPr>
          <p:nvPr/>
        </p:nvSpPr>
        <p:spPr bwMode="auto">
          <a:xfrm>
            <a:off x="4933255" y="3634171"/>
            <a:ext cx="1727200" cy="395287"/>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dirty="0">
                <a:solidFill>
                  <a:srgbClr val="FFFFFF"/>
                </a:solidFill>
                <a:latin typeface="Arial"/>
                <a:ea typeface="ＭＳ Ｐゴシック"/>
                <a:cs typeface="ＭＳ Ｐゴシック"/>
              </a:rPr>
              <a:t>Safety + Compliance</a:t>
            </a:r>
          </a:p>
          <a:p>
            <a:pPr algn="ctr">
              <a:defRPr/>
            </a:pPr>
            <a:r>
              <a:rPr lang="en-US" sz="1200" dirty="0">
                <a:solidFill>
                  <a:srgbClr val="FFFFFF"/>
                </a:solidFill>
                <a:latin typeface="Arial"/>
                <a:ea typeface="ＭＳ Ｐゴシック"/>
                <a:cs typeface="ＭＳ Ｐゴシック"/>
              </a:rPr>
              <a:t>+ NTB</a:t>
            </a:r>
          </a:p>
        </p:txBody>
      </p:sp>
      <p:sp>
        <p:nvSpPr>
          <p:cNvPr id="104" name="Rectangle 8"/>
          <p:cNvSpPr>
            <a:spLocks noChangeArrowheads="1"/>
          </p:cNvSpPr>
          <p:nvPr/>
        </p:nvSpPr>
        <p:spPr bwMode="auto">
          <a:xfrm>
            <a:off x="4933255" y="4676841"/>
            <a:ext cx="1727200" cy="395287"/>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baseline="30000" dirty="0">
                <a:solidFill>
                  <a:srgbClr val="FFFFFF"/>
                </a:solidFill>
                <a:latin typeface="Arial"/>
                <a:ea typeface="ＭＳ Ｐゴシック"/>
                <a:cs typeface="ＭＳ Ｐゴシック"/>
              </a:rPr>
              <a:t>31</a:t>
            </a:r>
            <a:r>
              <a:rPr lang="en-US" sz="1200" dirty="0">
                <a:solidFill>
                  <a:srgbClr val="FFFFFF"/>
                </a:solidFill>
                <a:latin typeface="Arial"/>
                <a:ea typeface="ＭＳ Ｐゴシック"/>
                <a:cs typeface="ＭＳ Ｐゴシック"/>
              </a:rPr>
              <a:t>P and </a:t>
            </a:r>
            <a:r>
              <a:rPr lang="en-US" sz="1200" baseline="30000" dirty="0">
                <a:solidFill>
                  <a:srgbClr val="FFFFFF"/>
                </a:solidFill>
                <a:latin typeface="Arial"/>
                <a:ea typeface="ＭＳ Ｐゴシック"/>
                <a:cs typeface="ＭＳ Ｐゴシック"/>
              </a:rPr>
              <a:t>1</a:t>
            </a:r>
            <a:r>
              <a:rPr lang="en-US" sz="1200" dirty="0">
                <a:solidFill>
                  <a:srgbClr val="FFFFFF"/>
                </a:solidFill>
                <a:latin typeface="Arial"/>
                <a:ea typeface="ＭＳ Ｐゴシック"/>
                <a:cs typeface="ＭＳ Ｐゴシック"/>
              </a:rPr>
              <a:t>H-MRS</a:t>
            </a:r>
          </a:p>
          <a:p>
            <a:pPr algn="ctr">
              <a:defRPr/>
            </a:pPr>
            <a:r>
              <a:rPr lang="en-US" sz="1200" dirty="0">
                <a:solidFill>
                  <a:srgbClr val="FFFFFF"/>
                </a:solidFill>
                <a:latin typeface="Arial"/>
                <a:ea typeface="ＭＳ Ｐゴシック"/>
                <a:cs typeface="ＭＳ Ｐゴシック"/>
              </a:rPr>
              <a:t>MMSE ≥ 20, drug-naïve</a:t>
            </a:r>
          </a:p>
        </p:txBody>
      </p:sp>
      <p:sp>
        <p:nvSpPr>
          <p:cNvPr id="105" name="Rectangle 8"/>
          <p:cNvSpPr>
            <a:spLocks noChangeArrowheads="1"/>
          </p:cNvSpPr>
          <p:nvPr/>
        </p:nvSpPr>
        <p:spPr bwMode="auto">
          <a:xfrm>
            <a:off x="4933255" y="4155506"/>
            <a:ext cx="1727200" cy="395287"/>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dirty="0">
                <a:solidFill>
                  <a:srgbClr val="FFFFFF"/>
                </a:solidFill>
                <a:latin typeface="Arial"/>
                <a:ea typeface="ＭＳ Ｐゴシック"/>
                <a:cs typeface="ＭＳ Ｐゴシック"/>
              </a:rPr>
              <a:t>MEG + EEG +NTB</a:t>
            </a:r>
          </a:p>
          <a:p>
            <a:pPr algn="ctr">
              <a:defRPr/>
            </a:pPr>
            <a:r>
              <a:rPr lang="en-US" sz="1200" dirty="0">
                <a:solidFill>
                  <a:srgbClr val="FFFFFF"/>
                </a:solidFill>
                <a:latin typeface="Arial"/>
                <a:ea typeface="ＭＳ Ｐゴシック"/>
                <a:cs typeface="ＭＳ Ｐゴシック"/>
              </a:rPr>
              <a:t>MMSE ≥ 20, drug-naïve</a:t>
            </a:r>
          </a:p>
        </p:txBody>
      </p:sp>
      <p:sp>
        <p:nvSpPr>
          <p:cNvPr id="106" name="Rectangle 5"/>
          <p:cNvSpPr>
            <a:spLocks noChangeArrowheads="1"/>
          </p:cNvSpPr>
          <p:nvPr/>
        </p:nvSpPr>
        <p:spPr bwMode="auto">
          <a:xfrm>
            <a:off x="4913395" y="1476441"/>
            <a:ext cx="1727200" cy="414337"/>
          </a:xfrm>
          <a:prstGeom prst="rect">
            <a:avLst/>
          </a:prstGeom>
          <a:solidFill>
            <a:srgbClr val="8977B7"/>
          </a:solidFill>
          <a:ln w="9525">
            <a:solidFill>
              <a:schemeClr val="bg1"/>
            </a:solidFill>
            <a:miter lim="800000"/>
            <a:headEnd/>
            <a:tailEnd/>
          </a:ln>
        </p:spPr>
        <p:txBody>
          <a:bodyPr wrap="none" lIns="99548" tIns="49774" rIns="99548" bIns="49774" anchor="ctr"/>
          <a:lstStyle/>
          <a:p>
            <a:pPr algn="ctr" defTabSz="995363"/>
            <a:r>
              <a:rPr lang="en-US" sz="1600">
                <a:solidFill>
                  <a:srgbClr val="FFFFFF"/>
                </a:solidFill>
                <a:latin typeface="Trebuchet MS" pitchFamily="34" charset="0"/>
                <a:ea typeface="ヒラギノ角ゴ Pro W3"/>
                <a:cs typeface="Arial" pitchFamily="34" charset="0"/>
              </a:rPr>
              <a:t>Mild AD</a:t>
            </a:r>
          </a:p>
        </p:txBody>
      </p:sp>
      <p:sp>
        <p:nvSpPr>
          <p:cNvPr id="107" name="Title 1"/>
          <p:cNvSpPr txBox="1">
            <a:spLocks/>
          </p:cNvSpPr>
          <p:nvPr/>
        </p:nvSpPr>
        <p:spPr>
          <a:xfrm>
            <a:off x="1" y="1"/>
            <a:ext cx="7452320" cy="1476440"/>
          </a:xfrm>
          <a:prstGeom prst="rect">
            <a:avLst/>
          </a:prstGeom>
        </p:spPr>
        <p:txBody>
          <a:bodyPr lIns="540000" anchor="ctr"/>
          <a:lstStyle/>
          <a:p>
            <a:pPr marL="177800" marR="0" lvl="0" algn="l" defTabSz="914400" rtl="0" eaLnBrk="0" fontAlgn="base" latinLnBrk="0" hangingPunct="0">
              <a:lnSpc>
                <a:spcPct val="100000"/>
              </a:lnSpc>
              <a:spcBef>
                <a:spcPct val="0"/>
              </a:spcBef>
              <a:spcAft>
                <a:spcPct val="0"/>
              </a:spcAft>
              <a:buClrTx/>
              <a:buSzTx/>
              <a:buFontTx/>
              <a:buNone/>
              <a:tabLst/>
              <a:defRPr/>
            </a:pPr>
            <a:r>
              <a:rPr lang="en-US" sz="3200" kern="0" noProof="0" dirty="0" smtClean="0">
                <a:solidFill>
                  <a:schemeClr val="bg1"/>
                </a:solidFill>
                <a:latin typeface="+mn-lt"/>
                <a:cs typeface="ＭＳ Ｐゴシック" charset="-128"/>
              </a:rPr>
              <a:t>Souvenaid Clinical Development</a:t>
            </a:r>
            <a:endParaRPr kumimoji="0" lang="en-US" sz="3200" b="1" i="0" u="none" strike="noStrike" kern="0" cap="none" spc="0" normalizeH="0" baseline="0" noProof="0" dirty="0" smtClean="0">
              <a:ln>
                <a:noFill/>
              </a:ln>
              <a:solidFill>
                <a:schemeClr val="bg1"/>
              </a:solidFill>
              <a:effectLst/>
              <a:uLnTx/>
              <a:uFillTx/>
              <a:latin typeface="+mn-lt"/>
              <a:ea typeface="ＭＳ Ｐゴシック" pitchFamily="34" charset="-128"/>
              <a:cs typeface="ＭＳ Ｐゴシック" charset="-128"/>
            </a:endParaRPr>
          </a:p>
        </p:txBody>
      </p:sp>
      <p:sp>
        <p:nvSpPr>
          <p:cNvPr id="108" name="Rectangle 10"/>
          <p:cNvSpPr>
            <a:spLocks noChangeArrowheads="1"/>
          </p:cNvSpPr>
          <p:nvPr/>
        </p:nvSpPr>
        <p:spPr bwMode="auto">
          <a:xfrm>
            <a:off x="3033652" y="5196807"/>
            <a:ext cx="3671947" cy="396875"/>
          </a:xfrm>
          <a:prstGeom prst="rect">
            <a:avLst/>
          </a:prstGeom>
          <a:solidFill>
            <a:srgbClr val="8977B7"/>
          </a:solidFill>
          <a:ln w="9525">
            <a:noFill/>
            <a:miter lim="800000"/>
            <a:headEnd/>
            <a:tailEnd/>
          </a:ln>
          <a:effectLst>
            <a:prstShdw prst="shdw17" dist="17961" dir="2700000">
              <a:srgbClr val="5C7A00"/>
            </a:prstShdw>
          </a:effectLst>
        </p:spPr>
        <p:txBody>
          <a:bodyPr wrap="none" anchor="ctr"/>
          <a:lstStyle/>
          <a:p>
            <a:pPr algn="ctr"/>
            <a:r>
              <a:rPr lang="en-US" sz="1200" baseline="30000" dirty="0" smtClean="0">
                <a:solidFill>
                  <a:srgbClr val="FFFFFF"/>
                </a:solidFill>
              </a:rPr>
              <a:t>18</a:t>
            </a:r>
            <a:r>
              <a:rPr lang="en-US" sz="1200" dirty="0" smtClean="0">
                <a:solidFill>
                  <a:srgbClr val="FFFFFF"/>
                </a:solidFill>
              </a:rPr>
              <a:t>FDG-PET</a:t>
            </a:r>
            <a:endParaRPr lang="en-US" sz="1200" dirty="0">
              <a:solidFill>
                <a:srgbClr val="FFFFFF"/>
              </a:solidFill>
            </a:endParaRPr>
          </a:p>
          <a:p>
            <a:pPr algn="ctr"/>
            <a:r>
              <a:rPr lang="en-US" sz="1200" dirty="0">
                <a:solidFill>
                  <a:srgbClr val="FFFFFF"/>
                </a:solidFill>
              </a:rPr>
              <a:t>MMSE ≥ </a:t>
            </a:r>
            <a:r>
              <a:rPr lang="en-US" sz="1200" dirty="0" smtClean="0">
                <a:solidFill>
                  <a:srgbClr val="FFFFFF"/>
                </a:solidFill>
              </a:rPr>
              <a:t>20, </a:t>
            </a:r>
            <a:r>
              <a:rPr lang="en-US" sz="1200" dirty="0">
                <a:solidFill>
                  <a:srgbClr val="FFFFFF"/>
                </a:solidFill>
              </a:rPr>
              <a:t>drug-naïve</a:t>
            </a:r>
            <a:endParaRPr lang="en-US" sz="1200" dirty="0">
              <a:solidFill>
                <a:srgbClr val="7030A0"/>
              </a:solidFill>
              <a:latin typeface="Times New Roman" pitchFamily="18" charset="0"/>
            </a:endParaRPr>
          </a:p>
        </p:txBody>
      </p:sp>
      <p:sp>
        <p:nvSpPr>
          <p:cNvPr id="109" name="AutoShape 59"/>
          <p:cNvSpPr>
            <a:spLocks noChangeArrowheads="1"/>
          </p:cNvSpPr>
          <p:nvPr/>
        </p:nvSpPr>
        <p:spPr bwMode="gray">
          <a:xfrm>
            <a:off x="1341378" y="5139442"/>
            <a:ext cx="1439862" cy="504000"/>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r>
              <a:rPr lang="en-GB" sz="1200" dirty="0" smtClean="0">
                <a:solidFill>
                  <a:srgbClr val="000099"/>
                </a:solidFill>
              </a:rPr>
              <a:t>NL-Enigma</a:t>
            </a:r>
            <a:endParaRPr lang="en-GB" sz="1200" dirty="0">
              <a:solidFill>
                <a:srgbClr val="000099"/>
              </a:solidFill>
            </a:endParaRPr>
          </a:p>
        </p:txBody>
      </p:sp>
      <p:pic>
        <p:nvPicPr>
          <p:cNvPr id="110" name="Picture 2" descr="http://www.auntminnie.com/user/images/content_images/sup_mol/2010_06_29_14_19_10_918_FDGPET_landau_394.jpg"/>
          <p:cNvPicPr>
            <a:picLocks noChangeAspect="1" noChangeArrowheads="1"/>
          </p:cNvPicPr>
          <p:nvPr/>
        </p:nvPicPr>
        <p:blipFill>
          <a:blip r:embed="rId11" cstate="print"/>
          <a:srcRect l="65161" t="5255" r="3435" b="20187"/>
          <a:stretch>
            <a:fillRect/>
          </a:stretch>
        </p:blipFill>
        <p:spPr bwMode="auto">
          <a:xfrm>
            <a:off x="1442720" y="5171440"/>
            <a:ext cx="378516" cy="447040"/>
          </a:xfrm>
          <a:prstGeom prst="rect">
            <a:avLst/>
          </a:prstGeom>
          <a:noFill/>
        </p:spPr>
      </p:pic>
    </p:spTree>
    <p:extLst>
      <p:ext uri="{BB962C8B-B14F-4D97-AF65-F5344CB8AC3E}">
        <p14:creationId xmlns:p14="http://schemas.microsoft.com/office/powerpoint/2010/main" xmlns="" val="5857135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3038526" y="2693988"/>
            <a:ext cx="3066948" cy="1470025"/>
          </a:xfrm>
        </p:spPr>
        <p:txBody>
          <a:bodyPr/>
          <a:lstStyle/>
          <a:p>
            <a:pPr algn="ctr"/>
            <a:r>
              <a:rPr lang="en-US" dirty="0" smtClean="0"/>
              <a:t>Thank you!</a:t>
            </a:r>
          </a:p>
        </p:txBody>
      </p:sp>
    </p:spTree>
    <p:extLst>
      <p:ext uri="{BB962C8B-B14F-4D97-AF65-F5344CB8AC3E}">
        <p14:creationId xmlns:p14="http://schemas.microsoft.com/office/powerpoint/2010/main" xmlns="" val="26874234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p:cNvGrpSpPr>
            <a:grpSpLocks/>
          </p:cNvGrpSpPr>
          <p:nvPr/>
        </p:nvGrpSpPr>
        <p:grpSpPr bwMode="auto">
          <a:xfrm>
            <a:off x="539750" y="4430006"/>
            <a:ext cx="8064500" cy="1604962"/>
            <a:chOff x="1079500" y="4211515"/>
            <a:chExt cx="8064500" cy="1604686"/>
          </a:xfrm>
        </p:grpSpPr>
        <p:pic>
          <p:nvPicPr>
            <p:cNvPr id="31782" name="Picture 38"/>
            <p:cNvPicPr>
              <a:picLocks noChangeAspect="1" noChangeArrowheads="1"/>
            </p:cNvPicPr>
            <p:nvPr/>
          </p:nvPicPr>
          <p:blipFill>
            <a:blip r:embed="rId2" cstate="print"/>
            <a:srcRect l="25781" t="20708" r="25195" b="68266"/>
            <a:stretch>
              <a:fillRect/>
            </a:stretch>
          </p:blipFill>
          <p:spPr bwMode="auto">
            <a:xfrm>
              <a:off x="1079500" y="4211515"/>
              <a:ext cx="8064500" cy="1193800"/>
            </a:xfrm>
            <a:prstGeom prst="rect">
              <a:avLst/>
            </a:prstGeom>
            <a:noFill/>
            <a:ln w="9525">
              <a:noFill/>
              <a:miter lim="800000"/>
              <a:headEnd/>
              <a:tailEnd/>
            </a:ln>
          </p:spPr>
        </p:pic>
        <p:pic>
          <p:nvPicPr>
            <p:cNvPr id="31783" name="Picture 39"/>
            <p:cNvPicPr>
              <a:picLocks noChangeAspect="1" noChangeArrowheads="1"/>
            </p:cNvPicPr>
            <p:nvPr/>
          </p:nvPicPr>
          <p:blipFill>
            <a:blip r:embed="rId2" cstate="print"/>
            <a:srcRect l="47672" t="84477" r="36679" b="11270"/>
            <a:stretch>
              <a:fillRect/>
            </a:stretch>
          </p:blipFill>
          <p:spPr bwMode="auto">
            <a:xfrm>
              <a:off x="3473450" y="5260576"/>
              <a:ext cx="3276600" cy="555625"/>
            </a:xfrm>
            <a:prstGeom prst="rect">
              <a:avLst/>
            </a:prstGeom>
            <a:noFill/>
            <a:ln w="9525">
              <a:noFill/>
              <a:miter lim="800000"/>
              <a:headEnd/>
              <a:tailEnd/>
            </a:ln>
          </p:spPr>
        </p:pic>
      </p:grpSp>
      <p:sp>
        <p:nvSpPr>
          <p:cNvPr id="31747" name="Rectangle 2"/>
          <p:cNvSpPr>
            <a:spLocks noGrp="1" noChangeArrowheads="1"/>
          </p:cNvSpPr>
          <p:nvPr>
            <p:ph type="title"/>
          </p:nvPr>
        </p:nvSpPr>
        <p:spPr>
          <a:xfrm>
            <a:off x="1" y="0"/>
            <a:ext cx="7423944" cy="1412776"/>
          </a:xfrm>
        </p:spPr>
        <p:txBody>
          <a:bodyPr lIns="540000">
            <a:noAutofit/>
          </a:bodyPr>
          <a:lstStyle/>
          <a:p>
            <a:pPr eaLnBrk="1" hangingPunct="1"/>
            <a:r>
              <a:rPr lang="en-US" sz="3200" dirty="0">
                <a:latin typeface="Calibri" pitchFamily="34" charset="0"/>
                <a:ea typeface="MS PGothic" pitchFamily="34" charset="-128"/>
                <a:cs typeface="Arial" pitchFamily="34" charset="0"/>
              </a:rPr>
              <a:t>Synapse loss is structural basis of </a:t>
            </a:r>
            <a:r>
              <a:rPr lang="en-US" sz="3200" dirty="0" smtClean="0">
                <a:latin typeface="Calibri" pitchFamily="34" charset="0"/>
                <a:ea typeface="MS PGothic" pitchFamily="34" charset="-128"/>
                <a:cs typeface="Arial" pitchFamily="34" charset="0"/>
              </a:rPr>
              <a:t/>
            </a:r>
            <a:br>
              <a:rPr lang="en-US" sz="3200" dirty="0" smtClean="0">
                <a:latin typeface="Calibri" pitchFamily="34" charset="0"/>
                <a:ea typeface="MS PGothic" pitchFamily="34" charset="-128"/>
                <a:cs typeface="Arial" pitchFamily="34" charset="0"/>
              </a:rPr>
            </a:br>
            <a:r>
              <a:rPr lang="en-US" sz="3200" dirty="0" smtClean="0">
                <a:latin typeface="Calibri" pitchFamily="34" charset="0"/>
                <a:ea typeface="MS PGothic" pitchFamily="34" charset="-128"/>
                <a:cs typeface="Arial" pitchFamily="34" charset="0"/>
              </a:rPr>
              <a:t>functional deficits in AD</a:t>
            </a:r>
          </a:p>
        </p:txBody>
      </p:sp>
      <p:grpSp>
        <p:nvGrpSpPr>
          <p:cNvPr id="3" name="Group 21"/>
          <p:cNvGrpSpPr>
            <a:grpSpLocks noChangeAspect="1"/>
          </p:cNvGrpSpPr>
          <p:nvPr/>
        </p:nvGrpSpPr>
        <p:grpSpPr bwMode="auto">
          <a:xfrm>
            <a:off x="323528" y="1808535"/>
            <a:ext cx="4060825" cy="2268537"/>
            <a:chOff x="4572000" y="2500306"/>
            <a:chExt cx="4225568" cy="1754213"/>
          </a:xfrm>
        </p:grpSpPr>
        <p:pic>
          <p:nvPicPr>
            <p:cNvPr id="31780" name="Picture 19"/>
            <p:cNvPicPr>
              <a:picLocks noChangeAspect="1" noChangeArrowheads="1"/>
            </p:cNvPicPr>
            <p:nvPr/>
          </p:nvPicPr>
          <p:blipFill>
            <a:blip r:embed="rId3" cstate="print">
              <a:clrChange>
                <a:clrFrom>
                  <a:srgbClr val="FFFFFF"/>
                </a:clrFrom>
                <a:clrTo>
                  <a:srgbClr val="FFFFFF">
                    <a:alpha val="0"/>
                  </a:srgbClr>
                </a:clrTo>
              </a:clrChange>
            </a:blip>
            <a:srcRect t="7083" b="45699"/>
            <a:stretch>
              <a:fillRect/>
            </a:stretch>
          </p:blipFill>
          <p:spPr bwMode="auto">
            <a:xfrm>
              <a:off x="4572000" y="2500306"/>
              <a:ext cx="4214810" cy="1223333"/>
            </a:xfrm>
            <a:prstGeom prst="rect">
              <a:avLst/>
            </a:prstGeom>
            <a:noFill/>
            <a:ln w="9525">
              <a:noFill/>
              <a:miter lim="800000"/>
              <a:headEnd/>
              <a:tailEnd/>
            </a:ln>
          </p:spPr>
        </p:pic>
        <p:pic>
          <p:nvPicPr>
            <p:cNvPr id="31781" name="Picture 19"/>
            <p:cNvPicPr>
              <a:picLocks noChangeAspect="1" noChangeArrowheads="1"/>
            </p:cNvPicPr>
            <p:nvPr/>
          </p:nvPicPr>
          <p:blipFill>
            <a:blip r:embed="rId3" cstate="print">
              <a:clrChange>
                <a:clrFrom>
                  <a:srgbClr val="FFFFFF"/>
                </a:clrFrom>
                <a:clrTo>
                  <a:srgbClr val="FFFFFF">
                    <a:alpha val="0"/>
                  </a:srgbClr>
                </a:clrTo>
              </a:clrChange>
            </a:blip>
            <a:srcRect t="84680"/>
            <a:stretch>
              <a:fillRect/>
            </a:stretch>
          </p:blipFill>
          <p:spPr bwMode="auto">
            <a:xfrm>
              <a:off x="4582758" y="3857628"/>
              <a:ext cx="4214810" cy="396891"/>
            </a:xfrm>
            <a:prstGeom prst="rect">
              <a:avLst/>
            </a:prstGeom>
            <a:noFill/>
            <a:ln w="9525">
              <a:noFill/>
              <a:miter lim="800000"/>
              <a:headEnd/>
              <a:tailEnd/>
            </a:ln>
          </p:spPr>
        </p:pic>
      </p:grpSp>
      <p:grpSp>
        <p:nvGrpSpPr>
          <p:cNvPr id="5" name="Group 39"/>
          <p:cNvGrpSpPr/>
          <p:nvPr/>
        </p:nvGrpSpPr>
        <p:grpSpPr>
          <a:xfrm>
            <a:off x="968991" y="6005015"/>
            <a:ext cx="7206018" cy="586854"/>
            <a:chOff x="4339" y="1760"/>
            <a:chExt cx="3196237" cy="1547495"/>
          </a:xfrm>
          <a:scene3d>
            <a:camera prst="orthographicFront"/>
            <a:lightRig rig="threePt" dir="t">
              <a:rot lat="0" lon="0" rev="7500000"/>
            </a:lightRig>
          </a:scene3d>
        </p:grpSpPr>
        <p:sp>
          <p:nvSpPr>
            <p:cNvPr id="41" name="Rounded Rectangle 40"/>
            <p:cNvSpPr/>
            <p:nvPr/>
          </p:nvSpPr>
          <p:spPr>
            <a:xfrm>
              <a:off x="4339" y="1760"/>
              <a:ext cx="3196237" cy="1547495"/>
            </a:xfrm>
            <a:prstGeom prst="roundRect">
              <a:avLst/>
            </a:prstGeom>
            <a:solidFill>
              <a:schemeClr val="tx2">
                <a:lumMod val="50000"/>
              </a:schemeClr>
            </a:solidFill>
            <a:ln>
              <a:solidFill>
                <a:schemeClr val="tx2">
                  <a:lumMod val="50000"/>
                </a:schemeClr>
              </a:solidFill>
            </a:ln>
            <a:effectLst>
              <a:outerShdw blurRad="40000" dist="23000" dir="5400000" rotWithShape="0">
                <a:srgbClr val="000000">
                  <a:alpha val="35000"/>
                </a:srgbClr>
              </a:outerShdw>
            </a:effectLst>
            <a:sp3d prstMaterial="plastic">
              <a:bevelT w="127000" h="25400" prst="relaxedInset"/>
            </a:sp3d>
          </p:spPr>
          <p:style>
            <a:lnRef idx="0">
              <a:scrgbClr r="0" g="0" b="0"/>
            </a:lnRef>
            <a:fillRef idx="3">
              <a:scrgbClr r="0" g="0" b="0"/>
            </a:fillRef>
            <a:effectRef idx="2">
              <a:scrgbClr r="0" g="0" b="0"/>
            </a:effectRef>
            <a:fontRef idx="minor">
              <a:schemeClr val="lt1"/>
            </a:fontRef>
          </p:style>
        </p:sp>
        <p:sp>
          <p:nvSpPr>
            <p:cNvPr id="42" name="Rounded Rectangle 4"/>
            <p:cNvSpPr/>
            <p:nvPr/>
          </p:nvSpPr>
          <p:spPr>
            <a:xfrm>
              <a:off x="79881" y="77303"/>
              <a:ext cx="3045153" cy="139641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algn="ctr" defTabSz="1244600">
                <a:lnSpc>
                  <a:spcPct val="90000"/>
                </a:lnSpc>
                <a:spcAft>
                  <a:spcPct val="35000"/>
                </a:spcAft>
              </a:pPr>
              <a:r>
                <a:rPr lang="en-US" sz="2000" b="0" dirty="0" smtClean="0">
                  <a:solidFill>
                    <a:schemeClr val="bg1"/>
                  </a:solidFill>
                  <a:latin typeface="Calibri" pitchFamily="34" charset="0"/>
                  <a:ea typeface="+mn-ea"/>
                </a:rPr>
                <a:t>Synapse loss in AD is confirmed in &gt;30 publications</a:t>
              </a:r>
            </a:p>
          </p:txBody>
        </p:sp>
      </p:grpSp>
      <p:grpSp>
        <p:nvGrpSpPr>
          <p:cNvPr id="43" name="Group 42"/>
          <p:cNvGrpSpPr/>
          <p:nvPr/>
        </p:nvGrpSpPr>
        <p:grpSpPr>
          <a:xfrm>
            <a:off x="4932440" y="1539006"/>
            <a:ext cx="3600000" cy="2880000"/>
            <a:chOff x="4895850" y="1786210"/>
            <a:chExt cx="3636963" cy="2884216"/>
          </a:xfrm>
        </p:grpSpPr>
        <p:sp>
          <p:nvSpPr>
            <p:cNvPr id="44" name="Rectangle 3"/>
            <p:cNvSpPr>
              <a:spLocks noChangeArrowheads="1"/>
            </p:cNvSpPr>
            <p:nvPr/>
          </p:nvSpPr>
          <p:spPr bwMode="auto">
            <a:xfrm>
              <a:off x="5110957" y="1786210"/>
              <a:ext cx="3421856" cy="274638"/>
            </a:xfrm>
            <a:prstGeom prst="rect">
              <a:avLst/>
            </a:prstGeom>
            <a:noFill/>
            <a:ln w="9525">
              <a:noFill/>
              <a:miter lim="800000"/>
              <a:headEnd/>
              <a:tailEnd/>
            </a:ln>
          </p:spPr>
          <p:txBody>
            <a:bodyPr wrap="square" lIns="0" tIns="0" rIns="0" bIns="0">
              <a:spAutoFit/>
            </a:bodyPr>
            <a:lstStyle/>
            <a:p>
              <a:pPr algn="ctr" eaLnBrk="0" hangingPunct="0"/>
              <a:r>
                <a:rPr lang="en-US" dirty="0">
                  <a:solidFill>
                    <a:srgbClr val="000000"/>
                  </a:solidFill>
                  <a:latin typeface="Calibri" panose="020F0502020204030204" pitchFamily="34" charset="0"/>
                  <a:cs typeface="Calibri" panose="020F0502020204030204" pitchFamily="34" charset="0"/>
                </a:rPr>
                <a:t>Reduced number of synapses</a:t>
              </a:r>
            </a:p>
          </p:txBody>
        </p:sp>
        <p:grpSp>
          <p:nvGrpSpPr>
            <p:cNvPr id="45" name="Group 90"/>
            <p:cNvGrpSpPr>
              <a:grpSpLocks/>
            </p:cNvGrpSpPr>
            <p:nvPr/>
          </p:nvGrpSpPr>
          <p:grpSpPr bwMode="auto">
            <a:xfrm>
              <a:off x="4895850" y="2100263"/>
              <a:ext cx="3636963" cy="2570163"/>
              <a:chOff x="248" y="1461"/>
              <a:chExt cx="2291" cy="1619"/>
            </a:xfrm>
          </p:grpSpPr>
          <p:sp>
            <p:nvSpPr>
              <p:cNvPr id="46" name="Rectangle 6"/>
              <p:cNvSpPr>
                <a:spLocks noChangeArrowheads="1"/>
              </p:cNvSpPr>
              <p:nvPr/>
            </p:nvSpPr>
            <p:spPr bwMode="auto">
              <a:xfrm>
                <a:off x="604" y="1547"/>
                <a:ext cx="1929" cy="1340"/>
              </a:xfrm>
              <a:prstGeom prst="rect">
                <a:avLst/>
              </a:prstGeom>
              <a:noFill/>
              <a:ln w="9525">
                <a:noFill/>
                <a:miter lim="800000"/>
                <a:headEnd/>
                <a:tailEnd/>
              </a:ln>
            </p:spPr>
            <p:txBody>
              <a:bodyPr/>
              <a:lstStyle/>
              <a:p>
                <a:pPr algn="ctr"/>
                <a:endParaRPr lang="nl-NL" dirty="0">
                  <a:solidFill>
                    <a:srgbClr val="000066"/>
                  </a:solidFill>
                  <a:latin typeface="Calibri" panose="020F0502020204030204" pitchFamily="34" charset="0"/>
                  <a:cs typeface="Calibri" panose="020F0502020204030204" pitchFamily="34" charset="0"/>
                </a:endParaRPr>
              </a:p>
            </p:txBody>
          </p:sp>
          <p:sp>
            <p:nvSpPr>
              <p:cNvPr id="47" name="Freeform 7"/>
              <p:cNvSpPr>
                <a:spLocks/>
              </p:cNvSpPr>
              <p:nvPr/>
            </p:nvSpPr>
            <p:spPr bwMode="auto">
              <a:xfrm>
                <a:off x="712" y="1839"/>
                <a:ext cx="429" cy="1050"/>
              </a:xfrm>
              <a:custGeom>
                <a:avLst/>
                <a:gdLst>
                  <a:gd name="T0" fmla="*/ 0 w 399"/>
                  <a:gd name="T1" fmla="*/ 33513 h 939"/>
                  <a:gd name="T2" fmla="*/ 0 w 399"/>
                  <a:gd name="T3" fmla="*/ 33513 h 939"/>
                  <a:gd name="T4" fmla="*/ 0 w 399"/>
                  <a:gd name="T5" fmla="*/ 0 h 939"/>
                  <a:gd name="T6" fmla="*/ 4065 w 399"/>
                  <a:gd name="T7" fmla="*/ 0 h 939"/>
                  <a:gd name="T8" fmla="*/ 4065 w 399"/>
                  <a:gd name="T9" fmla="*/ 33513 h 939"/>
                  <a:gd name="T10" fmla="*/ 0 60000 65536"/>
                  <a:gd name="T11" fmla="*/ 0 60000 65536"/>
                  <a:gd name="T12" fmla="*/ 0 60000 65536"/>
                  <a:gd name="T13" fmla="*/ 0 60000 65536"/>
                  <a:gd name="T14" fmla="*/ 0 60000 65536"/>
                  <a:gd name="T15" fmla="*/ 0 w 399"/>
                  <a:gd name="T16" fmla="*/ 0 h 939"/>
                  <a:gd name="T17" fmla="*/ 399 w 399"/>
                  <a:gd name="T18" fmla="*/ 939 h 939"/>
                </a:gdLst>
                <a:ahLst/>
                <a:cxnLst>
                  <a:cxn ang="T10">
                    <a:pos x="T0" y="T1"/>
                  </a:cxn>
                  <a:cxn ang="T11">
                    <a:pos x="T2" y="T3"/>
                  </a:cxn>
                  <a:cxn ang="T12">
                    <a:pos x="T4" y="T5"/>
                  </a:cxn>
                  <a:cxn ang="T13">
                    <a:pos x="T6" y="T7"/>
                  </a:cxn>
                  <a:cxn ang="T14">
                    <a:pos x="T8" y="T9"/>
                  </a:cxn>
                </a:cxnLst>
                <a:rect l="T15" t="T16" r="T17" b="T18"/>
                <a:pathLst>
                  <a:path w="399" h="939">
                    <a:moveTo>
                      <a:pt x="0" y="939"/>
                    </a:moveTo>
                    <a:lnTo>
                      <a:pt x="0" y="939"/>
                    </a:lnTo>
                    <a:lnTo>
                      <a:pt x="0" y="0"/>
                    </a:lnTo>
                    <a:lnTo>
                      <a:pt x="399" y="0"/>
                    </a:lnTo>
                    <a:lnTo>
                      <a:pt x="399" y="939"/>
                    </a:lnTo>
                  </a:path>
                </a:pathLst>
              </a:custGeom>
              <a:gradFill rotWithShape="1">
                <a:gsLst>
                  <a:gs pos="0">
                    <a:srgbClr val="754609"/>
                  </a:gs>
                  <a:gs pos="50000">
                    <a:srgbClr val="FD9814"/>
                  </a:gs>
                  <a:gs pos="100000">
                    <a:srgbClr val="754609"/>
                  </a:gs>
                </a:gsLst>
                <a:lin ang="0" scaled="1"/>
              </a:gradFill>
              <a:ln w="28575">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48" name="Freeform 8"/>
              <p:cNvSpPr>
                <a:spLocks/>
              </p:cNvSpPr>
              <p:nvPr/>
            </p:nvSpPr>
            <p:spPr bwMode="auto">
              <a:xfrm>
                <a:off x="819" y="1642"/>
                <a:ext cx="215" cy="1"/>
              </a:xfrm>
              <a:custGeom>
                <a:avLst/>
                <a:gdLst>
                  <a:gd name="T0" fmla="*/ 0 w 200"/>
                  <a:gd name="T1" fmla="*/ 0 h 1"/>
                  <a:gd name="T2" fmla="*/ 2022 w 200"/>
                  <a:gd name="T3" fmla="*/ 0 h 1"/>
                  <a:gd name="T4" fmla="*/ 0 w 200"/>
                  <a:gd name="T5" fmla="*/ 0 h 1"/>
                  <a:gd name="T6" fmla="*/ 0 60000 65536"/>
                  <a:gd name="T7" fmla="*/ 0 60000 65536"/>
                  <a:gd name="T8" fmla="*/ 0 60000 65536"/>
                  <a:gd name="T9" fmla="*/ 0 w 200"/>
                  <a:gd name="T10" fmla="*/ 0 h 1"/>
                  <a:gd name="T11" fmla="*/ 200 w 200"/>
                  <a:gd name="T12" fmla="*/ 1 h 1"/>
                </a:gdLst>
                <a:ahLst/>
                <a:cxnLst>
                  <a:cxn ang="T6">
                    <a:pos x="T0" y="T1"/>
                  </a:cxn>
                  <a:cxn ang="T7">
                    <a:pos x="T2" y="T3"/>
                  </a:cxn>
                  <a:cxn ang="T8">
                    <a:pos x="T4" y="T5"/>
                  </a:cxn>
                </a:cxnLst>
                <a:rect l="T9" t="T10" r="T11" b="T12"/>
                <a:pathLst>
                  <a:path w="200" h="1">
                    <a:moveTo>
                      <a:pt x="0" y="0"/>
                    </a:moveTo>
                    <a:lnTo>
                      <a:pt x="200" y="0"/>
                    </a:lnTo>
                    <a:lnTo>
                      <a:pt x="0" y="0"/>
                    </a:lnTo>
                  </a:path>
                </a:pathLst>
              </a:cu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49" name="Line 9"/>
              <p:cNvSpPr>
                <a:spLocks noChangeShapeType="1"/>
              </p:cNvSpPr>
              <p:nvPr/>
            </p:nvSpPr>
            <p:spPr bwMode="auto">
              <a:xfrm>
                <a:off x="927" y="1642"/>
                <a:ext cx="1" cy="197"/>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0" name="Freeform 10"/>
              <p:cNvSpPr>
                <a:spLocks/>
              </p:cNvSpPr>
              <p:nvPr/>
            </p:nvSpPr>
            <p:spPr bwMode="auto">
              <a:xfrm>
                <a:off x="1357" y="1970"/>
                <a:ext cx="429" cy="919"/>
              </a:xfrm>
              <a:custGeom>
                <a:avLst/>
                <a:gdLst>
                  <a:gd name="T0" fmla="*/ 0 w 399"/>
                  <a:gd name="T1" fmla="*/ 29118 h 822"/>
                  <a:gd name="T2" fmla="*/ 0 w 399"/>
                  <a:gd name="T3" fmla="*/ 29118 h 822"/>
                  <a:gd name="T4" fmla="*/ 0 w 399"/>
                  <a:gd name="T5" fmla="*/ 0 h 822"/>
                  <a:gd name="T6" fmla="*/ 4065 w 399"/>
                  <a:gd name="T7" fmla="*/ 0 h 822"/>
                  <a:gd name="T8" fmla="*/ 4065 w 399"/>
                  <a:gd name="T9" fmla="*/ 29118 h 822"/>
                  <a:gd name="T10" fmla="*/ 0 60000 65536"/>
                  <a:gd name="T11" fmla="*/ 0 60000 65536"/>
                  <a:gd name="T12" fmla="*/ 0 60000 65536"/>
                  <a:gd name="T13" fmla="*/ 0 60000 65536"/>
                  <a:gd name="T14" fmla="*/ 0 60000 65536"/>
                  <a:gd name="T15" fmla="*/ 0 w 399"/>
                  <a:gd name="T16" fmla="*/ 0 h 822"/>
                  <a:gd name="T17" fmla="*/ 399 w 399"/>
                  <a:gd name="T18" fmla="*/ 822 h 822"/>
                </a:gdLst>
                <a:ahLst/>
                <a:cxnLst>
                  <a:cxn ang="T10">
                    <a:pos x="T0" y="T1"/>
                  </a:cxn>
                  <a:cxn ang="T11">
                    <a:pos x="T2" y="T3"/>
                  </a:cxn>
                  <a:cxn ang="T12">
                    <a:pos x="T4" y="T5"/>
                  </a:cxn>
                  <a:cxn ang="T13">
                    <a:pos x="T6" y="T7"/>
                  </a:cxn>
                  <a:cxn ang="T14">
                    <a:pos x="T8" y="T9"/>
                  </a:cxn>
                </a:cxnLst>
                <a:rect l="T15" t="T16" r="T17" b="T18"/>
                <a:pathLst>
                  <a:path w="399" h="822">
                    <a:moveTo>
                      <a:pt x="0" y="822"/>
                    </a:moveTo>
                    <a:lnTo>
                      <a:pt x="0" y="822"/>
                    </a:lnTo>
                    <a:lnTo>
                      <a:pt x="0" y="0"/>
                    </a:lnTo>
                    <a:lnTo>
                      <a:pt x="399" y="0"/>
                    </a:lnTo>
                    <a:lnTo>
                      <a:pt x="399" y="822"/>
                    </a:lnTo>
                  </a:path>
                </a:pathLst>
              </a:custGeom>
              <a:gradFill rotWithShape="1">
                <a:gsLst>
                  <a:gs pos="0">
                    <a:srgbClr val="41455D"/>
                  </a:gs>
                  <a:gs pos="50000">
                    <a:srgbClr val="8C96C8"/>
                  </a:gs>
                  <a:gs pos="100000">
                    <a:srgbClr val="41455D"/>
                  </a:gs>
                </a:gsLst>
                <a:lin ang="0" scaled="1"/>
              </a:gradFill>
              <a:ln w="28575">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1" name="Freeform 11"/>
              <p:cNvSpPr>
                <a:spLocks/>
              </p:cNvSpPr>
              <p:nvPr/>
            </p:nvSpPr>
            <p:spPr bwMode="auto">
              <a:xfrm>
                <a:off x="1464" y="1764"/>
                <a:ext cx="215" cy="1"/>
              </a:xfrm>
              <a:custGeom>
                <a:avLst/>
                <a:gdLst>
                  <a:gd name="T0" fmla="*/ 0 w 200"/>
                  <a:gd name="T1" fmla="*/ 0 h 1"/>
                  <a:gd name="T2" fmla="*/ 2022 w 200"/>
                  <a:gd name="T3" fmla="*/ 0 h 1"/>
                  <a:gd name="T4" fmla="*/ 0 w 200"/>
                  <a:gd name="T5" fmla="*/ 0 h 1"/>
                  <a:gd name="T6" fmla="*/ 0 60000 65536"/>
                  <a:gd name="T7" fmla="*/ 0 60000 65536"/>
                  <a:gd name="T8" fmla="*/ 0 60000 65536"/>
                  <a:gd name="T9" fmla="*/ 0 w 200"/>
                  <a:gd name="T10" fmla="*/ 0 h 1"/>
                  <a:gd name="T11" fmla="*/ 200 w 200"/>
                  <a:gd name="T12" fmla="*/ 1 h 1"/>
                </a:gdLst>
                <a:ahLst/>
                <a:cxnLst>
                  <a:cxn ang="T6">
                    <a:pos x="T0" y="T1"/>
                  </a:cxn>
                  <a:cxn ang="T7">
                    <a:pos x="T2" y="T3"/>
                  </a:cxn>
                  <a:cxn ang="T8">
                    <a:pos x="T4" y="T5"/>
                  </a:cxn>
                </a:cxnLst>
                <a:rect l="T9" t="T10" r="T11" b="T12"/>
                <a:pathLst>
                  <a:path w="200" h="1">
                    <a:moveTo>
                      <a:pt x="0" y="0"/>
                    </a:moveTo>
                    <a:lnTo>
                      <a:pt x="200" y="0"/>
                    </a:lnTo>
                    <a:lnTo>
                      <a:pt x="0" y="0"/>
                    </a:lnTo>
                  </a:path>
                </a:pathLst>
              </a:cu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2" name="Line 12"/>
              <p:cNvSpPr>
                <a:spLocks noChangeShapeType="1"/>
              </p:cNvSpPr>
              <p:nvPr/>
            </p:nvSpPr>
            <p:spPr bwMode="auto">
              <a:xfrm>
                <a:off x="1572" y="1764"/>
                <a:ext cx="1" cy="206"/>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3" name="Freeform 13"/>
              <p:cNvSpPr>
                <a:spLocks/>
              </p:cNvSpPr>
              <p:nvPr/>
            </p:nvSpPr>
            <p:spPr bwMode="auto">
              <a:xfrm>
                <a:off x="2002" y="2299"/>
                <a:ext cx="429" cy="590"/>
              </a:xfrm>
              <a:custGeom>
                <a:avLst/>
                <a:gdLst>
                  <a:gd name="T0" fmla="*/ 0 w 399"/>
                  <a:gd name="T1" fmla="*/ 19556 h 527"/>
                  <a:gd name="T2" fmla="*/ 0 w 399"/>
                  <a:gd name="T3" fmla="*/ 19556 h 527"/>
                  <a:gd name="T4" fmla="*/ 0 w 399"/>
                  <a:gd name="T5" fmla="*/ 0 h 527"/>
                  <a:gd name="T6" fmla="*/ 4065 w 399"/>
                  <a:gd name="T7" fmla="*/ 0 h 527"/>
                  <a:gd name="T8" fmla="*/ 4065 w 399"/>
                  <a:gd name="T9" fmla="*/ 19556 h 527"/>
                  <a:gd name="T10" fmla="*/ 0 60000 65536"/>
                  <a:gd name="T11" fmla="*/ 0 60000 65536"/>
                  <a:gd name="T12" fmla="*/ 0 60000 65536"/>
                  <a:gd name="T13" fmla="*/ 0 60000 65536"/>
                  <a:gd name="T14" fmla="*/ 0 60000 65536"/>
                  <a:gd name="T15" fmla="*/ 0 w 399"/>
                  <a:gd name="T16" fmla="*/ 0 h 527"/>
                  <a:gd name="T17" fmla="*/ 399 w 399"/>
                  <a:gd name="T18" fmla="*/ 527 h 527"/>
                </a:gdLst>
                <a:ahLst/>
                <a:cxnLst>
                  <a:cxn ang="T10">
                    <a:pos x="T0" y="T1"/>
                  </a:cxn>
                  <a:cxn ang="T11">
                    <a:pos x="T2" y="T3"/>
                  </a:cxn>
                  <a:cxn ang="T12">
                    <a:pos x="T4" y="T5"/>
                  </a:cxn>
                  <a:cxn ang="T13">
                    <a:pos x="T6" y="T7"/>
                  </a:cxn>
                  <a:cxn ang="T14">
                    <a:pos x="T8" y="T9"/>
                  </a:cxn>
                </a:cxnLst>
                <a:rect l="T15" t="T16" r="T17" b="T18"/>
                <a:pathLst>
                  <a:path w="399" h="527">
                    <a:moveTo>
                      <a:pt x="0" y="527"/>
                    </a:moveTo>
                    <a:lnTo>
                      <a:pt x="0" y="527"/>
                    </a:lnTo>
                    <a:lnTo>
                      <a:pt x="0" y="0"/>
                    </a:lnTo>
                    <a:lnTo>
                      <a:pt x="399" y="0"/>
                    </a:lnTo>
                    <a:lnTo>
                      <a:pt x="399" y="527"/>
                    </a:lnTo>
                  </a:path>
                </a:pathLst>
              </a:custGeom>
              <a:gradFill rotWithShape="1">
                <a:gsLst>
                  <a:gs pos="0">
                    <a:srgbClr val="41455D"/>
                  </a:gs>
                  <a:gs pos="50000">
                    <a:srgbClr val="8C96C8"/>
                  </a:gs>
                  <a:gs pos="100000">
                    <a:srgbClr val="41455D"/>
                  </a:gs>
                </a:gsLst>
                <a:lin ang="0" scaled="1"/>
              </a:gradFill>
              <a:ln w="28575">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4" name="Freeform 14"/>
              <p:cNvSpPr>
                <a:spLocks/>
              </p:cNvSpPr>
              <p:nvPr/>
            </p:nvSpPr>
            <p:spPr bwMode="auto">
              <a:xfrm>
                <a:off x="2109" y="2085"/>
                <a:ext cx="215" cy="1"/>
              </a:xfrm>
              <a:custGeom>
                <a:avLst/>
                <a:gdLst>
                  <a:gd name="T0" fmla="*/ 0 w 200"/>
                  <a:gd name="T1" fmla="*/ 0 h 1"/>
                  <a:gd name="T2" fmla="*/ 2022 w 200"/>
                  <a:gd name="T3" fmla="*/ 0 h 1"/>
                  <a:gd name="T4" fmla="*/ 0 w 200"/>
                  <a:gd name="T5" fmla="*/ 0 h 1"/>
                  <a:gd name="T6" fmla="*/ 0 60000 65536"/>
                  <a:gd name="T7" fmla="*/ 0 60000 65536"/>
                  <a:gd name="T8" fmla="*/ 0 60000 65536"/>
                  <a:gd name="T9" fmla="*/ 0 w 200"/>
                  <a:gd name="T10" fmla="*/ 0 h 1"/>
                  <a:gd name="T11" fmla="*/ 200 w 200"/>
                  <a:gd name="T12" fmla="*/ 1 h 1"/>
                </a:gdLst>
                <a:ahLst/>
                <a:cxnLst>
                  <a:cxn ang="T6">
                    <a:pos x="T0" y="T1"/>
                  </a:cxn>
                  <a:cxn ang="T7">
                    <a:pos x="T2" y="T3"/>
                  </a:cxn>
                  <a:cxn ang="T8">
                    <a:pos x="T4" y="T5"/>
                  </a:cxn>
                </a:cxnLst>
                <a:rect l="T9" t="T10" r="T11" b="T12"/>
                <a:pathLst>
                  <a:path w="200" h="1">
                    <a:moveTo>
                      <a:pt x="0" y="0"/>
                    </a:moveTo>
                    <a:lnTo>
                      <a:pt x="200" y="0"/>
                    </a:lnTo>
                    <a:lnTo>
                      <a:pt x="0" y="0"/>
                    </a:lnTo>
                  </a:path>
                </a:pathLst>
              </a:cu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5" name="Line 15"/>
              <p:cNvSpPr>
                <a:spLocks noChangeShapeType="1"/>
              </p:cNvSpPr>
              <p:nvPr/>
            </p:nvSpPr>
            <p:spPr bwMode="auto">
              <a:xfrm>
                <a:off x="2217" y="2085"/>
                <a:ext cx="1" cy="214"/>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6" name="Line 16"/>
              <p:cNvSpPr>
                <a:spLocks noChangeShapeType="1"/>
              </p:cNvSpPr>
              <p:nvPr/>
            </p:nvSpPr>
            <p:spPr bwMode="auto">
              <a:xfrm>
                <a:off x="604" y="2889"/>
                <a:ext cx="1935" cy="1"/>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7" name="Line 17"/>
              <p:cNvSpPr>
                <a:spLocks noChangeShapeType="1"/>
              </p:cNvSpPr>
              <p:nvPr/>
            </p:nvSpPr>
            <p:spPr bwMode="auto">
              <a:xfrm>
                <a:off x="927" y="2889"/>
                <a:ext cx="1" cy="39"/>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8" name="Rectangle 18"/>
              <p:cNvSpPr>
                <a:spLocks noChangeArrowheads="1"/>
              </p:cNvSpPr>
              <p:nvPr/>
            </p:nvSpPr>
            <p:spPr bwMode="auto">
              <a:xfrm>
                <a:off x="748" y="2944"/>
                <a:ext cx="340" cy="136"/>
              </a:xfrm>
              <a:prstGeom prst="rect">
                <a:avLst/>
              </a:prstGeom>
              <a:noFill/>
              <a:ln w="9525">
                <a:noFill/>
                <a:miter lim="800000"/>
                <a:headEnd/>
                <a:tailEnd/>
              </a:ln>
            </p:spPr>
            <p:txBody>
              <a:bodyPr wrap="none" lIns="0" tIns="0" rIns="0" bIns="0">
                <a:spAutoFit/>
              </a:bodyPr>
              <a:lstStyle/>
              <a:p>
                <a:pPr algn="ctr" eaLnBrk="0" hangingPunct="0"/>
                <a:r>
                  <a:rPr lang="en-US" sz="1400" dirty="0">
                    <a:solidFill>
                      <a:srgbClr val="000000"/>
                    </a:solidFill>
                    <a:latin typeface="Calibri" panose="020F0502020204030204" pitchFamily="34" charset="0"/>
                    <a:cs typeface="Calibri" panose="020F0502020204030204" pitchFamily="34" charset="0"/>
                  </a:rPr>
                  <a:t>Control</a:t>
                </a:r>
              </a:p>
            </p:txBody>
          </p:sp>
          <p:sp>
            <p:nvSpPr>
              <p:cNvPr id="59" name="Line 19"/>
              <p:cNvSpPr>
                <a:spLocks noChangeShapeType="1"/>
              </p:cNvSpPr>
              <p:nvPr/>
            </p:nvSpPr>
            <p:spPr bwMode="auto">
              <a:xfrm>
                <a:off x="1572" y="2889"/>
                <a:ext cx="1" cy="39"/>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60" name="Rectangle 20"/>
              <p:cNvSpPr>
                <a:spLocks noChangeArrowheads="1"/>
              </p:cNvSpPr>
              <p:nvPr/>
            </p:nvSpPr>
            <p:spPr bwMode="auto">
              <a:xfrm>
                <a:off x="1483" y="2944"/>
                <a:ext cx="186" cy="136"/>
              </a:xfrm>
              <a:prstGeom prst="rect">
                <a:avLst/>
              </a:prstGeom>
              <a:noFill/>
              <a:ln w="9525">
                <a:noFill/>
                <a:miter lim="800000"/>
                <a:headEnd/>
                <a:tailEnd/>
              </a:ln>
            </p:spPr>
            <p:txBody>
              <a:bodyPr wrap="none" lIns="0" tIns="0" rIns="0" bIns="0">
                <a:spAutoFit/>
              </a:bodyPr>
              <a:lstStyle/>
              <a:p>
                <a:pPr algn="ctr" eaLnBrk="0" hangingPunct="0"/>
                <a:r>
                  <a:rPr lang="en-US" sz="1400" dirty="0">
                    <a:solidFill>
                      <a:srgbClr val="000000"/>
                    </a:solidFill>
                    <a:latin typeface="Calibri" panose="020F0502020204030204" pitchFamily="34" charset="0"/>
                    <a:cs typeface="Calibri" panose="020F0502020204030204" pitchFamily="34" charset="0"/>
                  </a:rPr>
                  <a:t>MCI</a:t>
                </a:r>
              </a:p>
            </p:txBody>
          </p:sp>
          <p:sp>
            <p:nvSpPr>
              <p:cNvPr id="61" name="Line 21"/>
              <p:cNvSpPr>
                <a:spLocks noChangeShapeType="1"/>
              </p:cNvSpPr>
              <p:nvPr/>
            </p:nvSpPr>
            <p:spPr bwMode="auto">
              <a:xfrm>
                <a:off x="2217" y="2889"/>
                <a:ext cx="1" cy="39"/>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62" name="Rectangle 22"/>
              <p:cNvSpPr>
                <a:spLocks noChangeArrowheads="1"/>
              </p:cNvSpPr>
              <p:nvPr/>
            </p:nvSpPr>
            <p:spPr bwMode="auto">
              <a:xfrm>
                <a:off x="2148" y="2944"/>
                <a:ext cx="136" cy="136"/>
              </a:xfrm>
              <a:prstGeom prst="rect">
                <a:avLst/>
              </a:prstGeom>
              <a:noFill/>
              <a:ln w="9525">
                <a:noFill/>
                <a:miter lim="800000"/>
                <a:headEnd/>
                <a:tailEnd/>
              </a:ln>
            </p:spPr>
            <p:txBody>
              <a:bodyPr wrap="none" lIns="0" tIns="0" rIns="0" bIns="0">
                <a:spAutoFit/>
              </a:bodyPr>
              <a:lstStyle/>
              <a:p>
                <a:pPr algn="ctr" eaLnBrk="0" hangingPunct="0"/>
                <a:r>
                  <a:rPr lang="en-US" sz="1400" dirty="0">
                    <a:solidFill>
                      <a:srgbClr val="000000"/>
                    </a:solidFill>
                    <a:latin typeface="Calibri" panose="020F0502020204030204" pitchFamily="34" charset="0"/>
                    <a:cs typeface="Calibri" panose="020F0502020204030204" pitchFamily="34" charset="0"/>
                  </a:rPr>
                  <a:t>AD</a:t>
                </a:r>
              </a:p>
            </p:txBody>
          </p:sp>
          <p:sp>
            <p:nvSpPr>
              <p:cNvPr id="63" name="Line 23"/>
              <p:cNvSpPr>
                <a:spLocks noChangeShapeType="1"/>
              </p:cNvSpPr>
              <p:nvPr/>
            </p:nvSpPr>
            <p:spPr bwMode="auto">
              <a:xfrm flipV="1">
                <a:off x="604" y="1547"/>
                <a:ext cx="1" cy="1342"/>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64" name="Line 24"/>
              <p:cNvSpPr>
                <a:spLocks noChangeShapeType="1"/>
              </p:cNvSpPr>
              <p:nvPr/>
            </p:nvSpPr>
            <p:spPr bwMode="auto">
              <a:xfrm flipH="1">
                <a:off x="567" y="2889"/>
                <a:ext cx="37" cy="1"/>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65" name="Rectangle 25"/>
              <p:cNvSpPr>
                <a:spLocks noChangeArrowheads="1"/>
              </p:cNvSpPr>
              <p:nvPr/>
            </p:nvSpPr>
            <p:spPr bwMode="auto">
              <a:xfrm>
                <a:off x="475" y="2831"/>
                <a:ext cx="49" cy="116"/>
              </a:xfrm>
              <a:prstGeom prst="rect">
                <a:avLst/>
              </a:prstGeom>
              <a:noFill/>
              <a:ln w="9525">
                <a:noFill/>
                <a:miter lim="800000"/>
                <a:headEnd/>
                <a:tailEnd/>
              </a:ln>
            </p:spPr>
            <p:txBody>
              <a:bodyPr wrap="none" lIns="0" tIns="0" rIns="0" bIns="0">
                <a:spAutoFit/>
              </a:bodyPr>
              <a:lstStyle/>
              <a:p>
                <a:pPr algn="ctr" eaLnBrk="0" hangingPunct="0"/>
                <a:r>
                  <a:rPr lang="en-US" sz="1200" dirty="0">
                    <a:solidFill>
                      <a:srgbClr val="000000"/>
                    </a:solidFill>
                    <a:latin typeface="Calibri" panose="020F0502020204030204" pitchFamily="34" charset="0"/>
                    <a:cs typeface="Calibri" panose="020F0502020204030204" pitchFamily="34" charset="0"/>
                  </a:rPr>
                  <a:t>0</a:t>
                </a:r>
              </a:p>
            </p:txBody>
          </p:sp>
          <p:sp>
            <p:nvSpPr>
              <p:cNvPr id="66" name="Line 26"/>
              <p:cNvSpPr>
                <a:spLocks noChangeShapeType="1"/>
              </p:cNvSpPr>
              <p:nvPr/>
            </p:nvSpPr>
            <p:spPr bwMode="auto">
              <a:xfrm flipH="1">
                <a:off x="567" y="2441"/>
                <a:ext cx="37" cy="2"/>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67" name="Rectangle 27"/>
              <p:cNvSpPr>
                <a:spLocks noChangeArrowheads="1"/>
              </p:cNvSpPr>
              <p:nvPr/>
            </p:nvSpPr>
            <p:spPr bwMode="auto">
              <a:xfrm>
                <a:off x="475" y="2384"/>
                <a:ext cx="49" cy="116"/>
              </a:xfrm>
              <a:prstGeom prst="rect">
                <a:avLst/>
              </a:prstGeom>
              <a:noFill/>
              <a:ln w="9525">
                <a:noFill/>
                <a:miter lim="800000"/>
                <a:headEnd/>
                <a:tailEnd/>
              </a:ln>
            </p:spPr>
            <p:txBody>
              <a:bodyPr wrap="none" lIns="0" tIns="0" rIns="0" bIns="0">
                <a:spAutoFit/>
              </a:bodyPr>
              <a:lstStyle/>
              <a:p>
                <a:pPr algn="ctr" eaLnBrk="0" hangingPunct="0"/>
                <a:r>
                  <a:rPr lang="en-US" sz="1200" dirty="0">
                    <a:solidFill>
                      <a:srgbClr val="000000"/>
                    </a:solidFill>
                    <a:latin typeface="Calibri" panose="020F0502020204030204" pitchFamily="34" charset="0"/>
                    <a:cs typeface="Calibri" panose="020F0502020204030204" pitchFamily="34" charset="0"/>
                  </a:rPr>
                  <a:t>5</a:t>
                </a:r>
              </a:p>
            </p:txBody>
          </p:sp>
          <p:sp>
            <p:nvSpPr>
              <p:cNvPr id="68" name="Line 28"/>
              <p:cNvSpPr>
                <a:spLocks noChangeShapeType="1"/>
              </p:cNvSpPr>
              <p:nvPr/>
            </p:nvSpPr>
            <p:spPr bwMode="auto">
              <a:xfrm flipH="1">
                <a:off x="567" y="1994"/>
                <a:ext cx="37" cy="1"/>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69" name="Rectangle 29"/>
              <p:cNvSpPr>
                <a:spLocks noChangeArrowheads="1"/>
              </p:cNvSpPr>
              <p:nvPr/>
            </p:nvSpPr>
            <p:spPr bwMode="auto">
              <a:xfrm>
                <a:off x="424" y="1937"/>
                <a:ext cx="99" cy="116"/>
              </a:xfrm>
              <a:prstGeom prst="rect">
                <a:avLst/>
              </a:prstGeom>
              <a:noFill/>
              <a:ln w="9525">
                <a:noFill/>
                <a:miter lim="800000"/>
                <a:headEnd/>
                <a:tailEnd/>
              </a:ln>
            </p:spPr>
            <p:txBody>
              <a:bodyPr wrap="none" lIns="0" tIns="0" rIns="0" bIns="0">
                <a:spAutoFit/>
              </a:bodyPr>
              <a:lstStyle/>
              <a:p>
                <a:pPr algn="ctr" eaLnBrk="0" hangingPunct="0"/>
                <a:r>
                  <a:rPr lang="en-US" sz="1200" dirty="0">
                    <a:solidFill>
                      <a:srgbClr val="000000"/>
                    </a:solidFill>
                    <a:latin typeface="Calibri" panose="020F0502020204030204" pitchFamily="34" charset="0"/>
                    <a:cs typeface="Calibri" panose="020F0502020204030204" pitchFamily="34" charset="0"/>
                  </a:rPr>
                  <a:t>10</a:t>
                </a:r>
              </a:p>
            </p:txBody>
          </p:sp>
          <p:sp>
            <p:nvSpPr>
              <p:cNvPr id="70" name="Rectangle 30"/>
              <p:cNvSpPr>
                <a:spLocks noChangeArrowheads="1"/>
              </p:cNvSpPr>
              <p:nvPr/>
            </p:nvSpPr>
            <p:spPr bwMode="auto">
              <a:xfrm>
                <a:off x="2171" y="1838"/>
                <a:ext cx="101" cy="242"/>
              </a:xfrm>
              <a:prstGeom prst="rect">
                <a:avLst/>
              </a:prstGeom>
              <a:noFill/>
              <a:ln w="9525">
                <a:noFill/>
                <a:miter lim="800000"/>
                <a:headEnd/>
                <a:tailEnd/>
              </a:ln>
            </p:spPr>
            <p:txBody>
              <a:bodyPr wrap="none" lIns="0" tIns="0" rIns="0" bIns="0">
                <a:spAutoFit/>
              </a:bodyPr>
              <a:lstStyle/>
              <a:p>
                <a:pPr algn="ctr" eaLnBrk="0" hangingPunct="0"/>
                <a:r>
                  <a:rPr lang="en-US" sz="2500" dirty="0">
                    <a:solidFill>
                      <a:srgbClr val="000066"/>
                    </a:solidFill>
                    <a:latin typeface="Calibri" panose="020F0502020204030204" pitchFamily="34" charset="0"/>
                    <a:cs typeface="Calibri" panose="020F0502020204030204" pitchFamily="34" charset="0"/>
                  </a:rPr>
                  <a:t>*</a:t>
                </a:r>
                <a:endParaRPr lang="en-US" sz="2400" dirty="0">
                  <a:solidFill>
                    <a:srgbClr val="000066"/>
                  </a:solidFill>
                  <a:latin typeface="Calibri" panose="020F0502020204030204" pitchFamily="34" charset="0"/>
                  <a:cs typeface="Calibri" panose="020F0502020204030204" pitchFamily="34" charset="0"/>
                </a:endParaRPr>
              </a:p>
            </p:txBody>
          </p:sp>
          <p:sp>
            <p:nvSpPr>
              <p:cNvPr id="71" name="Rectangle 31"/>
              <p:cNvSpPr>
                <a:spLocks noChangeArrowheads="1"/>
              </p:cNvSpPr>
              <p:nvPr/>
            </p:nvSpPr>
            <p:spPr bwMode="auto">
              <a:xfrm>
                <a:off x="1455" y="2609"/>
                <a:ext cx="247" cy="145"/>
              </a:xfrm>
              <a:prstGeom prst="rect">
                <a:avLst/>
              </a:prstGeom>
              <a:noFill/>
              <a:ln w="9525">
                <a:noFill/>
                <a:miter lim="800000"/>
                <a:headEnd/>
                <a:tailEnd/>
              </a:ln>
            </p:spPr>
            <p:txBody>
              <a:bodyPr wrap="none" lIns="0" tIns="0" rIns="0" bIns="0">
                <a:spAutoFit/>
              </a:bodyPr>
              <a:lstStyle/>
              <a:p>
                <a:pPr algn="ctr" eaLnBrk="0" hangingPunct="0"/>
                <a:r>
                  <a:rPr lang="en-US" sz="1500" dirty="0">
                    <a:solidFill>
                      <a:srgbClr val="000000"/>
                    </a:solidFill>
                    <a:latin typeface="Calibri" panose="020F0502020204030204" pitchFamily="34" charset="0"/>
                    <a:cs typeface="Calibri" panose="020F0502020204030204" pitchFamily="34" charset="0"/>
                  </a:rPr>
                  <a:t>-13%</a:t>
                </a:r>
                <a:endParaRPr lang="en-US" sz="2400" dirty="0">
                  <a:solidFill>
                    <a:srgbClr val="000000"/>
                  </a:solidFill>
                  <a:latin typeface="Calibri" panose="020F0502020204030204" pitchFamily="34" charset="0"/>
                  <a:cs typeface="Calibri" panose="020F0502020204030204" pitchFamily="34" charset="0"/>
                </a:endParaRPr>
              </a:p>
            </p:txBody>
          </p:sp>
          <p:sp>
            <p:nvSpPr>
              <p:cNvPr id="72" name="Rectangle 32"/>
              <p:cNvSpPr>
                <a:spLocks noChangeArrowheads="1"/>
              </p:cNvSpPr>
              <p:nvPr/>
            </p:nvSpPr>
            <p:spPr bwMode="auto">
              <a:xfrm>
                <a:off x="2107" y="2609"/>
                <a:ext cx="247" cy="145"/>
              </a:xfrm>
              <a:prstGeom prst="rect">
                <a:avLst/>
              </a:prstGeom>
              <a:noFill/>
              <a:ln w="9525">
                <a:noFill/>
                <a:miter lim="800000"/>
                <a:headEnd/>
                <a:tailEnd/>
              </a:ln>
            </p:spPr>
            <p:txBody>
              <a:bodyPr wrap="none" lIns="0" tIns="0" rIns="0" bIns="0">
                <a:spAutoFit/>
              </a:bodyPr>
              <a:lstStyle/>
              <a:p>
                <a:pPr algn="ctr" eaLnBrk="0" hangingPunct="0"/>
                <a:r>
                  <a:rPr lang="en-US" sz="1500" dirty="0">
                    <a:solidFill>
                      <a:srgbClr val="000000"/>
                    </a:solidFill>
                    <a:latin typeface="Calibri" panose="020F0502020204030204" pitchFamily="34" charset="0"/>
                    <a:cs typeface="Calibri" panose="020F0502020204030204" pitchFamily="34" charset="0"/>
                  </a:rPr>
                  <a:t>-44%</a:t>
                </a:r>
                <a:endParaRPr lang="en-US" sz="2400" dirty="0">
                  <a:solidFill>
                    <a:srgbClr val="000000"/>
                  </a:solidFill>
                  <a:latin typeface="Calibri" panose="020F0502020204030204" pitchFamily="34" charset="0"/>
                  <a:cs typeface="Calibri" panose="020F0502020204030204" pitchFamily="34" charset="0"/>
                </a:endParaRPr>
              </a:p>
            </p:txBody>
          </p:sp>
          <p:sp>
            <p:nvSpPr>
              <p:cNvPr id="73" name="Rectangle 33"/>
              <p:cNvSpPr>
                <a:spLocks noChangeArrowheads="1"/>
              </p:cNvSpPr>
              <p:nvPr/>
            </p:nvSpPr>
            <p:spPr bwMode="auto">
              <a:xfrm rot="16200000">
                <a:off x="-428" y="2137"/>
                <a:ext cx="1487" cy="136"/>
              </a:xfrm>
              <a:prstGeom prst="rect">
                <a:avLst/>
              </a:prstGeom>
              <a:noFill/>
              <a:ln w="9525">
                <a:noFill/>
                <a:miter lim="800000"/>
                <a:headEnd/>
                <a:tailEnd/>
              </a:ln>
            </p:spPr>
            <p:txBody>
              <a:bodyPr wrap="none" lIns="0" tIns="0" rIns="0" bIns="0">
                <a:spAutoFit/>
              </a:bodyPr>
              <a:lstStyle/>
              <a:p>
                <a:pPr algn="ctr" eaLnBrk="0" hangingPunct="0"/>
                <a:r>
                  <a:rPr lang="en-US" sz="1400" dirty="0">
                    <a:solidFill>
                      <a:srgbClr val="000000"/>
                    </a:solidFill>
                    <a:latin typeface="Calibri" panose="020F0502020204030204" pitchFamily="34" charset="0"/>
                    <a:cs typeface="Calibri" panose="020F0502020204030204" pitchFamily="34" charset="0"/>
                  </a:rPr>
                  <a:t># synapses dentate </a:t>
                </a:r>
                <a:r>
                  <a:rPr lang="en-US" sz="1400" dirty="0" err="1">
                    <a:solidFill>
                      <a:srgbClr val="000000"/>
                    </a:solidFill>
                    <a:latin typeface="Calibri" panose="020F0502020204030204" pitchFamily="34" charset="0"/>
                    <a:cs typeface="Calibri" panose="020F0502020204030204" pitchFamily="34" charset="0"/>
                  </a:rPr>
                  <a:t>gyrus</a:t>
                </a:r>
                <a:r>
                  <a:rPr lang="en-US" sz="1400" dirty="0">
                    <a:solidFill>
                      <a:srgbClr val="000000"/>
                    </a:solidFill>
                    <a:latin typeface="Calibri" panose="020F0502020204030204" pitchFamily="34" charset="0"/>
                    <a:cs typeface="Calibri" panose="020F0502020204030204" pitchFamily="34" charset="0"/>
                  </a:rPr>
                  <a:t> (x10</a:t>
                </a:r>
                <a:r>
                  <a:rPr lang="en-US" sz="1400" baseline="30000" dirty="0">
                    <a:solidFill>
                      <a:srgbClr val="000000"/>
                    </a:solidFill>
                    <a:latin typeface="Calibri" panose="020F0502020204030204" pitchFamily="34" charset="0"/>
                    <a:cs typeface="Calibri" panose="020F0502020204030204" pitchFamily="34" charset="0"/>
                  </a:rPr>
                  <a:t>10</a:t>
                </a:r>
                <a:r>
                  <a:rPr lang="en-US" sz="1400" dirty="0">
                    <a:solidFill>
                      <a:srgbClr val="000000"/>
                    </a:solidFill>
                    <a:latin typeface="Calibri" panose="020F0502020204030204" pitchFamily="34" charset="0"/>
                    <a:cs typeface="Calibri" panose="020F0502020204030204" pitchFamily="34" charset="0"/>
                  </a:rPr>
                  <a:t>)</a:t>
                </a:r>
              </a:p>
            </p:txBody>
          </p:sp>
        </p:gr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2932779" y="2636912"/>
            <a:ext cx="2509649" cy="2439591"/>
            <a:chOff x="2863022" y="3032120"/>
            <a:chExt cx="2390142" cy="2323420"/>
          </a:xfrm>
        </p:grpSpPr>
        <p:pic>
          <p:nvPicPr>
            <p:cNvPr id="68" name="Picture 2"/>
            <p:cNvPicPr>
              <a:picLocks noChangeAspect="1" noChangeArrowheads="1"/>
            </p:cNvPicPr>
            <p:nvPr/>
          </p:nvPicPr>
          <p:blipFill>
            <a:blip r:embed="rId3" cstate="print"/>
            <a:srcRect l="55332" r="38576" b="78948"/>
            <a:stretch>
              <a:fillRect/>
            </a:stretch>
          </p:blipFill>
          <p:spPr bwMode="auto">
            <a:xfrm rot="19296653">
              <a:off x="2863022" y="3032120"/>
              <a:ext cx="1217588" cy="2205328"/>
            </a:xfrm>
            <a:prstGeom prst="rect">
              <a:avLst/>
            </a:prstGeom>
            <a:noFill/>
            <a:ln w="9525">
              <a:noFill/>
              <a:miter lim="800000"/>
              <a:headEnd/>
              <a:tailEnd/>
            </a:ln>
          </p:spPr>
        </p:pic>
        <p:pic>
          <p:nvPicPr>
            <p:cNvPr id="69" name="Picture 3"/>
            <p:cNvPicPr>
              <a:picLocks noChangeAspect="1" noChangeArrowheads="1"/>
            </p:cNvPicPr>
            <p:nvPr/>
          </p:nvPicPr>
          <p:blipFill>
            <a:blip r:embed="rId4" cstate="print"/>
            <a:srcRect l="79596" t="27866" r="14980" b="51995"/>
            <a:stretch>
              <a:fillRect/>
            </a:stretch>
          </p:blipFill>
          <p:spPr bwMode="auto">
            <a:xfrm>
              <a:off x="4107583" y="3412069"/>
              <a:ext cx="1145581" cy="1943471"/>
            </a:xfrm>
            <a:prstGeom prst="rect">
              <a:avLst/>
            </a:prstGeom>
            <a:noFill/>
            <a:ln w="9525">
              <a:noFill/>
              <a:miter lim="800000"/>
              <a:headEnd/>
              <a:tailEnd/>
            </a:ln>
          </p:spPr>
        </p:pic>
      </p:grpSp>
      <p:sp>
        <p:nvSpPr>
          <p:cNvPr id="65" name="TextBox 7"/>
          <p:cNvSpPr txBox="1"/>
          <p:nvPr/>
        </p:nvSpPr>
        <p:spPr>
          <a:xfrm>
            <a:off x="3431849" y="2673752"/>
            <a:ext cx="877741" cy="369332"/>
          </a:xfrm>
          <a:prstGeom prst="rect">
            <a:avLst/>
          </a:prstGeom>
          <a:noFill/>
        </p:spPr>
        <p:txBody>
          <a:bodyPr wrap="none" rtlCol="0">
            <a:spAutoFit/>
          </a:bodyPr>
          <a:lstStyle/>
          <a:p>
            <a:pPr algn="ctr"/>
            <a:r>
              <a:rPr lang="en-US" dirty="0" smtClean="0">
                <a:solidFill>
                  <a:srgbClr val="4F2783"/>
                </a:solidFill>
                <a:latin typeface="Calibri" panose="020F0502020204030204" pitchFamily="34" charset="0"/>
                <a:cs typeface="Calibri" panose="020F0502020204030204" pitchFamily="34" charset="0"/>
              </a:rPr>
              <a:t>Control</a:t>
            </a:r>
            <a:endParaRPr lang="en-US" dirty="0">
              <a:solidFill>
                <a:srgbClr val="4F2783"/>
              </a:solidFill>
              <a:latin typeface="Calibri" panose="020F0502020204030204" pitchFamily="34" charset="0"/>
              <a:cs typeface="Calibri" panose="020F0502020204030204" pitchFamily="34" charset="0"/>
            </a:endParaRPr>
          </a:p>
        </p:txBody>
      </p:sp>
      <p:sp>
        <p:nvSpPr>
          <p:cNvPr id="66" name="TextBox 65"/>
          <p:cNvSpPr txBox="1"/>
          <p:nvPr/>
        </p:nvSpPr>
        <p:spPr>
          <a:xfrm>
            <a:off x="4371605" y="2673752"/>
            <a:ext cx="460382" cy="369332"/>
          </a:xfrm>
          <a:prstGeom prst="rect">
            <a:avLst/>
          </a:prstGeom>
          <a:noFill/>
        </p:spPr>
        <p:txBody>
          <a:bodyPr wrap="none" rtlCol="0">
            <a:spAutoFit/>
          </a:bodyPr>
          <a:lstStyle/>
          <a:p>
            <a:pPr algn="ctr"/>
            <a:r>
              <a:rPr lang="en-US" dirty="0" smtClean="0">
                <a:solidFill>
                  <a:srgbClr val="4F2783"/>
                </a:solidFill>
                <a:latin typeface="Calibri" panose="020F0502020204030204" pitchFamily="34" charset="0"/>
                <a:cs typeface="Calibri" panose="020F0502020204030204" pitchFamily="34" charset="0"/>
              </a:rPr>
              <a:t>AD</a:t>
            </a:r>
            <a:endParaRPr lang="en-US" dirty="0">
              <a:solidFill>
                <a:srgbClr val="4F2783"/>
              </a:solidFill>
              <a:latin typeface="Calibri" panose="020F0502020204030204" pitchFamily="34" charset="0"/>
              <a:cs typeface="Calibri" panose="020F0502020204030204" pitchFamily="34" charset="0"/>
            </a:endParaRPr>
          </a:p>
        </p:txBody>
      </p:sp>
      <p:sp>
        <p:nvSpPr>
          <p:cNvPr id="67" name="Rectangle 66"/>
          <p:cNvSpPr/>
          <p:nvPr/>
        </p:nvSpPr>
        <p:spPr>
          <a:xfrm>
            <a:off x="3400370" y="5195193"/>
            <a:ext cx="1356462" cy="430887"/>
          </a:xfrm>
          <a:prstGeom prst="rect">
            <a:avLst/>
          </a:prstGeom>
        </p:spPr>
        <p:txBody>
          <a:bodyPr wrap="none">
            <a:spAutoFit/>
          </a:bodyPr>
          <a:lstStyle/>
          <a:p>
            <a:pPr algn="ctr"/>
            <a:r>
              <a:rPr lang="en-US" sz="1100" dirty="0" smtClean="0">
                <a:solidFill>
                  <a:srgbClr val="000000"/>
                </a:solidFill>
                <a:latin typeface="Calibri" panose="020F0502020204030204" pitchFamily="34" charset="0"/>
                <a:cs typeface="Calibri" panose="020F0502020204030204" pitchFamily="34" charset="0"/>
              </a:rPr>
              <a:t>Einstein et al (1994) </a:t>
            </a:r>
          </a:p>
          <a:p>
            <a:pPr algn="ctr"/>
            <a:r>
              <a:rPr lang="en-US" sz="1100" dirty="0" smtClean="0">
                <a:solidFill>
                  <a:srgbClr val="000000"/>
                </a:solidFill>
                <a:latin typeface="Calibri" panose="020F0502020204030204" pitchFamily="34" charset="0"/>
                <a:cs typeface="Calibri" panose="020F0502020204030204" pitchFamily="34" charset="0"/>
              </a:rPr>
              <a:t>J </a:t>
            </a:r>
            <a:r>
              <a:rPr lang="en-US" sz="1100" dirty="0" err="1" smtClean="0">
                <a:solidFill>
                  <a:srgbClr val="000000"/>
                </a:solidFill>
                <a:latin typeface="Calibri" panose="020F0502020204030204" pitchFamily="34" charset="0"/>
                <a:cs typeface="Calibri" panose="020F0502020204030204" pitchFamily="34" charset="0"/>
              </a:rPr>
              <a:t>Neurosci</a:t>
            </a:r>
            <a:endParaRPr lang="en-US" sz="1100" dirty="0">
              <a:solidFill>
                <a:srgbClr val="000000"/>
              </a:solidFill>
              <a:latin typeface="Calibri" panose="020F0502020204030204" pitchFamily="34" charset="0"/>
              <a:cs typeface="Calibri" panose="020F0502020204030204" pitchFamily="34" charset="0"/>
            </a:endParaRPr>
          </a:p>
        </p:txBody>
      </p:sp>
      <p:pic>
        <p:nvPicPr>
          <p:cNvPr id="60" name="Picture 4"/>
          <p:cNvPicPr>
            <a:picLocks noChangeAspect="1" noChangeArrowheads="1"/>
          </p:cNvPicPr>
          <p:nvPr/>
        </p:nvPicPr>
        <p:blipFill>
          <a:blip r:embed="rId5" cstate="print"/>
          <a:srcRect/>
          <a:stretch>
            <a:fillRect/>
          </a:stretch>
        </p:blipFill>
        <p:spPr bwMode="auto">
          <a:xfrm rot="5400000">
            <a:off x="5066672" y="3128998"/>
            <a:ext cx="1980000" cy="1927200"/>
          </a:xfrm>
          <a:prstGeom prst="rect">
            <a:avLst/>
          </a:prstGeom>
          <a:noFill/>
          <a:ln w="9525">
            <a:noFill/>
            <a:miter lim="800000"/>
            <a:headEnd/>
            <a:tailEnd/>
          </a:ln>
          <a:effectLst/>
        </p:spPr>
      </p:pic>
      <p:sp>
        <p:nvSpPr>
          <p:cNvPr id="61" name="TextBox 60"/>
          <p:cNvSpPr txBox="1"/>
          <p:nvPr/>
        </p:nvSpPr>
        <p:spPr>
          <a:xfrm>
            <a:off x="5062411" y="2673752"/>
            <a:ext cx="877741" cy="369332"/>
          </a:xfrm>
          <a:prstGeom prst="rect">
            <a:avLst/>
          </a:prstGeom>
          <a:noFill/>
        </p:spPr>
        <p:txBody>
          <a:bodyPr wrap="none" rtlCol="0">
            <a:spAutoFit/>
          </a:bodyPr>
          <a:lstStyle/>
          <a:p>
            <a:pPr algn="ctr"/>
            <a:r>
              <a:rPr lang="en-US" dirty="0" smtClean="0">
                <a:solidFill>
                  <a:srgbClr val="4F2783"/>
                </a:solidFill>
                <a:latin typeface="Calibri" panose="020F0502020204030204" pitchFamily="34" charset="0"/>
                <a:cs typeface="Calibri" panose="020F0502020204030204" pitchFamily="34" charset="0"/>
              </a:rPr>
              <a:t>Control</a:t>
            </a:r>
            <a:endParaRPr lang="en-US" dirty="0">
              <a:solidFill>
                <a:srgbClr val="4F2783"/>
              </a:solidFill>
              <a:latin typeface="Calibri" panose="020F0502020204030204" pitchFamily="34" charset="0"/>
              <a:cs typeface="Calibri" panose="020F0502020204030204" pitchFamily="34" charset="0"/>
            </a:endParaRPr>
          </a:p>
        </p:txBody>
      </p:sp>
      <p:sp>
        <p:nvSpPr>
          <p:cNvPr id="62" name="TextBox 61"/>
          <p:cNvSpPr txBox="1"/>
          <p:nvPr/>
        </p:nvSpPr>
        <p:spPr>
          <a:xfrm>
            <a:off x="6243413" y="2673752"/>
            <a:ext cx="460382" cy="369332"/>
          </a:xfrm>
          <a:prstGeom prst="rect">
            <a:avLst/>
          </a:prstGeom>
          <a:noFill/>
        </p:spPr>
        <p:txBody>
          <a:bodyPr wrap="none" rtlCol="0">
            <a:spAutoFit/>
          </a:bodyPr>
          <a:lstStyle/>
          <a:p>
            <a:pPr algn="ctr"/>
            <a:r>
              <a:rPr lang="en-US" dirty="0" smtClean="0">
                <a:solidFill>
                  <a:srgbClr val="4F2783"/>
                </a:solidFill>
                <a:latin typeface="Calibri" panose="020F0502020204030204" pitchFamily="34" charset="0"/>
                <a:cs typeface="Calibri" panose="020F0502020204030204" pitchFamily="34" charset="0"/>
              </a:rPr>
              <a:t>AD</a:t>
            </a:r>
            <a:endParaRPr lang="en-US" dirty="0">
              <a:solidFill>
                <a:srgbClr val="4F2783"/>
              </a:solidFill>
              <a:latin typeface="Calibri" panose="020F0502020204030204" pitchFamily="34" charset="0"/>
              <a:cs typeface="Calibri" panose="020F0502020204030204" pitchFamily="34" charset="0"/>
            </a:endParaRPr>
          </a:p>
        </p:txBody>
      </p:sp>
      <p:sp>
        <p:nvSpPr>
          <p:cNvPr id="63" name="Rectangle 62"/>
          <p:cNvSpPr/>
          <p:nvPr/>
        </p:nvSpPr>
        <p:spPr>
          <a:xfrm>
            <a:off x="5292080" y="5195193"/>
            <a:ext cx="1580881" cy="430887"/>
          </a:xfrm>
          <a:prstGeom prst="rect">
            <a:avLst/>
          </a:prstGeom>
        </p:spPr>
        <p:txBody>
          <a:bodyPr wrap="none">
            <a:spAutoFit/>
          </a:bodyPr>
          <a:lstStyle/>
          <a:p>
            <a:pPr algn="ctr"/>
            <a:r>
              <a:rPr lang="en-US" sz="1100" dirty="0" err="1" smtClean="0">
                <a:solidFill>
                  <a:srgbClr val="000000"/>
                </a:solidFill>
                <a:latin typeface="Calibri" panose="020F0502020204030204" pitchFamily="34" charset="0"/>
                <a:cs typeface="Calibri" panose="020F0502020204030204" pitchFamily="34" charset="0"/>
              </a:rPr>
              <a:t>Mavroudis</a:t>
            </a:r>
            <a:r>
              <a:rPr lang="en-US" sz="1100" dirty="0" smtClean="0">
                <a:solidFill>
                  <a:srgbClr val="000000"/>
                </a:solidFill>
                <a:latin typeface="Calibri" panose="020F0502020204030204" pitchFamily="34" charset="0"/>
                <a:cs typeface="Calibri" panose="020F0502020204030204" pitchFamily="34" charset="0"/>
              </a:rPr>
              <a:t> et al (2010) </a:t>
            </a:r>
          </a:p>
          <a:p>
            <a:pPr algn="ctr"/>
            <a:r>
              <a:rPr lang="en-US" sz="1100" dirty="0" smtClean="0">
                <a:solidFill>
                  <a:srgbClr val="000000"/>
                </a:solidFill>
                <a:latin typeface="Calibri" panose="020F0502020204030204" pitchFamily="34" charset="0"/>
                <a:cs typeface="Calibri" panose="020F0502020204030204" pitchFamily="34" charset="0"/>
              </a:rPr>
              <a:t>Am J </a:t>
            </a:r>
            <a:r>
              <a:rPr lang="en-US" sz="1100" dirty="0" err="1" smtClean="0">
                <a:solidFill>
                  <a:srgbClr val="000000"/>
                </a:solidFill>
                <a:latin typeface="Calibri" panose="020F0502020204030204" pitchFamily="34" charset="0"/>
                <a:cs typeface="Calibri" panose="020F0502020204030204" pitchFamily="34" charset="0"/>
              </a:rPr>
              <a:t>Alz</a:t>
            </a:r>
            <a:r>
              <a:rPr lang="en-US" sz="1100" dirty="0" smtClean="0">
                <a:solidFill>
                  <a:srgbClr val="000000"/>
                </a:solidFill>
                <a:latin typeface="Calibri" panose="020F0502020204030204" pitchFamily="34" charset="0"/>
                <a:cs typeface="Calibri" panose="020F0502020204030204" pitchFamily="34" charset="0"/>
              </a:rPr>
              <a:t> </a:t>
            </a:r>
            <a:r>
              <a:rPr lang="en-US" sz="1100" dirty="0" err="1" smtClean="0">
                <a:solidFill>
                  <a:srgbClr val="000000"/>
                </a:solidFill>
                <a:latin typeface="Calibri" panose="020F0502020204030204" pitchFamily="34" charset="0"/>
                <a:cs typeface="Calibri" panose="020F0502020204030204" pitchFamily="34" charset="0"/>
              </a:rPr>
              <a:t>Dis</a:t>
            </a:r>
            <a:r>
              <a:rPr lang="en-US" sz="1100" dirty="0" smtClean="0">
                <a:solidFill>
                  <a:srgbClr val="000000"/>
                </a:solidFill>
                <a:latin typeface="Calibri" panose="020F0502020204030204" pitchFamily="34" charset="0"/>
                <a:cs typeface="Calibri" panose="020F0502020204030204" pitchFamily="34" charset="0"/>
              </a:rPr>
              <a:t> </a:t>
            </a:r>
            <a:r>
              <a:rPr lang="en-US" sz="1100" dirty="0" err="1" smtClean="0">
                <a:solidFill>
                  <a:srgbClr val="000000"/>
                </a:solidFill>
                <a:latin typeface="Calibri" panose="020F0502020204030204" pitchFamily="34" charset="0"/>
                <a:cs typeface="Calibri" panose="020F0502020204030204" pitchFamily="34" charset="0"/>
              </a:rPr>
              <a:t>oth</a:t>
            </a:r>
            <a:r>
              <a:rPr lang="en-US" sz="1100" dirty="0" smtClean="0">
                <a:solidFill>
                  <a:srgbClr val="000000"/>
                </a:solidFill>
                <a:latin typeface="Calibri" panose="020F0502020204030204" pitchFamily="34" charset="0"/>
                <a:cs typeface="Calibri" panose="020F0502020204030204" pitchFamily="34" charset="0"/>
              </a:rPr>
              <a:t> Dement</a:t>
            </a:r>
            <a:endParaRPr lang="en-US" sz="1100" dirty="0">
              <a:solidFill>
                <a:srgbClr val="000000"/>
              </a:solidFill>
              <a:latin typeface="Calibri" panose="020F0502020204030204" pitchFamily="34" charset="0"/>
              <a:cs typeface="Calibri" panose="020F0502020204030204" pitchFamily="34" charset="0"/>
            </a:endParaRPr>
          </a:p>
        </p:txBody>
      </p:sp>
      <p:sp>
        <p:nvSpPr>
          <p:cNvPr id="57" name="TextBox 56"/>
          <p:cNvSpPr txBox="1"/>
          <p:nvPr/>
        </p:nvSpPr>
        <p:spPr>
          <a:xfrm>
            <a:off x="7182973" y="2673752"/>
            <a:ext cx="877741" cy="369332"/>
          </a:xfrm>
          <a:prstGeom prst="rect">
            <a:avLst/>
          </a:prstGeom>
          <a:noFill/>
        </p:spPr>
        <p:txBody>
          <a:bodyPr wrap="none" rtlCol="0">
            <a:spAutoFit/>
          </a:bodyPr>
          <a:lstStyle/>
          <a:p>
            <a:pPr algn="ctr"/>
            <a:r>
              <a:rPr lang="en-US" dirty="0" smtClean="0">
                <a:solidFill>
                  <a:srgbClr val="4F2783"/>
                </a:solidFill>
                <a:latin typeface="Calibri" panose="020F0502020204030204" pitchFamily="34" charset="0"/>
                <a:cs typeface="Calibri" panose="020F0502020204030204" pitchFamily="34" charset="0"/>
              </a:rPr>
              <a:t>Control</a:t>
            </a:r>
            <a:endParaRPr lang="en-US" dirty="0">
              <a:solidFill>
                <a:srgbClr val="4F2783"/>
              </a:solidFill>
              <a:latin typeface="Calibri" panose="020F0502020204030204" pitchFamily="34" charset="0"/>
              <a:cs typeface="Calibri" panose="020F0502020204030204" pitchFamily="34" charset="0"/>
            </a:endParaRPr>
          </a:p>
        </p:txBody>
      </p:sp>
      <p:sp>
        <p:nvSpPr>
          <p:cNvPr id="58" name="TextBox 57"/>
          <p:cNvSpPr txBox="1"/>
          <p:nvPr/>
        </p:nvSpPr>
        <p:spPr>
          <a:xfrm>
            <a:off x="8272853" y="2673752"/>
            <a:ext cx="460382" cy="369332"/>
          </a:xfrm>
          <a:prstGeom prst="rect">
            <a:avLst/>
          </a:prstGeom>
          <a:noFill/>
        </p:spPr>
        <p:txBody>
          <a:bodyPr wrap="none" rtlCol="0">
            <a:spAutoFit/>
          </a:bodyPr>
          <a:lstStyle/>
          <a:p>
            <a:pPr algn="ctr"/>
            <a:r>
              <a:rPr lang="en-US" dirty="0" smtClean="0">
                <a:solidFill>
                  <a:srgbClr val="4F2783"/>
                </a:solidFill>
                <a:latin typeface="Calibri" panose="020F0502020204030204" pitchFamily="34" charset="0"/>
                <a:cs typeface="Calibri" panose="020F0502020204030204" pitchFamily="34" charset="0"/>
              </a:rPr>
              <a:t>AD</a:t>
            </a:r>
            <a:endParaRPr lang="en-US" dirty="0">
              <a:solidFill>
                <a:srgbClr val="4F2783"/>
              </a:solidFill>
              <a:latin typeface="Calibri" panose="020F0502020204030204" pitchFamily="34" charset="0"/>
              <a:cs typeface="Calibri" panose="020F0502020204030204" pitchFamily="34" charset="0"/>
            </a:endParaRPr>
          </a:p>
        </p:txBody>
      </p:sp>
      <p:sp>
        <p:nvSpPr>
          <p:cNvPr id="59" name="Rectangle 58"/>
          <p:cNvSpPr/>
          <p:nvPr/>
        </p:nvSpPr>
        <p:spPr>
          <a:xfrm>
            <a:off x="7414572" y="5195193"/>
            <a:ext cx="1261884" cy="430887"/>
          </a:xfrm>
          <a:prstGeom prst="rect">
            <a:avLst/>
          </a:prstGeom>
        </p:spPr>
        <p:txBody>
          <a:bodyPr wrap="none">
            <a:spAutoFit/>
          </a:bodyPr>
          <a:lstStyle/>
          <a:p>
            <a:pPr algn="ctr"/>
            <a:r>
              <a:rPr lang="en-US" sz="1100" dirty="0" err="1" smtClean="0">
                <a:solidFill>
                  <a:srgbClr val="000000"/>
                </a:solidFill>
                <a:latin typeface="Calibri" panose="020F0502020204030204" pitchFamily="34" charset="0"/>
                <a:cs typeface="Calibri" panose="020F0502020204030204" pitchFamily="34" charset="0"/>
              </a:rPr>
              <a:t>Tsamis</a:t>
            </a:r>
            <a:r>
              <a:rPr lang="en-US" sz="1100" dirty="0" smtClean="0">
                <a:solidFill>
                  <a:srgbClr val="000000"/>
                </a:solidFill>
                <a:latin typeface="Calibri" panose="020F0502020204030204" pitchFamily="34" charset="0"/>
                <a:cs typeface="Calibri" panose="020F0502020204030204" pitchFamily="34" charset="0"/>
              </a:rPr>
              <a:t> et al (2010)</a:t>
            </a:r>
          </a:p>
          <a:p>
            <a:pPr algn="ctr"/>
            <a:r>
              <a:rPr lang="en-US" sz="1100" dirty="0" err="1" smtClean="0">
                <a:solidFill>
                  <a:srgbClr val="000000"/>
                </a:solidFill>
                <a:latin typeface="Calibri" panose="020F0502020204030204" pitchFamily="34" charset="0"/>
                <a:cs typeface="Calibri" panose="020F0502020204030204" pitchFamily="34" charset="0"/>
              </a:rPr>
              <a:t>Curr</a:t>
            </a:r>
            <a:r>
              <a:rPr lang="en-US" sz="1100" dirty="0" smtClean="0">
                <a:solidFill>
                  <a:srgbClr val="000000"/>
                </a:solidFill>
                <a:latin typeface="Calibri" panose="020F0502020204030204" pitchFamily="34" charset="0"/>
                <a:cs typeface="Calibri" panose="020F0502020204030204" pitchFamily="34" charset="0"/>
              </a:rPr>
              <a:t> </a:t>
            </a:r>
            <a:r>
              <a:rPr lang="en-US" sz="1100" dirty="0" err="1" smtClean="0">
                <a:solidFill>
                  <a:srgbClr val="000000"/>
                </a:solidFill>
                <a:latin typeface="Calibri" panose="020F0502020204030204" pitchFamily="34" charset="0"/>
                <a:cs typeface="Calibri" panose="020F0502020204030204" pitchFamily="34" charset="0"/>
              </a:rPr>
              <a:t>Alzheim</a:t>
            </a:r>
            <a:r>
              <a:rPr lang="en-US" sz="1100" dirty="0" smtClean="0">
                <a:solidFill>
                  <a:srgbClr val="000000"/>
                </a:solidFill>
                <a:latin typeface="Calibri" panose="020F0502020204030204" pitchFamily="34" charset="0"/>
                <a:cs typeface="Calibri" panose="020F0502020204030204" pitchFamily="34" charset="0"/>
              </a:rPr>
              <a:t> Res</a:t>
            </a:r>
            <a:endParaRPr lang="en-US" sz="1100" dirty="0">
              <a:solidFill>
                <a:srgbClr val="000000"/>
              </a:solidFill>
              <a:latin typeface="Calibri" panose="020F0502020204030204" pitchFamily="34" charset="0"/>
              <a:cs typeface="Calibri" panose="020F0502020204030204" pitchFamily="34" charset="0"/>
            </a:endParaRPr>
          </a:p>
        </p:txBody>
      </p:sp>
      <p:pic>
        <p:nvPicPr>
          <p:cNvPr id="53" name="Picture 52"/>
          <p:cNvPicPr>
            <a:picLocks noChangeAspect="1"/>
          </p:cNvPicPr>
          <p:nvPr/>
        </p:nvPicPr>
        <p:blipFill>
          <a:blip r:embed="rId6" cstate="print"/>
          <a:stretch>
            <a:fillRect/>
          </a:stretch>
        </p:blipFill>
        <p:spPr>
          <a:xfrm>
            <a:off x="251520" y="3102599"/>
            <a:ext cx="1557152" cy="1980000"/>
          </a:xfrm>
          <a:prstGeom prst="rect">
            <a:avLst/>
          </a:prstGeom>
        </p:spPr>
      </p:pic>
      <p:pic>
        <p:nvPicPr>
          <p:cNvPr id="50" name="Picture 49"/>
          <p:cNvPicPr>
            <a:picLocks noChangeAspect="1"/>
          </p:cNvPicPr>
          <p:nvPr/>
        </p:nvPicPr>
        <p:blipFill>
          <a:blip r:embed="rId7" cstate="print"/>
          <a:stretch>
            <a:fillRect/>
          </a:stretch>
        </p:blipFill>
        <p:spPr>
          <a:xfrm>
            <a:off x="1892126" y="3102599"/>
            <a:ext cx="1399449" cy="1980000"/>
          </a:xfrm>
          <a:prstGeom prst="rect">
            <a:avLst/>
          </a:prstGeom>
        </p:spPr>
      </p:pic>
      <p:sp>
        <p:nvSpPr>
          <p:cNvPr id="47" name="TextBox 46"/>
          <p:cNvSpPr txBox="1"/>
          <p:nvPr/>
        </p:nvSpPr>
        <p:spPr>
          <a:xfrm>
            <a:off x="582502" y="2673752"/>
            <a:ext cx="877741" cy="369332"/>
          </a:xfrm>
          <a:prstGeom prst="rect">
            <a:avLst/>
          </a:prstGeom>
          <a:noFill/>
        </p:spPr>
        <p:txBody>
          <a:bodyPr wrap="none" rtlCol="0">
            <a:spAutoFit/>
          </a:bodyPr>
          <a:lstStyle/>
          <a:p>
            <a:pPr algn="ctr"/>
            <a:r>
              <a:rPr lang="en-US" dirty="0" smtClean="0">
                <a:solidFill>
                  <a:srgbClr val="4F2783"/>
                </a:solidFill>
                <a:latin typeface="Calibri" panose="020F0502020204030204" pitchFamily="34" charset="0"/>
                <a:cs typeface="Calibri" panose="020F0502020204030204" pitchFamily="34" charset="0"/>
              </a:rPr>
              <a:t>Control</a:t>
            </a:r>
            <a:endParaRPr lang="en-US" dirty="0">
              <a:solidFill>
                <a:srgbClr val="4F2783"/>
              </a:solidFill>
              <a:latin typeface="Calibri" panose="020F0502020204030204" pitchFamily="34" charset="0"/>
              <a:cs typeface="Calibri" panose="020F0502020204030204" pitchFamily="34" charset="0"/>
            </a:endParaRPr>
          </a:p>
        </p:txBody>
      </p:sp>
      <p:sp>
        <p:nvSpPr>
          <p:cNvPr id="48" name="TextBox 47"/>
          <p:cNvSpPr txBox="1"/>
          <p:nvPr/>
        </p:nvSpPr>
        <p:spPr>
          <a:xfrm>
            <a:off x="2359276" y="2673752"/>
            <a:ext cx="460382" cy="369332"/>
          </a:xfrm>
          <a:prstGeom prst="rect">
            <a:avLst/>
          </a:prstGeom>
          <a:noFill/>
        </p:spPr>
        <p:txBody>
          <a:bodyPr wrap="none" rtlCol="0">
            <a:spAutoFit/>
          </a:bodyPr>
          <a:lstStyle/>
          <a:p>
            <a:pPr algn="ctr"/>
            <a:r>
              <a:rPr lang="en-US" dirty="0" smtClean="0">
                <a:solidFill>
                  <a:srgbClr val="4F2783"/>
                </a:solidFill>
                <a:latin typeface="Calibri" panose="020F0502020204030204" pitchFamily="34" charset="0"/>
                <a:cs typeface="Calibri" panose="020F0502020204030204" pitchFamily="34" charset="0"/>
              </a:rPr>
              <a:t>AD</a:t>
            </a:r>
            <a:endParaRPr lang="en-US" dirty="0">
              <a:solidFill>
                <a:srgbClr val="4F2783"/>
              </a:solidFill>
              <a:latin typeface="Calibri" panose="020F0502020204030204" pitchFamily="34" charset="0"/>
              <a:cs typeface="Calibri" panose="020F0502020204030204" pitchFamily="34" charset="0"/>
            </a:endParaRPr>
          </a:p>
        </p:txBody>
      </p:sp>
      <p:sp>
        <p:nvSpPr>
          <p:cNvPr id="49" name="Rectangle 48"/>
          <p:cNvSpPr/>
          <p:nvPr/>
        </p:nvSpPr>
        <p:spPr>
          <a:xfrm>
            <a:off x="1233143" y="5195193"/>
            <a:ext cx="1228221" cy="430887"/>
          </a:xfrm>
          <a:prstGeom prst="rect">
            <a:avLst/>
          </a:prstGeom>
        </p:spPr>
        <p:txBody>
          <a:bodyPr wrap="none">
            <a:spAutoFit/>
          </a:bodyPr>
          <a:lstStyle/>
          <a:p>
            <a:pPr algn="ctr"/>
            <a:r>
              <a:rPr lang="en-US" sz="1100" dirty="0" err="1" smtClean="0">
                <a:solidFill>
                  <a:srgbClr val="000000"/>
                </a:solidFill>
                <a:latin typeface="Calibri" panose="020F0502020204030204" pitchFamily="34" charset="0"/>
                <a:cs typeface="Calibri" panose="020F0502020204030204" pitchFamily="34" charset="0"/>
              </a:rPr>
              <a:t>Catala</a:t>
            </a:r>
            <a:r>
              <a:rPr lang="en-US" sz="1100" dirty="0" smtClean="0">
                <a:solidFill>
                  <a:srgbClr val="000000"/>
                </a:solidFill>
                <a:latin typeface="Calibri" panose="020F0502020204030204" pitchFamily="34" charset="0"/>
                <a:cs typeface="Calibri" panose="020F0502020204030204" pitchFamily="34" charset="0"/>
              </a:rPr>
              <a:t> et al (1988)</a:t>
            </a:r>
          </a:p>
          <a:p>
            <a:pPr algn="ctr"/>
            <a:r>
              <a:rPr lang="en-US" sz="1100" dirty="0" smtClean="0">
                <a:solidFill>
                  <a:srgbClr val="000000"/>
                </a:solidFill>
                <a:latin typeface="Calibri" panose="020F0502020204030204" pitchFamily="34" charset="0"/>
                <a:cs typeface="Calibri" panose="020F0502020204030204" pitchFamily="34" charset="0"/>
              </a:rPr>
              <a:t>Hum </a:t>
            </a:r>
            <a:r>
              <a:rPr lang="en-US" sz="1100" dirty="0" err="1" smtClean="0">
                <a:solidFill>
                  <a:srgbClr val="000000"/>
                </a:solidFill>
                <a:latin typeface="Calibri" panose="020F0502020204030204" pitchFamily="34" charset="0"/>
                <a:cs typeface="Calibri" panose="020F0502020204030204" pitchFamily="34" charset="0"/>
              </a:rPr>
              <a:t>Neurobiol</a:t>
            </a:r>
            <a:endParaRPr lang="en-US" sz="1100" dirty="0">
              <a:solidFill>
                <a:srgbClr val="000000"/>
              </a:solidFill>
              <a:latin typeface="Calibri" panose="020F0502020204030204" pitchFamily="34" charset="0"/>
              <a:cs typeface="Calibri" panose="020F0502020204030204" pitchFamily="34" charset="0"/>
            </a:endParaRPr>
          </a:p>
        </p:txBody>
      </p:sp>
      <p:pic>
        <p:nvPicPr>
          <p:cNvPr id="2053" name="Picture 5"/>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32165"/>
          <a:stretch/>
        </p:blipFill>
        <p:spPr bwMode="auto">
          <a:xfrm>
            <a:off x="7230994" y="3102599"/>
            <a:ext cx="1629272" cy="19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Title 15"/>
          <p:cNvSpPr txBox="1">
            <a:spLocks/>
          </p:cNvSpPr>
          <p:nvPr/>
        </p:nvSpPr>
        <p:spPr bwMode="auto">
          <a:xfrm>
            <a:off x="0" y="0"/>
            <a:ext cx="7380312" cy="1412776"/>
          </a:xfrm>
          <a:prstGeom prst="rect">
            <a:avLst/>
          </a:prstGeom>
          <a:noFill/>
          <a:ln w="9525">
            <a:noFill/>
            <a:miter lim="800000"/>
            <a:headEnd/>
            <a:tailEnd/>
          </a:ln>
        </p:spPr>
        <p:txBody>
          <a:bodyPr vert="horz" wrap="square" lIns="540000" tIns="45720" rIns="91440" bIns="45720" numCol="1" anchor="ctr" anchorCtr="0" compatLnSpc="1">
            <a:prstTxWarp prst="textNoShape">
              <a:avLst/>
            </a:prstTxWarp>
            <a:normAutofit/>
          </a:bodyPr>
          <a:lstStyle>
            <a:lvl1pPr algn="l" rtl="0" eaLnBrk="0" fontAlgn="base" hangingPunct="0">
              <a:spcBef>
                <a:spcPct val="0"/>
              </a:spcBef>
              <a:spcAft>
                <a:spcPct val="0"/>
              </a:spcAft>
              <a:defRPr sz="2400" kern="1200">
                <a:solidFill>
                  <a:schemeClr val="bg1"/>
                </a:solidFill>
                <a:latin typeface="Arial" pitchFamily="34" charset="0"/>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defRPr>
            </a:lvl2pPr>
            <a:lvl3pPr algn="l" rtl="0" eaLnBrk="0" fontAlgn="base" hangingPunct="0">
              <a:spcBef>
                <a:spcPct val="0"/>
              </a:spcBef>
              <a:spcAft>
                <a:spcPct val="0"/>
              </a:spcAft>
              <a:defRPr sz="2400">
                <a:solidFill>
                  <a:schemeClr val="bg1"/>
                </a:solidFill>
                <a:latin typeface="Arial" panose="020B0604020202020204" pitchFamily="34" charset="0"/>
              </a:defRPr>
            </a:lvl3pPr>
            <a:lvl4pPr algn="l" rtl="0" eaLnBrk="0" fontAlgn="base" hangingPunct="0">
              <a:spcBef>
                <a:spcPct val="0"/>
              </a:spcBef>
              <a:spcAft>
                <a:spcPct val="0"/>
              </a:spcAft>
              <a:defRPr sz="2400">
                <a:solidFill>
                  <a:schemeClr val="bg1"/>
                </a:solidFill>
                <a:latin typeface="Arial" panose="020B0604020202020204" pitchFamily="34" charset="0"/>
              </a:defRPr>
            </a:lvl4pPr>
            <a:lvl5pPr algn="l" rtl="0" eaLnBrk="0" fontAlgn="base" hangingPunct="0">
              <a:spcBef>
                <a:spcPct val="0"/>
              </a:spcBef>
              <a:spcAft>
                <a:spcPct val="0"/>
              </a:spcAft>
              <a:defRPr sz="2400">
                <a:solidFill>
                  <a:schemeClr val="bg1"/>
                </a:solidFill>
                <a:latin typeface="Arial" panose="020B0604020202020204" pitchFamily="34" charset="0"/>
              </a:defRPr>
            </a:lvl5pPr>
            <a:lvl6pPr marL="457200" algn="ctr" rtl="0" fontAlgn="base">
              <a:spcBef>
                <a:spcPct val="0"/>
              </a:spcBef>
              <a:spcAft>
                <a:spcPct val="0"/>
              </a:spcAft>
              <a:defRPr sz="4400">
                <a:solidFill>
                  <a:schemeClr val="tx1"/>
                </a:solidFill>
                <a:latin typeface="Trebuchet MS" pitchFamily="34" charset="0"/>
              </a:defRPr>
            </a:lvl6pPr>
            <a:lvl7pPr marL="914400" algn="ctr" rtl="0" fontAlgn="base">
              <a:spcBef>
                <a:spcPct val="0"/>
              </a:spcBef>
              <a:spcAft>
                <a:spcPct val="0"/>
              </a:spcAft>
              <a:defRPr sz="4400">
                <a:solidFill>
                  <a:schemeClr val="tx1"/>
                </a:solidFill>
                <a:latin typeface="Trebuchet MS" pitchFamily="34" charset="0"/>
              </a:defRPr>
            </a:lvl7pPr>
            <a:lvl8pPr marL="1371600" algn="ctr" rtl="0" fontAlgn="base">
              <a:spcBef>
                <a:spcPct val="0"/>
              </a:spcBef>
              <a:spcAft>
                <a:spcPct val="0"/>
              </a:spcAft>
              <a:defRPr sz="4400">
                <a:solidFill>
                  <a:schemeClr val="tx1"/>
                </a:solidFill>
                <a:latin typeface="Trebuchet MS" pitchFamily="34" charset="0"/>
              </a:defRPr>
            </a:lvl8pPr>
            <a:lvl9pPr marL="1828800" algn="ctr" rtl="0" fontAlgn="base">
              <a:spcBef>
                <a:spcPct val="0"/>
              </a:spcBef>
              <a:spcAft>
                <a:spcPct val="0"/>
              </a:spcAft>
              <a:defRPr sz="4400">
                <a:solidFill>
                  <a:schemeClr val="tx1"/>
                </a:solidFill>
                <a:latin typeface="Trebuchet MS" pitchFamily="34" charset="0"/>
              </a:defRPr>
            </a:lvl9pPr>
          </a:lstStyle>
          <a:p>
            <a:r>
              <a:rPr lang="en-US" sz="3200" dirty="0">
                <a:latin typeface="Calibri" panose="020F0502020204030204" pitchFamily="34" charset="0"/>
                <a:ea typeface="ＭＳ Ｐゴシック"/>
                <a:cs typeface="Calibri" panose="020F0502020204030204" pitchFamily="34" charset="0"/>
              </a:rPr>
              <a:t>Loss of dendritic spines in AD</a:t>
            </a:r>
            <a:endParaRPr lang="en-US" sz="3200" dirty="0" smtClean="0">
              <a:latin typeface="Calibri" panose="020F0502020204030204" pitchFamily="34" charset="0"/>
              <a:ea typeface="ＭＳ Ｐゴシック"/>
              <a:cs typeface="Calibri" panose="020F050202020403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0"/>
            <a:ext cx="7668343" cy="1412776"/>
          </a:xfrm>
        </p:spPr>
        <p:txBody>
          <a:bodyPr lIns="540000">
            <a:noAutofit/>
          </a:bodyPr>
          <a:lstStyle/>
          <a:p>
            <a:pPr eaLnBrk="1" hangingPunct="1"/>
            <a:r>
              <a:rPr lang="nl-NL" sz="3200" dirty="0" err="1" smtClean="0">
                <a:latin typeface="Calibri" pitchFamily="34" charset="0"/>
              </a:rPr>
              <a:t>Decreased</a:t>
            </a:r>
            <a:r>
              <a:rPr lang="nl-NL" sz="3200" dirty="0" smtClean="0">
                <a:latin typeface="Calibri" pitchFamily="34" charset="0"/>
              </a:rPr>
              <a:t> </a:t>
            </a:r>
            <a:r>
              <a:rPr lang="nl-NL" sz="3200" dirty="0" err="1" smtClean="0">
                <a:latin typeface="Calibri" pitchFamily="34" charset="0"/>
              </a:rPr>
              <a:t>brain</a:t>
            </a:r>
            <a:r>
              <a:rPr lang="nl-NL" sz="3200" dirty="0" smtClean="0">
                <a:latin typeface="Calibri" pitchFamily="34" charset="0"/>
              </a:rPr>
              <a:t> </a:t>
            </a:r>
            <a:r>
              <a:rPr lang="nl-NL" sz="3200" dirty="0" err="1" smtClean="0">
                <a:latin typeface="Calibri" pitchFamily="34" charset="0"/>
              </a:rPr>
              <a:t>phospholipids</a:t>
            </a:r>
            <a:r>
              <a:rPr lang="nl-NL" sz="3200" dirty="0" smtClean="0">
                <a:latin typeface="Calibri" pitchFamily="34" charset="0"/>
              </a:rPr>
              <a:t> in AD </a:t>
            </a:r>
            <a:r>
              <a:rPr lang="nl-NL" sz="3200" dirty="0" err="1" smtClean="0">
                <a:latin typeface="Calibri" pitchFamily="34" charset="0"/>
              </a:rPr>
              <a:t>indicates</a:t>
            </a:r>
            <a:r>
              <a:rPr lang="nl-NL" sz="3200" dirty="0" smtClean="0">
                <a:latin typeface="Calibri" pitchFamily="34" charset="0"/>
              </a:rPr>
              <a:t> </a:t>
            </a:r>
            <a:r>
              <a:rPr lang="nl-NL" sz="3200" dirty="0" err="1" smtClean="0">
                <a:latin typeface="Calibri" pitchFamily="34" charset="0"/>
              </a:rPr>
              <a:t>disrupted</a:t>
            </a:r>
            <a:r>
              <a:rPr lang="nl-NL" sz="3200" dirty="0" smtClean="0">
                <a:latin typeface="Calibri" pitchFamily="34" charset="0"/>
              </a:rPr>
              <a:t> </a:t>
            </a:r>
            <a:r>
              <a:rPr lang="nl-NL" sz="3200" dirty="0" err="1" smtClean="0">
                <a:latin typeface="Calibri" pitchFamily="34" charset="0"/>
              </a:rPr>
              <a:t>membrane</a:t>
            </a:r>
            <a:r>
              <a:rPr lang="nl-NL" sz="3200" dirty="0" smtClean="0">
                <a:latin typeface="Calibri" pitchFamily="34" charset="0"/>
              </a:rPr>
              <a:t> </a:t>
            </a:r>
            <a:r>
              <a:rPr lang="nl-NL" sz="3200" dirty="0" err="1" smtClean="0">
                <a:latin typeface="Calibri" pitchFamily="34" charset="0"/>
              </a:rPr>
              <a:t>integrity</a:t>
            </a:r>
            <a:r>
              <a:rPr lang="nl-NL" sz="3200" dirty="0" smtClean="0">
                <a:latin typeface="Calibri" pitchFamily="34" charset="0"/>
              </a:rPr>
              <a:t> </a:t>
            </a:r>
          </a:p>
        </p:txBody>
      </p:sp>
      <p:pic>
        <p:nvPicPr>
          <p:cNvPr id="142341" name="Picture 5"/>
          <p:cNvPicPr>
            <a:picLocks noChangeAspect="1" noChangeArrowheads="1"/>
          </p:cNvPicPr>
          <p:nvPr/>
        </p:nvPicPr>
        <p:blipFill>
          <a:blip r:embed="rId3" cstate="print"/>
          <a:srcRect b="34822"/>
          <a:stretch>
            <a:fillRect/>
          </a:stretch>
        </p:blipFill>
        <p:spPr bwMode="auto">
          <a:xfrm>
            <a:off x="899592" y="2478920"/>
            <a:ext cx="7790116" cy="3110320"/>
          </a:xfrm>
          <a:prstGeom prst="rect">
            <a:avLst/>
          </a:prstGeom>
          <a:noFill/>
          <a:ln w="9525">
            <a:noFill/>
            <a:miter lim="800000"/>
            <a:headEnd/>
            <a:tailEnd/>
          </a:ln>
        </p:spPr>
      </p:pic>
      <p:grpSp>
        <p:nvGrpSpPr>
          <p:cNvPr id="2" name="Group 7"/>
          <p:cNvGrpSpPr/>
          <p:nvPr/>
        </p:nvGrpSpPr>
        <p:grpSpPr>
          <a:xfrm>
            <a:off x="827080" y="1556792"/>
            <a:ext cx="6553232" cy="1224136"/>
            <a:chOff x="1359740" y="1134784"/>
            <a:chExt cx="5367888" cy="1600487"/>
          </a:xfrm>
        </p:grpSpPr>
        <p:pic>
          <p:nvPicPr>
            <p:cNvPr id="207874" name="Picture 2"/>
            <p:cNvPicPr>
              <a:picLocks noChangeArrowheads="1"/>
            </p:cNvPicPr>
            <p:nvPr/>
          </p:nvPicPr>
          <p:blipFill>
            <a:blip r:embed="rId4" cstate="print"/>
            <a:srcRect r="36392" b="51931"/>
            <a:stretch>
              <a:fillRect/>
            </a:stretch>
          </p:blipFill>
          <p:spPr bwMode="auto">
            <a:xfrm>
              <a:off x="1359740" y="1161431"/>
              <a:ext cx="2721950" cy="1240888"/>
            </a:xfrm>
            <a:prstGeom prst="rect">
              <a:avLst/>
            </a:prstGeom>
            <a:noFill/>
            <a:ln w="9525">
              <a:noFill/>
              <a:miter lim="800000"/>
              <a:headEnd/>
              <a:tailEnd/>
            </a:ln>
          </p:spPr>
        </p:pic>
        <p:pic>
          <p:nvPicPr>
            <p:cNvPr id="7" name="Picture 2"/>
            <p:cNvPicPr>
              <a:picLocks noChangeArrowheads="1"/>
            </p:cNvPicPr>
            <p:nvPr/>
          </p:nvPicPr>
          <p:blipFill>
            <a:blip r:embed="rId4" cstate="print">
              <a:clrChange>
                <a:clrFrom>
                  <a:srgbClr val="FFFFFF"/>
                </a:clrFrom>
                <a:clrTo>
                  <a:srgbClr val="FFFFFF">
                    <a:alpha val="0"/>
                  </a:srgbClr>
                </a:clrTo>
              </a:clrChange>
            </a:blip>
            <a:srcRect t="47995"/>
            <a:stretch>
              <a:fillRect/>
            </a:stretch>
          </p:blipFill>
          <p:spPr bwMode="auto">
            <a:xfrm>
              <a:off x="1359741" y="1376832"/>
              <a:ext cx="3942164" cy="1358439"/>
            </a:xfrm>
            <a:prstGeom prst="rect">
              <a:avLst/>
            </a:prstGeom>
            <a:noFill/>
            <a:ln w="9525">
              <a:noFill/>
              <a:miter lim="800000"/>
              <a:headEnd/>
              <a:tailEnd/>
            </a:ln>
          </p:spPr>
        </p:pic>
        <p:pic>
          <p:nvPicPr>
            <p:cNvPr id="9" name="Picture 2"/>
            <p:cNvPicPr>
              <a:picLocks noChangeArrowheads="1"/>
            </p:cNvPicPr>
            <p:nvPr/>
          </p:nvPicPr>
          <p:blipFill>
            <a:blip r:embed="rId4" cstate="print"/>
            <a:srcRect l="67413" b="51931"/>
            <a:stretch>
              <a:fillRect/>
            </a:stretch>
          </p:blipFill>
          <p:spPr bwMode="auto">
            <a:xfrm>
              <a:off x="5224838" y="1134784"/>
              <a:ext cx="1502790" cy="969191"/>
            </a:xfrm>
            <a:prstGeom prst="rect">
              <a:avLst/>
            </a:prstGeom>
            <a:noFill/>
            <a:ln w="9525">
              <a:noFill/>
              <a:miter lim="800000"/>
              <a:headEnd/>
              <a:tailEnd/>
            </a:ln>
          </p:spPr>
        </p:pic>
      </p:grpSp>
      <p:sp>
        <p:nvSpPr>
          <p:cNvPr id="11" name="Rectangle 10"/>
          <p:cNvSpPr/>
          <p:nvPr/>
        </p:nvSpPr>
        <p:spPr>
          <a:xfrm>
            <a:off x="597761" y="5596116"/>
            <a:ext cx="8294719" cy="1107996"/>
          </a:xfrm>
          <a:prstGeom prst="rect">
            <a:avLst/>
          </a:prstGeom>
        </p:spPr>
        <p:txBody>
          <a:bodyPr wrap="square">
            <a:spAutoFit/>
          </a:bodyPr>
          <a:lstStyle/>
          <a:p>
            <a:pPr marL="85725" indent="-85725">
              <a:spcAft>
                <a:spcPts val="0"/>
              </a:spcAft>
              <a:defRPr/>
            </a:pPr>
            <a:r>
              <a:rPr lang="en-US" dirty="0" smtClean="0">
                <a:solidFill>
                  <a:srgbClr val="4F2783"/>
                </a:solidFill>
                <a:latin typeface="Calibri" pitchFamily="34" charset="0"/>
                <a:ea typeface="+mn-ea"/>
              </a:rPr>
              <a:t>4. Conclusions</a:t>
            </a:r>
          </a:p>
          <a:p>
            <a:r>
              <a:rPr lang="en-US" sz="1600" b="0" dirty="0" smtClean="0">
                <a:solidFill>
                  <a:prstClr val="black"/>
                </a:solidFill>
              </a:rPr>
              <a:t>“… Phospholipids provide an optimal membrane environment for protein interactions, trafficking and function. There is increasing evidence that phospholipid changes occur during pathogenic processes in Alzheimer’s disease. …”</a:t>
            </a:r>
            <a:endParaRPr lang="en-US" sz="1600" b="0" dirty="0">
              <a:solidFill>
                <a:prstClr val="black"/>
              </a:solidFill>
              <a:latin typeface="Calibri" pitchFamily="34" charset="0"/>
              <a:ea typeface="+mn-ea"/>
            </a:endParaRPr>
          </a:p>
        </p:txBody>
      </p:sp>
    </p:spTree>
    <p:extLst>
      <p:ext uri="{BB962C8B-B14F-4D97-AF65-F5344CB8AC3E}">
        <p14:creationId xmlns:p14="http://schemas.microsoft.com/office/powerpoint/2010/main" xmlns="" val="1514209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16"/>
          <p:cNvSpPr>
            <a:spLocks noChangeArrowheads="1"/>
          </p:cNvSpPr>
          <p:nvPr/>
        </p:nvSpPr>
        <p:spPr bwMode="auto">
          <a:xfrm>
            <a:off x="539750" y="1700808"/>
            <a:ext cx="4213225" cy="707886"/>
          </a:xfrm>
          <a:prstGeom prst="rect">
            <a:avLst/>
          </a:prstGeom>
          <a:noFill/>
          <a:ln w="9525">
            <a:noFill/>
            <a:miter lim="800000"/>
            <a:headEnd/>
            <a:tailEnd/>
          </a:ln>
        </p:spPr>
        <p:txBody>
          <a:bodyPr>
            <a:spAutoFit/>
          </a:bodyPr>
          <a:lstStyle/>
          <a:p>
            <a:pPr algn="ctr"/>
            <a:r>
              <a:rPr lang="en-US" sz="2000" dirty="0">
                <a:solidFill>
                  <a:srgbClr val="000000"/>
                </a:solidFill>
                <a:latin typeface="Calibri" panose="020F0502020204030204" pitchFamily="34" charset="0"/>
                <a:cs typeface="Calibri" panose="020F0502020204030204" pitchFamily="34" charset="0"/>
              </a:rPr>
              <a:t>The Kennedy pathway for biosynthesis </a:t>
            </a:r>
            <a:r>
              <a:rPr lang="en-US" sz="2000" dirty="0" smtClean="0">
                <a:solidFill>
                  <a:srgbClr val="000000"/>
                </a:solidFill>
                <a:latin typeface="Calibri" panose="020F0502020204030204" pitchFamily="34" charset="0"/>
                <a:cs typeface="Calibri" panose="020F0502020204030204" pitchFamily="34" charset="0"/>
              </a:rPr>
              <a:t>of neuronal </a:t>
            </a:r>
            <a:r>
              <a:rPr lang="en-US" sz="2000" dirty="0">
                <a:solidFill>
                  <a:srgbClr val="000000"/>
                </a:solidFill>
                <a:latin typeface="Calibri" panose="020F0502020204030204" pitchFamily="34" charset="0"/>
                <a:cs typeface="Calibri" panose="020F0502020204030204" pitchFamily="34" charset="0"/>
              </a:rPr>
              <a:t>membrane</a:t>
            </a:r>
          </a:p>
        </p:txBody>
      </p:sp>
      <p:pic>
        <p:nvPicPr>
          <p:cNvPr id="128003" name="Picture 2"/>
          <p:cNvPicPr>
            <a:picLocks noChangeAspect="1" noChangeArrowheads="1"/>
          </p:cNvPicPr>
          <p:nvPr/>
        </p:nvPicPr>
        <p:blipFill>
          <a:blip r:embed="rId3" cstate="print"/>
          <a:srcRect t="30371" r="11060"/>
          <a:stretch>
            <a:fillRect/>
          </a:stretch>
        </p:blipFill>
        <p:spPr bwMode="auto">
          <a:xfrm>
            <a:off x="5462588" y="2852887"/>
            <a:ext cx="3357562" cy="2808287"/>
          </a:xfrm>
          <a:prstGeom prst="rect">
            <a:avLst/>
          </a:prstGeom>
          <a:noFill/>
          <a:ln w="9525">
            <a:noFill/>
            <a:miter lim="800000"/>
            <a:headEnd/>
            <a:tailEnd/>
          </a:ln>
        </p:spPr>
      </p:pic>
      <p:sp>
        <p:nvSpPr>
          <p:cNvPr id="10" name="Rounded Rectangle 8"/>
          <p:cNvSpPr/>
          <p:nvPr/>
        </p:nvSpPr>
        <p:spPr bwMode="auto">
          <a:xfrm>
            <a:off x="5364163" y="1844824"/>
            <a:ext cx="3563937" cy="792163"/>
          </a:xfrm>
          <a:prstGeom prst="roundRect">
            <a:avLst/>
          </a:prstGeom>
          <a:solidFill>
            <a:srgbClr val="8977B7">
              <a:alpha val="94902"/>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buClr>
                <a:srgbClr val="000000"/>
              </a:buClr>
              <a:buSzPct val="100000"/>
              <a:defRPr/>
            </a:pPr>
            <a:r>
              <a:rPr lang="en-GB" sz="2000" dirty="0">
                <a:solidFill>
                  <a:srgbClr val="FFFFFF"/>
                </a:solidFill>
                <a:latin typeface="Calibri" panose="020F0502020204030204" pitchFamily="34" charset="0"/>
                <a:cs typeface="Calibri" panose="020F0502020204030204" pitchFamily="34" charset="0"/>
              </a:rPr>
              <a:t>Membranes are main </a:t>
            </a:r>
          </a:p>
          <a:p>
            <a:pPr algn="ctr" eaLnBrk="0" fontAlgn="auto" hangingPunct="0">
              <a:spcBef>
                <a:spcPts val="0"/>
              </a:spcBef>
              <a:spcAft>
                <a:spcPts val="0"/>
              </a:spcAft>
              <a:buClr>
                <a:srgbClr val="000000"/>
              </a:buClr>
              <a:buSzPct val="100000"/>
              <a:defRPr/>
            </a:pPr>
            <a:r>
              <a:rPr lang="en-GB" sz="2000" dirty="0">
                <a:solidFill>
                  <a:srgbClr val="FFFFFF"/>
                </a:solidFill>
                <a:latin typeface="Calibri" panose="020F0502020204030204" pitchFamily="34" charset="0"/>
                <a:cs typeface="Calibri" panose="020F0502020204030204" pitchFamily="34" charset="0"/>
              </a:rPr>
              <a:t>constituents of synapses</a:t>
            </a:r>
          </a:p>
        </p:txBody>
      </p:sp>
      <p:grpSp>
        <p:nvGrpSpPr>
          <p:cNvPr id="23" name="Group 132"/>
          <p:cNvGrpSpPr/>
          <p:nvPr/>
        </p:nvGrpSpPr>
        <p:grpSpPr>
          <a:xfrm>
            <a:off x="5400550" y="2852911"/>
            <a:ext cx="3563938" cy="2879725"/>
            <a:chOff x="8604448" y="3789040"/>
            <a:chExt cx="3563938" cy="2879725"/>
          </a:xfrm>
        </p:grpSpPr>
        <p:grpSp>
          <p:nvGrpSpPr>
            <p:cNvPr id="24" name="Group 3"/>
            <p:cNvGrpSpPr>
              <a:grpSpLocks noChangeAspect="1"/>
            </p:cNvGrpSpPr>
            <p:nvPr/>
          </p:nvGrpSpPr>
          <p:grpSpPr bwMode="auto">
            <a:xfrm>
              <a:off x="8604448" y="3789040"/>
              <a:ext cx="3563938" cy="2879725"/>
              <a:chOff x="3402" y="2070"/>
              <a:chExt cx="2245" cy="1814"/>
            </a:xfrm>
          </p:grpSpPr>
          <p:sp>
            <p:nvSpPr>
              <p:cNvPr id="23554" name="AutoShape 2"/>
              <p:cNvSpPr>
                <a:spLocks noChangeAspect="1" noChangeArrowheads="1" noTextEdit="1"/>
              </p:cNvSpPr>
              <p:nvPr/>
            </p:nvSpPr>
            <p:spPr bwMode="auto">
              <a:xfrm>
                <a:off x="3402" y="2070"/>
                <a:ext cx="2245" cy="18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pic>
            <p:nvPicPr>
              <p:cNvPr id="23556" name="Picture 4"/>
              <p:cNvPicPr>
                <a:picLocks noChangeAspect="1" noChangeArrowheads="1"/>
              </p:cNvPicPr>
              <p:nvPr/>
            </p:nvPicPr>
            <p:blipFill>
              <a:blip r:embed="rId4" cstate="print"/>
              <a:srcRect/>
              <a:stretch>
                <a:fillRect/>
              </a:stretch>
            </p:blipFill>
            <p:spPr bwMode="auto">
              <a:xfrm>
                <a:off x="3402" y="2070"/>
                <a:ext cx="2235" cy="1801"/>
              </a:xfrm>
              <a:prstGeom prst="rect">
                <a:avLst/>
              </a:prstGeom>
              <a:noFill/>
              <a:ln w="9525">
                <a:noFill/>
                <a:miter lim="800000"/>
                <a:headEnd/>
                <a:tailEnd/>
              </a:ln>
            </p:spPr>
          </p:pic>
          <p:sp>
            <p:nvSpPr>
              <p:cNvPr id="23557" name="Rectangle 5"/>
              <p:cNvSpPr>
                <a:spLocks noChangeArrowheads="1"/>
              </p:cNvSpPr>
              <p:nvPr/>
            </p:nvSpPr>
            <p:spPr bwMode="auto">
              <a:xfrm>
                <a:off x="4486" y="3610"/>
                <a:ext cx="349" cy="1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700" b="1" i="0" u="none" strike="noStrike" cap="none" normalizeH="0" baseline="0" smtClean="0">
                    <a:ln>
                      <a:noFill/>
                    </a:ln>
                    <a:solidFill>
                      <a:srgbClr val="000000"/>
                    </a:solidFill>
                    <a:effectLst/>
                    <a:latin typeface="Arial" pitchFamily="34" charset="0"/>
                    <a:cs typeface="Arial" pitchFamily="34" charset="0"/>
                  </a:rPr>
                  <a:t>Axon</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25" name="Group 8"/>
              <p:cNvGrpSpPr>
                <a:grpSpLocks/>
              </p:cNvGrpSpPr>
              <p:nvPr/>
            </p:nvGrpSpPr>
            <p:grpSpPr bwMode="auto">
              <a:xfrm>
                <a:off x="4391" y="2973"/>
                <a:ext cx="364" cy="168"/>
                <a:chOff x="4391" y="2973"/>
                <a:chExt cx="364" cy="168"/>
              </a:xfrm>
            </p:grpSpPr>
            <p:sp>
              <p:nvSpPr>
                <p:cNvPr id="23558" name="Freeform 6"/>
                <p:cNvSpPr>
                  <a:spLocks/>
                </p:cNvSpPr>
                <p:nvPr/>
              </p:nvSpPr>
              <p:spPr bwMode="auto">
                <a:xfrm>
                  <a:off x="4391" y="2973"/>
                  <a:ext cx="364" cy="168"/>
                </a:xfrm>
                <a:custGeom>
                  <a:avLst/>
                  <a:gdLst/>
                  <a:ahLst/>
                  <a:cxnLst>
                    <a:cxn ang="0">
                      <a:pos x="91" y="0"/>
                    </a:cxn>
                    <a:cxn ang="0">
                      <a:pos x="91" y="42"/>
                    </a:cxn>
                    <a:cxn ang="0">
                      <a:pos x="364" y="42"/>
                    </a:cxn>
                    <a:cxn ang="0">
                      <a:pos x="364" y="126"/>
                    </a:cxn>
                    <a:cxn ang="0">
                      <a:pos x="91" y="126"/>
                    </a:cxn>
                    <a:cxn ang="0">
                      <a:pos x="91" y="168"/>
                    </a:cxn>
                    <a:cxn ang="0">
                      <a:pos x="0" y="84"/>
                    </a:cxn>
                    <a:cxn ang="0">
                      <a:pos x="91" y="0"/>
                    </a:cxn>
                  </a:cxnLst>
                  <a:rect l="0" t="0" r="r" b="b"/>
                  <a:pathLst>
                    <a:path w="364" h="168">
                      <a:moveTo>
                        <a:pt x="91" y="0"/>
                      </a:moveTo>
                      <a:lnTo>
                        <a:pt x="91" y="42"/>
                      </a:lnTo>
                      <a:lnTo>
                        <a:pt x="364" y="42"/>
                      </a:lnTo>
                      <a:lnTo>
                        <a:pt x="364" y="126"/>
                      </a:lnTo>
                      <a:lnTo>
                        <a:pt x="91" y="126"/>
                      </a:lnTo>
                      <a:lnTo>
                        <a:pt x="91" y="168"/>
                      </a:lnTo>
                      <a:lnTo>
                        <a:pt x="0" y="84"/>
                      </a:lnTo>
                      <a:lnTo>
                        <a:pt x="9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3559" name="Freeform 7"/>
                <p:cNvSpPr>
                  <a:spLocks/>
                </p:cNvSpPr>
                <p:nvPr/>
              </p:nvSpPr>
              <p:spPr bwMode="auto">
                <a:xfrm>
                  <a:off x="4391" y="2973"/>
                  <a:ext cx="364" cy="168"/>
                </a:xfrm>
                <a:custGeom>
                  <a:avLst/>
                  <a:gdLst/>
                  <a:ahLst/>
                  <a:cxnLst>
                    <a:cxn ang="0">
                      <a:pos x="91" y="0"/>
                    </a:cxn>
                    <a:cxn ang="0">
                      <a:pos x="91" y="42"/>
                    </a:cxn>
                    <a:cxn ang="0">
                      <a:pos x="364" y="42"/>
                    </a:cxn>
                    <a:cxn ang="0">
                      <a:pos x="364" y="126"/>
                    </a:cxn>
                    <a:cxn ang="0">
                      <a:pos x="91" y="126"/>
                    </a:cxn>
                    <a:cxn ang="0">
                      <a:pos x="91" y="168"/>
                    </a:cxn>
                    <a:cxn ang="0">
                      <a:pos x="0" y="84"/>
                    </a:cxn>
                    <a:cxn ang="0">
                      <a:pos x="91" y="0"/>
                    </a:cxn>
                  </a:cxnLst>
                  <a:rect l="0" t="0" r="r" b="b"/>
                  <a:pathLst>
                    <a:path w="364" h="168">
                      <a:moveTo>
                        <a:pt x="91" y="0"/>
                      </a:moveTo>
                      <a:lnTo>
                        <a:pt x="91" y="42"/>
                      </a:lnTo>
                      <a:lnTo>
                        <a:pt x="364" y="42"/>
                      </a:lnTo>
                      <a:lnTo>
                        <a:pt x="364" y="126"/>
                      </a:lnTo>
                      <a:lnTo>
                        <a:pt x="91" y="126"/>
                      </a:lnTo>
                      <a:lnTo>
                        <a:pt x="91" y="168"/>
                      </a:lnTo>
                      <a:lnTo>
                        <a:pt x="0" y="84"/>
                      </a:lnTo>
                      <a:lnTo>
                        <a:pt x="91" y="0"/>
                      </a:lnTo>
                      <a:close/>
                    </a:path>
                  </a:pathLst>
                </a:cu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3561" name="Rectangle 9"/>
              <p:cNvSpPr>
                <a:spLocks noChangeArrowheads="1"/>
              </p:cNvSpPr>
              <p:nvPr/>
            </p:nvSpPr>
            <p:spPr bwMode="auto">
              <a:xfrm>
                <a:off x="4812" y="2956"/>
                <a:ext cx="528" cy="2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1" i="0" u="none" strike="noStrike" cap="none" normalizeH="0" baseline="0" smtClean="0">
                    <a:ln>
                      <a:noFill/>
                    </a:ln>
                    <a:solidFill>
                      <a:srgbClr val="FFFFFF"/>
                    </a:solidFill>
                    <a:effectLst/>
                    <a:latin typeface="Arial" pitchFamily="34" charset="0"/>
                    <a:cs typeface="Arial" pitchFamily="34" charset="0"/>
                  </a:rPr>
                  <a:t>neurite</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26" name="Group 12"/>
              <p:cNvGrpSpPr>
                <a:grpSpLocks/>
              </p:cNvGrpSpPr>
              <p:nvPr/>
            </p:nvGrpSpPr>
            <p:grpSpPr bwMode="auto">
              <a:xfrm>
                <a:off x="4344" y="2341"/>
                <a:ext cx="364" cy="168"/>
                <a:chOff x="4344" y="2341"/>
                <a:chExt cx="364" cy="168"/>
              </a:xfrm>
            </p:grpSpPr>
            <p:sp>
              <p:nvSpPr>
                <p:cNvPr id="23562" name="Freeform 10"/>
                <p:cNvSpPr>
                  <a:spLocks/>
                </p:cNvSpPr>
                <p:nvPr/>
              </p:nvSpPr>
              <p:spPr bwMode="auto">
                <a:xfrm>
                  <a:off x="4344" y="2341"/>
                  <a:ext cx="364" cy="168"/>
                </a:xfrm>
                <a:custGeom>
                  <a:avLst/>
                  <a:gdLst/>
                  <a:ahLst/>
                  <a:cxnLst>
                    <a:cxn ang="0">
                      <a:pos x="91" y="0"/>
                    </a:cxn>
                    <a:cxn ang="0">
                      <a:pos x="91" y="42"/>
                    </a:cxn>
                    <a:cxn ang="0">
                      <a:pos x="364" y="42"/>
                    </a:cxn>
                    <a:cxn ang="0">
                      <a:pos x="364" y="126"/>
                    </a:cxn>
                    <a:cxn ang="0">
                      <a:pos x="91" y="126"/>
                    </a:cxn>
                    <a:cxn ang="0">
                      <a:pos x="91" y="168"/>
                    </a:cxn>
                    <a:cxn ang="0">
                      <a:pos x="0" y="84"/>
                    </a:cxn>
                    <a:cxn ang="0">
                      <a:pos x="91" y="0"/>
                    </a:cxn>
                  </a:cxnLst>
                  <a:rect l="0" t="0" r="r" b="b"/>
                  <a:pathLst>
                    <a:path w="364" h="168">
                      <a:moveTo>
                        <a:pt x="91" y="0"/>
                      </a:moveTo>
                      <a:lnTo>
                        <a:pt x="91" y="42"/>
                      </a:lnTo>
                      <a:lnTo>
                        <a:pt x="364" y="42"/>
                      </a:lnTo>
                      <a:lnTo>
                        <a:pt x="364" y="126"/>
                      </a:lnTo>
                      <a:lnTo>
                        <a:pt x="91" y="126"/>
                      </a:lnTo>
                      <a:lnTo>
                        <a:pt x="91" y="168"/>
                      </a:lnTo>
                      <a:lnTo>
                        <a:pt x="0" y="84"/>
                      </a:lnTo>
                      <a:lnTo>
                        <a:pt x="9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3563" name="Freeform 11"/>
                <p:cNvSpPr>
                  <a:spLocks/>
                </p:cNvSpPr>
                <p:nvPr/>
              </p:nvSpPr>
              <p:spPr bwMode="auto">
                <a:xfrm>
                  <a:off x="4344" y="2341"/>
                  <a:ext cx="364" cy="168"/>
                </a:xfrm>
                <a:custGeom>
                  <a:avLst/>
                  <a:gdLst/>
                  <a:ahLst/>
                  <a:cxnLst>
                    <a:cxn ang="0">
                      <a:pos x="91" y="0"/>
                    </a:cxn>
                    <a:cxn ang="0">
                      <a:pos x="91" y="42"/>
                    </a:cxn>
                    <a:cxn ang="0">
                      <a:pos x="364" y="42"/>
                    </a:cxn>
                    <a:cxn ang="0">
                      <a:pos x="364" y="126"/>
                    </a:cxn>
                    <a:cxn ang="0">
                      <a:pos x="91" y="126"/>
                    </a:cxn>
                    <a:cxn ang="0">
                      <a:pos x="91" y="168"/>
                    </a:cxn>
                    <a:cxn ang="0">
                      <a:pos x="0" y="84"/>
                    </a:cxn>
                    <a:cxn ang="0">
                      <a:pos x="91" y="0"/>
                    </a:cxn>
                  </a:cxnLst>
                  <a:rect l="0" t="0" r="r" b="b"/>
                  <a:pathLst>
                    <a:path w="364" h="168">
                      <a:moveTo>
                        <a:pt x="91" y="0"/>
                      </a:moveTo>
                      <a:lnTo>
                        <a:pt x="91" y="42"/>
                      </a:lnTo>
                      <a:lnTo>
                        <a:pt x="364" y="42"/>
                      </a:lnTo>
                      <a:lnTo>
                        <a:pt x="364" y="126"/>
                      </a:lnTo>
                      <a:lnTo>
                        <a:pt x="91" y="126"/>
                      </a:lnTo>
                      <a:lnTo>
                        <a:pt x="91" y="168"/>
                      </a:lnTo>
                      <a:lnTo>
                        <a:pt x="0" y="84"/>
                      </a:lnTo>
                      <a:lnTo>
                        <a:pt x="91" y="0"/>
                      </a:lnTo>
                      <a:close/>
                    </a:path>
                  </a:pathLst>
                </a:cu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3565" name="Rectangle 13"/>
              <p:cNvSpPr>
                <a:spLocks noChangeArrowheads="1"/>
              </p:cNvSpPr>
              <p:nvPr/>
            </p:nvSpPr>
            <p:spPr bwMode="auto">
              <a:xfrm>
                <a:off x="4764" y="2258"/>
                <a:ext cx="651" cy="2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1" i="0" u="none" strike="noStrike" cap="none" normalizeH="0" baseline="0" smtClean="0">
                    <a:ln>
                      <a:noFill/>
                    </a:ln>
                    <a:solidFill>
                      <a:srgbClr val="FFFFFF"/>
                    </a:solidFill>
                    <a:effectLst/>
                    <a:latin typeface="Arial" pitchFamily="34" charset="0"/>
                    <a:cs typeface="Arial" pitchFamily="34" charset="0"/>
                  </a:rPr>
                  <a:t>dendritic</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sp>
            <p:nvSpPr>
              <p:cNvPr id="23566" name="Rectangle 14"/>
              <p:cNvSpPr>
                <a:spLocks noChangeArrowheads="1"/>
              </p:cNvSpPr>
              <p:nvPr/>
            </p:nvSpPr>
            <p:spPr bwMode="auto">
              <a:xfrm>
                <a:off x="4764" y="2373"/>
                <a:ext cx="428" cy="2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1" i="0" u="none" strike="noStrike" cap="none" normalizeH="0" baseline="0" smtClean="0">
                    <a:ln>
                      <a:noFill/>
                    </a:ln>
                    <a:solidFill>
                      <a:srgbClr val="FFFFFF"/>
                    </a:solidFill>
                    <a:effectLst/>
                    <a:latin typeface="Arial" pitchFamily="34" charset="0"/>
                    <a:cs typeface="Arial" pitchFamily="34" charset="0"/>
                  </a:rPr>
                  <a:t>spine</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pic>
            <p:nvPicPr>
              <p:cNvPr id="23567" name="Picture 15"/>
              <p:cNvPicPr>
                <a:picLocks noChangeAspect="1" noChangeArrowheads="1"/>
              </p:cNvPicPr>
              <p:nvPr/>
            </p:nvPicPr>
            <p:blipFill>
              <a:blip r:embed="rId4" cstate="print"/>
              <a:srcRect/>
              <a:stretch>
                <a:fillRect/>
              </a:stretch>
            </p:blipFill>
            <p:spPr bwMode="auto">
              <a:xfrm>
                <a:off x="3402" y="2070"/>
                <a:ext cx="2235" cy="1801"/>
              </a:xfrm>
              <a:prstGeom prst="rect">
                <a:avLst/>
              </a:prstGeom>
              <a:noFill/>
              <a:ln w="9525">
                <a:noFill/>
                <a:miter lim="800000"/>
                <a:headEnd/>
                <a:tailEnd/>
              </a:ln>
            </p:spPr>
          </p:pic>
          <p:sp>
            <p:nvSpPr>
              <p:cNvPr id="23568" name="Rectangle 16"/>
              <p:cNvSpPr>
                <a:spLocks noChangeArrowheads="1"/>
              </p:cNvSpPr>
              <p:nvPr/>
            </p:nvSpPr>
            <p:spPr bwMode="auto">
              <a:xfrm>
                <a:off x="4422" y="3612"/>
                <a:ext cx="474"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700" b="1" i="0" u="none" strike="noStrike" cap="none" normalizeH="0" baseline="0" dirty="0" smtClean="0">
                    <a:ln>
                      <a:noFill/>
                    </a:ln>
                    <a:solidFill>
                      <a:srgbClr val="000000"/>
                    </a:solidFill>
                    <a:effectLst/>
                    <a:latin typeface="Arial" pitchFamily="34" charset="0"/>
                    <a:cs typeface="Arial" pitchFamily="34" charset="0"/>
                  </a:rPr>
                  <a:t>Neurite</a:t>
                </a: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27" name="Group 19"/>
              <p:cNvGrpSpPr>
                <a:grpSpLocks/>
              </p:cNvGrpSpPr>
              <p:nvPr/>
            </p:nvGrpSpPr>
            <p:grpSpPr bwMode="auto">
              <a:xfrm>
                <a:off x="4391" y="2973"/>
                <a:ext cx="364" cy="168"/>
                <a:chOff x="4391" y="2973"/>
                <a:chExt cx="364" cy="168"/>
              </a:xfrm>
            </p:grpSpPr>
            <p:sp>
              <p:nvSpPr>
                <p:cNvPr id="23569" name="Freeform 17"/>
                <p:cNvSpPr>
                  <a:spLocks/>
                </p:cNvSpPr>
                <p:nvPr/>
              </p:nvSpPr>
              <p:spPr bwMode="auto">
                <a:xfrm>
                  <a:off x="4391" y="2973"/>
                  <a:ext cx="364" cy="168"/>
                </a:xfrm>
                <a:custGeom>
                  <a:avLst/>
                  <a:gdLst/>
                  <a:ahLst/>
                  <a:cxnLst>
                    <a:cxn ang="0">
                      <a:pos x="91" y="0"/>
                    </a:cxn>
                    <a:cxn ang="0">
                      <a:pos x="91" y="42"/>
                    </a:cxn>
                    <a:cxn ang="0">
                      <a:pos x="364" y="42"/>
                    </a:cxn>
                    <a:cxn ang="0">
                      <a:pos x="364" y="126"/>
                    </a:cxn>
                    <a:cxn ang="0">
                      <a:pos x="91" y="126"/>
                    </a:cxn>
                    <a:cxn ang="0">
                      <a:pos x="91" y="168"/>
                    </a:cxn>
                    <a:cxn ang="0">
                      <a:pos x="0" y="84"/>
                    </a:cxn>
                    <a:cxn ang="0">
                      <a:pos x="91" y="0"/>
                    </a:cxn>
                  </a:cxnLst>
                  <a:rect l="0" t="0" r="r" b="b"/>
                  <a:pathLst>
                    <a:path w="364" h="168">
                      <a:moveTo>
                        <a:pt x="91" y="0"/>
                      </a:moveTo>
                      <a:lnTo>
                        <a:pt x="91" y="42"/>
                      </a:lnTo>
                      <a:lnTo>
                        <a:pt x="364" y="42"/>
                      </a:lnTo>
                      <a:lnTo>
                        <a:pt x="364" y="126"/>
                      </a:lnTo>
                      <a:lnTo>
                        <a:pt x="91" y="126"/>
                      </a:lnTo>
                      <a:lnTo>
                        <a:pt x="91" y="168"/>
                      </a:lnTo>
                      <a:lnTo>
                        <a:pt x="0" y="84"/>
                      </a:lnTo>
                      <a:lnTo>
                        <a:pt x="9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3570" name="Freeform 18"/>
                <p:cNvSpPr>
                  <a:spLocks/>
                </p:cNvSpPr>
                <p:nvPr/>
              </p:nvSpPr>
              <p:spPr bwMode="auto">
                <a:xfrm>
                  <a:off x="4391" y="2973"/>
                  <a:ext cx="364" cy="168"/>
                </a:xfrm>
                <a:custGeom>
                  <a:avLst/>
                  <a:gdLst/>
                  <a:ahLst/>
                  <a:cxnLst>
                    <a:cxn ang="0">
                      <a:pos x="91" y="0"/>
                    </a:cxn>
                    <a:cxn ang="0">
                      <a:pos x="91" y="42"/>
                    </a:cxn>
                    <a:cxn ang="0">
                      <a:pos x="364" y="42"/>
                    </a:cxn>
                    <a:cxn ang="0">
                      <a:pos x="364" y="126"/>
                    </a:cxn>
                    <a:cxn ang="0">
                      <a:pos x="91" y="126"/>
                    </a:cxn>
                    <a:cxn ang="0">
                      <a:pos x="91" y="168"/>
                    </a:cxn>
                    <a:cxn ang="0">
                      <a:pos x="0" y="84"/>
                    </a:cxn>
                    <a:cxn ang="0">
                      <a:pos x="91" y="0"/>
                    </a:cxn>
                  </a:cxnLst>
                  <a:rect l="0" t="0" r="r" b="b"/>
                  <a:pathLst>
                    <a:path w="364" h="168">
                      <a:moveTo>
                        <a:pt x="91" y="0"/>
                      </a:moveTo>
                      <a:lnTo>
                        <a:pt x="91" y="42"/>
                      </a:lnTo>
                      <a:lnTo>
                        <a:pt x="364" y="42"/>
                      </a:lnTo>
                      <a:lnTo>
                        <a:pt x="364" y="126"/>
                      </a:lnTo>
                      <a:lnTo>
                        <a:pt x="91" y="126"/>
                      </a:lnTo>
                      <a:lnTo>
                        <a:pt x="91" y="168"/>
                      </a:lnTo>
                      <a:lnTo>
                        <a:pt x="0" y="84"/>
                      </a:lnTo>
                      <a:lnTo>
                        <a:pt x="91" y="0"/>
                      </a:lnTo>
                      <a:close/>
                    </a:path>
                  </a:pathLst>
                </a:cu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3572" name="Rectangle 20"/>
              <p:cNvSpPr>
                <a:spLocks noChangeArrowheads="1"/>
              </p:cNvSpPr>
              <p:nvPr/>
            </p:nvSpPr>
            <p:spPr bwMode="auto">
              <a:xfrm>
                <a:off x="4812" y="2956"/>
                <a:ext cx="700" cy="3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nl-NL" sz="2000" b="1" i="0" u="none" strike="noStrike" cap="none" normalizeH="0" baseline="0" dirty="0" smtClean="0">
                    <a:ln>
                      <a:noFill/>
                    </a:ln>
                    <a:solidFill>
                      <a:srgbClr val="FFFFFF"/>
                    </a:solidFill>
                    <a:effectLst/>
                    <a:latin typeface="Arial" pitchFamily="34" charset="0"/>
                    <a:cs typeface="Arial" pitchFamily="34" charset="0"/>
                  </a:rPr>
                  <a:t>Dendritic</a:t>
                </a:r>
              </a:p>
              <a:p>
                <a:pPr marL="0" marR="0" lvl="0" indent="0" algn="l" defTabSz="914400" rtl="0" eaLnBrk="1" fontAlgn="base" latinLnBrk="0" hangingPunct="1">
                  <a:lnSpc>
                    <a:spcPts val="2000"/>
                  </a:lnSpc>
                  <a:spcBef>
                    <a:spcPct val="0"/>
                  </a:spcBef>
                  <a:spcAft>
                    <a:spcPct val="0"/>
                  </a:spcAft>
                  <a:buClrTx/>
                  <a:buSzTx/>
                  <a:buFontTx/>
                  <a:buNone/>
                  <a:tabLst/>
                </a:pPr>
                <a:r>
                  <a:rPr kumimoji="0" lang="nl-NL" sz="2000" b="1" i="0" u="none" strike="noStrike" cap="none" normalizeH="0" baseline="0" dirty="0" err="1" smtClean="0">
                    <a:ln>
                      <a:noFill/>
                    </a:ln>
                    <a:solidFill>
                      <a:srgbClr val="FFFFFF"/>
                    </a:solidFill>
                    <a:effectLst/>
                    <a:latin typeface="Arial" pitchFamily="34" charset="0"/>
                    <a:cs typeface="Arial" pitchFamily="34" charset="0"/>
                  </a:rPr>
                  <a:t>spine</a:t>
                </a: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28" name="Group 23"/>
              <p:cNvGrpSpPr>
                <a:grpSpLocks/>
              </p:cNvGrpSpPr>
              <p:nvPr/>
            </p:nvGrpSpPr>
            <p:grpSpPr bwMode="auto">
              <a:xfrm>
                <a:off x="4344" y="2341"/>
                <a:ext cx="364" cy="168"/>
                <a:chOff x="4344" y="2341"/>
                <a:chExt cx="364" cy="168"/>
              </a:xfrm>
            </p:grpSpPr>
            <p:sp>
              <p:nvSpPr>
                <p:cNvPr id="23573" name="Freeform 21"/>
                <p:cNvSpPr>
                  <a:spLocks/>
                </p:cNvSpPr>
                <p:nvPr/>
              </p:nvSpPr>
              <p:spPr bwMode="auto">
                <a:xfrm>
                  <a:off x="4344" y="2341"/>
                  <a:ext cx="364" cy="168"/>
                </a:xfrm>
                <a:custGeom>
                  <a:avLst/>
                  <a:gdLst/>
                  <a:ahLst/>
                  <a:cxnLst>
                    <a:cxn ang="0">
                      <a:pos x="91" y="0"/>
                    </a:cxn>
                    <a:cxn ang="0">
                      <a:pos x="91" y="42"/>
                    </a:cxn>
                    <a:cxn ang="0">
                      <a:pos x="364" y="42"/>
                    </a:cxn>
                    <a:cxn ang="0">
                      <a:pos x="364" y="126"/>
                    </a:cxn>
                    <a:cxn ang="0">
                      <a:pos x="91" y="126"/>
                    </a:cxn>
                    <a:cxn ang="0">
                      <a:pos x="91" y="168"/>
                    </a:cxn>
                    <a:cxn ang="0">
                      <a:pos x="0" y="84"/>
                    </a:cxn>
                    <a:cxn ang="0">
                      <a:pos x="91" y="0"/>
                    </a:cxn>
                  </a:cxnLst>
                  <a:rect l="0" t="0" r="r" b="b"/>
                  <a:pathLst>
                    <a:path w="364" h="168">
                      <a:moveTo>
                        <a:pt x="91" y="0"/>
                      </a:moveTo>
                      <a:lnTo>
                        <a:pt x="91" y="42"/>
                      </a:lnTo>
                      <a:lnTo>
                        <a:pt x="364" y="42"/>
                      </a:lnTo>
                      <a:lnTo>
                        <a:pt x="364" y="126"/>
                      </a:lnTo>
                      <a:lnTo>
                        <a:pt x="91" y="126"/>
                      </a:lnTo>
                      <a:lnTo>
                        <a:pt x="91" y="168"/>
                      </a:lnTo>
                      <a:lnTo>
                        <a:pt x="0" y="84"/>
                      </a:lnTo>
                      <a:lnTo>
                        <a:pt x="9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3574" name="Freeform 22"/>
                <p:cNvSpPr>
                  <a:spLocks/>
                </p:cNvSpPr>
                <p:nvPr/>
              </p:nvSpPr>
              <p:spPr bwMode="auto">
                <a:xfrm>
                  <a:off x="4344" y="2341"/>
                  <a:ext cx="364" cy="168"/>
                </a:xfrm>
                <a:custGeom>
                  <a:avLst/>
                  <a:gdLst/>
                  <a:ahLst/>
                  <a:cxnLst>
                    <a:cxn ang="0">
                      <a:pos x="91" y="0"/>
                    </a:cxn>
                    <a:cxn ang="0">
                      <a:pos x="91" y="42"/>
                    </a:cxn>
                    <a:cxn ang="0">
                      <a:pos x="364" y="42"/>
                    </a:cxn>
                    <a:cxn ang="0">
                      <a:pos x="364" y="126"/>
                    </a:cxn>
                    <a:cxn ang="0">
                      <a:pos x="91" y="126"/>
                    </a:cxn>
                    <a:cxn ang="0">
                      <a:pos x="91" y="168"/>
                    </a:cxn>
                    <a:cxn ang="0">
                      <a:pos x="0" y="84"/>
                    </a:cxn>
                    <a:cxn ang="0">
                      <a:pos x="91" y="0"/>
                    </a:cxn>
                  </a:cxnLst>
                  <a:rect l="0" t="0" r="r" b="b"/>
                  <a:pathLst>
                    <a:path w="364" h="168">
                      <a:moveTo>
                        <a:pt x="91" y="0"/>
                      </a:moveTo>
                      <a:lnTo>
                        <a:pt x="91" y="42"/>
                      </a:lnTo>
                      <a:lnTo>
                        <a:pt x="364" y="42"/>
                      </a:lnTo>
                      <a:lnTo>
                        <a:pt x="364" y="126"/>
                      </a:lnTo>
                      <a:lnTo>
                        <a:pt x="91" y="126"/>
                      </a:lnTo>
                      <a:lnTo>
                        <a:pt x="91" y="168"/>
                      </a:lnTo>
                      <a:lnTo>
                        <a:pt x="0" y="84"/>
                      </a:lnTo>
                      <a:lnTo>
                        <a:pt x="91" y="0"/>
                      </a:lnTo>
                      <a:close/>
                    </a:path>
                  </a:pathLst>
                </a:cu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3576" name="Rectangle 24"/>
              <p:cNvSpPr>
                <a:spLocks noChangeArrowheads="1"/>
              </p:cNvSpPr>
              <p:nvPr/>
            </p:nvSpPr>
            <p:spPr bwMode="auto">
              <a:xfrm>
                <a:off x="4764" y="2258"/>
                <a:ext cx="627" cy="3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nl-NL" sz="2000" b="1" i="0" u="none" strike="noStrike" cap="none" normalizeH="0" baseline="0" dirty="0" err="1" smtClean="0">
                    <a:ln>
                      <a:noFill/>
                    </a:ln>
                    <a:solidFill>
                      <a:srgbClr val="FFFFFF"/>
                    </a:solidFill>
                    <a:effectLst/>
                    <a:latin typeface="Arial" pitchFamily="34" charset="0"/>
                    <a:cs typeface="Arial" pitchFamily="34" charset="0"/>
                  </a:rPr>
                  <a:t>Axon</a:t>
                </a:r>
                <a:endParaRPr kumimoji="0" lang="nl-NL" sz="2000" b="1" i="0" u="none" strike="noStrike" cap="none" normalizeH="0" baseline="0" dirty="0" smtClean="0">
                  <a:ln>
                    <a:noFill/>
                  </a:ln>
                  <a:solidFill>
                    <a:srgbClr val="FFFFFF"/>
                  </a:solidFill>
                  <a:effectLst/>
                  <a:latin typeface="Arial" pitchFamily="34" charset="0"/>
                  <a:cs typeface="Arial" pitchFamily="34" charset="0"/>
                </a:endParaRPr>
              </a:p>
              <a:p>
                <a:pPr marL="0" marR="0" lvl="0" indent="0" algn="l" defTabSz="914400" rtl="0" eaLnBrk="1" fontAlgn="base" latinLnBrk="0" hangingPunct="1">
                  <a:lnSpc>
                    <a:spcPts val="2000"/>
                  </a:lnSpc>
                  <a:spcBef>
                    <a:spcPct val="0"/>
                  </a:spcBef>
                  <a:spcAft>
                    <a:spcPct val="0"/>
                  </a:spcAft>
                  <a:buClrTx/>
                  <a:buSzTx/>
                  <a:buFontTx/>
                  <a:buNone/>
                  <a:tabLst/>
                </a:pPr>
                <a:r>
                  <a:rPr lang="nl-NL" sz="2000" b="1" dirty="0" smtClean="0">
                    <a:solidFill>
                      <a:srgbClr val="FFFFFF"/>
                    </a:solidFill>
                    <a:latin typeface="Arial" pitchFamily="34" charset="0"/>
                    <a:cs typeface="Arial" pitchFamily="34" charset="0"/>
                  </a:rPr>
                  <a:t>terminal</a:t>
                </a: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07" name="Oval 106"/>
            <p:cNvSpPr/>
            <p:nvPr/>
          </p:nvSpPr>
          <p:spPr bwMode="auto">
            <a:xfrm>
              <a:off x="9612560" y="4509120"/>
              <a:ext cx="742950" cy="800100"/>
            </a:xfrm>
            <a:prstGeom prst="ellipse">
              <a:avLst/>
            </a:prstGeom>
            <a:noFill/>
            <a:ln w="5715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rebuchet MS" pitchFamily="34" charset="0"/>
              </a:endParaRPr>
            </a:p>
          </p:txBody>
        </p:sp>
      </p:grpSp>
      <p:grpSp>
        <p:nvGrpSpPr>
          <p:cNvPr id="30" name="Group 29"/>
          <p:cNvGrpSpPr/>
          <p:nvPr/>
        </p:nvGrpSpPr>
        <p:grpSpPr>
          <a:xfrm>
            <a:off x="665163" y="2744962"/>
            <a:ext cx="4099539" cy="3481213"/>
            <a:chOff x="665163" y="2744962"/>
            <a:chExt cx="4099539" cy="3481213"/>
          </a:xfrm>
        </p:grpSpPr>
        <p:sp>
          <p:nvSpPr>
            <p:cNvPr id="128006" name="Rectangle 168"/>
            <p:cNvSpPr>
              <a:spLocks noChangeArrowheads="1"/>
            </p:cNvSpPr>
            <p:nvPr/>
          </p:nvSpPr>
          <p:spPr bwMode="auto">
            <a:xfrm>
              <a:off x="1998173" y="3695760"/>
              <a:ext cx="1250342" cy="230832"/>
            </a:xfrm>
            <a:prstGeom prst="rect">
              <a:avLst/>
            </a:prstGeom>
            <a:noFill/>
            <a:ln w="9525">
              <a:noFill/>
              <a:miter lim="800000"/>
              <a:headEnd/>
              <a:tailEnd/>
            </a:ln>
          </p:spPr>
          <p:txBody>
            <a:bodyPr wrap="none" lIns="0" tIns="0" rIns="0" bIns="0">
              <a:spAutoFit/>
            </a:bodyPr>
            <a:lstStyle/>
            <a:p>
              <a:pPr algn="ctr"/>
              <a:r>
                <a:rPr lang="nl-NL" sz="1500" dirty="0" err="1">
                  <a:solidFill>
                    <a:srgbClr val="000066"/>
                  </a:solidFill>
                  <a:latin typeface="Calibri" pitchFamily="34" charset="0"/>
                  <a:cs typeface="Arial" charset="0"/>
                </a:rPr>
                <a:t>Phosphocholine</a:t>
              </a:r>
              <a:endParaRPr lang="nl-NL" dirty="0">
                <a:solidFill>
                  <a:srgbClr val="000000"/>
                </a:solidFill>
                <a:cs typeface="Arial" charset="0"/>
              </a:endParaRPr>
            </a:p>
          </p:txBody>
        </p:sp>
        <p:sp>
          <p:nvSpPr>
            <p:cNvPr id="128009" name="Rectangle 171"/>
            <p:cNvSpPr>
              <a:spLocks noChangeArrowheads="1"/>
            </p:cNvSpPr>
            <p:nvPr/>
          </p:nvSpPr>
          <p:spPr bwMode="auto">
            <a:xfrm>
              <a:off x="2148054" y="4441771"/>
              <a:ext cx="950581" cy="230832"/>
            </a:xfrm>
            <a:prstGeom prst="rect">
              <a:avLst/>
            </a:prstGeom>
            <a:noFill/>
            <a:ln w="9525">
              <a:noFill/>
              <a:miter lim="800000"/>
              <a:headEnd/>
              <a:tailEnd/>
            </a:ln>
          </p:spPr>
          <p:txBody>
            <a:bodyPr wrap="none" lIns="0" tIns="0" rIns="0" bIns="0">
              <a:spAutoFit/>
            </a:bodyPr>
            <a:lstStyle/>
            <a:p>
              <a:pPr algn="ctr"/>
              <a:r>
                <a:rPr lang="nl-NL" sz="1500" dirty="0" smtClean="0">
                  <a:solidFill>
                    <a:srgbClr val="000066"/>
                  </a:solidFill>
                  <a:latin typeface="Calibri" pitchFamily="34" charset="0"/>
                  <a:cs typeface="Arial" charset="0"/>
                </a:rPr>
                <a:t>CDP-choline</a:t>
              </a:r>
              <a:endParaRPr lang="nl-NL" dirty="0">
                <a:solidFill>
                  <a:srgbClr val="000000"/>
                </a:solidFill>
                <a:cs typeface="Arial" charset="0"/>
              </a:endParaRPr>
            </a:p>
          </p:txBody>
        </p:sp>
        <p:sp>
          <p:nvSpPr>
            <p:cNvPr id="128010" name="Rectangle 172"/>
            <p:cNvSpPr>
              <a:spLocks noChangeArrowheads="1"/>
            </p:cNvSpPr>
            <p:nvPr/>
          </p:nvSpPr>
          <p:spPr bwMode="auto">
            <a:xfrm>
              <a:off x="1833160" y="5148738"/>
              <a:ext cx="1580368" cy="230832"/>
            </a:xfrm>
            <a:prstGeom prst="rect">
              <a:avLst/>
            </a:prstGeom>
            <a:noFill/>
            <a:ln w="9525">
              <a:noFill/>
              <a:miter lim="800000"/>
              <a:headEnd/>
              <a:tailEnd/>
            </a:ln>
          </p:spPr>
          <p:txBody>
            <a:bodyPr wrap="none" lIns="0" tIns="0" rIns="0" bIns="0">
              <a:spAutoFit/>
            </a:bodyPr>
            <a:lstStyle/>
            <a:p>
              <a:pPr algn="ctr"/>
              <a:r>
                <a:rPr lang="nl-NL" sz="1500" dirty="0" err="1">
                  <a:solidFill>
                    <a:srgbClr val="000066"/>
                  </a:solidFill>
                  <a:latin typeface="Calibri" pitchFamily="34" charset="0"/>
                  <a:cs typeface="Arial" charset="0"/>
                </a:rPr>
                <a:t>Phosphatidylcholine</a:t>
              </a:r>
              <a:endParaRPr lang="nl-NL" dirty="0">
                <a:solidFill>
                  <a:srgbClr val="000000"/>
                </a:solidFill>
                <a:cs typeface="Arial" charset="0"/>
              </a:endParaRPr>
            </a:p>
          </p:txBody>
        </p:sp>
        <p:sp>
          <p:nvSpPr>
            <p:cNvPr id="128101" name="Rectangle 173"/>
            <p:cNvSpPr>
              <a:spLocks noChangeArrowheads="1"/>
            </p:cNvSpPr>
            <p:nvPr/>
          </p:nvSpPr>
          <p:spPr bwMode="auto">
            <a:xfrm>
              <a:off x="1365250" y="5810250"/>
              <a:ext cx="2493963" cy="393700"/>
            </a:xfrm>
            <a:prstGeom prst="rect">
              <a:avLst/>
            </a:prstGeom>
            <a:solidFill>
              <a:srgbClr val="6666A3"/>
            </a:solidFill>
            <a:ln w="9525">
              <a:noFill/>
              <a:miter lim="800000"/>
              <a:headEnd/>
              <a:tailEnd/>
            </a:ln>
          </p:spPr>
          <p:txBody>
            <a:bodyPr/>
            <a:lstStyle/>
            <a:p>
              <a:endParaRPr lang="nl-NL">
                <a:solidFill>
                  <a:srgbClr val="000000"/>
                </a:solidFill>
                <a:latin typeface="Calibri" pitchFamily="34" charset="0"/>
              </a:endParaRPr>
            </a:p>
          </p:txBody>
        </p:sp>
        <p:sp>
          <p:nvSpPr>
            <p:cNvPr id="128102" name="Rectangle 174"/>
            <p:cNvSpPr>
              <a:spLocks noChangeArrowheads="1"/>
            </p:cNvSpPr>
            <p:nvPr/>
          </p:nvSpPr>
          <p:spPr bwMode="auto">
            <a:xfrm>
              <a:off x="1387475" y="5832475"/>
              <a:ext cx="2493963" cy="393700"/>
            </a:xfrm>
            <a:prstGeom prst="rect">
              <a:avLst/>
            </a:prstGeom>
            <a:solidFill>
              <a:srgbClr val="00003D"/>
            </a:solidFill>
            <a:ln w="9525">
              <a:noFill/>
              <a:miter lim="800000"/>
              <a:headEnd/>
              <a:tailEnd/>
            </a:ln>
          </p:spPr>
          <p:txBody>
            <a:bodyPr/>
            <a:lstStyle/>
            <a:p>
              <a:endParaRPr lang="nl-NL">
                <a:solidFill>
                  <a:srgbClr val="000000"/>
                </a:solidFill>
                <a:latin typeface="Calibri" pitchFamily="34" charset="0"/>
              </a:endParaRPr>
            </a:p>
          </p:txBody>
        </p:sp>
        <p:sp>
          <p:nvSpPr>
            <p:cNvPr id="128103" name="Rectangle 175"/>
            <p:cNvSpPr>
              <a:spLocks noChangeArrowheads="1"/>
            </p:cNvSpPr>
            <p:nvPr/>
          </p:nvSpPr>
          <p:spPr bwMode="auto">
            <a:xfrm>
              <a:off x="1376363" y="5821363"/>
              <a:ext cx="2493963" cy="393700"/>
            </a:xfrm>
            <a:prstGeom prst="rect">
              <a:avLst/>
            </a:prstGeom>
            <a:solidFill>
              <a:srgbClr val="BBE0E3"/>
            </a:solidFill>
            <a:ln w="9525">
              <a:noFill/>
              <a:miter lim="800000"/>
              <a:headEnd/>
              <a:tailEnd/>
            </a:ln>
          </p:spPr>
          <p:txBody>
            <a:bodyPr/>
            <a:lstStyle/>
            <a:p>
              <a:endParaRPr lang="nl-NL">
                <a:solidFill>
                  <a:srgbClr val="000000"/>
                </a:solidFill>
                <a:latin typeface="Calibri" pitchFamily="34" charset="0"/>
              </a:endParaRPr>
            </a:p>
          </p:txBody>
        </p:sp>
        <p:sp>
          <p:nvSpPr>
            <p:cNvPr id="128104" name="Rectangle 176"/>
            <p:cNvSpPr>
              <a:spLocks noChangeArrowheads="1"/>
            </p:cNvSpPr>
            <p:nvPr/>
          </p:nvSpPr>
          <p:spPr bwMode="auto">
            <a:xfrm>
              <a:off x="1376363" y="5821363"/>
              <a:ext cx="2493963" cy="393700"/>
            </a:xfrm>
            <a:prstGeom prst="rect">
              <a:avLst/>
            </a:prstGeom>
            <a:noFill/>
            <a:ln w="7938" cap="rnd">
              <a:solidFill>
                <a:srgbClr val="000066"/>
              </a:solidFill>
              <a:miter lim="800000"/>
              <a:headEnd/>
              <a:tailEnd/>
            </a:ln>
          </p:spPr>
          <p:txBody>
            <a:bodyPr/>
            <a:lstStyle/>
            <a:p>
              <a:endParaRPr lang="nl-NL">
                <a:solidFill>
                  <a:srgbClr val="000000"/>
                </a:solidFill>
                <a:latin typeface="Calibri" pitchFamily="34" charset="0"/>
              </a:endParaRPr>
            </a:p>
          </p:txBody>
        </p:sp>
        <p:sp>
          <p:nvSpPr>
            <p:cNvPr id="128097" name="Rectangle 179"/>
            <p:cNvSpPr>
              <a:spLocks noChangeArrowheads="1"/>
            </p:cNvSpPr>
            <p:nvPr/>
          </p:nvSpPr>
          <p:spPr bwMode="auto">
            <a:xfrm>
              <a:off x="1365250" y="5810250"/>
              <a:ext cx="2493963" cy="393700"/>
            </a:xfrm>
            <a:prstGeom prst="rect">
              <a:avLst/>
            </a:prstGeom>
            <a:solidFill>
              <a:srgbClr val="6666A3"/>
            </a:solidFill>
            <a:ln w="9525">
              <a:noFill/>
              <a:miter lim="800000"/>
              <a:headEnd/>
              <a:tailEnd/>
            </a:ln>
          </p:spPr>
          <p:txBody>
            <a:bodyPr/>
            <a:lstStyle/>
            <a:p>
              <a:endParaRPr lang="nl-NL">
                <a:solidFill>
                  <a:srgbClr val="000000"/>
                </a:solidFill>
                <a:latin typeface="Calibri" pitchFamily="34" charset="0"/>
              </a:endParaRPr>
            </a:p>
          </p:txBody>
        </p:sp>
        <p:sp>
          <p:nvSpPr>
            <p:cNvPr id="128098" name="Rectangle 180"/>
            <p:cNvSpPr>
              <a:spLocks noChangeArrowheads="1"/>
            </p:cNvSpPr>
            <p:nvPr/>
          </p:nvSpPr>
          <p:spPr bwMode="auto">
            <a:xfrm>
              <a:off x="1387475" y="5832475"/>
              <a:ext cx="2493963" cy="393700"/>
            </a:xfrm>
            <a:prstGeom prst="rect">
              <a:avLst/>
            </a:prstGeom>
            <a:solidFill>
              <a:srgbClr val="00003D"/>
            </a:solidFill>
            <a:ln w="9525">
              <a:noFill/>
              <a:miter lim="800000"/>
              <a:headEnd/>
              <a:tailEnd/>
            </a:ln>
          </p:spPr>
          <p:txBody>
            <a:bodyPr/>
            <a:lstStyle/>
            <a:p>
              <a:endParaRPr lang="nl-NL">
                <a:solidFill>
                  <a:srgbClr val="000000"/>
                </a:solidFill>
                <a:latin typeface="Calibri" pitchFamily="34" charset="0"/>
              </a:endParaRPr>
            </a:p>
          </p:txBody>
        </p:sp>
        <p:sp>
          <p:nvSpPr>
            <p:cNvPr id="128099" name="Rectangle 181"/>
            <p:cNvSpPr>
              <a:spLocks noChangeArrowheads="1"/>
            </p:cNvSpPr>
            <p:nvPr/>
          </p:nvSpPr>
          <p:spPr bwMode="auto">
            <a:xfrm>
              <a:off x="1376363" y="5821363"/>
              <a:ext cx="2493963" cy="393700"/>
            </a:xfrm>
            <a:prstGeom prst="rect">
              <a:avLst/>
            </a:prstGeom>
            <a:solidFill>
              <a:srgbClr val="9283BE"/>
            </a:solidFill>
            <a:ln w="9525">
              <a:noFill/>
              <a:miter lim="800000"/>
              <a:headEnd/>
              <a:tailEnd/>
            </a:ln>
          </p:spPr>
          <p:txBody>
            <a:bodyPr anchor="ctr"/>
            <a:lstStyle/>
            <a:p>
              <a:pPr algn="ctr"/>
              <a:r>
                <a:rPr lang="nl-NL" sz="1600" dirty="0" smtClean="0">
                  <a:solidFill>
                    <a:schemeClr val="bg1"/>
                  </a:solidFill>
                  <a:latin typeface="Calibri" panose="020F0502020204030204" pitchFamily="34" charset="0"/>
                  <a:cs typeface="Calibri" panose="020F0502020204030204" pitchFamily="34" charset="0"/>
                </a:rPr>
                <a:t>New </a:t>
              </a:r>
              <a:r>
                <a:rPr lang="nl-NL" sz="1600" dirty="0" err="1" smtClean="0">
                  <a:solidFill>
                    <a:schemeClr val="bg1"/>
                  </a:solidFill>
                  <a:latin typeface="Calibri" pitchFamily="34" charset="0"/>
                  <a:cs typeface="Calibri" panose="020F0502020204030204" pitchFamily="34" charset="0"/>
                </a:rPr>
                <a:t>neuronal</a:t>
              </a:r>
              <a:r>
                <a:rPr lang="nl-NL" sz="1600" dirty="0" smtClean="0">
                  <a:solidFill>
                    <a:schemeClr val="bg1"/>
                  </a:solidFill>
                  <a:latin typeface="Calibri" pitchFamily="34" charset="0"/>
                  <a:cs typeface="Calibri" panose="020F0502020204030204" pitchFamily="34" charset="0"/>
                </a:rPr>
                <a:t> </a:t>
              </a:r>
              <a:r>
                <a:rPr lang="nl-NL" sz="1600" dirty="0" err="1" smtClean="0">
                  <a:solidFill>
                    <a:schemeClr val="bg1"/>
                  </a:solidFill>
                  <a:latin typeface="Calibri" pitchFamily="34" charset="0"/>
                  <a:cs typeface="Calibri" panose="020F0502020204030204" pitchFamily="34" charset="0"/>
                </a:rPr>
                <a:t>membrane</a:t>
              </a:r>
              <a:endParaRPr lang="nl-NL" sz="1600" dirty="0">
                <a:solidFill>
                  <a:schemeClr val="bg1"/>
                </a:solidFill>
                <a:latin typeface="Calibri" pitchFamily="34" charset="0"/>
                <a:cs typeface="Calibri" panose="020F0502020204030204" pitchFamily="34" charset="0"/>
              </a:endParaRPr>
            </a:p>
          </p:txBody>
        </p:sp>
        <p:sp>
          <p:nvSpPr>
            <p:cNvPr id="128100" name="Rectangle 182"/>
            <p:cNvSpPr>
              <a:spLocks noChangeArrowheads="1"/>
            </p:cNvSpPr>
            <p:nvPr/>
          </p:nvSpPr>
          <p:spPr bwMode="auto">
            <a:xfrm>
              <a:off x="1376363" y="5821363"/>
              <a:ext cx="2493963" cy="393700"/>
            </a:xfrm>
            <a:prstGeom prst="rect">
              <a:avLst/>
            </a:prstGeom>
            <a:noFill/>
            <a:ln w="15875" cap="rnd">
              <a:solidFill>
                <a:srgbClr val="000066"/>
              </a:solidFill>
              <a:miter lim="800000"/>
              <a:headEnd/>
              <a:tailEnd/>
            </a:ln>
          </p:spPr>
          <p:txBody>
            <a:bodyPr/>
            <a:lstStyle/>
            <a:p>
              <a:endParaRPr lang="nl-NL">
                <a:solidFill>
                  <a:srgbClr val="000000"/>
                </a:solidFill>
                <a:latin typeface="Calibri" pitchFamily="34" charset="0"/>
              </a:endParaRPr>
            </a:p>
          </p:txBody>
        </p:sp>
        <p:sp>
          <p:nvSpPr>
            <p:cNvPr id="128089" name="Rectangle 198"/>
            <p:cNvSpPr>
              <a:spLocks noChangeArrowheads="1"/>
            </p:cNvSpPr>
            <p:nvPr/>
          </p:nvSpPr>
          <p:spPr bwMode="auto">
            <a:xfrm>
              <a:off x="1920875" y="2744962"/>
              <a:ext cx="1404938" cy="588962"/>
            </a:xfrm>
            <a:prstGeom prst="rect">
              <a:avLst/>
            </a:prstGeom>
            <a:solidFill>
              <a:srgbClr val="99CC00"/>
            </a:solidFill>
            <a:ln w="9525">
              <a:solidFill>
                <a:srgbClr val="000066"/>
              </a:solidFill>
              <a:miter lim="800000"/>
              <a:headEnd/>
              <a:tailEnd/>
            </a:ln>
          </p:spPr>
          <p:txBody>
            <a:bodyPr anchor="ctr"/>
            <a:lstStyle/>
            <a:p>
              <a:pPr algn="ctr"/>
              <a:r>
                <a:rPr lang="nl-NL" sz="1600" dirty="0" err="1" smtClean="0">
                  <a:solidFill>
                    <a:srgbClr val="002060"/>
                  </a:solidFill>
                  <a:latin typeface="Calibri" pitchFamily="34" charset="0"/>
                </a:rPr>
                <a:t>Phospholipids</a:t>
              </a:r>
              <a:endParaRPr lang="nl-NL" sz="1600" dirty="0" smtClean="0">
                <a:solidFill>
                  <a:srgbClr val="002060"/>
                </a:solidFill>
                <a:latin typeface="Calibri" pitchFamily="34" charset="0"/>
              </a:endParaRPr>
            </a:p>
            <a:p>
              <a:pPr algn="ctr"/>
              <a:r>
                <a:rPr lang="nl-NL" sz="1600" dirty="0" smtClean="0">
                  <a:solidFill>
                    <a:srgbClr val="002060"/>
                  </a:solidFill>
                  <a:latin typeface="Calibri" pitchFamily="34" charset="0"/>
                </a:rPr>
                <a:t>Choline</a:t>
              </a:r>
              <a:endParaRPr lang="nl-NL" sz="1600" dirty="0">
                <a:solidFill>
                  <a:srgbClr val="002060"/>
                </a:solidFill>
                <a:latin typeface="Calibri" pitchFamily="34" charset="0"/>
              </a:endParaRPr>
            </a:p>
          </p:txBody>
        </p:sp>
        <p:sp>
          <p:nvSpPr>
            <p:cNvPr id="128081" name="Rectangle 216"/>
            <p:cNvSpPr>
              <a:spLocks noChangeArrowheads="1"/>
            </p:cNvSpPr>
            <p:nvPr/>
          </p:nvSpPr>
          <p:spPr bwMode="auto">
            <a:xfrm>
              <a:off x="665163" y="3508425"/>
              <a:ext cx="984250" cy="458787"/>
            </a:xfrm>
            <a:prstGeom prst="rect">
              <a:avLst/>
            </a:prstGeom>
            <a:solidFill>
              <a:srgbClr val="99CC00"/>
            </a:solidFill>
            <a:ln w="9525">
              <a:solidFill>
                <a:srgbClr val="000066"/>
              </a:solidFill>
              <a:miter lim="800000"/>
              <a:headEnd/>
              <a:tailEnd/>
            </a:ln>
          </p:spPr>
          <p:txBody>
            <a:bodyPr anchor="ctr"/>
            <a:lstStyle/>
            <a:p>
              <a:pPr algn="ctr"/>
              <a:r>
                <a:rPr lang="nl-NL" sz="1600" dirty="0" err="1" smtClean="0">
                  <a:solidFill>
                    <a:srgbClr val="002060"/>
                  </a:solidFill>
                  <a:latin typeface="Calibri" pitchFamily="34" charset="0"/>
                </a:rPr>
                <a:t>Uridine</a:t>
              </a:r>
              <a:endParaRPr lang="nl-NL" sz="1600" dirty="0">
                <a:solidFill>
                  <a:srgbClr val="002060"/>
                </a:solidFill>
                <a:latin typeface="Calibri" pitchFamily="34" charset="0"/>
              </a:endParaRPr>
            </a:p>
          </p:txBody>
        </p:sp>
        <p:sp>
          <p:nvSpPr>
            <p:cNvPr id="128073" name="Rectangle 235"/>
            <p:cNvSpPr>
              <a:spLocks noChangeArrowheads="1"/>
            </p:cNvSpPr>
            <p:nvPr/>
          </p:nvSpPr>
          <p:spPr bwMode="auto">
            <a:xfrm>
              <a:off x="3713777" y="3864889"/>
              <a:ext cx="1050925" cy="601968"/>
            </a:xfrm>
            <a:prstGeom prst="rect">
              <a:avLst/>
            </a:prstGeom>
            <a:solidFill>
              <a:srgbClr val="99CC00"/>
            </a:solidFill>
            <a:ln w="9525">
              <a:solidFill>
                <a:srgbClr val="000066"/>
              </a:solidFill>
              <a:miter lim="800000"/>
              <a:headEnd/>
              <a:tailEnd/>
            </a:ln>
          </p:spPr>
          <p:txBody>
            <a:bodyPr anchor="ctr"/>
            <a:lstStyle/>
            <a:p>
              <a:pPr algn="ctr"/>
              <a:r>
                <a:rPr lang="nl-NL" sz="1600" dirty="0" smtClean="0">
                  <a:solidFill>
                    <a:srgbClr val="002060"/>
                  </a:solidFill>
                  <a:latin typeface="Calibri" pitchFamily="34" charset="0"/>
                </a:rPr>
                <a:t>Omega-3</a:t>
              </a:r>
            </a:p>
            <a:p>
              <a:pPr algn="ctr"/>
              <a:r>
                <a:rPr lang="nl-NL" sz="1600" dirty="0" err="1" smtClean="0">
                  <a:solidFill>
                    <a:srgbClr val="002060"/>
                  </a:solidFill>
                  <a:latin typeface="Calibri" pitchFamily="34" charset="0"/>
                </a:rPr>
                <a:t>fatty</a:t>
              </a:r>
              <a:r>
                <a:rPr lang="nl-NL" sz="1600" dirty="0" smtClean="0">
                  <a:solidFill>
                    <a:srgbClr val="002060"/>
                  </a:solidFill>
                  <a:latin typeface="Calibri" pitchFamily="34" charset="0"/>
                </a:rPr>
                <a:t> acids</a:t>
              </a:r>
              <a:endParaRPr lang="nl-NL" sz="1600" dirty="0">
                <a:solidFill>
                  <a:srgbClr val="002060"/>
                </a:solidFill>
                <a:latin typeface="Calibri" pitchFamily="34" charset="0"/>
              </a:endParaRPr>
            </a:p>
          </p:txBody>
        </p:sp>
        <p:sp>
          <p:nvSpPr>
            <p:cNvPr id="128071" name="Freeform 243"/>
            <p:cNvSpPr>
              <a:spLocks noEditPoints="1"/>
            </p:cNvSpPr>
            <p:nvPr/>
          </p:nvSpPr>
          <p:spPr bwMode="auto">
            <a:xfrm>
              <a:off x="2586038" y="3348948"/>
              <a:ext cx="74613" cy="331788"/>
            </a:xfrm>
            <a:custGeom>
              <a:avLst/>
              <a:gdLst>
                <a:gd name="T0" fmla="*/ 31 w 47"/>
                <a:gd name="T1" fmla="*/ 0 h 209"/>
                <a:gd name="T2" fmla="*/ 31 w 47"/>
                <a:gd name="T3" fmla="*/ 170 h 209"/>
                <a:gd name="T4" fmla="*/ 16 w 47"/>
                <a:gd name="T5" fmla="*/ 170 h 209"/>
                <a:gd name="T6" fmla="*/ 16 w 47"/>
                <a:gd name="T7" fmla="*/ 0 h 209"/>
                <a:gd name="T8" fmla="*/ 31 w 47"/>
                <a:gd name="T9" fmla="*/ 0 h 209"/>
                <a:gd name="T10" fmla="*/ 47 w 47"/>
                <a:gd name="T11" fmla="*/ 162 h 209"/>
                <a:gd name="T12" fmla="*/ 23 w 47"/>
                <a:gd name="T13" fmla="*/ 209 h 209"/>
                <a:gd name="T14" fmla="*/ 0 w 47"/>
                <a:gd name="T15" fmla="*/ 162 h 209"/>
                <a:gd name="T16" fmla="*/ 47 w 47"/>
                <a:gd name="T17" fmla="*/ 162 h 2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209"/>
                <a:gd name="T29" fmla="*/ 47 w 47"/>
                <a:gd name="T30" fmla="*/ 209 h 2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209">
                  <a:moveTo>
                    <a:pt x="31" y="0"/>
                  </a:moveTo>
                  <a:lnTo>
                    <a:pt x="31" y="170"/>
                  </a:lnTo>
                  <a:lnTo>
                    <a:pt x="16" y="170"/>
                  </a:lnTo>
                  <a:lnTo>
                    <a:pt x="16" y="0"/>
                  </a:lnTo>
                  <a:lnTo>
                    <a:pt x="31" y="0"/>
                  </a:lnTo>
                  <a:close/>
                  <a:moveTo>
                    <a:pt x="47" y="162"/>
                  </a:moveTo>
                  <a:lnTo>
                    <a:pt x="23" y="209"/>
                  </a:lnTo>
                  <a:lnTo>
                    <a:pt x="0" y="162"/>
                  </a:lnTo>
                  <a:lnTo>
                    <a:pt x="47" y="162"/>
                  </a:lnTo>
                  <a:close/>
                </a:path>
              </a:pathLst>
            </a:custGeom>
            <a:solidFill>
              <a:srgbClr val="1F1F5C"/>
            </a:solidFill>
            <a:ln w="1588" cap="flat">
              <a:solidFill>
                <a:srgbClr val="1F1F5C"/>
              </a:solidFill>
              <a:prstDash val="solid"/>
              <a:bevel/>
              <a:headEnd/>
              <a:tailEnd/>
            </a:ln>
          </p:spPr>
          <p:txBody>
            <a:bodyPr/>
            <a:lstStyle/>
            <a:p>
              <a:endParaRPr lang="en-US"/>
            </a:p>
          </p:txBody>
        </p:sp>
        <p:sp>
          <p:nvSpPr>
            <p:cNvPr id="128068" name="Freeform 247"/>
            <p:cNvSpPr>
              <a:spLocks noEditPoints="1"/>
            </p:cNvSpPr>
            <p:nvPr/>
          </p:nvSpPr>
          <p:spPr bwMode="auto">
            <a:xfrm>
              <a:off x="2586832" y="3993359"/>
              <a:ext cx="73025" cy="433388"/>
            </a:xfrm>
            <a:custGeom>
              <a:avLst/>
              <a:gdLst>
                <a:gd name="T0" fmla="*/ 30 w 46"/>
                <a:gd name="T1" fmla="*/ 0 h 273"/>
                <a:gd name="T2" fmla="*/ 31 w 46"/>
                <a:gd name="T3" fmla="*/ 235 h 273"/>
                <a:gd name="T4" fmla="*/ 15 w 46"/>
                <a:gd name="T5" fmla="*/ 235 h 273"/>
                <a:gd name="T6" fmla="*/ 15 w 46"/>
                <a:gd name="T7" fmla="*/ 0 h 273"/>
                <a:gd name="T8" fmla="*/ 30 w 46"/>
                <a:gd name="T9" fmla="*/ 0 h 273"/>
                <a:gd name="T10" fmla="*/ 46 w 46"/>
                <a:gd name="T11" fmla="*/ 227 h 273"/>
                <a:gd name="T12" fmla="*/ 23 w 46"/>
                <a:gd name="T13" fmla="*/ 273 h 273"/>
                <a:gd name="T14" fmla="*/ 0 w 46"/>
                <a:gd name="T15" fmla="*/ 227 h 273"/>
                <a:gd name="T16" fmla="*/ 46 w 46"/>
                <a:gd name="T17" fmla="*/ 227 h 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273"/>
                <a:gd name="T29" fmla="*/ 46 w 46"/>
                <a:gd name="T30" fmla="*/ 273 h 2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273">
                  <a:moveTo>
                    <a:pt x="30" y="0"/>
                  </a:moveTo>
                  <a:lnTo>
                    <a:pt x="31" y="235"/>
                  </a:lnTo>
                  <a:lnTo>
                    <a:pt x="15" y="235"/>
                  </a:lnTo>
                  <a:lnTo>
                    <a:pt x="15" y="0"/>
                  </a:lnTo>
                  <a:lnTo>
                    <a:pt x="30" y="0"/>
                  </a:lnTo>
                  <a:close/>
                  <a:moveTo>
                    <a:pt x="46" y="227"/>
                  </a:moveTo>
                  <a:lnTo>
                    <a:pt x="23" y="273"/>
                  </a:lnTo>
                  <a:lnTo>
                    <a:pt x="0" y="227"/>
                  </a:lnTo>
                  <a:lnTo>
                    <a:pt x="46" y="227"/>
                  </a:lnTo>
                  <a:close/>
                </a:path>
              </a:pathLst>
            </a:custGeom>
            <a:solidFill>
              <a:srgbClr val="1F1F5C"/>
            </a:solidFill>
            <a:ln w="1588" cap="flat">
              <a:solidFill>
                <a:srgbClr val="1F1F5C"/>
              </a:solidFill>
              <a:prstDash val="solid"/>
              <a:bevel/>
              <a:headEnd/>
              <a:tailEnd/>
            </a:ln>
          </p:spPr>
          <p:txBody>
            <a:bodyPr/>
            <a:lstStyle/>
            <a:p>
              <a:endParaRPr lang="en-US"/>
            </a:p>
          </p:txBody>
        </p:sp>
        <p:sp>
          <p:nvSpPr>
            <p:cNvPr id="128065" name="Freeform 251"/>
            <p:cNvSpPr>
              <a:spLocks noEditPoints="1"/>
            </p:cNvSpPr>
            <p:nvPr/>
          </p:nvSpPr>
          <p:spPr bwMode="auto">
            <a:xfrm>
              <a:off x="2586038" y="4687627"/>
              <a:ext cx="74613" cy="446087"/>
            </a:xfrm>
            <a:custGeom>
              <a:avLst/>
              <a:gdLst>
                <a:gd name="T0" fmla="*/ 32 w 47"/>
                <a:gd name="T1" fmla="*/ 0 h 281"/>
                <a:gd name="T2" fmla="*/ 31 w 47"/>
                <a:gd name="T3" fmla="*/ 242 h 281"/>
                <a:gd name="T4" fmla="*/ 16 w 47"/>
                <a:gd name="T5" fmla="*/ 242 h 281"/>
                <a:gd name="T6" fmla="*/ 17 w 47"/>
                <a:gd name="T7" fmla="*/ 0 h 281"/>
                <a:gd name="T8" fmla="*/ 32 w 47"/>
                <a:gd name="T9" fmla="*/ 0 h 281"/>
                <a:gd name="T10" fmla="*/ 47 w 47"/>
                <a:gd name="T11" fmla="*/ 234 h 281"/>
                <a:gd name="T12" fmla="*/ 23 w 47"/>
                <a:gd name="T13" fmla="*/ 281 h 281"/>
                <a:gd name="T14" fmla="*/ 0 w 47"/>
                <a:gd name="T15" fmla="*/ 234 h 281"/>
                <a:gd name="T16" fmla="*/ 47 w 47"/>
                <a:gd name="T17" fmla="*/ 234 h 2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281"/>
                <a:gd name="T29" fmla="*/ 47 w 47"/>
                <a:gd name="T30" fmla="*/ 281 h 2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281">
                  <a:moveTo>
                    <a:pt x="32" y="0"/>
                  </a:moveTo>
                  <a:lnTo>
                    <a:pt x="31" y="242"/>
                  </a:lnTo>
                  <a:lnTo>
                    <a:pt x="16" y="242"/>
                  </a:lnTo>
                  <a:lnTo>
                    <a:pt x="17" y="0"/>
                  </a:lnTo>
                  <a:lnTo>
                    <a:pt x="32" y="0"/>
                  </a:lnTo>
                  <a:close/>
                  <a:moveTo>
                    <a:pt x="47" y="234"/>
                  </a:moveTo>
                  <a:lnTo>
                    <a:pt x="23" y="281"/>
                  </a:lnTo>
                  <a:lnTo>
                    <a:pt x="0" y="234"/>
                  </a:lnTo>
                  <a:lnTo>
                    <a:pt x="47" y="234"/>
                  </a:lnTo>
                  <a:close/>
                </a:path>
              </a:pathLst>
            </a:custGeom>
            <a:solidFill>
              <a:srgbClr val="1F1F5C"/>
            </a:solidFill>
            <a:ln w="1588" cap="flat">
              <a:solidFill>
                <a:srgbClr val="1F1F5C"/>
              </a:solidFill>
              <a:prstDash val="solid"/>
              <a:bevel/>
              <a:headEnd/>
              <a:tailEnd/>
            </a:ln>
          </p:spPr>
          <p:txBody>
            <a:bodyPr/>
            <a:lstStyle/>
            <a:p>
              <a:endParaRPr lang="en-US"/>
            </a:p>
          </p:txBody>
        </p:sp>
        <p:sp>
          <p:nvSpPr>
            <p:cNvPr id="128062" name="Freeform 255"/>
            <p:cNvSpPr>
              <a:spLocks noEditPoints="1"/>
            </p:cNvSpPr>
            <p:nvPr/>
          </p:nvSpPr>
          <p:spPr bwMode="auto">
            <a:xfrm>
              <a:off x="2586038" y="5446337"/>
              <a:ext cx="74613" cy="360000"/>
            </a:xfrm>
            <a:custGeom>
              <a:avLst/>
              <a:gdLst>
                <a:gd name="T0" fmla="*/ 31 w 47"/>
                <a:gd name="T1" fmla="*/ 0 h 382"/>
                <a:gd name="T2" fmla="*/ 31 w 47"/>
                <a:gd name="T3" fmla="*/ 343 h 382"/>
                <a:gd name="T4" fmla="*/ 16 w 47"/>
                <a:gd name="T5" fmla="*/ 343 h 382"/>
                <a:gd name="T6" fmla="*/ 16 w 47"/>
                <a:gd name="T7" fmla="*/ 0 h 382"/>
                <a:gd name="T8" fmla="*/ 31 w 47"/>
                <a:gd name="T9" fmla="*/ 0 h 382"/>
                <a:gd name="T10" fmla="*/ 47 w 47"/>
                <a:gd name="T11" fmla="*/ 335 h 382"/>
                <a:gd name="T12" fmla="*/ 23 w 47"/>
                <a:gd name="T13" fmla="*/ 382 h 382"/>
                <a:gd name="T14" fmla="*/ 0 w 47"/>
                <a:gd name="T15" fmla="*/ 335 h 382"/>
                <a:gd name="T16" fmla="*/ 47 w 47"/>
                <a:gd name="T17" fmla="*/ 335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382"/>
                <a:gd name="T29" fmla="*/ 47 w 47"/>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382">
                  <a:moveTo>
                    <a:pt x="31" y="0"/>
                  </a:moveTo>
                  <a:lnTo>
                    <a:pt x="31" y="343"/>
                  </a:lnTo>
                  <a:lnTo>
                    <a:pt x="16" y="343"/>
                  </a:lnTo>
                  <a:lnTo>
                    <a:pt x="16" y="0"/>
                  </a:lnTo>
                  <a:lnTo>
                    <a:pt x="31" y="0"/>
                  </a:lnTo>
                  <a:close/>
                  <a:moveTo>
                    <a:pt x="47" y="335"/>
                  </a:moveTo>
                  <a:lnTo>
                    <a:pt x="23" y="382"/>
                  </a:lnTo>
                  <a:lnTo>
                    <a:pt x="0" y="335"/>
                  </a:lnTo>
                  <a:lnTo>
                    <a:pt x="47" y="335"/>
                  </a:lnTo>
                  <a:close/>
                </a:path>
              </a:pathLst>
            </a:custGeom>
            <a:solidFill>
              <a:srgbClr val="1F1F5C"/>
            </a:solidFill>
            <a:ln w="1588" cap="flat">
              <a:solidFill>
                <a:srgbClr val="1F1F5C"/>
              </a:solidFill>
              <a:prstDash val="solid"/>
              <a:bevel/>
              <a:headEnd/>
              <a:tailEnd/>
            </a:ln>
          </p:spPr>
          <p:txBody>
            <a:bodyPr/>
            <a:lstStyle/>
            <a:p>
              <a:endParaRPr lang="en-US"/>
            </a:p>
          </p:txBody>
        </p:sp>
        <p:sp>
          <p:nvSpPr>
            <p:cNvPr id="128059" name="Freeform 259"/>
            <p:cNvSpPr>
              <a:spLocks noEditPoints="1"/>
            </p:cNvSpPr>
            <p:nvPr/>
          </p:nvSpPr>
          <p:spPr bwMode="auto">
            <a:xfrm>
              <a:off x="1168872" y="3978325"/>
              <a:ext cx="1495425" cy="458787"/>
            </a:xfrm>
            <a:custGeom>
              <a:avLst/>
              <a:gdLst>
                <a:gd name="T0" fmla="*/ 16 w 942"/>
                <a:gd name="T1" fmla="*/ 0 h 289"/>
                <a:gd name="T2" fmla="*/ 16 w 942"/>
                <a:gd name="T3" fmla="*/ 145 h 289"/>
                <a:gd name="T4" fmla="*/ 8 w 942"/>
                <a:gd name="T5" fmla="*/ 137 h 289"/>
                <a:gd name="T6" fmla="*/ 926 w 942"/>
                <a:gd name="T7" fmla="*/ 137 h 289"/>
                <a:gd name="T8" fmla="*/ 926 w 942"/>
                <a:gd name="T9" fmla="*/ 251 h 289"/>
                <a:gd name="T10" fmla="*/ 911 w 942"/>
                <a:gd name="T11" fmla="*/ 251 h 289"/>
                <a:gd name="T12" fmla="*/ 911 w 942"/>
                <a:gd name="T13" fmla="*/ 145 h 289"/>
                <a:gd name="T14" fmla="*/ 918 w 942"/>
                <a:gd name="T15" fmla="*/ 152 h 289"/>
                <a:gd name="T16" fmla="*/ 0 w 942"/>
                <a:gd name="T17" fmla="*/ 152 h 289"/>
                <a:gd name="T18" fmla="*/ 0 w 942"/>
                <a:gd name="T19" fmla="*/ 0 h 289"/>
                <a:gd name="T20" fmla="*/ 16 w 942"/>
                <a:gd name="T21" fmla="*/ 0 h 289"/>
                <a:gd name="T22" fmla="*/ 942 w 942"/>
                <a:gd name="T23" fmla="*/ 243 h 289"/>
                <a:gd name="T24" fmla="*/ 918 w 942"/>
                <a:gd name="T25" fmla="*/ 289 h 289"/>
                <a:gd name="T26" fmla="*/ 895 w 942"/>
                <a:gd name="T27" fmla="*/ 243 h 289"/>
                <a:gd name="T28" fmla="*/ 942 w 942"/>
                <a:gd name="T29" fmla="*/ 243 h 2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2"/>
                <a:gd name="T46" fmla="*/ 0 h 289"/>
                <a:gd name="T47" fmla="*/ 942 w 942"/>
                <a:gd name="T48" fmla="*/ 289 h 2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2" h="289">
                  <a:moveTo>
                    <a:pt x="16" y="0"/>
                  </a:moveTo>
                  <a:lnTo>
                    <a:pt x="16" y="145"/>
                  </a:lnTo>
                  <a:lnTo>
                    <a:pt x="8" y="137"/>
                  </a:lnTo>
                  <a:lnTo>
                    <a:pt x="926" y="137"/>
                  </a:lnTo>
                  <a:lnTo>
                    <a:pt x="926" y="251"/>
                  </a:lnTo>
                  <a:lnTo>
                    <a:pt x="911" y="251"/>
                  </a:lnTo>
                  <a:lnTo>
                    <a:pt x="911" y="145"/>
                  </a:lnTo>
                  <a:lnTo>
                    <a:pt x="918" y="152"/>
                  </a:lnTo>
                  <a:lnTo>
                    <a:pt x="0" y="152"/>
                  </a:lnTo>
                  <a:lnTo>
                    <a:pt x="0" y="0"/>
                  </a:lnTo>
                  <a:lnTo>
                    <a:pt x="16" y="0"/>
                  </a:lnTo>
                  <a:close/>
                  <a:moveTo>
                    <a:pt x="942" y="243"/>
                  </a:moveTo>
                  <a:lnTo>
                    <a:pt x="918" y="289"/>
                  </a:lnTo>
                  <a:lnTo>
                    <a:pt x="895" y="243"/>
                  </a:lnTo>
                  <a:lnTo>
                    <a:pt x="942" y="243"/>
                  </a:lnTo>
                  <a:close/>
                </a:path>
              </a:pathLst>
            </a:custGeom>
            <a:solidFill>
              <a:srgbClr val="1F1F5C"/>
            </a:solidFill>
            <a:ln w="1588" cap="flat">
              <a:solidFill>
                <a:srgbClr val="1F1F5C"/>
              </a:solidFill>
              <a:prstDash val="solid"/>
              <a:bevel/>
              <a:headEnd/>
              <a:tailEnd/>
            </a:ln>
          </p:spPr>
          <p:txBody>
            <a:bodyPr/>
            <a:lstStyle/>
            <a:p>
              <a:endParaRPr lang="en-US"/>
            </a:p>
          </p:txBody>
        </p:sp>
        <p:sp>
          <p:nvSpPr>
            <p:cNvPr id="132" name="Freeform 259"/>
            <p:cNvSpPr>
              <a:spLocks noEditPoints="1"/>
            </p:cNvSpPr>
            <p:nvPr/>
          </p:nvSpPr>
          <p:spPr bwMode="auto">
            <a:xfrm flipH="1">
              <a:off x="2589354" y="4474521"/>
              <a:ext cx="1658938" cy="682671"/>
            </a:xfrm>
            <a:custGeom>
              <a:avLst/>
              <a:gdLst>
                <a:gd name="T0" fmla="*/ 16 w 942"/>
                <a:gd name="T1" fmla="*/ 0 h 289"/>
                <a:gd name="T2" fmla="*/ 16 w 942"/>
                <a:gd name="T3" fmla="*/ 145 h 289"/>
                <a:gd name="T4" fmla="*/ 8 w 942"/>
                <a:gd name="T5" fmla="*/ 137 h 289"/>
                <a:gd name="T6" fmla="*/ 926 w 942"/>
                <a:gd name="T7" fmla="*/ 137 h 289"/>
                <a:gd name="T8" fmla="*/ 926 w 942"/>
                <a:gd name="T9" fmla="*/ 251 h 289"/>
                <a:gd name="T10" fmla="*/ 911 w 942"/>
                <a:gd name="T11" fmla="*/ 251 h 289"/>
                <a:gd name="T12" fmla="*/ 911 w 942"/>
                <a:gd name="T13" fmla="*/ 145 h 289"/>
                <a:gd name="T14" fmla="*/ 918 w 942"/>
                <a:gd name="T15" fmla="*/ 152 h 289"/>
                <a:gd name="T16" fmla="*/ 0 w 942"/>
                <a:gd name="T17" fmla="*/ 152 h 289"/>
                <a:gd name="T18" fmla="*/ 0 w 942"/>
                <a:gd name="T19" fmla="*/ 0 h 289"/>
                <a:gd name="T20" fmla="*/ 16 w 942"/>
                <a:gd name="T21" fmla="*/ 0 h 289"/>
                <a:gd name="T22" fmla="*/ 942 w 942"/>
                <a:gd name="T23" fmla="*/ 243 h 289"/>
                <a:gd name="T24" fmla="*/ 918 w 942"/>
                <a:gd name="T25" fmla="*/ 289 h 289"/>
                <a:gd name="T26" fmla="*/ 895 w 942"/>
                <a:gd name="T27" fmla="*/ 243 h 289"/>
                <a:gd name="T28" fmla="*/ 942 w 942"/>
                <a:gd name="T29" fmla="*/ 243 h 2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2"/>
                <a:gd name="T46" fmla="*/ 0 h 289"/>
                <a:gd name="T47" fmla="*/ 942 w 942"/>
                <a:gd name="T48" fmla="*/ 289 h 2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2" h="289">
                  <a:moveTo>
                    <a:pt x="16" y="0"/>
                  </a:moveTo>
                  <a:lnTo>
                    <a:pt x="16" y="145"/>
                  </a:lnTo>
                  <a:lnTo>
                    <a:pt x="8" y="137"/>
                  </a:lnTo>
                  <a:lnTo>
                    <a:pt x="926" y="137"/>
                  </a:lnTo>
                  <a:lnTo>
                    <a:pt x="926" y="251"/>
                  </a:lnTo>
                  <a:lnTo>
                    <a:pt x="911" y="251"/>
                  </a:lnTo>
                  <a:lnTo>
                    <a:pt x="911" y="145"/>
                  </a:lnTo>
                  <a:lnTo>
                    <a:pt x="918" y="152"/>
                  </a:lnTo>
                  <a:lnTo>
                    <a:pt x="0" y="152"/>
                  </a:lnTo>
                  <a:lnTo>
                    <a:pt x="0" y="0"/>
                  </a:lnTo>
                  <a:lnTo>
                    <a:pt x="16" y="0"/>
                  </a:lnTo>
                  <a:close/>
                  <a:moveTo>
                    <a:pt x="942" y="243"/>
                  </a:moveTo>
                  <a:lnTo>
                    <a:pt x="918" y="289"/>
                  </a:lnTo>
                  <a:lnTo>
                    <a:pt x="895" y="243"/>
                  </a:lnTo>
                  <a:lnTo>
                    <a:pt x="942" y="243"/>
                  </a:lnTo>
                  <a:close/>
                </a:path>
              </a:pathLst>
            </a:custGeom>
            <a:solidFill>
              <a:srgbClr val="1F1F5C"/>
            </a:solidFill>
            <a:ln w="1588" cap="flat">
              <a:solidFill>
                <a:srgbClr val="1F1F5C"/>
              </a:solidFill>
              <a:prstDash val="solid"/>
              <a:bevel/>
              <a:headEnd/>
              <a:tailEnd/>
            </a:ln>
          </p:spPr>
          <p:txBody>
            <a:bodyPr/>
            <a:lstStyle/>
            <a:p>
              <a:endParaRPr lang="en-US"/>
            </a:p>
          </p:txBody>
        </p:sp>
      </p:grpSp>
      <p:sp>
        <p:nvSpPr>
          <p:cNvPr id="134" name="Rectangle 2"/>
          <p:cNvSpPr txBox="1">
            <a:spLocks noChangeArrowheads="1"/>
          </p:cNvSpPr>
          <p:nvPr/>
        </p:nvSpPr>
        <p:spPr bwMode="auto">
          <a:xfrm>
            <a:off x="0" y="0"/>
            <a:ext cx="7308304" cy="1412776"/>
          </a:xfrm>
          <a:prstGeom prst="rect">
            <a:avLst/>
          </a:prstGeom>
          <a:noFill/>
          <a:ln w="9525">
            <a:noFill/>
            <a:miter lim="800000"/>
            <a:headEnd/>
            <a:tailEnd/>
          </a:ln>
        </p:spPr>
        <p:txBody>
          <a:bodyPr vert="horz" wrap="square" lIns="540000" tIns="45720" rIns="91440" bIns="45720" numCol="1" anchor="ctr" anchorCtr="0" compatLnSpc="1">
            <a:prstTxWarp prst="textNoShape">
              <a:avLst/>
            </a:prstTxWarp>
            <a:noAutofit/>
          </a:bodyPr>
          <a:lstStyle>
            <a:lvl1pPr algn="l" rtl="0" eaLnBrk="0" fontAlgn="base" hangingPunct="0">
              <a:spcBef>
                <a:spcPct val="0"/>
              </a:spcBef>
              <a:spcAft>
                <a:spcPct val="0"/>
              </a:spcAft>
              <a:defRPr sz="2400" kern="1200">
                <a:solidFill>
                  <a:schemeClr val="bg1"/>
                </a:solidFill>
                <a:latin typeface="Arial" pitchFamily="34" charset="0"/>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defRPr>
            </a:lvl2pPr>
            <a:lvl3pPr algn="l" rtl="0" eaLnBrk="0" fontAlgn="base" hangingPunct="0">
              <a:spcBef>
                <a:spcPct val="0"/>
              </a:spcBef>
              <a:spcAft>
                <a:spcPct val="0"/>
              </a:spcAft>
              <a:defRPr sz="2400">
                <a:solidFill>
                  <a:schemeClr val="bg1"/>
                </a:solidFill>
                <a:latin typeface="Arial" panose="020B0604020202020204" pitchFamily="34" charset="0"/>
              </a:defRPr>
            </a:lvl3pPr>
            <a:lvl4pPr algn="l" rtl="0" eaLnBrk="0" fontAlgn="base" hangingPunct="0">
              <a:spcBef>
                <a:spcPct val="0"/>
              </a:spcBef>
              <a:spcAft>
                <a:spcPct val="0"/>
              </a:spcAft>
              <a:defRPr sz="2400">
                <a:solidFill>
                  <a:schemeClr val="bg1"/>
                </a:solidFill>
                <a:latin typeface="Arial" panose="020B0604020202020204" pitchFamily="34" charset="0"/>
              </a:defRPr>
            </a:lvl4pPr>
            <a:lvl5pPr algn="l" rtl="0" eaLnBrk="0" fontAlgn="base" hangingPunct="0">
              <a:spcBef>
                <a:spcPct val="0"/>
              </a:spcBef>
              <a:spcAft>
                <a:spcPct val="0"/>
              </a:spcAft>
              <a:defRPr sz="2400">
                <a:solidFill>
                  <a:schemeClr val="bg1"/>
                </a:solidFill>
                <a:latin typeface="Arial" panose="020B0604020202020204" pitchFamily="34" charset="0"/>
              </a:defRPr>
            </a:lvl5pPr>
            <a:lvl6pPr marL="457200" algn="ctr" rtl="0" fontAlgn="base">
              <a:spcBef>
                <a:spcPct val="0"/>
              </a:spcBef>
              <a:spcAft>
                <a:spcPct val="0"/>
              </a:spcAft>
              <a:defRPr sz="4400">
                <a:solidFill>
                  <a:schemeClr val="tx1"/>
                </a:solidFill>
                <a:latin typeface="Trebuchet MS" pitchFamily="34" charset="0"/>
              </a:defRPr>
            </a:lvl6pPr>
            <a:lvl7pPr marL="914400" algn="ctr" rtl="0" fontAlgn="base">
              <a:spcBef>
                <a:spcPct val="0"/>
              </a:spcBef>
              <a:spcAft>
                <a:spcPct val="0"/>
              </a:spcAft>
              <a:defRPr sz="4400">
                <a:solidFill>
                  <a:schemeClr val="tx1"/>
                </a:solidFill>
                <a:latin typeface="Trebuchet MS" pitchFamily="34" charset="0"/>
              </a:defRPr>
            </a:lvl7pPr>
            <a:lvl8pPr marL="1371600" algn="ctr" rtl="0" fontAlgn="base">
              <a:spcBef>
                <a:spcPct val="0"/>
              </a:spcBef>
              <a:spcAft>
                <a:spcPct val="0"/>
              </a:spcAft>
              <a:defRPr sz="4400">
                <a:solidFill>
                  <a:schemeClr val="tx1"/>
                </a:solidFill>
                <a:latin typeface="Trebuchet MS" pitchFamily="34" charset="0"/>
              </a:defRPr>
            </a:lvl8pPr>
            <a:lvl9pPr marL="1828800" algn="ctr" rtl="0" fontAlgn="base">
              <a:spcBef>
                <a:spcPct val="0"/>
              </a:spcBef>
              <a:spcAft>
                <a:spcPct val="0"/>
              </a:spcAft>
              <a:defRPr sz="4400">
                <a:solidFill>
                  <a:schemeClr val="tx1"/>
                </a:solidFill>
                <a:latin typeface="Trebuchet MS" pitchFamily="34" charset="0"/>
              </a:defRPr>
            </a:lvl9pPr>
          </a:lstStyle>
          <a:p>
            <a:pPr eaLnBrk="1" hangingPunct="1"/>
            <a:r>
              <a:rPr lang="en-US" sz="3200" dirty="0">
                <a:latin typeface="Calibri" panose="020F0502020204030204" pitchFamily="34" charset="0"/>
                <a:ea typeface="MS PGothic" pitchFamily="34" charset="-128"/>
                <a:cs typeface="Calibri" panose="020F0502020204030204" pitchFamily="34" charset="0"/>
              </a:rPr>
              <a:t>Dietary precursor control of neural membrane synthesis</a:t>
            </a:r>
            <a:endParaRPr lang="en-US" sz="3200" dirty="0" smtClean="0">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xmlns="" val="406349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116"/>
          <p:cNvSpPr>
            <a:spLocks noChangeArrowheads="1"/>
          </p:cNvSpPr>
          <p:nvPr/>
        </p:nvSpPr>
        <p:spPr bwMode="auto">
          <a:xfrm>
            <a:off x="574675" y="1646238"/>
            <a:ext cx="4213225" cy="707886"/>
          </a:xfrm>
          <a:prstGeom prst="rect">
            <a:avLst/>
          </a:prstGeom>
          <a:noFill/>
          <a:ln w="9525">
            <a:noFill/>
            <a:miter lim="800000"/>
            <a:headEnd/>
            <a:tailEnd/>
          </a:ln>
        </p:spPr>
        <p:txBody>
          <a:bodyPr>
            <a:spAutoFit/>
          </a:bodyPr>
          <a:lstStyle/>
          <a:p>
            <a:pPr algn="ctr"/>
            <a:r>
              <a:rPr lang="en-US" sz="2000" dirty="0">
                <a:solidFill>
                  <a:srgbClr val="000000"/>
                </a:solidFill>
                <a:latin typeface="Calibri" panose="020F0502020204030204" pitchFamily="34" charset="0"/>
                <a:cs typeface="Calibri" panose="020F0502020204030204" pitchFamily="34" charset="0"/>
              </a:rPr>
              <a:t>The Kennedy pathway for biosynthesis neuronal membrane</a:t>
            </a:r>
          </a:p>
        </p:txBody>
      </p:sp>
      <p:sp>
        <p:nvSpPr>
          <p:cNvPr id="128056" name="TextBox 202"/>
          <p:cNvSpPr txBox="1">
            <a:spLocks noChangeArrowheads="1"/>
          </p:cNvSpPr>
          <p:nvPr/>
        </p:nvSpPr>
        <p:spPr bwMode="auto">
          <a:xfrm>
            <a:off x="755576" y="6454775"/>
            <a:ext cx="3781425" cy="261610"/>
          </a:xfrm>
          <a:prstGeom prst="rect">
            <a:avLst/>
          </a:prstGeom>
          <a:noFill/>
          <a:ln w="9525">
            <a:noFill/>
            <a:miter lim="800000"/>
            <a:headEnd/>
            <a:tailEnd/>
          </a:ln>
        </p:spPr>
        <p:txBody>
          <a:bodyPr>
            <a:spAutoFit/>
          </a:bodyPr>
          <a:lstStyle/>
          <a:p>
            <a:pPr algn="ctr"/>
            <a:r>
              <a:rPr lang="en-GB" sz="1100" dirty="0">
                <a:solidFill>
                  <a:srgbClr val="000000"/>
                </a:solidFill>
                <a:latin typeface="Calibri" panose="020F0502020204030204" pitchFamily="34" charset="0"/>
                <a:cs typeface="Calibri" panose="020F0502020204030204" pitchFamily="34" charset="0"/>
              </a:rPr>
              <a:t>Kennedy &amp; Weiss (1956) </a:t>
            </a:r>
            <a:r>
              <a:rPr lang="en-GB" sz="1100" dirty="0" smtClean="0">
                <a:solidFill>
                  <a:srgbClr val="000000"/>
                </a:solidFill>
                <a:latin typeface="Calibri" panose="020F0502020204030204" pitchFamily="34" charset="0"/>
                <a:cs typeface="Calibri" panose="020F0502020204030204" pitchFamily="34" charset="0"/>
              </a:rPr>
              <a:t>J </a:t>
            </a:r>
            <a:r>
              <a:rPr lang="en-GB" sz="1100" dirty="0" err="1" smtClean="0">
                <a:solidFill>
                  <a:srgbClr val="000000"/>
                </a:solidFill>
                <a:latin typeface="Calibri" panose="020F0502020204030204" pitchFamily="34" charset="0"/>
                <a:cs typeface="Calibri" panose="020F0502020204030204" pitchFamily="34" charset="0"/>
              </a:rPr>
              <a:t>Biol</a:t>
            </a:r>
            <a:r>
              <a:rPr lang="en-GB" sz="1100" dirty="0" smtClean="0">
                <a:solidFill>
                  <a:srgbClr val="000000"/>
                </a:solidFill>
                <a:latin typeface="Calibri" panose="020F0502020204030204" pitchFamily="34" charset="0"/>
                <a:cs typeface="Calibri" panose="020F0502020204030204" pitchFamily="34" charset="0"/>
              </a:rPr>
              <a:t> </a:t>
            </a:r>
            <a:r>
              <a:rPr lang="en-GB" sz="1100" dirty="0" err="1" smtClean="0">
                <a:solidFill>
                  <a:srgbClr val="000000"/>
                </a:solidFill>
                <a:latin typeface="Calibri" panose="020F0502020204030204" pitchFamily="34" charset="0"/>
                <a:cs typeface="Calibri" panose="020F0502020204030204" pitchFamily="34" charset="0"/>
              </a:rPr>
              <a:t>Chem</a:t>
            </a:r>
            <a:endParaRPr lang="en-GB" sz="1100" dirty="0">
              <a:solidFill>
                <a:srgbClr val="000000"/>
              </a:solidFill>
              <a:latin typeface="Calibri" panose="020F0502020204030204" pitchFamily="34" charset="0"/>
              <a:cs typeface="Calibri" panose="020F0502020204030204" pitchFamily="34" charset="0"/>
            </a:endParaRPr>
          </a:p>
        </p:txBody>
      </p:sp>
      <p:grpSp>
        <p:nvGrpSpPr>
          <p:cNvPr id="225" name="Group 224"/>
          <p:cNvGrpSpPr/>
          <p:nvPr/>
        </p:nvGrpSpPr>
        <p:grpSpPr>
          <a:xfrm>
            <a:off x="665163" y="2744962"/>
            <a:ext cx="4099539" cy="3481213"/>
            <a:chOff x="665163" y="2744962"/>
            <a:chExt cx="4099539" cy="3481213"/>
          </a:xfrm>
        </p:grpSpPr>
        <p:sp>
          <p:nvSpPr>
            <p:cNvPr id="227" name="Rectangle 168"/>
            <p:cNvSpPr>
              <a:spLocks noChangeArrowheads="1"/>
            </p:cNvSpPr>
            <p:nvPr/>
          </p:nvSpPr>
          <p:spPr bwMode="auto">
            <a:xfrm>
              <a:off x="1998173" y="3695760"/>
              <a:ext cx="1250342" cy="230832"/>
            </a:xfrm>
            <a:prstGeom prst="rect">
              <a:avLst/>
            </a:prstGeom>
            <a:noFill/>
            <a:ln w="9525">
              <a:noFill/>
              <a:miter lim="800000"/>
              <a:headEnd/>
              <a:tailEnd/>
            </a:ln>
          </p:spPr>
          <p:txBody>
            <a:bodyPr wrap="none" lIns="0" tIns="0" rIns="0" bIns="0">
              <a:spAutoFit/>
            </a:bodyPr>
            <a:lstStyle/>
            <a:p>
              <a:pPr algn="ctr"/>
              <a:r>
                <a:rPr lang="nl-NL" sz="1500" dirty="0" err="1">
                  <a:solidFill>
                    <a:srgbClr val="000066"/>
                  </a:solidFill>
                  <a:latin typeface="Calibri" pitchFamily="34" charset="0"/>
                  <a:cs typeface="Arial" charset="0"/>
                </a:rPr>
                <a:t>Phosphocholine</a:t>
              </a:r>
              <a:endParaRPr lang="nl-NL" dirty="0">
                <a:solidFill>
                  <a:srgbClr val="000000"/>
                </a:solidFill>
                <a:cs typeface="Arial" charset="0"/>
              </a:endParaRPr>
            </a:p>
          </p:txBody>
        </p:sp>
        <p:sp>
          <p:nvSpPr>
            <p:cNvPr id="234" name="Rectangle 171"/>
            <p:cNvSpPr>
              <a:spLocks noChangeArrowheads="1"/>
            </p:cNvSpPr>
            <p:nvPr/>
          </p:nvSpPr>
          <p:spPr bwMode="auto">
            <a:xfrm>
              <a:off x="2148054" y="4441771"/>
              <a:ext cx="950581" cy="230832"/>
            </a:xfrm>
            <a:prstGeom prst="rect">
              <a:avLst/>
            </a:prstGeom>
            <a:noFill/>
            <a:ln w="9525">
              <a:noFill/>
              <a:miter lim="800000"/>
              <a:headEnd/>
              <a:tailEnd/>
            </a:ln>
          </p:spPr>
          <p:txBody>
            <a:bodyPr wrap="none" lIns="0" tIns="0" rIns="0" bIns="0">
              <a:spAutoFit/>
            </a:bodyPr>
            <a:lstStyle/>
            <a:p>
              <a:pPr algn="ctr"/>
              <a:r>
                <a:rPr lang="nl-NL" sz="1500" dirty="0" smtClean="0">
                  <a:solidFill>
                    <a:srgbClr val="000066"/>
                  </a:solidFill>
                  <a:latin typeface="Calibri" pitchFamily="34" charset="0"/>
                  <a:cs typeface="Arial" charset="0"/>
                </a:rPr>
                <a:t>CDP-choline</a:t>
              </a:r>
              <a:endParaRPr lang="nl-NL" dirty="0">
                <a:solidFill>
                  <a:srgbClr val="000000"/>
                </a:solidFill>
                <a:cs typeface="Arial" charset="0"/>
              </a:endParaRPr>
            </a:p>
          </p:txBody>
        </p:sp>
        <p:sp>
          <p:nvSpPr>
            <p:cNvPr id="299" name="Rectangle 172"/>
            <p:cNvSpPr>
              <a:spLocks noChangeArrowheads="1"/>
            </p:cNvSpPr>
            <p:nvPr/>
          </p:nvSpPr>
          <p:spPr bwMode="auto">
            <a:xfrm>
              <a:off x="1833160" y="5148738"/>
              <a:ext cx="1580368" cy="230832"/>
            </a:xfrm>
            <a:prstGeom prst="rect">
              <a:avLst/>
            </a:prstGeom>
            <a:noFill/>
            <a:ln w="9525">
              <a:noFill/>
              <a:miter lim="800000"/>
              <a:headEnd/>
              <a:tailEnd/>
            </a:ln>
          </p:spPr>
          <p:txBody>
            <a:bodyPr wrap="none" lIns="0" tIns="0" rIns="0" bIns="0">
              <a:spAutoFit/>
            </a:bodyPr>
            <a:lstStyle/>
            <a:p>
              <a:pPr algn="ctr"/>
              <a:r>
                <a:rPr lang="nl-NL" sz="1500" dirty="0" err="1">
                  <a:solidFill>
                    <a:srgbClr val="000066"/>
                  </a:solidFill>
                  <a:latin typeface="Calibri" pitchFamily="34" charset="0"/>
                  <a:cs typeface="Arial" charset="0"/>
                </a:rPr>
                <a:t>Phosphatidylcholine</a:t>
              </a:r>
              <a:endParaRPr lang="nl-NL" dirty="0">
                <a:solidFill>
                  <a:srgbClr val="000000"/>
                </a:solidFill>
                <a:cs typeface="Arial" charset="0"/>
              </a:endParaRPr>
            </a:p>
          </p:txBody>
        </p:sp>
        <p:sp>
          <p:nvSpPr>
            <p:cNvPr id="300" name="Rectangle 173"/>
            <p:cNvSpPr>
              <a:spLocks noChangeArrowheads="1"/>
            </p:cNvSpPr>
            <p:nvPr/>
          </p:nvSpPr>
          <p:spPr bwMode="auto">
            <a:xfrm>
              <a:off x="1365250" y="5810250"/>
              <a:ext cx="2493963" cy="393700"/>
            </a:xfrm>
            <a:prstGeom prst="rect">
              <a:avLst/>
            </a:prstGeom>
            <a:solidFill>
              <a:srgbClr val="6666A3"/>
            </a:solidFill>
            <a:ln w="9525">
              <a:noFill/>
              <a:miter lim="800000"/>
              <a:headEnd/>
              <a:tailEnd/>
            </a:ln>
          </p:spPr>
          <p:txBody>
            <a:bodyPr/>
            <a:lstStyle/>
            <a:p>
              <a:endParaRPr lang="nl-NL">
                <a:solidFill>
                  <a:srgbClr val="000000"/>
                </a:solidFill>
                <a:latin typeface="Calibri" pitchFamily="34" charset="0"/>
              </a:endParaRPr>
            </a:p>
          </p:txBody>
        </p:sp>
        <p:sp>
          <p:nvSpPr>
            <p:cNvPr id="301" name="Rectangle 174"/>
            <p:cNvSpPr>
              <a:spLocks noChangeArrowheads="1"/>
            </p:cNvSpPr>
            <p:nvPr/>
          </p:nvSpPr>
          <p:spPr bwMode="auto">
            <a:xfrm>
              <a:off x="1387475" y="5832475"/>
              <a:ext cx="2493963" cy="393700"/>
            </a:xfrm>
            <a:prstGeom prst="rect">
              <a:avLst/>
            </a:prstGeom>
            <a:solidFill>
              <a:srgbClr val="00003D"/>
            </a:solidFill>
            <a:ln w="9525">
              <a:noFill/>
              <a:miter lim="800000"/>
              <a:headEnd/>
              <a:tailEnd/>
            </a:ln>
          </p:spPr>
          <p:txBody>
            <a:bodyPr/>
            <a:lstStyle/>
            <a:p>
              <a:endParaRPr lang="nl-NL">
                <a:solidFill>
                  <a:srgbClr val="000000"/>
                </a:solidFill>
                <a:latin typeface="Calibri" pitchFamily="34" charset="0"/>
              </a:endParaRPr>
            </a:p>
          </p:txBody>
        </p:sp>
        <p:sp>
          <p:nvSpPr>
            <p:cNvPr id="302" name="Rectangle 175"/>
            <p:cNvSpPr>
              <a:spLocks noChangeArrowheads="1"/>
            </p:cNvSpPr>
            <p:nvPr/>
          </p:nvSpPr>
          <p:spPr bwMode="auto">
            <a:xfrm>
              <a:off x="1376363" y="5821363"/>
              <a:ext cx="2493963" cy="393700"/>
            </a:xfrm>
            <a:prstGeom prst="rect">
              <a:avLst/>
            </a:prstGeom>
            <a:solidFill>
              <a:srgbClr val="BBE0E3"/>
            </a:solidFill>
            <a:ln w="9525">
              <a:noFill/>
              <a:miter lim="800000"/>
              <a:headEnd/>
              <a:tailEnd/>
            </a:ln>
          </p:spPr>
          <p:txBody>
            <a:bodyPr/>
            <a:lstStyle/>
            <a:p>
              <a:endParaRPr lang="nl-NL">
                <a:solidFill>
                  <a:srgbClr val="000000"/>
                </a:solidFill>
                <a:latin typeface="Calibri" pitchFamily="34" charset="0"/>
              </a:endParaRPr>
            </a:p>
          </p:txBody>
        </p:sp>
        <p:sp>
          <p:nvSpPr>
            <p:cNvPr id="303" name="Rectangle 176"/>
            <p:cNvSpPr>
              <a:spLocks noChangeArrowheads="1"/>
            </p:cNvSpPr>
            <p:nvPr/>
          </p:nvSpPr>
          <p:spPr bwMode="auto">
            <a:xfrm>
              <a:off x="1376363" y="5821363"/>
              <a:ext cx="2493963" cy="393700"/>
            </a:xfrm>
            <a:prstGeom prst="rect">
              <a:avLst/>
            </a:prstGeom>
            <a:noFill/>
            <a:ln w="7938" cap="rnd">
              <a:solidFill>
                <a:srgbClr val="000066"/>
              </a:solidFill>
              <a:miter lim="800000"/>
              <a:headEnd/>
              <a:tailEnd/>
            </a:ln>
          </p:spPr>
          <p:txBody>
            <a:bodyPr/>
            <a:lstStyle/>
            <a:p>
              <a:endParaRPr lang="nl-NL">
                <a:solidFill>
                  <a:srgbClr val="000000"/>
                </a:solidFill>
                <a:latin typeface="Calibri" pitchFamily="34" charset="0"/>
              </a:endParaRPr>
            </a:p>
          </p:txBody>
        </p:sp>
        <p:sp>
          <p:nvSpPr>
            <p:cNvPr id="304" name="Rectangle 179"/>
            <p:cNvSpPr>
              <a:spLocks noChangeArrowheads="1"/>
            </p:cNvSpPr>
            <p:nvPr/>
          </p:nvSpPr>
          <p:spPr bwMode="auto">
            <a:xfrm>
              <a:off x="1365250" y="5810250"/>
              <a:ext cx="2493963" cy="393700"/>
            </a:xfrm>
            <a:prstGeom prst="rect">
              <a:avLst/>
            </a:prstGeom>
            <a:solidFill>
              <a:srgbClr val="6666A3"/>
            </a:solidFill>
            <a:ln w="9525">
              <a:noFill/>
              <a:miter lim="800000"/>
              <a:headEnd/>
              <a:tailEnd/>
            </a:ln>
          </p:spPr>
          <p:txBody>
            <a:bodyPr/>
            <a:lstStyle/>
            <a:p>
              <a:endParaRPr lang="nl-NL">
                <a:solidFill>
                  <a:srgbClr val="000000"/>
                </a:solidFill>
                <a:latin typeface="Calibri" pitchFamily="34" charset="0"/>
              </a:endParaRPr>
            </a:p>
          </p:txBody>
        </p:sp>
        <p:sp>
          <p:nvSpPr>
            <p:cNvPr id="305" name="Rectangle 180"/>
            <p:cNvSpPr>
              <a:spLocks noChangeArrowheads="1"/>
            </p:cNvSpPr>
            <p:nvPr/>
          </p:nvSpPr>
          <p:spPr bwMode="auto">
            <a:xfrm>
              <a:off x="1387475" y="5832475"/>
              <a:ext cx="2493963" cy="393700"/>
            </a:xfrm>
            <a:prstGeom prst="rect">
              <a:avLst/>
            </a:prstGeom>
            <a:solidFill>
              <a:srgbClr val="00003D"/>
            </a:solidFill>
            <a:ln w="9525">
              <a:noFill/>
              <a:miter lim="800000"/>
              <a:headEnd/>
              <a:tailEnd/>
            </a:ln>
          </p:spPr>
          <p:txBody>
            <a:bodyPr/>
            <a:lstStyle/>
            <a:p>
              <a:endParaRPr lang="nl-NL">
                <a:solidFill>
                  <a:srgbClr val="000000"/>
                </a:solidFill>
                <a:latin typeface="Calibri" pitchFamily="34" charset="0"/>
              </a:endParaRPr>
            </a:p>
          </p:txBody>
        </p:sp>
        <p:sp>
          <p:nvSpPr>
            <p:cNvPr id="306" name="Rectangle 181"/>
            <p:cNvSpPr>
              <a:spLocks noChangeArrowheads="1"/>
            </p:cNvSpPr>
            <p:nvPr/>
          </p:nvSpPr>
          <p:spPr bwMode="auto">
            <a:xfrm>
              <a:off x="1376363" y="5821363"/>
              <a:ext cx="2493963" cy="393700"/>
            </a:xfrm>
            <a:prstGeom prst="rect">
              <a:avLst/>
            </a:prstGeom>
            <a:solidFill>
              <a:srgbClr val="9283BE"/>
            </a:solidFill>
            <a:ln w="9525">
              <a:noFill/>
              <a:miter lim="800000"/>
              <a:headEnd/>
              <a:tailEnd/>
            </a:ln>
          </p:spPr>
          <p:txBody>
            <a:bodyPr anchor="ctr"/>
            <a:lstStyle/>
            <a:p>
              <a:pPr algn="ctr"/>
              <a:r>
                <a:rPr lang="nl-NL" sz="1600" dirty="0" smtClean="0">
                  <a:solidFill>
                    <a:schemeClr val="bg1"/>
                  </a:solidFill>
                  <a:latin typeface="Calibri" panose="020F0502020204030204" pitchFamily="34" charset="0"/>
                  <a:cs typeface="Calibri" panose="020F0502020204030204" pitchFamily="34" charset="0"/>
                </a:rPr>
                <a:t>New </a:t>
              </a:r>
              <a:r>
                <a:rPr lang="nl-NL" sz="1600" dirty="0" err="1" smtClean="0">
                  <a:solidFill>
                    <a:schemeClr val="bg1"/>
                  </a:solidFill>
                  <a:latin typeface="Calibri" pitchFamily="34" charset="0"/>
                  <a:cs typeface="Calibri" panose="020F0502020204030204" pitchFamily="34" charset="0"/>
                </a:rPr>
                <a:t>neuronal</a:t>
              </a:r>
              <a:r>
                <a:rPr lang="nl-NL" sz="1600" dirty="0" smtClean="0">
                  <a:solidFill>
                    <a:schemeClr val="bg1"/>
                  </a:solidFill>
                  <a:latin typeface="Calibri" pitchFamily="34" charset="0"/>
                  <a:cs typeface="Calibri" panose="020F0502020204030204" pitchFamily="34" charset="0"/>
                </a:rPr>
                <a:t> </a:t>
              </a:r>
              <a:r>
                <a:rPr lang="nl-NL" sz="1600" dirty="0" err="1" smtClean="0">
                  <a:solidFill>
                    <a:schemeClr val="bg1"/>
                  </a:solidFill>
                  <a:latin typeface="Calibri" pitchFamily="34" charset="0"/>
                  <a:cs typeface="Calibri" panose="020F0502020204030204" pitchFamily="34" charset="0"/>
                </a:rPr>
                <a:t>membrane</a:t>
              </a:r>
              <a:endParaRPr lang="nl-NL" sz="1600" dirty="0">
                <a:solidFill>
                  <a:schemeClr val="bg1"/>
                </a:solidFill>
                <a:latin typeface="Calibri" pitchFamily="34" charset="0"/>
                <a:cs typeface="Calibri" panose="020F0502020204030204" pitchFamily="34" charset="0"/>
              </a:endParaRPr>
            </a:p>
          </p:txBody>
        </p:sp>
        <p:sp>
          <p:nvSpPr>
            <p:cNvPr id="307" name="Rectangle 182"/>
            <p:cNvSpPr>
              <a:spLocks noChangeArrowheads="1"/>
            </p:cNvSpPr>
            <p:nvPr/>
          </p:nvSpPr>
          <p:spPr bwMode="auto">
            <a:xfrm>
              <a:off x="1376363" y="5821363"/>
              <a:ext cx="2493963" cy="393700"/>
            </a:xfrm>
            <a:prstGeom prst="rect">
              <a:avLst/>
            </a:prstGeom>
            <a:noFill/>
            <a:ln w="15875" cap="rnd">
              <a:solidFill>
                <a:srgbClr val="000066"/>
              </a:solidFill>
              <a:miter lim="800000"/>
              <a:headEnd/>
              <a:tailEnd/>
            </a:ln>
          </p:spPr>
          <p:txBody>
            <a:bodyPr/>
            <a:lstStyle/>
            <a:p>
              <a:endParaRPr lang="nl-NL">
                <a:solidFill>
                  <a:srgbClr val="000000"/>
                </a:solidFill>
                <a:latin typeface="Calibri" pitchFamily="34" charset="0"/>
              </a:endParaRPr>
            </a:p>
          </p:txBody>
        </p:sp>
        <p:sp>
          <p:nvSpPr>
            <p:cNvPr id="308" name="Rectangle 198"/>
            <p:cNvSpPr>
              <a:spLocks noChangeArrowheads="1"/>
            </p:cNvSpPr>
            <p:nvPr/>
          </p:nvSpPr>
          <p:spPr bwMode="auto">
            <a:xfrm>
              <a:off x="1920875" y="2744962"/>
              <a:ext cx="1404938" cy="588962"/>
            </a:xfrm>
            <a:prstGeom prst="rect">
              <a:avLst/>
            </a:prstGeom>
            <a:solidFill>
              <a:srgbClr val="99CC00"/>
            </a:solidFill>
            <a:ln w="9525">
              <a:solidFill>
                <a:srgbClr val="000066"/>
              </a:solidFill>
              <a:miter lim="800000"/>
              <a:headEnd/>
              <a:tailEnd/>
            </a:ln>
          </p:spPr>
          <p:txBody>
            <a:bodyPr anchor="ctr"/>
            <a:lstStyle/>
            <a:p>
              <a:pPr algn="ctr"/>
              <a:r>
                <a:rPr lang="nl-NL" sz="1600" dirty="0" err="1" smtClean="0">
                  <a:solidFill>
                    <a:srgbClr val="002060"/>
                  </a:solidFill>
                  <a:latin typeface="Calibri" pitchFamily="34" charset="0"/>
                </a:rPr>
                <a:t>Phospholipids</a:t>
              </a:r>
              <a:endParaRPr lang="nl-NL" sz="1600" dirty="0" smtClean="0">
                <a:solidFill>
                  <a:srgbClr val="002060"/>
                </a:solidFill>
                <a:latin typeface="Calibri" pitchFamily="34" charset="0"/>
              </a:endParaRPr>
            </a:p>
            <a:p>
              <a:pPr algn="ctr"/>
              <a:r>
                <a:rPr lang="nl-NL" sz="1600" dirty="0" smtClean="0">
                  <a:solidFill>
                    <a:srgbClr val="002060"/>
                  </a:solidFill>
                  <a:latin typeface="Calibri" pitchFamily="34" charset="0"/>
                </a:rPr>
                <a:t>Choline</a:t>
              </a:r>
              <a:endParaRPr lang="nl-NL" sz="1600" dirty="0">
                <a:solidFill>
                  <a:srgbClr val="002060"/>
                </a:solidFill>
                <a:latin typeface="Calibri" pitchFamily="34" charset="0"/>
              </a:endParaRPr>
            </a:p>
          </p:txBody>
        </p:sp>
        <p:sp>
          <p:nvSpPr>
            <p:cNvPr id="309" name="Rectangle 216"/>
            <p:cNvSpPr>
              <a:spLocks noChangeArrowheads="1"/>
            </p:cNvSpPr>
            <p:nvPr/>
          </p:nvSpPr>
          <p:spPr bwMode="auto">
            <a:xfrm>
              <a:off x="665163" y="3508425"/>
              <a:ext cx="984250" cy="458787"/>
            </a:xfrm>
            <a:prstGeom prst="rect">
              <a:avLst/>
            </a:prstGeom>
            <a:solidFill>
              <a:srgbClr val="99CC00"/>
            </a:solidFill>
            <a:ln w="9525">
              <a:solidFill>
                <a:srgbClr val="000066"/>
              </a:solidFill>
              <a:miter lim="800000"/>
              <a:headEnd/>
              <a:tailEnd/>
            </a:ln>
          </p:spPr>
          <p:txBody>
            <a:bodyPr anchor="ctr"/>
            <a:lstStyle/>
            <a:p>
              <a:pPr algn="ctr"/>
              <a:r>
                <a:rPr lang="nl-NL" sz="1600" dirty="0" err="1" smtClean="0">
                  <a:solidFill>
                    <a:srgbClr val="002060"/>
                  </a:solidFill>
                  <a:latin typeface="Calibri" pitchFamily="34" charset="0"/>
                </a:rPr>
                <a:t>Uridine</a:t>
              </a:r>
              <a:endParaRPr lang="nl-NL" sz="1600" dirty="0">
                <a:solidFill>
                  <a:srgbClr val="002060"/>
                </a:solidFill>
                <a:latin typeface="Calibri" pitchFamily="34" charset="0"/>
              </a:endParaRPr>
            </a:p>
          </p:txBody>
        </p:sp>
        <p:sp>
          <p:nvSpPr>
            <p:cNvPr id="310" name="Rectangle 235"/>
            <p:cNvSpPr>
              <a:spLocks noChangeArrowheads="1"/>
            </p:cNvSpPr>
            <p:nvPr/>
          </p:nvSpPr>
          <p:spPr bwMode="auto">
            <a:xfrm>
              <a:off x="3713777" y="3864889"/>
              <a:ext cx="1050925" cy="601968"/>
            </a:xfrm>
            <a:prstGeom prst="rect">
              <a:avLst/>
            </a:prstGeom>
            <a:solidFill>
              <a:srgbClr val="99CC00"/>
            </a:solidFill>
            <a:ln w="9525">
              <a:solidFill>
                <a:srgbClr val="000066"/>
              </a:solidFill>
              <a:miter lim="800000"/>
              <a:headEnd/>
              <a:tailEnd/>
            </a:ln>
          </p:spPr>
          <p:txBody>
            <a:bodyPr anchor="ctr"/>
            <a:lstStyle/>
            <a:p>
              <a:pPr algn="ctr"/>
              <a:r>
                <a:rPr lang="nl-NL" sz="1600" dirty="0" smtClean="0">
                  <a:solidFill>
                    <a:srgbClr val="002060"/>
                  </a:solidFill>
                  <a:latin typeface="Calibri" pitchFamily="34" charset="0"/>
                </a:rPr>
                <a:t>Omega-3</a:t>
              </a:r>
            </a:p>
            <a:p>
              <a:pPr algn="ctr"/>
              <a:r>
                <a:rPr lang="nl-NL" sz="1600" dirty="0" err="1" smtClean="0">
                  <a:solidFill>
                    <a:srgbClr val="002060"/>
                  </a:solidFill>
                  <a:latin typeface="Calibri" pitchFamily="34" charset="0"/>
                </a:rPr>
                <a:t>fatty</a:t>
              </a:r>
              <a:r>
                <a:rPr lang="nl-NL" sz="1600" dirty="0" smtClean="0">
                  <a:solidFill>
                    <a:srgbClr val="002060"/>
                  </a:solidFill>
                  <a:latin typeface="Calibri" pitchFamily="34" charset="0"/>
                </a:rPr>
                <a:t> acids</a:t>
              </a:r>
              <a:endParaRPr lang="nl-NL" sz="1600" dirty="0">
                <a:solidFill>
                  <a:srgbClr val="002060"/>
                </a:solidFill>
                <a:latin typeface="Calibri" pitchFamily="34" charset="0"/>
              </a:endParaRPr>
            </a:p>
          </p:txBody>
        </p:sp>
        <p:sp>
          <p:nvSpPr>
            <p:cNvPr id="311" name="Freeform 243"/>
            <p:cNvSpPr>
              <a:spLocks noEditPoints="1"/>
            </p:cNvSpPr>
            <p:nvPr/>
          </p:nvSpPr>
          <p:spPr bwMode="auto">
            <a:xfrm>
              <a:off x="2586038" y="3348948"/>
              <a:ext cx="74613" cy="331788"/>
            </a:xfrm>
            <a:custGeom>
              <a:avLst/>
              <a:gdLst>
                <a:gd name="T0" fmla="*/ 31 w 47"/>
                <a:gd name="T1" fmla="*/ 0 h 209"/>
                <a:gd name="T2" fmla="*/ 31 w 47"/>
                <a:gd name="T3" fmla="*/ 170 h 209"/>
                <a:gd name="T4" fmla="*/ 16 w 47"/>
                <a:gd name="T5" fmla="*/ 170 h 209"/>
                <a:gd name="T6" fmla="*/ 16 w 47"/>
                <a:gd name="T7" fmla="*/ 0 h 209"/>
                <a:gd name="T8" fmla="*/ 31 w 47"/>
                <a:gd name="T9" fmla="*/ 0 h 209"/>
                <a:gd name="T10" fmla="*/ 47 w 47"/>
                <a:gd name="T11" fmla="*/ 162 h 209"/>
                <a:gd name="T12" fmla="*/ 23 w 47"/>
                <a:gd name="T13" fmla="*/ 209 h 209"/>
                <a:gd name="T14" fmla="*/ 0 w 47"/>
                <a:gd name="T15" fmla="*/ 162 h 209"/>
                <a:gd name="T16" fmla="*/ 47 w 47"/>
                <a:gd name="T17" fmla="*/ 162 h 2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209"/>
                <a:gd name="T29" fmla="*/ 47 w 47"/>
                <a:gd name="T30" fmla="*/ 209 h 2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209">
                  <a:moveTo>
                    <a:pt x="31" y="0"/>
                  </a:moveTo>
                  <a:lnTo>
                    <a:pt x="31" y="170"/>
                  </a:lnTo>
                  <a:lnTo>
                    <a:pt x="16" y="170"/>
                  </a:lnTo>
                  <a:lnTo>
                    <a:pt x="16" y="0"/>
                  </a:lnTo>
                  <a:lnTo>
                    <a:pt x="31" y="0"/>
                  </a:lnTo>
                  <a:close/>
                  <a:moveTo>
                    <a:pt x="47" y="162"/>
                  </a:moveTo>
                  <a:lnTo>
                    <a:pt x="23" y="209"/>
                  </a:lnTo>
                  <a:lnTo>
                    <a:pt x="0" y="162"/>
                  </a:lnTo>
                  <a:lnTo>
                    <a:pt x="47" y="162"/>
                  </a:lnTo>
                  <a:close/>
                </a:path>
              </a:pathLst>
            </a:custGeom>
            <a:solidFill>
              <a:srgbClr val="1F1F5C"/>
            </a:solidFill>
            <a:ln w="1588" cap="flat">
              <a:solidFill>
                <a:srgbClr val="1F1F5C"/>
              </a:solidFill>
              <a:prstDash val="solid"/>
              <a:bevel/>
              <a:headEnd/>
              <a:tailEnd/>
            </a:ln>
          </p:spPr>
          <p:txBody>
            <a:bodyPr/>
            <a:lstStyle/>
            <a:p>
              <a:endParaRPr lang="en-US"/>
            </a:p>
          </p:txBody>
        </p:sp>
        <p:sp>
          <p:nvSpPr>
            <p:cNvPr id="312" name="Freeform 247"/>
            <p:cNvSpPr>
              <a:spLocks noEditPoints="1"/>
            </p:cNvSpPr>
            <p:nvPr/>
          </p:nvSpPr>
          <p:spPr bwMode="auto">
            <a:xfrm>
              <a:off x="2586832" y="3993359"/>
              <a:ext cx="73025" cy="433388"/>
            </a:xfrm>
            <a:custGeom>
              <a:avLst/>
              <a:gdLst>
                <a:gd name="T0" fmla="*/ 30 w 46"/>
                <a:gd name="T1" fmla="*/ 0 h 273"/>
                <a:gd name="T2" fmla="*/ 31 w 46"/>
                <a:gd name="T3" fmla="*/ 235 h 273"/>
                <a:gd name="T4" fmla="*/ 15 w 46"/>
                <a:gd name="T5" fmla="*/ 235 h 273"/>
                <a:gd name="T6" fmla="*/ 15 w 46"/>
                <a:gd name="T7" fmla="*/ 0 h 273"/>
                <a:gd name="T8" fmla="*/ 30 w 46"/>
                <a:gd name="T9" fmla="*/ 0 h 273"/>
                <a:gd name="T10" fmla="*/ 46 w 46"/>
                <a:gd name="T11" fmla="*/ 227 h 273"/>
                <a:gd name="T12" fmla="*/ 23 w 46"/>
                <a:gd name="T13" fmla="*/ 273 h 273"/>
                <a:gd name="T14" fmla="*/ 0 w 46"/>
                <a:gd name="T15" fmla="*/ 227 h 273"/>
                <a:gd name="T16" fmla="*/ 46 w 46"/>
                <a:gd name="T17" fmla="*/ 227 h 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273"/>
                <a:gd name="T29" fmla="*/ 46 w 46"/>
                <a:gd name="T30" fmla="*/ 273 h 2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273">
                  <a:moveTo>
                    <a:pt x="30" y="0"/>
                  </a:moveTo>
                  <a:lnTo>
                    <a:pt x="31" y="235"/>
                  </a:lnTo>
                  <a:lnTo>
                    <a:pt x="15" y="235"/>
                  </a:lnTo>
                  <a:lnTo>
                    <a:pt x="15" y="0"/>
                  </a:lnTo>
                  <a:lnTo>
                    <a:pt x="30" y="0"/>
                  </a:lnTo>
                  <a:close/>
                  <a:moveTo>
                    <a:pt x="46" y="227"/>
                  </a:moveTo>
                  <a:lnTo>
                    <a:pt x="23" y="273"/>
                  </a:lnTo>
                  <a:lnTo>
                    <a:pt x="0" y="227"/>
                  </a:lnTo>
                  <a:lnTo>
                    <a:pt x="46" y="227"/>
                  </a:lnTo>
                  <a:close/>
                </a:path>
              </a:pathLst>
            </a:custGeom>
            <a:solidFill>
              <a:srgbClr val="1F1F5C"/>
            </a:solidFill>
            <a:ln w="1588" cap="flat">
              <a:solidFill>
                <a:srgbClr val="1F1F5C"/>
              </a:solidFill>
              <a:prstDash val="solid"/>
              <a:bevel/>
              <a:headEnd/>
              <a:tailEnd/>
            </a:ln>
          </p:spPr>
          <p:txBody>
            <a:bodyPr/>
            <a:lstStyle/>
            <a:p>
              <a:endParaRPr lang="en-US"/>
            </a:p>
          </p:txBody>
        </p:sp>
        <p:sp>
          <p:nvSpPr>
            <p:cNvPr id="313" name="Freeform 251"/>
            <p:cNvSpPr>
              <a:spLocks noEditPoints="1"/>
            </p:cNvSpPr>
            <p:nvPr/>
          </p:nvSpPr>
          <p:spPr bwMode="auto">
            <a:xfrm>
              <a:off x="2586038" y="4687627"/>
              <a:ext cx="74613" cy="446087"/>
            </a:xfrm>
            <a:custGeom>
              <a:avLst/>
              <a:gdLst>
                <a:gd name="T0" fmla="*/ 32 w 47"/>
                <a:gd name="T1" fmla="*/ 0 h 281"/>
                <a:gd name="T2" fmla="*/ 31 w 47"/>
                <a:gd name="T3" fmla="*/ 242 h 281"/>
                <a:gd name="T4" fmla="*/ 16 w 47"/>
                <a:gd name="T5" fmla="*/ 242 h 281"/>
                <a:gd name="T6" fmla="*/ 17 w 47"/>
                <a:gd name="T7" fmla="*/ 0 h 281"/>
                <a:gd name="T8" fmla="*/ 32 w 47"/>
                <a:gd name="T9" fmla="*/ 0 h 281"/>
                <a:gd name="T10" fmla="*/ 47 w 47"/>
                <a:gd name="T11" fmla="*/ 234 h 281"/>
                <a:gd name="T12" fmla="*/ 23 w 47"/>
                <a:gd name="T13" fmla="*/ 281 h 281"/>
                <a:gd name="T14" fmla="*/ 0 w 47"/>
                <a:gd name="T15" fmla="*/ 234 h 281"/>
                <a:gd name="T16" fmla="*/ 47 w 47"/>
                <a:gd name="T17" fmla="*/ 234 h 2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281"/>
                <a:gd name="T29" fmla="*/ 47 w 47"/>
                <a:gd name="T30" fmla="*/ 281 h 2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281">
                  <a:moveTo>
                    <a:pt x="32" y="0"/>
                  </a:moveTo>
                  <a:lnTo>
                    <a:pt x="31" y="242"/>
                  </a:lnTo>
                  <a:lnTo>
                    <a:pt x="16" y="242"/>
                  </a:lnTo>
                  <a:lnTo>
                    <a:pt x="17" y="0"/>
                  </a:lnTo>
                  <a:lnTo>
                    <a:pt x="32" y="0"/>
                  </a:lnTo>
                  <a:close/>
                  <a:moveTo>
                    <a:pt x="47" y="234"/>
                  </a:moveTo>
                  <a:lnTo>
                    <a:pt x="23" y="281"/>
                  </a:lnTo>
                  <a:lnTo>
                    <a:pt x="0" y="234"/>
                  </a:lnTo>
                  <a:lnTo>
                    <a:pt x="47" y="234"/>
                  </a:lnTo>
                  <a:close/>
                </a:path>
              </a:pathLst>
            </a:custGeom>
            <a:solidFill>
              <a:srgbClr val="1F1F5C"/>
            </a:solidFill>
            <a:ln w="1588" cap="flat">
              <a:solidFill>
                <a:srgbClr val="1F1F5C"/>
              </a:solidFill>
              <a:prstDash val="solid"/>
              <a:bevel/>
              <a:headEnd/>
              <a:tailEnd/>
            </a:ln>
          </p:spPr>
          <p:txBody>
            <a:bodyPr/>
            <a:lstStyle/>
            <a:p>
              <a:endParaRPr lang="en-US"/>
            </a:p>
          </p:txBody>
        </p:sp>
        <p:sp>
          <p:nvSpPr>
            <p:cNvPr id="314" name="Freeform 255"/>
            <p:cNvSpPr>
              <a:spLocks noEditPoints="1"/>
            </p:cNvSpPr>
            <p:nvPr/>
          </p:nvSpPr>
          <p:spPr bwMode="auto">
            <a:xfrm>
              <a:off x="2586038" y="5446337"/>
              <a:ext cx="74613" cy="360000"/>
            </a:xfrm>
            <a:custGeom>
              <a:avLst/>
              <a:gdLst>
                <a:gd name="T0" fmla="*/ 31 w 47"/>
                <a:gd name="T1" fmla="*/ 0 h 382"/>
                <a:gd name="T2" fmla="*/ 31 w 47"/>
                <a:gd name="T3" fmla="*/ 343 h 382"/>
                <a:gd name="T4" fmla="*/ 16 w 47"/>
                <a:gd name="T5" fmla="*/ 343 h 382"/>
                <a:gd name="T6" fmla="*/ 16 w 47"/>
                <a:gd name="T7" fmla="*/ 0 h 382"/>
                <a:gd name="T8" fmla="*/ 31 w 47"/>
                <a:gd name="T9" fmla="*/ 0 h 382"/>
                <a:gd name="T10" fmla="*/ 47 w 47"/>
                <a:gd name="T11" fmla="*/ 335 h 382"/>
                <a:gd name="T12" fmla="*/ 23 w 47"/>
                <a:gd name="T13" fmla="*/ 382 h 382"/>
                <a:gd name="T14" fmla="*/ 0 w 47"/>
                <a:gd name="T15" fmla="*/ 335 h 382"/>
                <a:gd name="T16" fmla="*/ 47 w 47"/>
                <a:gd name="T17" fmla="*/ 335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382"/>
                <a:gd name="T29" fmla="*/ 47 w 47"/>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382">
                  <a:moveTo>
                    <a:pt x="31" y="0"/>
                  </a:moveTo>
                  <a:lnTo>
                    <a:pt x="31" y="343"/>
                  </a:lnTo>
                  <a:lnTo>
                    <a:pt x="16" y="343"/>
                  </a:lnTo>
                  <a:lnTo>
                    <a:pt x="16" y="0"/>
                  </a:lnTo>
                  <a:lnTo>
                    <a:pt x="31" y="0"/>
                  </a:lnTo>
                  <a:close/>
                  <a:moveTo>
                    <a:pt x="47" y="335"/>
                  </a:moveTo>
                  <a:lnTo>
                    <a:pt x="23" y="382"/>
                  </a:lnTo>
                  <a:lnTo>
                    <a:pt x="0" y="335"/>
                  </a:lnTo>
                  <a:lnTo>
                    <a:pt x="47" y="335"/>
                  </a:lnTo>
                  <a:close/>
                </a:path>
              </a:pathLst>
            </a:custGeom>
            <a:solidFill>
              <a:srgbClr val="1F1F5C"/>
            </a:solidFill>
            <a:ln w="1588" cap="flat">
              <a:solidFill>
                <a:srgbClr val="1F1F5C"/>
              </a:solidFill>
              <a:prstDash val="solid"/>
              <a:bevel/>
              <a:headEnd/>
              <a:tailEnd/>
            </a:ln>
          </p:spPr>
          <p:txBody>
            <a:bodyPr/>
            <a:lstStyle/>
            <a:p>
              <a:endParaRPr lang="en-US"/>
            </a:p>
          </p:txBody>
        </p:sp>
        <p:sp>
          <p:nvSpPr>
            <p:cNvPr id="315" name="Freeform 259"/>
            <p:cNvSpPr>
              <a:spLocks noEditPoints="1"/>
            </p:cNvSpPr>
            <p:nvPr/>
          </p:nvSpPr>
          <p:spPr bwMode="auto">
            <a:xfrm>
              <a:off x="1168872" y="3978325"/>
              <a:ext cx="1495425" cy="458787"/>
            </a:xfrm>
            <a:custGeom>
              <a:avLst/>
              <a:gdLst>
                <a:gd name="T0" fmla="*/ 16 w 942"/>
                <a:gd name="T1" fmla="*/ 0 h 289"/>
                <a:gd name="T2" fmla="*/ 16 w 942"/>
                <a:gd name="T3" fmla="*/ 145 h 289"/>
                <a:gd name="T4" fmla="*/ 8 w 942"/>
                <a:gd name="T5" fmla="*/ 137 h 289"/>
                <a:gd name="T6" fmla="*/ 926 w 942"/>
                <a:gd name="T7" fmla="*/ 137 h 289"/>
                <a:gd name="T8" fmla="*/ 926 w 942"/>
                <a:gd name="T9" fmla="*/ 251 h 289"/>
                <a:gd name="T10" fmla="*/ 911 w 942"/>
                <a:gd name="T11" fmla="*/ 251 h 289"/>
                <a:gd name="T12" fmla="*/ 911 w 942"/>
                <a:gd name="T13" fmla="*/ 145 h 289"/>
                <a:gd name="T14" fmla="*/ 918 w 942"/>
                <a:gd name="T15" fmla="*/ 152 h 289"/>
                <a:gd name="T16" fmla="*/ 0 w 942"/>
                <a:gd name="T17" fmla="*/ 152 h 289"/>
                <a:gd name="T18" fmla="*/ 0 w 942"/>
                <a:gd name="T19" fmla="*/ 0 h 289"/>
                <a:gd name="T20" fmla="*/ 16 w 942"/>
                <a:gd name="T21" fmla="*/ 0 h 289"/>
                <a:gd name="T22" fmla="*/ 942 w 942"/>
                <a:gd name="T23" fmla="*/ 243 h 289"/>
                <a:gd name="T24" fmla="*/ 918 w 942"/>
                <a:gd name="T25" fmla="*/ 289 h 289"/>
                <a:gd name="T26" fmla="*/ 895 w 942"/>
                <a:gd name="T27" fmla="*/ 243 h 289"/>
                <a:gd name="T28" fmla="*/ 942 w 942"/>
                <a:gd name="T29" fmla="*/ 243 h 2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2"/>
                <a:gd name="T46" fmla="*/ 0 h 289"/>
                <a:gd name="T47" fmla="*/ 942 w 942"/>
                <a:gd name="T48" fmla="*/ 289 h 2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2" h="289">
                  <a:moveTo>
                    <a:pt x="16" y="0"/>
                  </a:moveTo>
                  <a:lnTo>
                    <a:pt x="16" y="145"/>
                  </a:lnTo>
                  <a:lnTo>
                    <a:pt x="8" y="137"/>
                  </a:lnTo>
                  <a:lnTo>
                    <a:pt x="926" y="137"/>
                  </a:lnTo>
                  <a:lnTo>
                    <a:pt x="926" y="251"/>
                  </a:lnTo>
                  <a:lnTo>
                    <a:pt x="911" y="251"/>
                  </a:lnTo>
                  <a:lnTo>
                    <a:pt x="911" y="145"/>
                  </a:lnTo>
                  <a:lnTo>
                    <a:pt x="918" y="152"/>
                  </a:lnTo>
                  <a:lnTo>
                    <a:pt x="0" y="152"/>
                  </a:lnTo>
                  <a:lnTo>
                    <a:pt x="0" y="0"/>
                  </a:lnTo>
                  <a:lnTo>
                    <a:pt x="16" y="0"/>
                  </a:lnTo>
                  <a:close/>
                  <a:moveTo>
                    <a:pt x="942" y="243"/>
                  </a:moveTo>
                  <a:lnTo>
                    <a:pt x="918" y="289"/>
                  </a:lnTo>
                  <a:lnTo>
                    <a:pt x="895" y="243"/>
                  </a:lnTo>
                  <a:lnTo>
                    <a:pt x="942" y="243"/>
                  </a:lnTo>
                  <a:close/>
                </a:path>
              </a:pathLst>
            </a:custGeom>
            <a:solidFill>
              <a:srgbClr val="1F1F5C"/>
            </a:solidFill>
            <a:ln w="1588" cap="flat">
              <a:solidFill>
                <a:srgbClr val="1F1F5C"/>
              </a:solidFill>
              <a:prstDash val="solid"/>
              <a:bevel/>
              <a:headEnd/>
              <a:tailEnd/>
            </a:ln>
          </p:spPr>
          <p:txBody>
            <a:bodyPr/>
            <a:lstStyle/>
            <a:p>
              <a:endParaRPr lang="en-US"/>
            </a:p>
          </p:txBody>
        </p:sp>
        <p:sp>
          <p:nvSpPr>
            <p:cNvPr id="316" name="Freeform 259"/>
            <p:cNvSpPr>
              <a:spLocks noEditPoints="1"/>
            </p:cNvSpPr>
            <p:nvPr/>
          </p:nvSpPr>
          <p:spPr bwMode="auto">
            <a:xfrm flipH="1">
              <a:off x="2589354" y="4474521"/>
              <a:ext cx="1658938" cy="682671"/>
            </a:xfrm>
            <a:custGeom>
              <a:avLst/>
              <a:gdLst>
                <a:gd name="T0" fmla="*/ 16 w 942"/>
                <a:gd name="T1" fmla="*/ 0 h 289"/>
                <a:gd name="T2" fmla="*/ 16 w 942"/>
                <a:gd name="T3" fmla="*/ 145 h 289"/>
                <a:gd name="T4" fmla="*/ 8 w 942"/>
                <a:gd name="T5" fmla="*/ 137 h 289"/>
                <a:gd name="T6" fmla="*/ 926 w 942"/>
                <a:gd name="T7" fmla="*/ 137 h 289"/>
                <a:gd name="T8" fmla="*/ 926 w 942"/>
                <a:gd name="T9" fmla="*/ 251 h 289"/>
                <a:gd name="T10" fmla="*/ 911 w 942"/>
                <a:gd name="T11" fmla="*/ 251 h 289"/>
                <a:gd name="T12" fmla="*/ 911 w 942"/>
                <a:gd name="T13" fmla="*/ 145 h 289"/>
                <a:gd name="T14" fmla="*/ 918 w 942"/>
                <a:gd name="T15" fmla="*/ 152 h 289"/>
                <a:gd name="T16" fmla="*/ 0 w 942"/>
                <a:gd name="T17" fmla="*/ 152 h 289"/>
                <a:gd name="T18" fmla="*/ 0 w 942"/>
                <a:gd name="T19" fmla="*/ 0 h 289"/>
                <a:gd name="T20" fmla="*/ 16 w 942"/>
                <a:gd name="T21" fmla="*/ 0 h 289"/>
                <a:gd name="T22" fmla="*/ 942 w 942"/>
                <a:gd name="T23" fmla="*/ 243 h 289"/>
                <a:gd name="T24" fmla="*/ 918 w 942"/>
                <a:gd name="T25" fmla="*/ 289 h 289"/>
                <a:gd name="T26" fmla="*/ 895 w 942"/>
                <a:gd name="T27" fmla="*/ 243 h 289"/>
                <a:gd name="T28" fmla="*/ 942 w 942"/>
                <a:gd name="T29" fmla="*/ 243 h 2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2"/>
                <a:gd name="T46" fmla="*/ 0 h 289"/>
                <a:gd name="T47" fmla="*/ 942 w 942"/>
                <a:gd name="T48" fmla="*/ 289 h 2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2" h="289">
                  <a:moveTo>
                    <a:pt x="16" y="0"/>
                  </a:moveTo>
                  <a:lnTo>
                    <a:pt x="16" y="145"/>
                  </a:lnTo>
                  <a:lnTo>
                    <a:pt x="8" y="137"/>
                  </a:lnTo>
                  <a:lnTo>
                    <a:pt x="926" y="137"/>
                  </a:lnTo>
                  <a:lnTo>
                    <a:pt x="926" y="251"/>
                  </a:lnTo>
                  <a:lnTo>
                    <a:pt x="911" y="251"/>
                  </a:lnTo>
                  <a:lnTo>
                    <a:pt x="911" y="145"/>
                  </a:lnTo>
                  <a:lnTo>
                    <a:pt x="918" y="152"/>
                  </a:lnTo>
                  <a:lnTo>
                    <a:pt x="0" y="152"/>
                  </a:lnTo>
                  <a:lnTo>
                    <a:pt x="0" y="0"/>
                  </a:lnTo>
                  <a:lnTo>
                    <a:pt x="16" y="0"/>
                  </a:lnTo>
                  <a:close/>
                  <a:moveTo>
                    <a:pt x="942" y="243"/>
                  </a:moveTo>
                  <a:lnTo>
                    <a:pt x="918" y="289"/>
                  </a:lnTo>
                  <a:lnTo>
                    <a:pt x="895" y="243"/>
                  </a:lnTo>
                  <a:lnTo>
                    <a:pt x="942" y="243"/>
                  </a:lnTo>
                  <a:close/>
                </a:path>
              </a:pathLst>
            </a:custGeom>
            <a:solidFill>
              <a:srgbClr val="1F1F5C"/>
            </a:solidFill>
            <a:ln w="1588" cap="flat">
              <a:solidFill>
                <a:srgbClr val="1F1F5C"/>
              </a:solidFill>
              <a:prstDash val="solid"/>
              <a:bevel/>
              <a:headEnd/>
              <a:tailEnd/>
            </a:ln>
          </p:spPr>
          <p:txBody>
            <a:bodyPr/>
            <a:lstStyle/>
            <a:p>
              <a:endParaRPr lang="en-US"/>
            </a:p>
          </p:txBody>
        </p:sp>
      </p:grpSp>
      <p:grpSp>
        <p:nvGrpSpPr>
          <p:cNvPr id="3" name="Group 2"/>
          <p:cNvGrpSpPr/>
          <p:nvPr/>
        </p:nvGrpSpPr>
        <p:grpSpPr>
          <a:xfrm>
            <a:off x="343448" y="3618936"/>
            <a:ext cx="8515263" cy="3266448"/>
            <a:chOff x="343448" y="3618936"/>
            <a:chExt cx="8515263" cy="3266448"/>
          </a:xfrm>
        </p:grpSpPr>
        <p:pic>
          <p:nvPicPr>
            <p:cNvPr id="12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80112" y="3876558"/>
              <a:ext cx="3278599" cy="3008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8079" name="Oval 119"/>
            <p:cNvSpPr>
              <a:spLocks noChangeArrowheads="1"/>
            </p:cNvSpPr>
            <p:nvPr/>
          </p:nvSpPr>
          <p:spPr bwMode="auto">
            <a:xfrm rot="1616189">
              <a:off x="343448" y="3618936"/>
              <a:ext cx="3062203" cy="1074103"/>
            </a:xfrm>
            <a:prstGeom prst="ellipse">
              <a:avLst/>
            </a:prstGeom>
            <a:noFill/>
            <a:ln w="38100">
              <a:solidFill>
                <a:srgbClr val="C00000"/>
              </a:solidFill>
              <a:round/>
              <a:headEnd/>
              <a:tailEnd/>
            </a:ln>
          </p:spPr>
          <p:txBody>
            <a:bodyPr wrap="none" anchor="ctr"/>
            <a:lstStyle/>
            <a:p>
              <a:pPr algn="ctr"/>
              <a:endParaRPr lang="en-US" b="1">
                <a:solidFill>
                  <a:srgbClr val="000000"/>
                </a:solidFill>
                <a:ea typeface="MS PGothic" pitchFamily="34" charset="-128"/>
              </a:endParaRPr>
            </a:p>
          </p:txBody>
        </p:sp>
      </p:grpSp>
      <p:sp>
        <p:nvSpPr>
          <p:cNvPr id="317" name="Rectangle 2"/>
          <p:cNvSpPr txBox="1">
            <a:spLocks noChangeArrowheads="1"/>
          </p:cNvSpPr>
          <p:nvPr/>
        </p:nvSpPr>
        <p:spPr bwMode="auto">
          <a:xfrm>
            <a:off x="0" y="0"/>
            <a:ext cx="7308304" cy="1412776"/>
          </a:xfrm>
          <a:prstGeom prst="rect">
            <a:avLst/>
          </a:prstGeom>
          <a:noFill/>
          <a:ln w="9525">
            <a:noFill/>
            <a:miter lim="800000"/>
            <a:headEnd/>
            <a:tailEnd/>
          </a:ln>
        </p:spPr>
        <p:txBody>
          <a:bodyPr vert="horz" wrap="square" lIns="540000" tIns="45720" rIns="91440" bIns="45720" numCol="1" anchor="ctr" anchorCtr="0" compatLnSpc="1">
            <a:prstTxWarp prst="textNoShape">
              <a:avLst/>
            </a:prstTxWarp>
            <a:noAutofit/>
          </a:bodyPr>
          <a:lstStyle>
            <a:lvl1pPr algn="l" rtl="0" eaLnBrk="0" fontAlgn="base" hangingPunct="0">
              <a:spcBef>
                <a:spcPct val="0"/>
              </a:spcBef>
              <a:spcAft>
                <a:spcPct val="0"/>
              </a:spcAft>
              <a:defRPr sz="2400" kern="1200">
                <a:solidFill>
                  <a:schemeClr val="bg1"/>
                </a:solidFill>
                <a:latin typeface="Arial" pitchFamily="34" charset="0"/>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defRPr>
            </a:lvl2pPr>
            <a:lvl3pPr algn="l" rtl="0" eaLnBrk="0" fontAlgn="base" hangingPunct="0">
              <a:spcBef>
                <a:spcPct val="0"/>
              </a:spcBef>
              <a:spcAft>
                <a:spcPct val="0"/>
              </a:spcAft>
              <a:defRPr sz="2400">
                <a:solidFill>
                  <a:schemeClr val="bg1"/>
                </a:solidFill>
                <a:latin typeface="Arial" panose="020B0604020202020204" pitchFamily="34" charset="0"/>
              </a:defRPr>
            </a:lvl3pPr>
            <a:lvl4pPr algn="l" rtl="0" eaLnBrk="0" fontAlgn="base" hangingPunct="0">
              <a:spcBef>
                <a:spcPct val="0"/>
              </a:spcBef>
              <a:spcAft>
                <a:spcPct val="0"/>
              </a:spcAft>
              <a:defRPr sz="2400">
                <a:solidFill>
                  <a:schemeClr val="bg1"/>
                </a:solidFill>
                <a:latin typeface="Arial" panose="020B0604020202020204" pitchFamily="34" charset="0"/>
              </a:defRPr>
            </a:lvl4pPr>
            <a:lvl5pPr algn="l" rtl="0" eaLnBrk="0" fontAlgn="base" hangingPunct="0">
              <a:spcBef>
                <a:spcPct val="0"/>
              </a:spcBef>
              <a:spcAft>
                <a:spcPct val="0"/>
              </a:spcAft>
              <a:defRPr sz="2400">
                <a:solidFill>
                  <a:schemeClr val="bg1"/>
                </a:solidFill>
                <a:latin typeface="Arial" panose="020B0604020202020204" pitchFamily="34" charset="0"/>
              </a:defRPr>
            </a:lvl5pPr>
            <a:lvl6pPr marL="457200" algn="ctr" rtl="0" fontAlgn="base">
              <a:spcBef>
                <a:spcPct val="0"/>
              </a:spcBef>
              <a:spcAft>
                <a:spcPct val="0"/>
              </a:spcAft>
              <a:defRPr sz="4400">
                <a:solidFill>
                  <a:schemeClr val="tx1"/>
                </a:solidFill>
                <a:latin typeface="Trebuchet MS" pitchFamily="34" charset="0"/>
              </a:defRPr>
            </a:lvl6pPr>
            <a:lvl7pPr marL="914400" algn="ctr" rtl="0" fontAlgn="base">
              <a:spcBef>
                <a:spcPct val="0"/>
              </a:spcBef>
              <a:spcAft>
                <a:spcPct val="0"/>
              </a:spcAft>
              <a:defRPr sz="4400">
                <a:solidFill>
                  <a:schemeClr val="tx1"/>
                </a:solidFill>
                <a:latin typeface="Trebuchet MS" pitchFamily="34" charset="0"/>
              </a:defRPr>
            </a:lvl7pPr>
            <a:lvl8pPr marL="1371600" algn="ctr" rtl="0" fontAlgn="base">
              <a:spcBef>
                <a:spcPct val="0"/>
              </a:spcBef>
              <a:spcAft>
                <a:spcPct val="0"/>
              </a:spcAft>
              <a:defRPr sz="4400">
                <a:solidFill>
                  <a:schemeClr val="tx1"/>
                </a:solidFill>
                <a:latin typeface="Trebuchet MS" pitchFamily="34" charset="0"/>
              </a:defRPr>
            </a:lvl8pPr>
            <a:lvl9pPr marL="1828800" algn="ctr" rtl="0" fontAlgn="base">
              <a:spcBef>
                <a:spcPct val="0"/>
              </a:spcBef>
              <a:spcAft>
                <a:spcPct val="0"/>
              </a:spcAft>
              <a:defRPr sz="4400">
                <a:solidFill>
                  <a:schemeClr val="tx1"/>
                </a:solidFill>
                <a:latin typeface="Trebuchet MS" pitchFamily="34" charset="0"/>
              </a:defRPr>
            </a:lvl9pPr>
          </a:lstStyle>
          <a:p>
            <a:pPr eaLnBrk="1" hangingPunct="1"/>
            <a:r>
              <a:rPr lang="en-US" sz="3200" dirty="0">
                <a:latin typeface="Calibri" panose="020F0502020204030204" pitchFamily="34" charset="0"/>
                <a:ea typeface="MS PGothic" pitchFamily="34" charset="-128"/>
                <a:cs typeface="Calibri" panose="020F0502020204030204" pitchFamily="34" charset="0"/>
              </a:rPr>
              <a:t>Dietary precursor control of neural membrane synthesis</a:t>
            </a:r>
            <a:endParaRPr lang="en-US" sz="3200" dirty="0" smtClean="0">
              <a:latin typeface="Calibri" panose="020F0502020204030204" pitchFamily="34" charset="0"/>
              <a:ea typeface="MS PGothic" pitchFamily="34" charset="-128"/>
              <a:cs typeface="Calibri" panose="020F0502020204030204" pitchFamily="34" charset="0"/>
            </a:endParaRPr>
          </a:p>
        </p:txBody>
      </p:sp>
      <p:grpSp>
        <p:nvGrpSpPr>
          <p:cNvPr id="2" name="Group 1"/>
          <p:cNvGrpSpPr/>
          <p:nvPr/>
        </p:nvGrpSpPr>
        <p:grpSpPr>
          <a:xfrm>
            <a:off x="1781774" y="1556792"/>
            <a:ext cx="6678658" cy="2628104"/>
            <a:chOff x="1781774" y="1556792"/>
            <a:chExt cx="6678658" cy="2628104"/>
          </a:xfrm>
        </p:grpSpPr>
        <p:sp>
          <p:nvSpPr>
            <p:cNvPr id="128058" name="Oval 299"/>
            <p:cNvSpPr>
              <a:spLocks noChangeAspect="1" noChangeArrowheads="1"/>
            </p:cNvSpPr>
            <p:nvPr/>
          </p:nvSpPr>
          <p:spPr bwMode="auto">
            <a:xfrm rot="5400000">
              <a:off x="1781774" y="2492896"/>
              <a:ext cx="1692000" cy="1692000"/>
            </a:xfrm>
            <a:prstGeom prst="ellipse">
              <a:avLst/>
            </a:prstGeom>
            <a:noFill/>
            <a:ln w="38100">
              <a:solidFill>
                <a:srgbClr val="C00000"/>
              </a:solidFill>
              <a:round/>
              <a:headEnd/>
              <a:tailEnd/>
            </a:ln>
          </p:spPr>
          <p:txBody>
            <a:bodyPr wrap="none" anchor="ctr"/>
            <a:lstStyle/>
            <a:p>
              <a:pPr algn="ctr"/>
              <a:endParaRPr lang="en-US" b="1">
                <a:solidFill>
                  <a:srgbClr val="000000"/>
                </a:solidFill>
                <a:ea typeface="MS PGothic" pitchFamily="34" charset="-128"/>
              </a:endParaRPr>
            </a:p>
          </p:txBody>
        </p:sp>
        <p:pic>
          <p:nvPicPr>
            <p:cNvPr id="12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47796" y="1556792"/>
              <a:ext cx="2212636" cy="2448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8"/>
          <p:cNvGrpSpPr>
            <a:grpSpLocks/>
          </p:cNvGrpSpPr>
          <p:nvPr/>
        </p:nvGrpSpPr>
        <p:grpSpPr bwMode="auto">
          <a:xfrm>
            <a:off x="250825" y="1894704"/>
            <a:ext cx="5657850" cy="4054576"/>
            <a:chOff x="604363" y="3199912"/>
            <a:chExt cx="4839176" cy="3303348"/>
          </a:xfrm>
        </p:grpSpPr>
        <p:sp>
          <p:nvSpPr>
            <p:cNvPr id="130053" name="Rectangle 209"/>
            <p:cNvSpPr>
              <a:spLocks noChangeArrowheads="1"/>
            </p:cNvSpPr>
            <p:nvPr/>
          </p:nvSpPr>
          <p:spPr bwMode="auto">
            <a:xfrm>
              <a:off x="1258149" y="3199912"/>
              <a:ext cx="3386123" cy="350965"/>
            </a:xfrm>
            <a:prstGeom prst="rect">
              <a:avLst/>
            </a:prstGeom>
            <a:noFill/>
            <a:ln w="9525">
              <a:noFill/>
              <a:miter lim="800000"/>
              <a:headEnd/>
              <a:tailEnd/>
            </a:ln>
          </p:spPr>
          <p:txBody>
            <a:bodyPr>
              <a:spAutoFit/>
            </a:bodyPr>
            <a:lstStyle/>
            <a:p>
              <a:endParaRPr lang="nl-NL" sz="2200" i="1">
                <a:solidFill>
                  <a:srgbClr val="4F2683"/>
                </a:solidFill>
                <a:latin typeface="Trebuchet MS" pitchFamily="34" charset="0"/>
                <a:cs typeface="Arial" charset="0"/>
              </a:endParaRPr>
            </a:p>
          </p:txBody>
        </p:sp>
        <p:grpSp>
          <p:nvGrpSpPr>
            <p:cNvPr id="3" name="Group 210"/>
            <p:cNvGrpSpPr>
              <a:grpSpLocks/>
            </p:cNvGrpSpPr>
            <p:nvPr/>
          </p:nvGrpSpPr>
          <p:grpSpPr bwMode="auto">
            <a:xfrm>
              <a:off x="604363" y="3324228"/>
              <a:ext cx="4839176" cy="3179032"/>
              <a:chOff x="430" y="2438"/>
              <a:chExt cx="2359" cy="1607"/>
            </a:xfrm>
          </p:grpSpPr>
          <p:sp>
            <p:nvSpPr>
              <p:cNvPr id="130055" name="Rectangle 212"/>
              <p:cNvSpPr>
                <a:spLocks noChangeAspect="1" noChangeArrowheads="1"/>
              </p:cNvSpPr>
              <p:nvPr/>
            </p:nvSpPr>
            <p:spPr bwMode="auto">
              <a:xfrm>
                <a:off x="430" y="2438"/>
                <a:ext cx="2359" cy="350"/>
              </a:xfrm>
              <a:prstGeom prst="rect">
                <a:avLst/>
              </a:prstGeom>
              <a:noFill/>
              <a:ln w="9525">
                <a:noFill/>
                <a:miter lim="800000"/>
                <a:headEnd/>
                <a:tailEnd/>
              </a:ln>
            </p:spPr>
            <p:txBody>
              <a:bodyPr/>
              <a:lstStyle/>
              <a:p>
                <a:pPr marL="263525" indent="-263525" algn="ctr">
                  <a:buClr>
                    <a:srgbClr val="FD9814"/>
                  </a:buClr>
                  <a:buFont typeface="Wingdings" pitchFamily="2" charset="2"/>
                  <a:buNone/>
                </a:pPr>
                <a:endParaRPr lang="nl-NL">
                  <a:solidFill>
                    <a:srgbClr val="4F2683"/>
                  </a:solidFill>
                  <a:latin typeface="Trebuchet MS" pitchFamily="34" charset="0"/>
                  <a:cs typeface="Arial" charset="0"/>
                </a:endParaRPr>
              </a:p>
            </p:txBody>
          </p:sp>
          <p:sp>
            <p:nvSpPr>
              <p:cNvPr id="130056" name="Text Box 213"/>
              <p:cNvSpPr txBox="1">
                <a:spLocks noChangeAspect="1" noChangeArrowheads="1"/>
              </p:cNvSpPr>
              <p:nvPr/>
            </p:nvSpPr>
            <p:spPr bwMode="auto">
              <a:xfrm rot="16197494" flipH="1">
                <a:off x="133" y="3127"/>
                <a:ext cx="1011" cy="218"/>
              </a:xfrm>
              <a:prstGeom prst="rect">
                <a:avLst/>
              </a:prstGeom>
              <a:noFill/>
              <a:ln w="9525">
                <a:noFill/>
                <a:miter lim="800000"/>
                <a:headEnd/>
                <a:tailEnd/>
              </a:ln>
            </p:spPr>
            <p:txBody>
              <a:bodyPr>
                <a:spAutoFit/>
              </a:bodyPr>
              <a:lstStyle/>
              <a:p>
                <a:pPr algn="ctr">
                  <a:spcBef>
                    <a:spcPct val="50000"/>
                  </a:spcBef>
                </a:pPr>
                <a:r>
                  <a:rPr lang="nl-NL" sz="1400">
                    <a:solidFill>
                      <a:srgbClr val="000000"/>
                    </a:solidFill>
                    <a:latin typeface="Trebuchet MS" pitchFamily="34" charset="0"/>
                    <a:cs typeface="Arial" charset="0"/>
                  </a:rPr>
                  <a:t>Brain phospholipids (PE) (nmol/mg protein)</a:t>
                </a:r>
                <a:endParaRPr lang="en-GB" sz="1400">
                  <a:solidFill>
                    <a:srgbClr val="000000"/>
                  </a:solidFill>
                  <a:latin typeface="Trebuchet MS" pitchFamily="34" charset="0"/>
                  <a:cs typeface="Arial" charset="0"/>
                </a:endParaRPr>
              </a:p>
            </p:txBody>
          </p:sp>
          <p:sp>
            <p:nvSpPr>
              <p:cNvPr id="130057" name="Text Box 214"/>
              <p:cNvSpPr txBox="1">
                <a:spLocks noChangeAspect="1" noChangeArrowheads="1"/>
              </p:cNvSpPr>
              <p:nvPr/>
            </p:nvSpPr>
            <p:spPr bwMode="auto">
              <a:xfrm>
                <a:off x="1262" y="3843"/>
                <a:ext cx="338" cy="139"/>
              </a:xfrm>
              <a:prstGeom prst="rect">
                <a:avLst/>
              </a:prstGeom>
              <a:noFill/>
              <a:ln w="9525">
                <a:noFill/>
                <a:miter lim="800000"/>
                <a:headEnd/>
                <a:tailEnd/>
              </a:ln>
            </p:spPr>
            <p:txBody>
              <a:bodyPr>
                <a:spAutoFit/>
              </a:bodyPr>
              <a:lstStyle/>
              <a:p>
                <a:pPr>
                  <a:spcBef>
                    <a:spcPct val="50000"/>
                  </a:spcBef>
                </a:pPr>
                <a:r>
                  <a:rPr lang="nl-NL" sz="1600" dirty="0">
                    <a:solidFill>
                      <a:srgbClr val="000000"/>
                    </a:solidFill>
                    <a:latin typeface="Trebuchet MS" pitchFamily="34" charset="0"/>
                    <a:cs typeface="Arial" charset="0"/>
                  </a:rPr>
                  <a:t>UMP</a:t>
                </a:r>
                <a:endParaRPr lang="en-GB" sz="1600" dirty="0">
                  <a:solidFill>
                    <a:srgbClr val="000000"/>
                  </a:solidFill>
                  <a:latin typeface="Trebuchet MS" pitchFamily="34" charset="0"/>
                  <a:cs typeface="Arial" charset="0"/>
                </a:endParaRPr>
              </a:p>
            </p:txBody>
          </p:sp>
          <p:sp>
            <p:nvSpPr>
              <p:cNvPr id="130058" name="Text Box 215"/>
              <p:cNvSpPr txBox="1">
                <a:spLocks noChangeAspect="1" noChangeArrowheads="1"/>
              </p:cNvSpPr>
              <p:nvPr/>
            </p:nvSpPr>
            <p:spPr bwMode="auto">
              <a:xfrm>
                <a:off x="1906" y="3843"/>
                <a:ext cx="266" cy="202"/>
              </a:xfrm>
              <a:prstGeom prst="rect">
                <a:avLst/>
              </a:prstGeom>
              <a:noFill/>
              <a:ln w="9525">
                <a:noFill/>
                <a:miter lim="800000"/>
                <a:headEnd/>
                <a:tailEnd/>
              </a:ln>
            </p:spPr>
            <p:txBody>
              <a:bodyPr wrap="square">
                <a:spAutoFit/>
              </a:bodyPr>
              <a:lstStyle/>
              <a:p>
                <a:pPr>
                  <a:lnSpc>
                    <a:spcPct val="80000"/>
                  </a:lnSpc>
                </a:pPr>
                <a:r>
                  <a:rPr lang="nl-NL" sz="1600" dirty="0" smtClean="0">
                    <a:solidFill>
                      <a:srgbClr val="000000"/>
                    </a:solidFill>
                    <a:latin typeface="Trebuchet MS" pitchFamily="34" charset="0"/>
                    <a:cs typeface="Arial" charset="0"/>
                  </a:rPr>
                  <a:t>UMP</a:t>
                </a:r>
              </a:p>
              <a:p>
                <a:pPr>
                  <a:lnSpc>
                    <a:spcPct val="80000"/>
                  </a:lnSpc>
                </a:pPr>
                <a:r>
                  <a:rPr lang="nl-NL" sz="1600" dirty="0" smtClean="0">
                    <a:solidFill>
                      <a:srgbClr val="000000"/>
                    </a:solidFill>
                    <a:latin typeface="Trebuchet MS" pitchFamily="34" charset="0"/>
                    <a:cs typeface="Arial" charset="0"/>
                  </a:rPr>
                  <a:t>DHA</a:t>
                </a:r>
                <a:endParaRPr lang="en-GB" sz="1600" dirty="0">
                  <a:solidFill>
                    <a:srgbClr val="000000"/>
                  </a:solidFill>
                  <a:latin typeface="Trebuchet MS" pitchFamily="34" charset="0"/>
                  <a:cs typeface="Arial" charset="0"/>
                </a:endParaRPr>
              </a:p>
            </p:txBody>
          </p:sp>
          <p:sp>
            <p:nvSpPr>
              <p:cNvPr id="130059" name="Text Box 216"/>
              <p:cNvSpPr txBox="1">
                <a:spLocks noChangeAspect="1" noChangeArrowheads="1"/>
              </p:cNvSpPr>
              <p:nvPr/>
            </p:nvSpPr>
            <p:spPr bwMode="auto">
              <a:xfrm>
                <a:off x="1587" y="3843"/>
                <a:ext cx="336" cy="139"/>
              </a:xfrm>
              <a:prstGeom prst="rect">
                <a:avLst/>
              </a:prstGeom>
              <a:noFill/>
              <a:ln w="9525">
                <a:noFill/>
                <a:miter lim="800000"/>
                <a:headEnd/>
                <a:tailEnd/>
              </a:ln>
            </p:spPr>
            <p:txBody>
              <a:bodyPr>
                <a:spAutoFit/>
              </a:bodyPr>
              <a:lstStyle/>
              <a:p>
                <a:pPr>
                  <a:spcBef>
                    <a:spcPct val="50000"/>
                  </a:spcBef>
                </a:pPr>
                <a:r>
                  <a:rPr lang="nl-NL" sz="1600" dirty="0">
                    <a:solidFill>
                      <a:srgbClr val="000000"/>
                    </a:solidFill>
                    <a:latin typeface="Trebuchet MS" pitchFamily="34" charset="0"/>
                    <a:cs typeface="Arial" charset="0"/>
                  </a:rPr>
                  <a:t>DHA</a:t>
                </a:r>
                <a:endParaRPr lang="en-GB" sz="1200" dirty="0">
                  <a:solidFill>
                    <a:srgbClr val="000000"/>
                  </a:solidFill>
                  <a:latin typeface="Trebuchet MS" pitchFamily="34" charset="0"/>
                  <a:cs typeface="Arial" charset="0"/>
                </a:endParaRPr>
              </a:p>
            </p:txBody>
          </p:sp>
          <p:sp>
            <p:nvSpPr>
              <p:cNvPr id="130060" name="Text Box 217"/>
              <p:cNvSpPr txBox="1">
                <a:spLocks noChangeAspect="1" noChangeArrowheads="1"/>
              </p:cNvSpPr>
              <p:nvPr/>
            </p:nvSpPr>
            <p:spPr bwMode="auto">
              <a:xfrm>
                <a:off x="1871" y="2551"/>
                <a:ext cx="296" cy="177"/>
              </a:xfrm>
              <a:prstGeom prst="rect">
                <a:avLst/>
              </a:prstGeom>
              <a:noFill/>
              <a:ln w="9525">
                <a:noFill/>
                <a:miter lim="800000"/>
                <a:headEnd/>
                <a:tailEnd/>
              </a:ln>
            </p:spPr>
            <p:txBody>
              <a:bodyPr>
                <a:spAutoFit/>
              </a:bodyPr>
              <a:lstStyle/>
              <a:p>
                <a:pPr algn="ctr">
                  <a:spcBef>
                    <a:spcPct val="50000"/>
                  </a:spcBef>
                </a:pPr>
                <a:r>
                  <a:rPr lang="nl-NL" sz="2200" dirty="0">
                    <a:solidFill>
                      <a:srgbClr val="000000"/>
                    </a:solidFill>
                    <a:latin typeface="Trebuchet MS" pitchFamily="34" charset="0"/>
                    <a:cs typeface="Arial" charset="0"/>
                  </a:rPr>
                  <a:t>***</a:t>
                </a:r>
                <a:endParaRPr lang="en-GB" sz="2200" dirty="0">
                  <a:solidFill>
                    <a:srgbClr val="000000"/>
                  </a:solidFill>
                  <a:latin typeface="Trebuchet MS" pitchFamily="34" charset="0"/>
                  <a:cs typeface="Arial" charset="0"/>
                </a:endParaRPr>
              </a:p>
            </p:txBody>
          </p:sp>
          <p:sp>
            <p:nvSpPr>
              <p:cNvPr id="130061" name="Text Box 218"/>
              <p:cNvSpPr txBox="1">
                <a:spLocks noChangeAspect="1" noChangeArrowheads="1"/>
              </p:cNvSpPr>
              <p:nvPr/>
            </p:nvSpPr>
            <p:spPr bwMode="auto">
              <a:xfrm>
                <a:off x="1067" y="2658"/>
                <a:ext cx="77" cy="114"/>
              </a:xfrm>
              <a:prstGeom prst="rect">
                <a:avLst/>
              </a:prstGeom>
              <a:noFill/>
              <a:ln w="9525">
                <a:noFill/>
                <a:miter lim="800000"/>
                <a:headEnd/>
                <a:tailEnd/>
              </a:ln>
            </p:spPr>
            <p:txBody>
              <a:bodyPr wrap="none">
                <a:spAutoFit/>
              </a:bodyPr>
              <a:lstStyle/>
              <a:p>
                <a:pPr algn="r"/>
                <a:endParaRPr lang="nl-NL" sz="1200">
                  <a:solidFill>
                    <a:srgbClr val="4F2683"/>
                  </a:solidFill>
                  <a:latin typeface="Trebuchet MS" pitchFamily="34" charset="0"/>
                  <a:cs typeface="Arial" charset="0"/>
                </a:endParaRPr>
              </a:p>
            </p:txBody>
          </p:sp>
          <p:sp>
            <p:nvSpPr>
              <p:cNvPr id="130062" name="Text Box 219"/>
              <p:cNvSpPr txBox="1">
                <a:spLocks noChangeAspect="1" noChangeArrowheads="1"/>
              </p:cNvSpPr>
              <p:nvPr/>
            </p:nvSpPr>
            <p:spPr bwMode="auto">
              <a:xfrm>
                <a:off x="1610" y="2858"/>
                <a:ext cx="360" cy="177"/>
              </a:xfrm>
              <a:prstGeom prst="rect">
                <a:avLst/>
              </a:prstGeom>
              <a:noFill/>
              <a:ln w="9525">
                <a:noFill/>
                <a:miter lim="800000"/>
                <a:headEnd/>
                <a:tailEnd/>
              </a:ln>
            </p:spPr>
            <p:txBody>
              <a:bodyPr>
                <a:spAutoFit/>
              </a:bodyPr>
              <a:lstStyle/>
              <a:p>
                <a:pPr>
                  <a:spcBef>
                    <a:spcPct val="50000"/>
                  </a:spcBef>
                </a:pPr>
                <a:endParaRPr lang="nl-NL" sz="2200">
                  <a:solidFill>
                    <a:srgbClr val="4F2683"/>
                  </a:solidFill>
                  <a:latin typeface="Trebuchet MS" pitchFamily="34" charset="0"/>
                  <a:cs typeface="Arial" charset="0"/>
                </a:endParaRPr>
              </a:p>
            </p:txBody>
          </p:sp>
          <p:sp>
            <p:nvSpPr>
              <p:cNvPr id="130063" name="Text Box 220"/>
              <p:cNvSpPr txBox="1">
                <a:spLocks noChangeAspect="1" noChangeArrowheads="1"/>
              </p:cNvSpPr>
              <p:nvPr/>
            </p:nvSpPr>
            <p:spPr bwMode="auto">
              <a:xfrm>
                <a:off x="1291" y="2785"/>
                <a:ext cx="190" cy="177"/>
              </a:xfrm>
              <a:prstGeom prst="rect">
                <a:avLst/>
              </a:prstGeom>
              <a:noFill/>
              <a:ln w="9525">
                <a:noFill/>
                <a:miter lim="800000"/>
                <a:headEnd/>
                <a:tailEnd/>
              </a:ln>
            </p:spPr>
            <p:txBody>
              <a:bodyPr wrap="square">
                <a:spAutoFit/>
              </a:bodyPr>
              <a:lstStyle/>
              <a:p>
                <a:pPr algn="ctr">
                  <a:spcBef>
                    <a:spcPct val="50000"/>
                  </a:spcBef>
                </a:pPr>
                <a:r>
                  <a:rPr lang="nl-NL" sz="2200" dirty="0">
                    <a:solidFill>
                      <a:srgbClr val="000000"/>
                    </a:solidFill>
                    <a:latin typeface="Trebuchet MS" pitchFamily="34" charset="0"/>
                    <a:cs typeface="Arial" charset="0"/>
                  </a:rPr>
                  <a:t>*</a:t>
                </a:r>
                <a:endParaRPr lang="en-GB" sz="2200" dirty="0">
                  <a:solidFill>
                    <a:srgbClr val="000000"/>
                  </a:solidFill>
                  <a:latin typeface="Trebuchet MS" pitchFamily="34" charset="0"/>
                  <a:cs typeface="Arial" charset="0"/>
                </a:endParaRPr>
              </a:p>
            </p:txBody>
          </p:sp>
          <p:sp>
            <p:nvSpPr>
              <p:cNvPr id="130064" name="Rectangle 221"/>
              <p:cNvSpPr>
                <a:spLocks noChangeArrowheads="1"/>
              </p:cNvSpPr>
              <p:nvPr/>
            </p:nvSpPr>
            <p:spPr bwMode="auto">
              <a:xfrm>
                <a:off x="921" y="3216"/>
                <a:ext cx="6" cy="616"/>
              </a:xfrm>
              <a:prstGeom prst="rect">
                <a:avLst/>
              </a:prstGeom>
              <a:solidFill>
                <a:srgbClr val="484878"/>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65" name="Rectangle 222"/>
              <p:cNvSpPr>
                <a:spLocks noChangeArrowheads="1"/>
              </p:cNvSpPr>
              <p:nvPr/>
            </p:nvSpPr>
            <p:spPr bwMode="auto">
              <a:xfrm>
                <a:off x="927" y="3216"/>
                <a:ext cx="7" cy="616"/>
              </a:xfrm>
              <a:prstGeom prst="rect">
                <a:avLst/>
              </a:prstGeom>
              <a:solidFill>
                <a:srgbClr val="4B4B7C"/>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66" name="Rectangle 223"/>
              <p:cNvSpPr>
                <a:spLocks noChangeArrowheads="1"/>
              </p:cNvSpPr>
              <p:nvPr/>
            </p:nvSpPr>
            <p:spPr bwMode="auto">
              <a:xfrm>
                <a:off x="934" y="3216"/>
                <a:ext cx="7" cy="616"/>
              </a:xfrm>
              <a:prstGeom prst="rect">
                <a:avLst/>
              </a:prstGeom>
              <a:solidFill>
                <a:srgbClr val="4E4E81"/>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67" name="Rectangle 224"/>
              <p:cNvSpPr>
                <a:spLocks noChangeArrowheads="1"/>
              </p:cNvSpPr>
              <p:nvPr/>
            </p:nvSpPr>
            <p:spPr bwMode="auto">
              <a:xfrm>
                <a:off x="941" y="3216"/>
                <a:ext cx="6" cy="616"/>
              </a:xfrm>
              <a:prstGeom prst="rect">
                <a:avLst/>
              </a:prstGeom>
              <a:solidFill>
                <a:srgbClr val="535389"/>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68" name="Rectangle 225"/>
              <p:cNvSpPr>
                <a:spLocks noChangeArrowheads="1"/>
              </p:cNvSpPr>
              <p:nvPr/>
            </p:nvSpPr>
            <p:spPr bwMode="auto">
              <a:xfrm>
                <a:off x="947" y="3216"/>
                <a:ext cx="7" cy="616"/>
              </a:xfrm>
              <a:prstGeom prst="rect">
                <a:avLst/>
              </a:prstGeom>
              <a:solidFill>
                <a:srgbClr val="585892"/>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69" name="Rectangle 226"/>
              <p:cNvSpPr>
                <a:spLocks noChangeArrowheads="1"/>
              </p:cNvSpPr>
              <p:nvPr/>
            </p:nvSpPr>
            <p:spPr bwMode="auto">
              <a:xfrm>
                <a:off x="954" y="3216"/>
                <a:ext cx="7" cy="616"/>
              </a:xfrm>
              <a:prstGeom prst="rect">
                <a:avLst/>
              </a:prstGeom>
              <a:solidFill>
                <a:srgbClr val="5E5E9C"/>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0" name="Rectangle 227"/>
              <p:cNvSpPr>
                <a:spLocks noChangeArrowheads="1"/>
              </p:cNvSpPr>
              <p:nvPr/>
            </p:nvSpPr>
            <p:spPr bwMode="auto">
              <a:xfrm>
                <a:off x="961" y="3216"/>
                <a:ext cx="6" cy="616"/>
              </a:xfrm>
              <a:prstGeom prst="rect">
                <a:avLst/>
              </a:prstGeom>
              <a:solidFill>
                <a:srgbClr val="6464A6"/>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1" name="Rectangle 228"/>
              <p:cNvSpPr>
                <a:spLocks noChangeArrowheads="1"/>
              </p:cNvSpPr>
              <p:nvPr/>
            </p:nvSpPr>
            <p:spPr bwMode="auto">
              <a:xfrm>
                <a:off x="967" y="3216"/>
                <a:ext cx="7" cy="616"/>
              </a:xfrm>
              <a:prstGeom prst="rect">
                <a:avLst/>
              </a:prstGeom>
              <a:solidFill>
                <a:srgbClr val="6B6BB1"/>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2" name="Rectangle 229"/>
              <p:cNvSpPr>
                <a:spLocks noChangeArrowheads="1"/>
              </p:cNvSpPr>
              <p:nvPr/>
            </p:nvSpPr>
            <p:spPr bwMode="auto">
              <a:xfrm>
                <a:off x="974" y="3216"/>
                <a:ext cx="6" cy="616"/>
              </a:xfrm>
              <a:prstGeom prst="rect">
                <a:avLst/>
              </a:prstGeom>
              <a:solidFill>
                <a:srgbClr val="7272BD"/>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3" name="Rectangle 230"/>
              <p:cNvSpPr>
                <a:spLocks noChangeArrowheads="1"/>
              </p:cNvSpPr>
              <p:nvPr/>
            </p:nvSpPr>
            <p:spPr bwMode="auto">
              <a:xfrm>
                <a:off x="980" y="3216"/>
                <a:ext cx="7" cy="616"/>
              </a:xfrm>
              <a:prstGeom prst="rect">
                <a:avLst/>
              </a:prstGeom>
              <a:solidFill>
                <a:srgbClr val="7979C9"/>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4" name="Rectangle 231"/>
              <p:cNvSpPr>
                <a:spLocks noChangeArrowheads="1"/>
              </p:cNvSpPr>
              <p:nvPr/>
            </p:nvSpPr>
            <p:spPr bwMode="auto">
              <a:xfrm>
                <a:off x="987" y="3216"/>
                <a:ext cx="7" cy="616"/>
              </a:xfrm>
              <a:prstGeom prst="rect">
                <a:avLst/>
              </a:prstGeom>
              <a:solidFill>
                <a:srgbClr val="7F7FD3"/>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5" name="Rectangle 232"/>
              <p:cNvSpPr>
                <a:spLocks noChangeArrowheads="1"/>
              </p:cNvSpPr>
              <p:nvPr/>
            </p:nvSpPr>
            <p:spPr bwMode="auto">
              <a:xfrm>
                <a:off x="994" y="3216"/>
                <a:ext cx="6" cy="616"/>
              </a:xfrm>
              <a:prstGeom prst="rect">
                <a:avLst/>
              </a:prstGeom>
              <a:solidFill>
                <a:srgbClr val="8585DD"/>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6" name="Rectangle 233"/>
              <p:cNvSpPr>
                <a:spLocks noChangeArrowheads="1"/>
              </p:cNvSpPr>
              <p:nvPr/>
            </p:nvSpPr>
            <p:spPr bwMode="auto">
              <a:xfrm>
                <a:off x="1000" y="3216"/>
                <a:ext cx="7" cy="616"/>
              </a:xfrm>
              <a:prstGeom prst="rect">
                <a:avLst/>
              </a:prstGeom>
              <a:solidFill>
                <a:srgbClr val="8A8AE5"/>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7" name="Rectangle 234"/>
              <p:cNvSpPr>
                <a:spLocks noChangeArrowheads="1"/>
              </p:cNvSpPr>
              <p:nvPr/>
            </p:nvSpPr>
            <p:spPr bwMode="auto">
              <a:xfrm>
                <a:off x="1007" y="3216"/>
                <a:ext cx="7" cy="616"/>
              </a:xfrm>
              <a:prstGeom prst="rect">
                <a:avLst/>
              </a:prstGeom>
              <a:solidFill>
                <a:srgbClr val="8E8EEC"/>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8" name="Rectangle 235"/>
              <p:cNvSpPr>
                <a:spLocks noChangeArrowheads="1"/>
              </p:cNvSpPr>
              <p:nvPr/>
            </p:nvSpPr>
            <p:spPr bwMode="auto">
              <a:xfrm>
                <a:off x="1014" y="3216"/>
                <a:ext cx="6" cy="616"/>
              </a:xfrm>
              <a:prstGeom prst="rect">
                <a:avLst/>
              </a:prstGeom>
              <a:solidFill>
                <a:srgbClr val="9292F2"/>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9" name="Rectangle 236"/>
              <p:cNvSpPr>
                <a:spLocks noChangeArrowheads="1"/>
              </p:cNvSpPr>
              <p:nvPr/>
            </p:nvSpPr>
            <p:spPr bwMode="auto">
              <a:xfrm>
                <a:off x="1020" y="3216"/>
                <a:ext cx="7" cy="616"/>
              </a:xfrm>
              <a:prstGeom prst="rect">
                <a:avLst/>
              </a:prstGeom>
              <a:solidFill>
                <a:srgbClr val="9494F6"/>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0" name="Rectangle 237"/>
              <p:cNvSpPr>
                <a:spLocks noChangeArrowheads="1"/>
              </p:cNvSpPr>
              <p:nvPr/>
            </p:nvSpPr>
            <p:spPr bwMode="auto">
              <a:xfrm>
                <a:off x="1027" y="3216"/>
                <a:ext cx="6" cy="616"/>
              </a:xfrm>
              <a:prstGeom prst="rect">
                <a:avLst/>
              </a:prstGeom>
              <a:solidFill>
                <a:srgbClr val="9696FA"/>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1" name="Rectangle 238"/>
              <p:cNvSpPr>
                <a:spLocks noChangeArrowheads="1"/>
              </p:cNvSpPr>
              <p:nvPr/>
            </p:nvSpPr>
            <p:spPr bwMode="auto">
              <a:xfrm>
                <a:off x="1033" y="3216"/>
                <a:ext cx="7" cy="616"/>
              </a:xfrm>
              <a:prstGeom prst="rect">
                <a:avLst/>
              </a:prstGeom>
              <a:solidFill>
                <a:srgbClr val="9797FC"/>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2" name="Rectangle 239"/>
              <p:cNvSpPr>
                <a:spLocks noChangeArrowheads="1"/>
              </p:cNvSpPr>
              <p:nvPr/>
            </p:nvSpPr>
            <p:spPr bwMode="auto">
              <a:xfrm>
                <a:off x="1040" y="3216"/>
                <a:ext cx="13" cy="616"/>
              </a:xfrm>
              <a:prstGeom prst="rect">
                <a:avLst/>
              </a:prstGeom>
              <a:solidFill>
                <a:srgbClr val="9898FE"/>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3" name="Rectangle 240"/>
              <p:cNvSpPr>
                <a:spLocks noChangeArrowheads="1"/>
              </p:cNvSpPr>
              <p:nvPr/>
            </p:nvSpPr>
            <p:spPr bwMode="auto">
              <a:xfrm>
                <a:off x="1053" y="3216"/>
                <a:ext cx="7" cy="616"/>
              </a:xfrm>
              <a:prstGeom prst="rect">
                <a:avLst/>
              </a:prstGeom>
              <a:solidFill>
                <a:srgbClr val="9797FC"/>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4" name="Rectangle 241"/>
              <p:cNvSpPr>
                <a:spLocks noChangeArrowheads="1"/>
              </p:cNvSpPr>
              <p:nvPr/>
            </p:nvSpPr>
            <p:spPr bwMode="auto">
              <a:xfrm>
                <a:off x="1060" y="3216"/>
                <a:ext cx="7" cy="616"/>
              </a:xfrm>
              <a:prstGeom prst="rect">
                <a:avLst/>
              </a:prstGeom>
              <a:solidFill>
                <a:srgbClr val="9696FA"/>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5" name="Rectangle 242"/>
              <p:cNvSpPr>
                <a:spLocks noChangeArrowheads="1"/>
              </p:cNvSpPr>
              <p:nvPr/>
            </p:nvSpPr>
            <p:spPr bwMode="auto">
              <a:xfrm>
                <a:off x="1067" y="3216"/>
                <a:ext cx="6" cy="616"/>
              </a:xfrm>
              <a:prstGeom prst="rect">
                <a:avLst/>
              </a:prstGeom>
              <a:solidFill>
                <a:srgbClr val="9494F6"/>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6" name="Rectangle 243"/>
              <p:cNvSpPr>
                <a:spLocks noChangeArrowheads="1"/>
              </p:cNvSpPr>
              <p:nvPr/>
            </p:nvSpPr>
            <p:spPr bwMode="auto">
              <a:xfrm>
                <a:off x="1073" y="3216"/>
                <a:ext cx="7" cy="616"/>
              </a:xfrm>
              <a:prstGeom prst="rect">
                <a:avLst/>
              </a:prstGeom>
              <a:solidFill>
                <a:srgbClr val="9292F2"/>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7" name="Rectangle 244"/>
              <p:cNvSpPr>
                <a:spLocks noChangeArrowheads="1"/>
              </p:cNvSpPr>
              <p:nvPr/>
            </p:nvSpPr>
            <p:spPr bwMode="auto">
              <a:xfrm>
                <a:off x="1080" y="3216"/>
                <a:ext cx="6" cy="616"/>
              </a:xfrm>
              <a:prstGeom prst="rect">
                <a:avLst/>
              </a:prstGeom>
              <a:solidFill>
                <a:srgbClr val="8E8EEC"/>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8" name="Rectangle 245"/>
              <p:cNvSpPr>
                <a:spLocks noChangeArrowheads="1"/>
              </p:cNvSpPr>
              <p:nvPr/>
            </p:nvSpPr>
            <p:spPr bwMode="auto">
              <a:xfrm>
                <a:off x="1086" y="3216"/>
                <a:ext cx="7" cy="616"/>
              </a:xfrm>
              <a:prstGeom prst="rect">
                <a:avLst/>
              </a:prstGeom>
              <a:solidFill>
                <a:srgbClr val="8A8AE5"/>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9" name="Rectangle 246"/>
              <p:cNvSpPr>
                <a:spLocks noChangeArrowheads="1"/>
              </p:cNvSpPr>
              <p:nvPr/>
            </p:nvSpPr>
            <p:spPr bwMode="auto">
              <a:xfrm>
                <a:off x="1093" y="3216"/>
                <a:ext cx="7" cy="616"/>
              </a:xfrm>
              <a:prstGeom prst="rect">
                <a:avLst/>
              </a:prstGeom>
              <a:solidFill>
                <a:srgbClr val="8585DD"/>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0" name="Rectangle 247"/>
              <p:cNvSpPr>
                <a:spLocks noChangeArrowheads="1"/>
              </p:cNvSpPr>
              <p:nvPr/>
            </p:nvSpPr>
            <p:spPr bwMode="auto">
              <a:xfrm>
                <a:off x="1100" y="3216"/>
                <a:ext cx="6" cy="616"/>
              </a:xfrm>
              <a:prstGeom prst="rect">
                <a:avLst/>
              </a:prstGeom>
              <a:solidFill>
                <a:srgbClr val="7F7FD3"/>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1" name="Rectangle 248"/>
              <p:cNvSpPr>
                <a:spLocks noChangeArrowheads="1"/>
              </p:cNvSpPr>
              <p:nvPr/>
            </p:nvSpPr>
            <p:spPr bwMode="auto">
              <a:xfrm>
                <a:off x="1106" y="3216"/>
                <a:ext cx="7" cy="616"/>
              </a:xfrm>
              <a:prstGeom prst="rect">
                <a:avLst/>
              </a:prstGeom>
              <a:solidFill>
                <a:srgbClr val="7979C9"/>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2" name="Rectangle 249"/>
              <p:cNvSpPr>
                <a:spLocks noChangeArrowheads="1"/>
              </p:cNvSpPr>
              <p:nvPr/>
            </p:nvSpPr>
            <p:spPr bwMode="auto">
              <a:xfrm>
                <a:off x="1113" y="3216"/>
                <a:ext cx="6" cy="616"/>
              </a:xfrm>
              <a:prstGeom prst="rect">
                <a:avLst/>
              </a:prstGeom>
              <a:solidFill>
                <a:srgbClr val="7272BD"/>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3" name="Rectangle 250"/>
              <p:cNvSpPr>
                <a:spLocks noChangeArrowheads="1"/>
              </p:cNvSpPr>
              <p:nvPr/>
            </p:nvSpPr>
            <p:spPr bwMode="auto">
              <a:xfrm>
                <a:off x="1119" y="3216"/>
                <a:ext cx="7" cy="616"/>
              </a:xfrm>
              <a:prstGeom prst="rect">
                <a:avLst/>
              </a:prstGeom>
              <a:solidFill>
                <a:srgbClr val="6B6BB1"/>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4" name="Rectangle 251"/>
              <p:cNvSpPr>
                <a:spLocks noChangeArrowheads="1"/>
              </p:cNvSpPr>
              <p:nvPr/>
            </p:nvSpPr>
            <p:spPr bwMode="auto">
              <a:xfrm>
                <a:off x="1126" y="3216"/>
                <a:ext cx="7" cy="616"/>
              </a:xfrm>
              <a:prstGeom prst="rect">
                <a:avLst/>
              </a:prstGeom>
              <a:solidFill>
                <a:srgbClr val="6464A6"/>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5" name="Rectangle 252"/>
              <p:cNvSpPr>
                <a:spLocks noChangeArrowheads="1"/>
              </p:cNvSpPr>
              <p:nvPr/>
            </p:nvSpPr>
            <p:spPr bwMode="auto">
              <a:xfrm>
                <a:off x="1133" y="3216"/>
                <a:ext cx="6" cy="616"/>
              </a:xfrm>
              <a:prstGeom prst="rect">
                <a:avLst/>
              </a:prstGeom>
              <a:solidFill>
                <a:srgbClr val="5E5E9C"/>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6" name="Rectangle 253"/>
              <p:cNvSpPr>
                <a:spLocks noChangeArrowheads="1"/>
              </p:cNvSpPr>
              <p:nvPr/>
            </p:nvSpPr>
            <p:spPr bwMode="auto">
              <a:xfrm>
                <a:off x="1139" y="3216"/>
                <a:ext cx="7" cy="616"/>
              </a:xfrm>
              <a:prstGeom prst="rect">
                <a:avLst/>
              </a:prstGeom>
              <a:solidFill>
                <a:srgbClr val="585892"/>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7" name="Rectangle 254"/>
              <p:cNvSpPr>
                <a:spLocks noChangeArrowheads="1"/>
              </p:cNvSpPr>
              <p:nvPr/>
            </p:nvSpPr>
            <p:spPr bwMode="auto">
              <a:xfrm>
                <a:off x="1146" y="3216"/>
                <a:ext cx="7" cy="616"/>
              </a:xfrm>
              <a:prstGeom prst="rect">
                <a:avLst/>
              </a:prstGeom>
              <a:solidFill>
                <a:srgbClr val="53538A"/>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8" name="Rectangle 255"/>
              <p:cNvSpPr>
                <a:spLocks noChangeArrowheads="1"/>
              </p:cNvSpPr>
              <p:nvPr/>
            </p:nvSpPr>
            <p:spPr bwMode="auto">
              <a:xfrm>
                <a:off x="1153" y="3216"/>
                <a:ext cx="6" cy="616"/>
              </a:xfrm>
              <a:prstGeom prst="rect">
                <a:avLst/>
              </a:prstGeom>
              <a:solidFill>
                <a:srgbClr val="4E4E81"/>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9" name="Rectangle 256"/>
              <p:cNvSpPr>
                <a:spLocks noChangeArrowheads="1"/>
              </p:cNvSpPr>
              <p:nvPr/>
            </p:nvSpPr>
            <p:spPr bwMode="auto">
              <a:xfrm>
                <a:off x="1159" y="3216"/>
                <a:ext cx="7" cy="616"/>
              </a:xfrm>
              <a:prstGeom prst="rect">
                <a:avLst/>
              </a:prstGeom>
              <a:solidFill>
                <a:srgbClr val="4B4B7C"/>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0" name="Rectangle 257"/>
              <p:cNvSpPr>
                <a:spLocks noChangeArrowheads="1"/>
              </p:cNvSpPr>
              <p:nvPr/>
            </p:nvSpPr>
            <p:spPr bwMode="auto">
              <a:xfrm>
                <a:off x="1166" y="3216"/>
                <a:ext cx="6" cy="616"/>
              </a:xfrm>
              <a:prstGeom prst="rect">
                <a:avLst/>
              </a:prstGeom>
              <a:solidFill>
                <a:srgbClr val="484878"/>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1" name="Rectangle 258"/>
              <p:cNvSpPr>
                <a:spLocks noChangeArrowheads="1"/>
              </p:cNvSpPr>
              <p:nvPr/>
            </p:nvSpPr>
            <p:spPr bwMode="auto">
              <a:xfrm>
                <a:off x="921" y="3216"/>
                <a:ext cx="251" cy="616"/>
              </a:xfrm>
              <a:prstGeom prst="rect">
                <a:avLst/>
              </a:prstGeom>
              <a:gradFill rotWithShape="1">
                <a:gsLst>
                  <a:gs pos="0">
                    <a:srgbClr val="754609"/>
                  </a:gs>
                  <a:gs pos="50000">
                    <a:srgbClr val="FD9814"/>
                  </a:gs>
                  <a:gs pos="100000">
                    <a:srgbClr val="754609"/>
                  </a:gs>
                </a:gsLst>
                <a:lin ang="0" scaled="1"/>
              </a:gradFill>
              <a:ln w="11176">
                <a:solidFill>
                  <a:srgbClr val="000000"/>
                </a:solidFill>
                <a:miter lim="800000"/>
                <a:headEnd/>
                <a:tailEnd/>
              </a:ln>
            </p:spPr>
            <p:txBody>
              <a:bodyPr/>
              <a:lstStyle/>
              <a:p>
                <a:endParaRPr lang="nl-NL">
                  <a:solidFill>
                    <a:srgbClr val="4F2683"/>
                  </a:solidFill>
                  <a:latin typeface="Trebuchet MS" pitchFamily="34" charset="0"/>
                  <a:cs typeface="Arial" charset="0"/>
                </a:endParaRPr>
              </a:p>
            </p:txBody>
          </p:sp>
          <p:sp>
            <p:nvSpPr>
              <p:cNvPr id="130102" name="Rectangle 259"/>
              <p:cNvSpPr>
                <a:spLocks noChangeArrowheads="1"/>
              </p:cNvSpPr>
              <p:nvPr/>
            </p:nvSpPr>
            <p:spPr bwMode="auto">
              <a:xfrm>
                <a:off x="1245" y="3037"/>
                <a:ext cx="7" cy="795"/>
              </a:xfrm>
              <a:prstGeom prst="rect">
                <a:avLst/>
              </a:prstGeom>
              <a:solidFill>
                <a:srgbClr val="784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3" name="Rectangle 260"/>
              <p:cNvSpPr>
                <a:spLocks noChangeArrowheads="1"/>
              </p:cNvSpPr>
              <p:nvPr/>
            </p:nvSpPr>
            <p:spPr bwMode="auto">
              <a:xfrm>
                <a:off x="1252" y="3037"/>
                <a:ext cx="6" cy="795"/>
              </a:xfrm>
              <a:prstGeom prst="rect">
                <a:avLst/>
              </a:prstGeom>
              <a:solidFill>
                <a:srgbClr val="7C4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4" name="Rectangle 261"/>
              <p:cNvSpPr>
                <a:spLocks noChangeArrowheads="1"/>
              </p:cNvSpPr>
              <p:nvPr/>
            </p:nvSpPr>
            <p:spPr bwMode="auto">
              <a:xfrm>
                <a:off x="1258" y="3037"/>
                <a:ext cx="7" cy="795"/>
              </a:xfrm>
              <a:prstGeom prst="rect">
                <a:avLst/>
              </a:prstGeom>
              <a:solidFill>
                <a:srgbClr val="814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5" name="Rectangle 262"/>
              <p:cNvSpPr>
                <a:spLocks noChangeArrowheads="1"/>
              </p:cNvSpPr>
              <p:nvPr/>
            </p:nvSpPr>
            <p:spPr bwMode="auto">
              <a:xfrm>
                <a:off x="1265" y="3037"/>
                <a:ext cx="7" cy="795"/>
              </a:xfrm>
              <a:prstGeom prst="rect">
                <a:avLst/>
              </a:prstGeom>
              <a:solidFill>
                <a:srgbClr val="8953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6" name="Rectangle 263"/>
              <p:cNvSpPr>
                <a:spLocks noChangeArrowheads="1"/>
              </p:cNvSpPr>
              <p:nvPr/>
            </p:nvSpPr>
            <p:spPr bwMode="auto">
              <a:xfrm>
                <a:off x="1272" y="3037"/>
                <a:ext cx="6" cy="795"/>
              </a:xfrm>
              <a:prstGeom prst="rect">
                <a:avLst/>
              </a:prstGeom>
              <a:solidFill>
                <a:srgbClr val="925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7" name="Rectangle 264"/>
              <p:cNvSpPr>
                <a:spLocks noChangeArrowheads="1"/>
              </p:cNvSpPr>
              <p:nvPr/>
            </p:nvSpPr>
            <p:spPr bwMode="auto">
              <a:xfrm>
                <a:off x="1278" y="3037"/>
                <a:ext cx="7" cy="795"/>
              </a:xfrm>
              <a:prstGeom prst="rect">
                <a:avLst/>
              </a:prstGeom>
              <a:solidFill>
                <a:srgbClr val="9C5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8" name="Rectangle 265"/>
              <p:cNvSpPr>
                <a:spLocks noChangeArrowheads="1"/>
              </p:cNvSpPr>
              <p:nvPr/>
            </p:nvSpPr>
            <p:spPr bwMode="auto">
              <a:xfrm>
                <a:off x="1285" y="3037"/>
                <a:ext cx="7" cy="795"/>
              </a:xfrm>
              <a:prstGeom prst="rect">
                <a:avLst/>
              </a:prstGeom>
              <a:solidFill>
                <a:srgbClr val="A66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9" name="Rectangle 266"/>
              <p:cNvSpPr>
                <a:spLocks noChangeArrowheads="1"/>
              </p:cNvSpPr>
              <p:nvPr/>
            </p:nvSpPr>
            <p:spPr bwMode="auto">
              <a:xfrm>
                <a:off x="1292" y="3037"/>
                <a:ext cx="6" cy="795"/>
              </a:xfrm>
              <a:prstGeom prst="rect">
                <a:avLst/>
              </a:prstGeom>
              <a:solidFill>
                <a:srgbClr val="B16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0" name="Rectangle 267"/>
              <p:cNvSpPr>
                <a:spLocks noChangeArrowheads="1"/>
              </p:cNvSpPr>
              <p:nvPr/>
            </p:nvSpPr>
            <p:spPr bwMode="auto">
              <a:xfrm>
                <a:off x="1298" y="3037"/>
                <a:ext cx="7" cy="795"/>
              </a:xfrm>
              <a:prstGeom prst="rect">
                <a:avLst/>
              </a:prstGeom>
              <a:solidFill>
                <a:srgbClr val="BD7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1" name="Rectangle 268"/>
              <p:cNvSpPr>
                <a:spLocks noChangeArrowheads="1"/>
              </p:cNvSpPr>
              <p:nvPr/>
            </p:nvSpPr>
            <p:spPr bwMode="auto">
              <a:xfrm>
                <a:off x="1305" y="3037"/>
                <a:ext cx="6" cy="795"/>
              </a:xfrm>
              <a:prstGeom prst="rect">
                <a:avLst/>
              </a:prstGeom>
              <a:solidFill>
                <a:srgbClr val="C979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2" name="Rectangle 269"/>
              <p:cNvSpPr>
                <a:spLocks noChangeArrowheads="1"/>
              </p:cNvSpPr>
              <p:nvPr/>
            </p:nvSpPr>
            <p:spPr bwMode="auto">
              <a:xfrm>
                <a:off x="1311" y="3037"/>
                <a:ext cx="7" cy="795"/>
              </a:xfrm>
              <a:prstGeom prst="rect">
                <a:avLst/>
              </a:prstGeom>
              <a:solidFill>
                <a:srgbClr val="D37F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3" name="Rectangle 270"/>
              <p:cNvSpPr>
                <a:spLocks noChangeArrowheads="1"/>
              </p:cNvSpPr>
              <p:nvPr/>
            </p:nvSpPr>
            <p:spPr bwMode="auto">
              <a:xfrm>
                <a:off x="1318" y="3037"/>
                <a:ext cx="7" cy="795"/>
              </a:xfrm>
              <a:prstGeom prst="rect">
                <a:avLst/>
              </a:prstGeom>
              <a:solidFill>
                <a:srgbClr val="DD85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4" name="Rectangle 271"/>
              <p:cNvSpPr>
                <a:spLocks noChangeArrowheads="1"/>
              </p:cNvSpPr>
              <p:nvPr/>
            </p:nvSpPr>
            <p:spPr bwMode="auto">
              <a:xfrm>
                <a:off x="1325" y="3037"/>
                <a:ext cx="6" cy="795"/>
              </a:xfrm>
              <a:prstGeom prst="rect">
                <a:avLst/>
              </a:prstGeom>
              <a:solidFill>
                <a:srgbClr val="E58A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5" name="Rectangle 272"/>
              <p:cNvSpPr>
                <a:spLocks noChangeArrowheads="1"/>
              </p:cNvSpPr>
              <p:nvPr/>
            </p:nvSpPr>
            <p:spPr bwMode="auto">
              <a:xfrm>
                <a:off x="1331" y="3037"/>
                <a:ext cx="7" cy="795"/>
              </a:xfrm>
              <a:prstGeom prst="rect">
                <a:avLst/>
              </a:prstGeom>
              <a:solidFill>
                <a:srgbClr val="EC8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6" name="Rectangle 273"/>
              <p:cNvSpPr>
                <a:spLocks noChangeArrowheads="1"/>
              </p:cNvSpPr>
              <p:nvPr/>
            </p:nvSpPr>
            <p:spPr bwMode="auto">
              <a:xfrm>
                <a:off x="1338" y="3037"/>
                <a:ext cx="7" cy="795"/>
              </a:xfrm>
              <a:prstGeom prst="rect">
                <a:avLst/>
              </a:prstGeom>
              <a:solidFill>
                <a:srgbClr val="F29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7" name="Rectangle 274"/>
              <p:cNvSpPr>
                <a:spLocks noChangeArrowheads="1"/>
              </p:cNvSpPr>
              <p:nvPr/>
            </p:nvSpPr>
            <p:spPr bwMode="auto">
              <a:xfrm>
                <a:off x="1345" y="3037"/>
                <a:ext cx="6" cy="795"/>
              </a:xfrm>
              <a:prstGeom prst="rect">
                <a:avLst/>
              </a:prstGeom>
              <a:solidFill>
                <a:srgbClr val="F69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8" name="Rectangle 275"/>
              <p:cNvSpPr>
                <a:spLocks noChangeArrowheads="1"/>
              </p:cNvSpPr>
              <p:nvPr/>
            </p:nvSpPr>
            <p:spPr bwMode="auto">
              <a:xfrm>
                <a:off x="1351" y="3037"/>
                <a:ext cx="7" cy="795"/>
              </a:xfrm>
              <a:prstGeom prst="rect">
                <a:avLst/>
              </a:prstGeom>
              <a:solidFill>
                <a:srgbClr val="FA96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9" name="Rectangle 276"/>
              <p:cNvSpPr>
                <a:spLocks noChangeArrowheads="1"/>
              </p:cNvSpPr>
              <p:nvPr/>
            </p:nvSpPr>
            <p:spPr bwMode="auto">
              <a:xfrm>
                <a:off x="1358" y="3037"/>
                <a:ext cx="6" cy="795"/>
              </a:xfrm>
              <a:prstGeom prst="rect">
                <a:avLst/>
              </a:prstGeom>
              <a:solidFill>
                <a:srgbClr val="FC97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0" name="Rectangle 277"/>
              <p:cNvSpPr>
                <a:spLocks noChangeArrowheads="1"/>
              </p:cNvSpPr>
              <p:nvPr/>
            </p:nvSpPr>
            <p:spPr bwMode="auto">
              <a:xfrm>
                <a:off x="1364" y="3037"/>
                <a:ext cx="14" cy="795"/>
              </a:xfrm>
              <a:prstGeom prst="rect">
                <a:avLst/>
              </a:prstGeom>
              <a:solidFill>
                <a:srgbClr val="FE9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1" name="Rectangle 278"/>
              <p:cNvSpPr>
                <a:spLocks noChangeArrowheads="1"/>
              </p:cNvSpPr>
              <p:nvPr/>
            </p:nvSpPr>
            <p:spPr bwMode="auto">
              <a:xfrm>
                <a:off x="1378" y="3037"/>
                <a:ext cx="6" cy="795"/>
              </a:xfrm>
              <a:prstGeom prst="rect">
                <a:avLst/>
              </a:prstGeom>
              <a:solidFill>
                <a:srgbClr val="FC97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2" name="Rectangle 279"/>
              <p:cNvSpPr>
                <a:spLocks noChangeArrowheads="1"/>
              </p:cNvSpPr>
              <p:nvPr/>
            </p:nvSpPr>
            <p:spPr bwMode="auto">
              <a:xfrm>
                <a:off x="1384" y="3037"/>
                <a:ext cx="7" cy="795"/>
              </a:xfrm>
              <a:prstGeom prst="rect">
                <a:avLst/>
              </a:prstGeom>
              <a:solidFill>
                <a:srgbClr val="FA96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3" name="Rectangle 280"/>
              <p:cNvSpPr>
                <a:spLocks noChangeArrowheads="1"/>
              </p:cNvSpPr>
              <p:nvPr/>
            </p:nvSpPr>
            <p:spPr bwMode="auto">
              <a:xfrm>
                <a:off x="1391" y="3037"/>
                <a:ext cx="7" cy="795"/>
              </a:xfrm>
              <a:prstGeom prst="rect">
                <a:avLst/>
              </a:prstGeom>
              <a:solidFill>
                <a:srgbClr val="F69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4" name="Rectangle 281"/>
              <p:cNvSpPr>
                <a:spLocks noChangeArrowheads="1"/>
              </p:cNvSpPr>
              <p:nvPr/>
            </p:nvSpPr>
            <p:spPr bwMode="auto">
              <a:xfrm>
                <a:off x="1398" y="3037"/>
                <a:ext cx="6" cy="795"/>
              </a:xfrm>
              <a:prstGeom prst="rect">
                <a:avLst/>
              </a:prstGeom>
              <a:solidFill>
                <a:srgbClr val="F29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5" name="Rectangle 282"/>
              <p:cNvSpPr>
                <a:spLocks noChangeArrowheads="1"/>
              </p:cNvSpPr>
              <p:nvPr/>
            </p:nvSpPr>
            <p:spPr bwMode="auto">
              <a:xfrm>
                <a:off x="1404" y="3037"/>
                <a:ext cx="7" cy="795"/>
              </a:xfrm>
              <a:prstGeom prst="rect">
                <a:avLst/>
              </a:prstGeom>
              <a:solidFill>
                <a:srgbClr val="EC8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6" name="Rectangle 283"/>
              <p:cNvSpPr>
                <a:spLocks noChangeArrowheads="1"/>
              </p:cNvSpPr>
              <p:nvPr/>
            </p:nvSpPr>
            <p:spPr bwMode="auto">
              <a:xfrm>
                <a:off x="1411" y="3037"/>
                <a:ext cx="6" cy="795"/>
              </a:xfrm>
              <a:prstGeom prst="rect">
                <a:avLst/>
              </a:prstGeom>
              <a:solidFill>
                <a:srgbClr val="E58A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7" name="Rectangle 284"/>
              <p:cNvSpPr>
                <a:spLocks noChangeArrowheads="1"/>
              </p:cNvSpPr>
              <p:nvPr/>
            </p:nvSpPr>
            <p:spPr bwMode="auto">
              <a:xfrm>
                <a:off x="1417" y="3037"/>
                <a:ext cx="7" cy="795"/>
              </a:xfrm>
              <a:prstGeom prst="rect">
                <a:avLst/>
              </a:prstGeom>
              <a:solidFill>
                <a:srgbClr val="DD85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8" name="Rectangle 285"/>
              <p:cNvSpPr>
                <a:spLocks noChangeArrowheads="1"/>
              </p:cNvSpPr>
              <p:nvPr/>
            </p:nvSpPr>
            <p:spPr bwMode="auto">
              <a:xfrm>
                <a:off x="1424" y="3037"/>
                <a:ext cx="7" cy="795"/>
              </a:xfrm>
              <a:prstGeom prst="rect">
                <a:avLst/>
              </a:prstGeom>
              <a:solidFill>
                <a:srgbClr val="D37F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9" name="Rectangle 286"/>
              <p:cNvSpPr>
                <a:spLocks noChangeArrowheads="1"/>
              </p:cNvSpPr>
              <p:nvPr/>
            </p:nvSpPr>
            <p:spPr bwMode="auto">
              <a:xfrm>
                <a:off x="1431" y="3037"/>
                <a:ext cx="6" cy="795"/>
              </a:xfrm>
              <a:prstGeom prst="rect">
                <a:avLst/>
              </a:prstGeom>
              <a:solidFill>
                <a:srgbClr val="C979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0" name="Rectangle 287"/>
              <p:cNvSpPr>
                <a:spLocks noChangeArrowheads="1"/>
              </p:cNvSpPr>
              <p:nvPr/>
            </p:nvSpPr>
            <p:spPr bwMode="auto">
              <a:xfrm>
                <a:off x="1437" y="3037"/>
                <a:ext cx="7" cy="795"/>
              </a:xfrm>
              <a:prstGeom prst="rect">
                <a:avLst/>
              </a:prstGeom>
              <a:solidFill>
                <a:srgbClr val="BD7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1" name="Rectangle 288"/>
              <p:cNvSpPr>
                <a:spLocks noChangeArrowheads="1"/>
              </p:cNvSpPr>
              <p:nvPr/>
            </p:nvSpPr>
            <p:spPr bwMode="auto">
              <a:xfrm>
                <a:off x="1444" y="3037"/>
                <a:ext cx="6" cy="795"/>
              </a:xfrm>
              <a:prstGeom prst="rect">
                <a:avLst/>
              </a:prstGeom>
              <a:solidFill>
                <a:srgbClr val="B16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2" name="Rectangle 289"/>
              <p:cNvSpPr>
                <a:spLocks noChangeArrowheads="1"/>
              </p:cNvSpPr>
              <p:nvPr/>
            </p:nvSpPr>
            <p:spPr bwMode="auto">
              <a:xfrm>
                <a:off x="1450" y="3037"/>
                <a:ext cx="7" cy="795"/>
              </a:xfrm>
              <a:prstGeom prst="rect">
                <a:avLst/>
              </a:prstGeom>
              <a:solidFill>
                <a:srgbClr val="A66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3" name="Rectangle 290"/>
              <p:cNvSpPr>
                <a:spLocks noChangeArrowheads="1"/>
              </p:cNvSpPr>
              <p:nvPr/>
            </p:nvSpPr>
            <p:spPr bwMode="auto">
              <a:xfrm>
                <a:off x="1457" y="3037"/>
                <a:ext cx="7" cy="795"/>
              </a:xfrm>
              <a:prstGeom prst="rect">
                <a:avLst/>
              </a:prstGeom>
              <a:solidFill>
                <a:srgbClr val="9C5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4" name="Rectangle 291"/>
              <p:cNvSpPr>
                <a:spLocks noChangeArrowheads="1"/>
              </p:cNvSpPr>
              <p:nvPr/>
            </p:nvSpPr>
            <p:spPr bwMode="auto">
              <a:xfrm>
                <a:off x="1464" y="3037"/>
                <a:ext cx="6" cy="795"/>
              </a:xfrm>
              <a:prstGeom prst="rect">
                <a:avLst/>
              </a:prstGeom>
              <a:solidFill>
                <a:srgbClr val="925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5" name="Rectangle 292"/>
              <p:cNvSpPr>
                <a:spLocks noChangeArrowheads="1"/>
              </p:cNvSpPr>
              <p:nvPr/>
            </p:nvSpPr>
            <p:spPr bwMode="auto">
              <a:xfrm>
                <a:off x="1470" y="3037"/>
                <a:ext cx="7" cy="795"/>
              </a:xfrm>
              <a:prstGeom prst="rect">
                <a:avLst/>
              </a:prstGeom>
              <a:solidFill>
                <a:srgbClr val="8A53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6" name="Rectangle 293"/>
              <p:cNvSpPr>
                <a:spLocks noChangeArrowheads="1"/>
              </p:cNvSpPr>
              <p:nvPr/>
            </p:nvSpPr>
            <p:spPr bwMode="auto">
              <a:xfrm>
                <a:off x="1477" y="3037"/>
                <a:ext cx="7" cy="795"/>
              </a:xfrm>
              <a:prstGeom prst="rect">
                <a:avLst/>
              </a:prstGeom>
              <a:solidFill>
                <a:srgbClr val="814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7" name="Rectangle 294"/>
              <p:cNvSpPr>
                <a:spLocks noChangeArrowheads="1"/>
              </p:cNvSpPr>
              <p:nvPr/>
            </p:nvSpPr>
            <p:spPr bwMode="auto">
              <a:xfrm>
                <a:off x="1484" y="3037"/>
                <a:ext cx="6" cy="795"/>
              </a:xfrm>
              <a:prstGeom prst="rect">
                <a:avLst/>
              </a:prstGeom>
              <a:solidFill>
                <a:srgbClr val="7C4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8" name="Rectangle 295"/>
              <p:cNvSpPr>
                <a:spLocks noChangeArrowheads="1"/>
              </p:cNvSpPr>
              <p:nvPr/>
            </p:nvSpPr>
            <p:spPr bwMode="auto">
              <a:xfrm>
                <a:off x="1490" y="3037"/>
                <a:ext cx="7" cy="795"/>
              </a:xfrm>
              <a:prstGeom prst="rect">
                <a:avLst/>
              </a:prstGeom>
              <a:solidFill>
                <a:srgbClr val="784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9" name="Rectangle 296"/>
              <p:cNvSpPr>
                <a:spLocks noChangeArrowheads="1"/>
              </p:cNvSpPr>
              <p:nvPr/>
            </p:nvSpPr>
            <p:spPr bwMode="auto">
              <a:xfrm>
                <a:off x="1245" y="3037"/>
                <a:ext cx="252" cy="795"/>
              </a:xfrm>
              <a:prstGeom prst="rect">
                <a:avLst/>
              </a:prstGeom>
              <a:gradFill rotWithShape="1">
                <a:gsLst>
                  <a:gs pos="0">
                    <a:srgbClr val="475E76"/>
                  </a:gs>
                  <a:gs pos="50000">
                    <a:srgbClr val="99CCFF"/>
                  </a:gs>
                  <a:gs pos="100000">
                    <a:srgbClr val="475E76"/>
                  </a:gs>
                </a:gsLst>
                <a:lin ang="0" scaled="1"/>
              </a:gradFill>
              <a:ln w="11113">
                <a:solidFill>
                  <a:srgbClr val="000000"/>
                </a:solidFill>
                <a:miter lim="800000"/>
                <a:headEnd/>
                <a:tailEnd/>
              </a:ln>
            </p:spPr>
            <p:txBody>
              <a:bodyPr/>
              <a:lstStyle/>
              <a:p>
                <a:endParaRPr lang="nl-NL">
                  <a:solidFill>
                    <a:srgbClr val="4F2683"/>
                  </a:solidFill>
                  <a:latin typeface="Trebuchet MS" pitchFamily="34" charset="0"/>
                  <a:cs typeface="Arial" charset="0"/>
                </a:endParaRPr>
              </a:p>
            </p:txBody>
          </p:sp>
          <p:sp>
            <p:nvSpPr>
              <p:cNvPr id="130140" name="Rectangle 297"/>
              <p:cNvSpPr>
                <a:spLocks noChangeArrowheads="1"/>
              </p:cNvSpPr>
              <p:nvPr/>
            </p:nvSpPr>
            <p:spPr bwMode="auto">
              <a:xfrm>
                <a:off x="1570" y="3090"/>
                <a:ext cx="6" cy="742"/>
              </a:xfrm>
              <a:prstGeom prst="rect">
                <a:avLst/>
              </a:prstGeom>
              <a:solidFill>
                <a:srgbClr val="784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1" name="Rectangle 298"/>
              <p:cNvSpPr>
                <a:spLocks noChangeArrowheads="1"/>
              </p:cNvSpPr>
              <p:nvPr/>
            </p:nvSpPr>
            <p:spPr bwMode="auto">
              <a:xfrm>
                <a:off x="1576" y="3090"/>
                <a:ext cx="7" cy="742"/>
              </a:xfrm>
              <a:prstGeom prst="rect">
                <a:avLst/>
              </a:prstGeom>
              <a:solidFill>
                <a:srgbClr val="7C4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2" name="Rectangle 299"/>
              <p:cNvSpPr>
                <a:spLocks noChangeArrowheads="1"/>
              </p:cNvSpPr>
              <p:nvPr/>
            </p:nvSpPr>
            <p:spPr bwMode="auto">
              <a:xfrm>
                <a:off x="1583" y="3090"/>
                <a:ext cx="7" cy="742"/>
              </a:xfrm>
              <a:prstGeom prst="rect">
                <a:avLst/>
              </a:prstGeom>
              <a:solidFill>
                <a:srgbClr val="824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3" name="Rectangle 300"/>
              <p:cNvSpPr>
                <a:spLocks noChangeArrowheads="1"/>
              </p:cNvSpPr>
              <p:nvPr/>
            </p:nvSpPr>
            <p:spPr bwMode="auto">
              <a:xfrm>
                <a:off x="1590" y="3090"/>
                <a:ext cx="6" cy="742"/>
              </a:xfrm>
              <a:prstGeom prst="rect">
                <a:avLst/>
              </a:prstGeom>
              <a:solidFill>
                <a:srgbClr val="8A53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4" name="Rectangle 301"/>
              <p:cNvSpPr>
                <a:spLocks noChangeArrowheads="1"/>
              </p:cNvSpPr>
              <p:nvPr/>
            </p:nvSpPr>
            <p:spPr bwMode="auto">
              <a:xfrm>
                <a:off x="1596" y="3090"/>
                <a:ext cx="7" cy="742"/>
              </a:xfrm>
              <a:prstGeom prst="rect">
                <a:avLst/>
              </a:prstGeom>
              <a:solidFill>
                <a:srgbClr val="935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5" name="Rectangle 302"/>
              <p:cNvSpPr>
                <a:spLocks noChangeArrowheads="1"/>
              </p:cNvSpPr>
              <p:nvPr/>
            </p:nvSpPr>
            <p:spPr bwMode="auto">
              <a:xfrm>
                <a:off x="1603" y="3090"/>
                <a:ext cx="6" cy="742"/>
              </a:xfrm>
              <a:prstGeom prst="rect">
                <a:avLst/>
              </a:prstGeom>
              <a:solidFill>
                <a:srgbClr val="9D5F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6" name="Rectangle 303"/>
              <p:cNvSpPr>
                <a:spLocks noChangeArrowheads="1"/>
              </p:cNvSpPr>
              <p:nvPr/>
            </p:nvSpPr>
            <p:spPr bwMode="auto">
              <a:xfrm>
                <a:off x="1609" y="3090"/>
                <a:ext cx="7" cy="742"/>
              </a:xfrm>
              <a:prstGeom prst="rect">
                <a:avLst/>
              </a:prstGeom>
              <a:solidFill>
                <a:srgbClr val="A865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7" name="Rectangle 304"/>
              <p:cNvSpPr>
                <a:spLocks noChangeArrowheads="1"/>
              </p:cNvSpPr>
              <p:nvPr/>
            </p:nvSpPr>
            <p:spPr bwMode="auto">
              <a:xfrm>
                <a:off x="1616" y="3090"/>
                <a:ext cx="7" cy="742"/>
              </a:xfrm>
              <a:prstGeom prst="rect">
                <a:avLst/>
              </a:prstGeom>
              <a:solidFill>
                <a:srgbClr val="B46C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8" name="Rectangle 305"/>
              <p:cNvSpPr>
                <a:spLocks noChangeArrowheads="1"/>
              </p:cNvSpPr>
              <p:nvPr/>
            </p:nvSpPr>
            <p:spPr bwMode="auto">
              <a:xfrm>
                <a:off x="1623" y="3090"/>
                <a:ext cx="6" cy="742"/>
              </a:xfrm>
              <a:prstGeom prst="rect">
                <a:avLst/>
              </a:prstGeom>
              <a:solidFill>
                <a:srgbClr val="C073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9" name="Rectangle 306"/>
              <p:cNvSpPr>
                <a:spLocks noChangeArrowheads="1"/>
              </p:cNvSpPr>
              <p:nvPr/>
            </p:nvSpPr>
            <p:spPr bwMode="auto">
              <a:xfrm>
                <a:off x="1629" y="3090"/>
                <a:ext cx="7" cy="742"/>
              </a:xfrm>
              <a:prstGeom prst="rect">
                <a:avLst/>
              </a:prstGeom>
              <a:solidFill>
                <a:srgbClr val="CC7A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0" name="Rectangle 307"/>
              <p:cNvSpPr>
                <a:spLocks noChangeArrowheads="1"/>
              </p:cNvSpPr>
              <p:nvPr/>
            </p:nvSpPr>
            <p:spPr bwMode="auto">
              <a:xfrm>
                <a:off x="1636" y="3090"/>
                <a:ext cx="6" cy="742"/>
              </a:xfrm>
              <a:prstGeom prst="rect">
                <a:avLst/>
              </a:prstGeom>
              <a:solidFill>
                <a:srgbClr val="D681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1" name="Rectangle 308"/>
              <p:cNvSpPr>
                <a:spLocks noChangeArrowheads="1"/>
              </p:cNvSpPr>
              <p:nvPr/>
            </p:nvSpPr>
            <p:spPr bwMode="auto">
              <a:xfrm>
                <a:off x="1642" y="3090"/>
                <a:ext cx="7" cy="742"/>
              </a:xfrm>
              <a:prstGeom prst="rect">
                <a:avLst/>
              </a:prstGeom>
              <a:solidFill>
                <a:srgbClr val="E087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2" name="Rectangle 309"/>
              <p:cNvSpPr>
                <a:spLocks noChangeArrowheads="1"/>
              </p:cNvSpPr>
              <p:nvPr/>
            </p:nvSpPr>
            <p:spPr bwMode="auto">
              <a:xfrm>
                <a:off x="1649" y="3090"/>
                <a:ext cx="7" cy="742"/>
              </a:xfrm>
              <a:prstGeom prst="rect">
                <a:avLst/>
              </a:prstGeom>
              <a:solidFill>
                <a:srgbClr val="E78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3" name="Rectangle 310"/>
              <p:cNvSpPr>
                <a:spLocks noChangeArrowheads="1"/>
              </p:cNvSpPr>
              <p:nvPr/>
            </p:nvSpPr>
            <p:spPr bwMode="auto">
              <a:xfrm>
                <a:off x="1656" y="3090"/>
                <a:ext cx="6" cy="742"/>
              </a:xfrm>
              <a:prstGeom prst="rect">
                <a:avLst/>
              </a:prstGeom>
              <a:solidFill>
                <a:srgbClr val="EE8F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4" name="Rectangle 311"/>
              <p:cNvSpPr>
                <a:spLocks noChangeArrowheads="1"/>
              </p:cNvSpPr>
              <p:nvPr/>
            </p:nvSpPr>
            <p:spPr bwMode="auto">
              <a:xfrm>
                <a:off x="1662" y="3090"/>
                <a:ext cx="7" cy="742"/>
              </a:xfrm>
              <a:prstGeom prst="rect">
                <a:avLst/>
              </a:prstGeom>
              <a:solidFill>
                <a:srgbClr val="F49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5" name="Rectangle 312"/>
              <p:cNvSpPr>
                <a:spLocks noChangeArrowheads="1"/>
              </p:cNvSpPr>
              <p:nvPr/>
            </p:nvSpPr>
            <p:spPr bwMode="auto">
              <a:xfrm>
                <a:off x="1669" y="3090"/>
                <a:ext cx="7" cy="742"/>
              </a:xfrm>
              <a:prstGeom prst="rect">
                <a:avLst/>
              </a:prstGeom>
              <a:solidFill>
                <a:srgbClr val="F89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6" name="Rectangle 313"/>
              <p:cNvSpPr>
                <a:spLocks noChangeArrowheads="1"/>
              </p:cNvSpPr>
              <p:nvPr/>
            </p:nvSpPr>
            <p:spPr bwMode="auto">
              <a:xfrm>
                <a:off x="1676" y="3090"/>
                <a:ext cx="6" cy="742"/>
              </a:xfrm>
              <a:prstGeom prst="rect">
                <a:avLst/>
              </a:prstGeom>
              <a:solidFill>
                <a:srgbClr val="FC96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7" name="Rectangle 314"/>
              <p:cNvSpPr>
                <a:spLocks noChangeArrowheads="1"/>
              </p:cNvSpPr>
              <p:nvPr/>
            </p:nvSpPr>
            <p:spPr bwMode="auto">
              <a:xfrm>
                <a:off x="1682" y="3090"/>
                <a:ext cx="7" cy="742"/>
              </a:xfrm>
              <a:prstGeom prst="rect">
                <a:avLst/>
              </a:prstGeom>
              <a:solidFill>
                <a:srgbClr val="FD9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8" name="Rectangle 315"/>
              <p:cNvSpPr>
                <a:spLocks noChangeArrowheads="1"/>
              </p:cNvSpPr>
              <p:nvPr/>
            </p:nvSpPr>
            <p:spPr bwMode="auto">
              <a:xfrm>
                <a:off x="1689" y="3090"/>
                <a:ext cx="6" cy="742"/>
              </a:xfrm>
              <a:prstGeom prst="rect">
                <a:avLst/>
              </a:prstGeom>
              <a:solidFill>
                <a:srgbClr val="FF99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9" name="Rectangle 316"/>
              <p:cNvSpPr>
                <a:spLocks noChangeArrowheads="1"/>
              </p:cNvSpPr>
              <p:nvPr/>
            </p:nvSpPr>
            <p:spPr bwMode="auto">
              <a:xfrm>
                <a:off x="1695" y="3090"/>
                <a:ext cx="7" cy="742"/>
              </a:xfrm>
              <a:prstGeom prst="rect">
                <a:avLst/>
              </a:prstGeom>
              <a:solidFill>
                <a:srgbClr val="FD9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0" name="Rectangle 317"/>
              <p:cNvSpPr>
                <a:spLocks noChangeArrowheads="1"/>
              </p:cNvSpPr>
              <p:nvPr/>
            </p:nvSpPr>
            <p:spPr bwMode="auto">
              <a:xfrm>
                <a:off x="1702" y="3090"/>
                <a:ext cx="7" cy="742"/>
              </a:xfrm>
              <a:prstGeom prst="rect">
                <a:avLst/>
              </a:prstGeom>
              <a:solidFill>
                <a:srgbClr val="FC96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1" name="Rectangle 318"/>
              <p:cNvSpPr>
                <a:spLocks noChangeArrowheads="1"/>
              </p:cNvSpPr>
              <p:nvPr/>
            </p:nvSpPr>
            <p:spPr bwMode="auto">
              <a:xfrm>
                <a:off x="1709" y="3090"/>
                <a:ext cx="6" cy="742"/>
              </a:xfrm>
              <a:prstGeom prst="rect">
                <a:avLst/>
              </a:prstGeom>
              <a:solidFill>
                <a:srgbClr val="F895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2" name="Rectangle 319"/>
              <p:cNvSpPr>
                <a:spLocks noChangeArrowheads="1"/>
              </p:cNvSpPr>
              <p:nvPr/>
            </p:nvSpPr>
            <p:spPr bwMode="auto">
              <a:xfrm>
                <a:off x="1715" y="3090"/>
                <a:ext cx="7" cy="742"/>
              </a:xfrm>
              <a:prstGeom prst="rect">
                <a:avLst/>
              </a:prstGeom>
              <a:solidFill>
                <a:srgbClr val="F49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3" name="Rectangle 320"/>
              <p:cNvSpPr>
                <a:spLocks noChangeArrowheads="1"/>
              </p:cNvSpPr>
              <p:nvPr/>
            </p:nvSpPr>
            <p:spPr bwMode="auto">
              <a:xfrm>
                <a:off x="1722" y="3090"/>
                <a:ext cx="7" cy="742"/>
              </a:xfrm>
              <a:prstGeom prst="rect">
                <a:avLst/>
              </a:prstGeom>
              <a:solidFill>
                <a:srgbClr val="EE8F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4" name="Rectangle 321"/>
              <p:cNvSpPr>
                <a:spLocks noChangeArrowheads="1"/>
              </p:cNvSpPr>
              <p:nvPr/>
            </p:nvSpPr>
            <p:spPr bwMode="auto">
              <a:xfrm>
                <a:off x="1729" y="3090"/>
                <a:ext cx="6" cy="742"/>
              </a:xfrm>
              <a:prstGeom prst="rect">
                <a:avLst/>
              </a:prstGeom>
              <a:solidFill>
                <a:srgbClr val="E88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5" name="Rectangle 322"/>
              <p:cNvSpPr>
                <a:spLocks noChangeArrowheads="1"/>
              </p:cNvSpPr>
              <p:nvPr/>
            </p:nvSpPr>
            <p:spPr bwMode="auto">
              <a:xfrm>
                <a:off x="1735" y="3090"/>
                <a:ext cx="7" cy="742"/>
              </a:xfrm>
              <a:prstGeom prst="rect">
                <a:avLst/>
              </a:prstGeom>
              <a:solidFill>
                <a:srgbClr val="E087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6" name="Rectangle 323"/>
              <p:cNvSpPr>
                <a:spLocks noChangeArrowheads="1"/>
              </p:cNvSpPr>
              <p:nvPr/>
            </p:nvSpPr>
            <p:spPr bwMode="auto">
              <a:xfrm>
                <a:off x="1742" y="3090"/>
                <a:ext cx="6" cy="742"/>
              </a:xfrm>
              <a:prstGeom prst="rect">
                <a:avLst/>
              </a:prstGeom>
              <a:solidFill>
                <a:srgbClr val="D681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7" name="Rectangle 324"/>
              <p:cNvSpPr>
                <a:spLocks noChangeArrowheads="1"/>
              </p:cNvSpPr>
              <p:nvPr/>
            </p:nvSpPr>
            <p:spPr bwMode="auto">
              <a:xfrm>
                <a:off x="1748" y="3090"/>
                <a:ext cx="7" cy="742"/>
              </a:xfrm>
              <a:prstGeom prst="rect">
                <a:avLst/>
              </a:prstGeom>
              <a:solidFill>
                <a:srgbClr val="CC7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8" name="Rectangle 325"/>
              <p:cNvSpPr>
                <a:spLocks noChangeArrowheads="1"/>
              </p:cNvSpPr>
              <p:nvPr/>
            </p:nvSpPr>
            <p:spPr bwMode="auto">
              <a:xfrm>
                <a:off x="1755" y="3090"/>
                <a:ext cx="7" cy="742"/>
              </a:xfrm>
              <a:prstGeom prst="rect">
                <a:avLst/>
              </a:prstGeom>
              <a:solidFill>
                <a:srgbClr val="C073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9" name="Rectangle 326"/>
              <p:cNvSpPr>
                <a:spLocks noChangeArrowheads="1"/>
              </p:cNvSpPr>
              <p:nvPr/>
            </p:nvSpPr>
            <p:spPr bwMode="auto">
              <a:xfrm>
                <a:off x="1762" y="3090"/>
                <a:ext cx="6" cy="742"/>
              </a:xfrm>
              <a:prstGeom prst="rect">
                <a:avLst/>
              </a:prstGeom>
              <a:solidFill>
                <a:srgbClr val="B46C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0" name="Rectangle 327"/>
              <p:cNvSpPr>
                <a:spLocks noChangeArrowheads="1"/>
              </p:cNvSpPr>
              <p:nvPr/>
            </p:nvSpPr>
            <p:spPr bwMode="auto">
              <a:xfrm>
                <a:off x="1768" y="3090"/>
                <a:ext cx="7" cy="742"/>
              </a:xfrm>
              <a:prstGeom prst="rect">
                <a:avLst/>
              </a:prstGeom>
              <a:solidFill>
                <a:srgbClr val="A865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1" name="Rectangle 328"/>
              <p:cNvSpPr>
                <a:spLocks noChangeArrowheads="1"/>
              </p:cNvSpPr>
              <p:nvPr/>
            </p:nvSpPr>
            <p:spPr bwMode="auto">
              <a:xfrm>
                <a:off x="1775" y="3090"/>
                <a:ext cx="6" cy="742"/>
              </a:xfrm>
              <a:prstGeom prst="rect">
                <a:avLst/>
              </a:prstGeom>
              <a:solidFill>
                <a:srgbClr val="9D5F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2" name="Rectangle 329"/>
              <p:cNvSpPr>
                <a:spLocks noChangeArrowheads="1"/>
              </p:cNvSpPr>
              <p:nvPr/>
            </p:nvSpPr>
            <p:spPr bwMode="auto">
              <a:xfrm>
                <a:off x="1781" y="3090"/>
                <a:ext cx="7" cy="742"/>
              </a:xfrm>
              <a:prstGeom prst="rect">
                <a:avLst/>
              </a:prstGeom>
              <a:solidFill>
                <a:srgbClr val="935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3" name="Rectangle 330"/>
              <p:cNvSpPr>
                <a:spLocks noChangeArrowheads="1"/>
              </p:cNvSpPr>
              <p:nvPr/>
            </p:nvSpPr>
            <p:spPr bwMode="auto">
              <a:xfrm>
                <a:off x="1788" y="3090"/>
                <a:ext cx="7" cy="742"/>
              </a:xfrm>
              <a:prstGeom prst="rect">
                <a:avLst/>
              </a:prstGeom>
              <a:solidFill>
                <a:srgbClr val="8A53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4" name="Rectangle 331"/>
              <p:cNvSpPr>
                <a:spLocks noChangeArrowheads="1"/>
              </p:cNvSpPr>
              <p:nvPr/>
            </p:nvSpPr>
            <p:spPr bwMode="auto">
              <a:xfrm>
                <a:off x="1795" y="3090"/>
                <a:ext cx="6" cy="742"/>
              </a:xfrm>
              <a:prstGeom prst="rect">
                <a:avLst/>
              </a:prstGeom>
              <a:solidFill>
                <a:srgbClr val="824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5" name="Rectangle 332"/>
              <p:cNvSpPr>
                <a:spLocks noChangeArrowheads="1"/>
              </p:cNvSpPr>
              <p:nvPr/>
            </p:nvSpPr>
            <p:spPr bwMode="auto">
              <a:xfrm>
                <a:off x="1801" y="3090"/>
                <a:ext cx="7" cy="742"/>
              </a:xfrm>
              <a:prstGeom prst="rect">
                <a:avLst/>
              </a:prstGeom>
              <a:solidFill>
                <a:srgbClr val="7D4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6" name="Rectangle 333"/>
              <p:cNvSpPr>
                <a:spLocks noChangeArrowheads="1"/>
              </p:cNvSpPr>
              <p:nvPr/>
            </p:nvSpPr>
            <p:spPr bwMode="auto">
              <a:xfrm>
                <a:off x="1808" y="3090"/>
                <a:ext cx="7" cy="742"/>
              </a:xfrm>
              <a:prstGeom prst="rect">
                <a:avLst/>
              </a:prstGeom>
              <a:solidFill>
                <a:srgbClr val="784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7" name="Rectangle 334"/>
              <p:cNvSpPr>
                <a:spLocks noChangeArrowheads="1"/>
              </p:cNvSpPr>
              <p:nvPr/>
            </p:nvSpPr>
            <p:spPr bwMode="auto">
              <a:xfrm>
                <a:off x="1570" y="3090"/>
                <a:ext cx="245" cy="742"/>
              </a:xfrm>
              <a:prstGeom prst="rect">
                <a:avLst/>
              </a:prstGeom>
              <a:gradFill rotWithShape="1">
                <a:gsLst>
                  <a:gs pos="0">
                    <a:srgbClr val="2F4776"/>
                  </a:gs>
                  <a:gs pos="50000">
                    <a:srgbClr val="6699FF"/>
                  </a:gs>
                  <a:gs pos="100000">
                    <a:srgbClr val="2F4776"/>
                  </a:gs>
                </a:gsLst>
                <a:lin ang="0" scaled="1"/>
              </a:gradFill>
              <a:ln w="11113">
                <a:solidFill>
                  <a:srgbClr val="000000"/>
                </a:solidFill>
                <a:miter lim="800000"/>
                <a:headEnd/>
                <a:tailEnd/>
              </a:ln>
            </p:spPr>
            <p:txBody>
              <a:bodyPr/>
              <a:lstStyle/>
              <a:p>
                <a:endParaRPr lang="nl-NL">
                  <a:solidFill>
                    <a:srgbClr val="4F2683"/>
                  </a:solidFill>
                  <a:latin typeface="Trebuchet MS" pitchFamily="34" charset="0"/>
                  <a:cs typeface="Arial" charset="0"/>
                </a:endParaRPr>
              </a:p>
            </p:txBody>
          </p:sp>
          <p:sp>
            <p:nvSpPr>
              <p:cNvPr id="130178" name="Rectangle 335"/>
              <p:cNvSpPr>
                <a:spLocks noChangeArrowheads="1"/>
              </p:cNvSpPr>
              <p:nvPr/>
            </p:nvSpPr>
            <p:spPr bwMode="auto">
              <a:xfrm>
                <a:off x="1887" y="2759"/>
                <a:ext cx="7" cy="1073"/>
              </a:xfrm>
              <a:prstGeom prst="rect">
                <a:avLst/>
              </a:prstGeom>
              <a:solidFill>
                <a:srgbClr val="784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9" name="Rectangle 336"/>
              <p:cNvSpPr>
                <a:spLocks noChangeArrowheads="1"/>
              </p:cNvSpPr>
              <p:nvPr/>
            </p:nvSpPr>
            <p:spPr bwMode="auto">
              <a:xfrm>
                <a:off x="1894" y="2759"/>
                <a:ext cx="7" cy="1073"/>
              </a:xfrm>
              <a:prstGeom prst="rect">
                <a:avLst/>
              </a:prstGeom>
              <a:solidFill>
                <a:srgbClr val="7C4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0" name="Rectangle 337"/>
              <p:cNvSpPr>
                <a:spLocks noChangeArrowheads="1"/>
              </p:cNvSpPr>
              <p:nvPr/>
            </p:nvSpPr>
            <p:spPr bwMode="auto">
              <a:xfrm>
                <a:off x="1901" y="2759"/>
                <a:ext cx="6" cy="1073"/>
              </a:xfrm>
              <a:prstGeom prst="rect">
                <a:avLst/>
              </a:prstGeom>
              <a:solidFill>
                <a:srgbClr val="814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1" name="Rectangle 338"/>
              <p:cNvSpPr>
                <a:spLocks noChangeArrowheads="1"/>
              </p:cNvSpPr>
              <p:nvPr/>
            </p:nvSpPr>
            <p:spPr bwMode="auto">
              <a:xfrm>
                <a:off x="1907" y="2759"/>
                <a:ext cx="7" cy="1073"/>
              </a:xfrm>
              <a:prstGeom prst="rect">
                <a:avLst/>
              </a:prstGeom>
              <a:solidFill>
                <a:srgbClr val="8953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2" name="Rectangle 339"/>
              <p:cNvSpPr>
                <a:spLocks noChangeArrowheads="1"/>
              </p:cNvSpPr>
              <p:nvPr/>
            </p:nvSpPr>
            <p:spPr bwMode="auto">
              <a:xfrm>
                <a:off x="1914" y="2759"/>
                <a:ext cx="7" cy="1073"/>
              </a:xfrm>
              <a:prstGeom prst="rect">
                <a:avLst/>
              </a:prstGeom>
              <a:solidFill>
                <a:srgbClr val="925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3" name="Rectangle 340"/>
              <p:cNvSpPr>
                <a:spLocks noChangeArrowheads="1"/>
              </p:cNvSpPr>
              <p:nvPr/>
            </p:nvSpPr>
            <p:spPr bwMode="auto">
              <a:xfrm>
                <a:off x="1921" y="2759"/>
                <a:ext cx="6" cy="1073"/>
              </a:xfrm>
              <a:prstGeom prst="rect">
                <a:avLst/>
              </a:prstGeom>
              <a:solidFill>
                <a:srgbClr val="9C5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4" name="Rectangle 341"/>
              <p:cNvSpPr>
                <a:spLocks noChangeArrowheads="1"/>
              </p:cNvSpPr>
              <p:nvPr/>
            </p:nvSpPr>
            <p:spPr bwMode="auto">
              <a:xfrm>
                <a:off x="1927" y="2759"/>
                <a:ext cx="7" cy="1073"/>
              </a:xfrm>
              <a:prstGeom prst="rect">
                <a:avLst/>
              </a:prstGeom>
              <a:solidFill>
                <a:srgbClr val="A66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5" name="Rectangle 342"/>
              <p:cNvSpPr>
                <a:spLocks noChangeArrowheads="1"/>
              </p:cNvSpPr>
              <p:nvPr/>
            </p:nvSpPr>
            <p:spPr bwMode="auto">
              <a:xfrm>
                <a:off x="1934" y="2759"/>
                <a:ext cx="6" cy="1073"/>
              </a:xfrm>
              <a:prstGeom prst="rect">
                <a:avLst/>
              </a:prstGeom>
              <a:solidFill>
                <a:srgbClr val="B16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6" name="Rectangle 343"/>
              <p:cNvSpPr>
                <a:spLocks noChangeArrowheads="1"/>
              </p:cNvSpPr>
              <p:nvPr/>
            </p:nvSpPr>
            <p:spPr bwMode="auto">
              <a:xfrm>
                <a:off x="1940" y="2759"/>
                <a:ext cx="7" cy="1073"/>
              </a:xfrm>
              <a:prstGeom prst="rect">
                <a:avLst/>
              </a:prstGeom>
              <a:solidFill>
                <a:srgbClr val="BD7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7" name="Rectangle 344"/>
              <p:cNvSpPr>
                <a:spLocks noChangeArrowheads="1"/>
              </p:cNvSpPr>
              <p:nvPr/>
            </p:nvSpPr>
            <p:spPr bwMode="auto">
              <a:xfrm>
                <a:off x="1947" y="2759"/>
                <a:ext cx="7" cy="1073"/>
              </a:xfrm>
              <a:prstGeom prst="rect">
                <a:avLst/>
              </a:prstGeom>
              <a:solidFill>
                <a:srgbClr val="C979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8" name="Rectangle 345"/>
              <p:cNvSpPr>
                <a:spLocks noChangeArrowheads="1"/>
              </p:cNvSpPr>
              <p:nvPr/>
            </p:nvSpPr>
            <p:spPr bwMode="auto">
              <a:xfrm>
                <a:off x="1954" y="2759"/>
                <a:ext cx="6" cy="1073"/>
              </a:xfrm>
              <a:prstGeom prst="rect">
                <a:avLst/>
              </a:prstGeom>
              <a:solidFill>
                <a:srgbClr val="D37F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9" name="Rectangle 346"/>
              <p:cNvSpPr>
                <a:spLocks noChangeArrowheads="1"/>
              </p:cNvSpPr>
              <p:nvPr/>
            </p:nvSpPr>
            <p:spPr bwMode="auto">
              <a:xfrm>
                <a:off x="1960" y="2759"/>
                <a:ext cx="7" cy="1073"/>
              </a:xfrm>
              <a:prstGeom prst="rect">
                <a:avLst/>
              </a:prstGeom>
              <a:solidFill>
                <a:srgbClr val="DD85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0" name="Rectangle 347"/>
              <p:cNvSpPr>
                <a:spLocks noChangeArrowheads="1"/>
              </p:cNvSpPr>
              <p:nvPr/>
            </p:nvSpPr>
            <p:spPr bwMode="auto">
              <a:xfrm>
                <a:off x="1967" y="2759"/>
                <a:ext cx="6" cy="1073"/>
              </a:xfrm>
              <a:prstGeom prst="rect">
                <a:avLst/>
              </a:prstGeom>
              <a:solidFill>
                <a:srgbClr val="E58A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1" name="Rectangle 348"/>
              <p:cNvSpPr>
                <a:spLocks noChangeArrowheads="1"/>
              </p:cNvSpPr>
              <p:nvPr/>
            </p:nvSpPr>
            <p:spPr bwMode="auto">
              <a:xfrm>
                <a:off x="1973" y="2759"/>
                <a:ext cx="7" cy="1073"/>
              </a:xfrm>
              <a:prstGeom prst="rect">
                <a:avLst/>
              </a:prstGeom>
              <a:solidFill>
                <a:srgbClr val="EC8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2" name="Rectangle 349"/>
              <p:cNvSpPr>
                <a:spLocks noChangeArrowheads="1"/>
              </p:cNvSpPr>
              <p:nvPr/>
            </p:nvSpPr>
            <p:spPr bwMode="auto">
              <a:xfrm>
                <a:off x="1980" y="2759"/>
                <a:ext cx="7" cy="1073"/>
              </a:xfrm>
              <a:prstGeom prst="rect">
                <a:avLst/>
              </a:prstGeom>
              <a:solidFill>
                <a:srgbClr val="F29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3" name="Rectangle 350"/>
              <p:cNvSpPr>
                <a:spLocks noChangeArrowheads="1"/>
              </p:cNvSpPr>
              <p:nvPr/>
            </p:nvSpPr>
            <p:spPr bwMode="auto">
              <a:xfrm>
                <a:off x="1987" y="2759"/>
                <a:ext cx="6" cy="1073"/>
              </a:xfrm>
              <a:prstGeom prst="rect">
                <a:avLst/>
              </a:prstGeom>
              <a:solidFill>
                <a:srgbClr val="F69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4" name="Rectangle 351"/>
              <p:cNvSpPr>
                <a:spLocks noChangeArrowheads="1"/>
              </p:cNvSpPr>
              <p:nvPr/>
            </p:nvSpPr>
            <p:spPr bwMode="auto">
              <a:xfrm>
                <a:off x="1993" y="2759"/>
                <a:ext cx="7" cy="1073"/>
              </a:xfrm>
              <a:prstGeom prst="rect">
                <a:avLst/>
              </a:prstGeom>
              <a:solidFill>
                <a:srgbClr val="FA96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5" name="Rectangle 352"/>
              <p:cNvSpPr>
                <a:spLocks noChangeArrowheads="1"/>
              </p:cNvSpPr>
              <p:nvPr/>
            </p:nvSpPr>
            <p:spPr bwMode="auto">
              <a:xfrm>
                <a:off x="2000" y="2759"/>
                <a:ext cx="7" cy="1073"/>
              </a:xfrm>
              <a:prstGeom prst="rect">
                <a:avLst/>
              </a:prstGeom>
              <a:solidFill>
                <a:srgbClr val="FC97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6" name="Rectangle 353"/>
              <p:cNvSpPr>
                <a:spLocks noChangeArrowheads="1"/>
              </p:cNvSpPr>
              <p:nvPr/>
            </p:nvSpPr>
            <p:spPr bwMode="auto">
              <a:xfrm>
                <a:off x="2007" y="2759"/>
                <a:ext cx="13" cy="1073"/>
              </a:xfrm>
              <a:prstGeom prst="rect">
                <a:avLst/>
              </a:prstGeom>
              <a:solidFill>
                <a:srgbClr val="FE9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7" name="Rectangle 354"/>
              <p:cNvSpPr>
                <a:spLocks noChangeArrowheads="1"/>
              </p:cNvSpPr>
              <p:nvPr/>
            </p:nvSpPr>
            <p:spPr bwMode="auto">
              <a:xfrm>
                <a:off x="2020" y="2759"/>
                <a:ext cx="6" cy="1073"/>
              </a:xfrm>
              <a:prstGeom prst="rect">
                <a:avLst/>
              </a:prstGeom>
              <a:solidFill>
                <a:srgbClr val="FC97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8" name="Rectangle 355"/>
              <p:cNvSpPr>
                <a:spLocks noChangeArrowheads="1"/>
              </p:cNvSpPr>
              <p:nvPr/>
            </p:nvSpPr>
            <p:spPr bwMode="auto">
              <a:xfrm>
                <a:off x="2026" y="2759"/>
                <a:ext cx="7" cy="1073"/>
              </a:xfrm>
              <a:prstGeom prst="rect">
                <a:avLst/>
              </a:prstGeom>
              <a:solidFill>
                <a:srgbClr val="FA96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9" name="Rectangle 356"/>
              <p:cNvSpPr>
                <a:spLocks noChangeArrowheads="1"/>
              </p:cNvSpPr>
              <p:nvPr/>
            </p:nvSpPr>
            <p:spPr bwMode="auto">
              <a:xfrm>
                <a:off x="2033" y="2759"/>
                <a:ext cx="7" cy="1073"/>
              </a:xfrm>
              <a:prstGeom prst="rect">
                <a:avLst/>
              </a:prstGeom>
              <a:solidFill>
                <a:srgbClr val="F69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0" name="Rectangle 357"/>
              <p:cNvSpPr>
                <a:spLocks noChangeArrowheads="1"/>
              </p:cNvSpPr>
              <p:nvPr/>
            </p:nvSpPr>
            <p:spPr bwMode="auto">
              <a:xfrm>
                <a:off x="2040" y="2759"/>
                <a:ext cx="6" cy="1073"/>
              </a:xfrm>
              <a:prstGeom prst="rect">
                <a:avLst/>
              </a:prstGeom>
              <a:solidFill>
                <a:srgbClr val="F29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1" name="Rectangle 358"/>
              <p:cNvSpPr>
                <a:spLocks noChangeArrowheads="1"/>
              </p:cNvSpPr>
              <p:nvPr/>
            </p:nvSpPr>
            <p:spPr bwMode="auto">
              <a:xfrm>
                <a:off x="2046" y="2759"/>
                <a:ext cx="7" cy="1073"/>
              </a:xfrm>
              <a:prstGeom prst="rect">
                <a:avLst/>
              </a:prstGeom>
              <a:solidFill>
                <a:srgbClr val="EC8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2" name="Rectangle 359"/>
              <p:cNvSpPr>
                <a:spLocks noChangeArrowheads="1"/>
              </p:cNvSpPr>
              <p:nvPr/>
            </p:nvSpPr>
            <p:spPr bwMode="auto">
              <a:xfrm>
                <a:off x="2053" y="2759"/>
                <a:ext cx="7" cy="1073"/>
              </a:xfrm>
              <a:prstGeom prst="rect">
                <a:avLst/>
              </a:prstGeom>
              <a:solidFill>
                <a:srgbClr val="E58A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3" name="Rectangle 360"/>
              <p:cNvSpPr>
                <a:spLocks noChangeArrowheads="1"/>
              </p:cNvSpPr>
              <p:nvPr/>
            </p:nvSpPr>
            <p:spPr bwMode="auto">
              <a:xfrm>
                <a:off x="2060" y="2759"/>
                <a:ext cx="6" cy="1073"/>
              </a:xfrm>
              <a:prstGeom prst="rect">
                <a:avLst/>
              </a:prstGeom>
              <a:solidFill>
                <a:srgbClr val="DD85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4" name="Rectangle 361"/>
              <p:cNvSpPr>
                <a:spLocks noChangeArrowheads="1"/>
              </p:cNvSpPr>
              <p:nvPr/>
            </p:nvSpPr>
            <p:spPr bwMode="auto">
              <a:xfrm>
                <a:off x="2066" y="2759"/>
                <a:ext cx="7" cy="1073"/>
              </a:xfrm>
              <a:prstGeom prst="rect">
                <a:avLst/>
              </a:prstGeom>
              <a:solidFill>
                <a:srgbClr val="D37F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5" name="Rectangle 362"/>
              <p:cNvSpPr>
                <a:spLocks noChangeArrowheads="1"/>
              </p:cNvSpPr>
              <p:nvPr/>
            </p:nvSpPr>
            <p:spPr bwMode="auto">
              <a:xfrm>
                <a:off x="2073" y="2759"/>
                <a:ext cx="6" cy="1073"/>
              </a:xfrm>
              <a:prstGeom prst="rect">
                <a:avLst/>
              </a:prstGeom>
              <a:solidFill>
                <a:srgbClr val="C979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6" name="Rectangle 363"/>
              <p:cNvSpPr>
                <a:spLocks noChangeArrowheads="1"/>
              </p:cNvSpPr>
              <p:nvPr/>
            </p:nvSpPr>
            <p:spPr bwMode="auto">
              <a:xfrm>
                <a:off x="2079" y="2759"/>
                <a:ext cx="7" cy="1073"/>
              </a:xfrm>
              <a:prstGeom prst="rect">
                <a:avLst/>
              </a:prstGeom>
              <a:solidFill>
                <a:srgbClr val="BD7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7" name="Rectangle 364"/>
              <p:cNvSpPr>
                <a:spLocks noChangeArrowheads="1"/>
              </p:cNvSpPr>
              <p:nvPr/>
            </p:nvSpPr>
            <p:spPr bwMode="auto">
              <a:xfrm>
                <a:off x="2086" y="2759"/>
                <a:ext cx="7" cy="1073"/>
              </a:xfrm>
              <a:prstGeom prst="rect">
                <a:avLst/>
              </a:prstGeom>
              <a:solidFill>
                <a:srgbClr val="B16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8" name="Rectangle 365"/>
              <p:cNvSpPr>
                <a:spLocks noChangeArrowheads="1"/>
              </p:cNvSpPr>
              <p:nvPr/>
            </p:nvSpPr>
            <p:spPr bwMode="auto">
              <a:xfrm>
                <a:off x="2093" y="2759"/>
                <a:ext cx="6" cy="1073"/>
              </a:xfrm>
              <a:prstGeom prst="rect">
                <a:avLst/>
              </a:prstGeom>
              <a:solidFill>
                <a:srgbClr val="A66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9" name="Rectangle 366"/>
              <p:cNvSpPr>
                <a:spLocks noChangeArrowheads="1"/>
              </p:cNvSpPr>
              <p:nvPr/>
            </p:nvSpPr>
            <p:spPr bwMode="auto">
              <a:xfrm>
                <a:off x="2099" y="2759"/>
                <a:ext cx="7" cy="1073"/>
              </a:xfrm>
              <a:prstGeom prst="rect">
                <a:avLst/>
              </a:prstGeom>
              <a:solidFill>
                <a:srgbClr val="9C5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10" name="Rectangle 367"/>
              <p:cNvSpPr>
                <a:spLocks noChangeArrowheads="1"/>
              </p:cNvSpPr>
              <p:nvPr/>
            </p:nvSpPr>
            <p:spPr bwMode="auto">
              <a:xfrm>
                <a:off x="2106" y="2759"/>
                <a:ext cx="6" cy="1073"/>
              </a:xfrm>
              <a:prstGeom prst="rect">
                <a:avLst/>
              </a:prstGeom>
              <a:solidFill>
                <a:srgbClr val="925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11" name="Rectangle 368"/>
              <p:cNvSpPr>
                <a:spLocks noChangeArrowheads="1"/>
              </p:cNvSpPr>
              <p:nvPr/>
            </p:nvSpPr>
            <p:spPr bwMode="auto">
              <a:xfrm>
                <a:off x="2112" y="2759"/>
                <a:ext cx="7" cy="1073"/>
              </a:xfrm>
              <a:prstGeom prst="rect">
                <a:avLst/>
              </a:prstGeom>
              <a:solidFill>
                <a:srgbClr val="8A53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12" name="Rectangle 369"/>
              <p:cNvSpPr>
                <a:spLocks noChangeArrowheads="1"/>
              </p:cNvSpPr>
              <p:nvPr/>
            </p:nvSpPr>
            <p:spPr bwMode="auto">
              <a:xfrm>
                <a:off x="2119" y="2759"/>
                <a:ext cx="7" cy="1073"/>
              </a:xfrm>
              <a:prstGeom prst="rect">
                <a:avLst/>
              </a:prstGeom>
              <a:solidFill>
                <a:srgbClr val="814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13" name="Rectangle 370"/>
              <p:cNvSpPr>
                <a:spLocks noChangeArrowheads="1"/>
              </p:cNvSpPr>
              <p:nvPr/>
            </p:nvSpPr>
            <p:spPr bwMode="auto">
              <a:xfrm>
                <a:off x="2126" y="2759"/>
                <a:ext cx="6" cy="1073"/>
              </a:xfrm>
              <a:prstGeom prst="rect">
                <a:avLst/>
              </a:prstGeom>
              <a:solidFill>
                <a:srgbClr val="7C4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14" name="Rectangle 371"/>
              <p:cNvSpPr>
                <a:spLocks noChangeArrowheads="1"/>
              </p:cNvSpPr>
              <p:nvPr/>
            </p:nvSpPr>
            <p:spPr bwMode="auto">
              <a:xfrm>
                <a:off x="2132" y="2759"/>
                <a:ext cx="7" cy="1073"/>
              </a:xfrm>
              <a:prstGeom prst="rect">
                <a:avLst/>
              </a:prstGeom>
              <a:solidFill>
                <a:srgbClr val="784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15" name="Rectangle 372"/>
              <p:cNvSpPr>
                <a:spLocks noChangeArrowheads="1"/>
              </p:cNvSpPr>
              <p:nvPr/>
            </p:nvSpPr>
            <p:spPr bwMode="auto">
              <a:xfrm>
                <a:off x="1887" y="2759"/>
                <a:ext cx="252" cy="1073"/>
              </a:xfrm>
              <a:prstGeom prst="rect">
                <a:avLst/>
              </a:prstGeom>
              <a:gradFill rotWithShape="1">
                <a:gsLst>
                  <a:gs pos="0">
                    <a:srgbClr val="41455D"/>
                  </a:gs>
                  <a:gs pos="50000">
                    <a:srgbClr val="8C96C8"/>
                  </a:gs>
                  <a:gs pos="100000">
                    <a:srgbClr val="41455D"/>
                  </a:gs>
                </a:gsLst>
                <a:lin ang="0" scaled="1"/>
              </a:gradFill>
              <a:ln w="11113">
                <a:solidFill>
                  <a:srgbClr val="000000"/>
                </a:solidFill>
                <a:miter lim="800000"/>
                <a:headEnd/>
                <a:tailEnd/>
              </a:ln>
            </p:spPr>
            <p:txBody>
              <a:bodyPr/>
              <a:lstStyle/>
              <a:p>
                <a:endParaRPr lang="nl-NL">
                  <a:solidFill>
                    <a:srgbClr val="4F2683"/>
                  </a:solidFill>
                  <a:latin typeface="Trebuchet MS" pitchFamily="34" charset="0"/>
                  <a:cs typeface="Arial" charset="0"/>
                </a:endParaRPr>
              </a:p>
            </p:txBody>
          </p:sp>
          <p:sp>
            <p:nvSpPr>
              <p:cNvPr id="130216" name="Line 373"/>
              <p:cNvSpPr>
                <a:spLocks noChangeShapeType="1"/>
              </p:cNvSpPr>
              <p:nvPr/>
            </p:nvSpPr>
            <p:spPr bwMode="auto">
              <a:xfrm flipV="1">
                <a:off x="1047" y="3176"/>
                <a:ext cx="1" cy="40"/>
              </a:xfrm>
              <a:prstGeom prst="line">
                <a:avLst/>
              </a:prstGeom>
              <a:noFill/>
              <a:ln w="11113">
                <a:solidFill>
                  <a:srgbClr val="000000"/>
                </a:solidFill>
                <a:round/>
                <a:headEnd/>
                <a:tailEnd/>
              </a:ln>
            </p:spPr>
            <p:txBody>
              <a:bodyPr/>
              <a:lstStyle/>
              <a:p>
                <a:endParaRPr lang="en-US">
                  <a:latin typeface="Trebuchet MS" pitchFamily="34" charset="0"/>
                </a:endParaRPr>
              </a:p>
            </p:txBody>
          </p:sp>
          <p:sp>
            <p:nvSpPr>
              <p:cNvPr id="130217" name="Line 374"/>
              <p:cNvSpPr>
                <a:spLocks noChangeShapeType="1"/>
              </p:cNvSpPr>
              <p:nvPr/>
            </p:nvSpPr>
            <p:spPr bwMode="auto">
              <a:xfrm>
                <a:off x="1027" y="3176"/>
                <a:ext cx="46" cy="1"/>
              </a:xfrm>
              <a:prstGeom prst="line">
                <a:avLst/>
              </a:prstGeom>
              <a:noFill/>
              <a:ln w="11113">
                <a:solidFill>
                  <a:srgbClr val="000000"/>
                </a:solidFill>
                <a:round/>
                <a:headEnd/>
                <a:tailEnd/>
              </a:ln>
            </p:spPr>
            <p:txBody>
              <a:bodyPr/>
              <a:lstStyle/>
              <a:p>
                <a:endParaRPr lang="en-US">
                  <a:latin typeface="Trebuchet MS" pitchFamily="34" charset="0"/>
                </a:endParaRPr>
              </a:p>
            </p:txBody>
          </p:sp>
          <p:sp>
            <p:nvSpPr>
              <p:cNvPr id="130218" name="Line 375"/>
              <p:cNvSpPr>
                <a:spLocks noChangeShapeType="1"/>
              </p:cNvSpPr>
              <p:nvPr/>
            </p:nvSpPr>
            <p:spPr bwMode="auto">
              <a:xfrm flipV="1">
                <a:off x="1371" y="2958"/>
                <a:ext cx="1" cy="79"/>
              </a:xfrm>
              <a:prstGeom prst="line">
                <a:avLst/>
              </a:prstGeom>
              <a:noFill/>
              <a:ln w="11113">
                <a:solidFill>
                  <a:srgbClr val="000000"/>
                </a:solidFill>
                <a:round/>
                <a:headEnd/>
                <a:tailEnd/>
              </a:ln>
            </p:spPr>
            <p:txBody>
              <a:bodyPr/>
              <a:lstStyle/>
              <a:p>
                <a:endParaRPr lang="en-US">
                  <a:latin typeface="Trebuchet MS" pitchFamily="34" charset="0"/>
                </a:endParaRPr>
              </a:p>
            </p:txBody>
          </p:sp>
          <p:sp>
            <p:nvSpPr>
              <p:cNvPr id="130219" name="Line 376"/>
              <p:cNvSpPr>
                <a:spLocks noChangeShapeType="1"/>
              </p:cNvSpPr>
              <p:nvPr/>
            </p:nvSpPr>
            <p:spPr bwMode="auto">
              <a:xfrm>
                <a:off x="1351" y="2958"/>
                <a:ext cx="47" cy="1"/>
              </a:xfrm>
              <a:prstGeom prst="line">
                <a:avLst/>
              </a:prstGeom>
              <a:noFill/>
              <a:ln w="11113">
                <a:solidFill>
                  <a:srgbClr val="000000"/>
                </a:solidFill>
                <a:round/>
                <a:headEnd/>
                <a:tailEnd/>
              </a:ln>
            </p:spPr>
            <p:txBody>
              <a:bodyPr/>
              <a:lstStyle/>
              <a:p>
                <a:endParaRPr lang="en-US">
                  <a:latin typeface="Trebuchet MS" pitchFamily="34" charset="0"/>
                </a:endParaRPr>
              </a:p>
            </p:txBody>
          </p:sp>
          <p:sp>
            <p:nvSpPr>
              <p:cNvPr id="130220" name="Line 377"/>
              <p:cNvSpPr>
                <a:spLocks noChangeShapeType="1"/>
              </p:cNvSpPr>
              <p:nvPr/>
            </p:nvSpPr>
            <p:spPr bwMode="auto">
              <a:xfrm flipV="1">
                <a:off x="1689" y="3044"/>
                <a:ext cx="1" cy="46"/>
              </a:xfrm>
              <a:prstGeom prst="line">
                <a:avLst/>
              </a:prstGeom>
              <a:noFill/>
              <a:ln w="11113">
                <a:solidFill>
                  <a:srgbClr val="000000"/>
                </a:solidFill>
                <a:round/>
                <a:headEnd/>
                <a:tailEnd/>
              </a:ln>
            </p:spPr>
            <p:txBody>
              <a:bodyPr/>
              <a:lstStyle/>
              <a:p>
                <a:endParaRPr lang="en-US">
                  <a:latin typeface="Trebuchet MS" pitchFamily="34" charset="0"/>
                </a:endParaRPr>
              </a:p>
            </p:txBody>
          </p:sp>
          <p:sp>
            <p:nvSpPr>
              <p:cNvPr id="130221" name="Line 378"/>
              <p:cNvSpPr>
                <a:spLocks noChangeShapeType="1"/>
              </p:cNvSpPr>
              <p:nvPr/>
            </p:nvSpPr>
            <p:spPr bwMode="auto">
              <a:xfrm>
                <a:off x="1669" y="3044"/>
                <a:ext cx="46" cy="1"/>
              </a:xfrm>
              <a:prstGeom prst="line">
                <a:avLst/>
              </a:prstGeom>
              <a:noFill/>
              <a:ln w="11113">
                <a:solidFill>
                  <a:srgbClr val="000000"/>
                </a:solidFill>
                <a:round/>
                <a:headEnd/>
                <a:tailEnd/>
              </a:ln>
            </p:spPr>
            <p:txBody>
              <a:bodyPr/>
              <a:lstStyle/>
              <a:p>
                <a:endParaRPr lang="en-US">
                  <a:latin typeface="Trebuchet MS" pitchFamily="34" charset="0"/>
                </a:endParaRPr>
              </a:p>
            </p:txBody>
          </p:sp>
          <p:sp>
            <p:nvSpPr>
              <p:cNvPr id="130222" name="Line 379"/>
              <p:cNvSpPr>
                <a:spLocks noChangeShapeType="1"/>
              </p:cNvSpPr>
              <p:nvPr/>
            </p:nvSpPr>
            <p:spPr bwMode="auto">
              <a:xfrm flipV="1">
                <a:off x="2013" y="2700"/>
                <a:ext cx="1" cy="59"/>
              </a:xfrm>
              <a:prstGeom prst="line">
                <a:avLst/>
              </a:prstGeom>
              <a:noFill/>
              <a:ln w="11113">
                <a:solidFill>
                  <a:srgbClr val="000000"/>
                </a:solidFill>
                <a:round/>
                <a:headEnd/>
                <a:tailEnd/>
              </a:ln>
            </p:spPr>
            <p:txBody>
              <a:bodyPr/>
              <a:lstStyle/>
              <a:p>
                <a:endParaRPr lang="en-US">
                  <a:latin typeface="Trebuchet MS" pitchFamily="34" charset="0"/>
                </a:endParaRPr>
              </a:p>
            </p:txBody>
          </p:sp>
          <p:sp>
            <p:nvSpPr>
              <p:cNvPr id="130223" name="Line 380"/>
              <p:cNvSpPr>
                <a:spLocks noChangeShapeType="1"/>
              </p:cNvSpPr>
              <p:nvPr/>
            </p:nvSpPr>
            <p:spPr bwMode="auto">
              <a:xfrm>
                <a:off x="1993" y="2700"/>
                <a:ext cx="47" cy="1"/>
              </a:xfrm>
              <a:prstGeom prst="line">
                <a:avLst/>
              </a:prstGeom>
              <a:noFill/>
              <a:ln w="11113">
                <a:solidFill>
                  <a:srgbClr val="000000"/>
                </a:solidFill>
                <a:round/>
                <a:headEnd/>
                <a:tailEnd/>
              </a:ln>
            </p:spPr>
            <p:txBody>
              <a:bodyPr/>
              <a:lstStyle/>
              <a:p>
                <a:endParaRPr lang="en-US">
                  <a:latin typeface="Trebuchet MS" pitchFamily="34" charset="0"/>
                </a:endParaRPr>
              </a:p>
            </p:txBody>
          </p:sp>
          <p:sp>
            <p:nvSpPr>
              <p:cNvPr id="130224" name="Line 381"/>
              <p:cNvSpPr>
                <a:spLocks noChangeShapeType="1"/>
              </p:cNvSpPr>
              <p:nvPr/>
            </p:nvSpPr>
            <p:spPr bwMode="auto">
              <a:xfrm>
                <a:off x="888" y="2693"/>
                <a:ext cx="1" cy="1139"/>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25" name="Line 382"/>
              <p:cNvSpPr>
                <a:spLocks noChangeShapeType="1"/>
              </p:cNvSpPr>
              <p:nvPr/>
            </p:nvSpPr>
            <p:spPr bwMode="auto">
              <a:xfrm>
                <a:off x="861" y="3832"/>
                <a:ext cx="27" cy="1"/>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26" name="Line 383"/>
              <p:cNvSpPr>
                <a:spLocks noChangeShapeType="1"/>
              </p:cNvSpPr>
              <p:nvPr/>
            </p:nvSpPr>
            <p:spPr bwMode="auto">
              <a:xfrm>
                <a:off x="861" y="3640"/>
                <a:ext cx="27" cy="1"/>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27" name="Line 384"/>
              <p:cNvSpPr>
                <a:spLocks noChangeShapeType="1"/>
              </p:cNvSpPr>
              <p:nvPr/>
            </p:nvSpPr>
            <p:spPr bwMode="auto">
              <a:xfrm>
                <a:off x="861" y="3455"/>
                <a:ext cx="27" cy="1"/>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28" name="Line 385"/>
              <p:cNvSpPr>
                <a:spLocks noChangeShapeType="1"/>
              </p:cNvSpPr>
              <p:nvPr/>
            </p:nvSpPr>
            <p:spPr bwMode="auto">
              <a:xfrm>
                <a:off x="861" y="3263"/>
                <a:ext cx="27" cy="1"/>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29" name="Line 386"/>
              <p:cNvSpPr>
                <a:spLocks noChangeShapeType="1"/>
              </p:cNvSpPr>
              <p:nvPr/>
            </p:nvSpPr>
            <p:spPr bwMode="auto">
              <a:xfrm>
                <a:off x="861" y="3071"/>
                <a:ext cx="27" cy="1"/>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30" name="Line 387"/>
              <p:cNvSpPr>
                <a:spLocks noChangeShapeType="1"/>
              </p:cNvSpPr>
              <p:nvPr/>
            </p:nvSpPr>
            <p:spPr bwMode="auto">
              <a:xfrm>
                <a:off x="861" y="2885"/>
                <a:ext cx="27" cy="1"/>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31" name="Line 388"/>
              <p:cNvSpPr>
                <a:spLocks noChangeShapeType="1"/>
              </p:cNvSpPr>
              <p:nvPr/>
            </p:nvSpPr>
            <p:spPr bwMode="auto">
              <a:xfrm>
                <a:off x="861" y="2693"/>
                <a:ext cx="27" cy="1"/>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32" name="Line 389"/>
              <p:cNvSpPr>
                <a:spLocks noChangeShapeType="1"/>
              </p:cNvSpPr>
              <p:nvPr/>
            </p:nvSpPr>
            <p:spPr bwMode="auto">
              <a:xfrm>
                <a:off x="888" y="3832"/>
                <a:ext cx="1291" cy="1"/>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33" name="Line 390"/>
              <p:cNvSpPr>
                <a:spLocks noChangeShapeType="1"/>
              </p:cNvSpPr>
              <p:nvPr/>
            </p:nvSpPr>
            <p:spPr bwMode="auto">
              <a:xfrm flipV="1">
                <a:off x="888" y="3832"/>
                <a:ext cx="1" cy="20"/>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34" name="Line 391"/>
              <p:cNvSpPr>
                <a:spLocks noChangeShapeType="1"/>
              </p:cNvSpPr>
              <p:nvPr/>
            </p:nvSpPr>
            <p:spPr bwMode="auto">
              <a:xfrm flipV="1">
                <a:off x="1212" y="3832"/>
                <a:ext cx="1" cy="20"/>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35" name="Line 392"/>
              <p:cNvSpPr>
                <a:spLocks noChangeShapeType="1"/>
              </p:cNvSpPr>
              <p:nvPr/>
            </p:nvSpPr>
            <p:spPr bwMode="auto">
              <a:xfrm flipV="1">
                <a:off x="1537" y="3832"/>
                <a:ext cx="1" cy="20"/>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36" name="Line 393"/>
              <p:cNvSpPr>
                <a:spLocks noChangeShapeType="1"/>
              </p:cNvSpPr>
              <p:nvPr/>
            </p:nvSpPr>
            <p:spPr bwMode="auto">
              <a:xfrm flipV="1">
                <a:off x="1854" y="3832"/>
                <a:ext cx="1" cy="20"/>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37" name="Line 394"/>
              <p:cNvSpPr>
                <a:spLocks noChangeShapeType="1"/>
              </p:cNvSpPr>
              <p:nvPr/>
            </p:nvSpPr>
            <p:spPr bwMode="auto">
              <a:xfrm flipV="1">
                <a:off x="2179" y="3832"/>
                <a:ext cx="1" cy="20"/>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237" name="Rectangle 395"/>
              <p:cNvSpPr>
                <a:spLocks noChangeArrowheads="1"/>
              </p:cNvSpPr>
              <p:nvPr/>
            </p:nvSpPr>
            <p:spPr bwMode="auto">
              <a:xfrm>
                <a:off x="826" y="3786"/>
                <a:ext cx="28" cy="63"/>
              </a:xfrm>
              <a:prstGeom prst="rect">
                <a:avLst/>
              </a:prstGeom>
              <a:noFill/>
              <a:ln w="9525">
                <a:noFill/>
                <a:miter lim="800000"/>
                <a:headEnd/>
                <a:tailEnd/>
              </a:ln>
            </p:spPr>
            <p:txBody>
              <a:bodyPr wrap="none" lIns="0" tIns="0" rIns="0" bIns="0">
                <a:spAutoFit/>
              </a:bodyPr>
              <a:lstStyle/>
              <a:p>
                <a:pPr algn="r"/>
                <a:r>
                  <a:rPr lang="en-US" sz="1000">
                    <a:solidFill>
                      <a:srgbClr val="000000"/>
                    </a:solidFill>
                    <a:latin typeface="Trebuchet MS" pitchFamily="34" charset="0"/>
                    <a:ea typeface="MS PGothic" pitchFamily="34" charset="-128"/>
                    <a:cs typeface="Arial" charset="0"/>
                  </a:rPr>
                  <a:t>0</a:t>
                </a:r>
              </a:p>
            </p:txBody>
          </p:sp>
          <p:sp>
            <p:nvSpPr>
              <p:cNvPr id="238" name="Rectangle 396"/>
              <p:cNvSpPr>
                <a:spLocks noChangeArrowheads="1"/>
              </p:cNvSpPr>
              <p:nvPr/>
            </p:nvSpPr>
            <p:spPr bwMode="auto">
              <a:xfrm>
                <a:off x="790" y="3594"/>
                <a:ext cx="59" cy="67"/>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sz="1050">
                    <a:solidFill>
                      <a:prstClr val="black"/>
                    </a:solidFill>
                    <a:latin typeface="Trebuchet MS" pitchFamily="34" charset="0"/>
                    <a:ea typeface="ＭＳ Ｐゴシック" pitchFamily="-48" charset="-128"/>
                    <a:cs typeface="Arial" charset="0"/>
                  </a:rPr>
                  <a:t>20</a:t>
                </a:r>
              </a:p>
            </p:txBody>
          </p:sp>
          <p:sp>
            <p:nvSpPr>
              <p:cNvPr id="239" name="Rectangle 397"/>
              <p:cNvSpPr>
                <a:spLocks noChangeArrowheads="1"/>
              </p:cNvSpPr>
              <p:nvPr/>
            </p:nvSpPr>
            <p:spPr bwMode="auto">
              <a:xfrm>
                <a:off x="790" y="3409"/>
                <a:ext cx="59" cy="67"/>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sz="1050">
                    <a:solidFill>
                      <a:prstClr val="black"/>
                    </a:solidFill>
                    <a:latin typeface="Trebuchet MS" pitchFamily="34" charset="0"/>
                    <a:ea typeface="ＭＳ Ｐゴシック" pitchFamily="-48" charset="-128"/>
                    <a:cs typeface="Arial" charset="0"/>
                  </a:rPr>
                  <a:t>40</a:t>
                </a:r>
              </a:p>
            </p:txBody>
          </p:sp>
          <p:sp>
            <p:nvSpPr>
              <p:cNvPr id="240" name="Rectangle 398"/>
              <p:cNvSpPr>
                <a:spLocks noChangeArrowheads="1"/>
              </p:cNvSpPr>
              <p:nvPr/>
            </p:nvSpPr>
            <p:spPr bwMode="auto">
              <a:xfrm>
                <a:off x="790" y="3217"/>
                <a:ext cx="59" cy="67"/>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sz="1050">
                    <a:solidFill>
                      <a:prstClr val="black"/>
                    </a:solidFill>
                    <a:latin typeface="Trebuchet MS" pitchFamily="34" charset="0"/>
                    <a:ea typeface="ＭＳ Ｐゴシック" pitchFamily="-48" charset="-128"/>
                    <a:cs typeface="Arial" charset="0"/>
                  </a:rPr>
                  <a:t>60</a:t>
                </a:r>
              </a:p>
            </p:txBody>
          </p:sp>
          <p:sp>
            <p:nvSpPr>
              <p:cNvPr id="241" name="Rectangle 399"/>
              <p:cNvSpPr>
                <a:spLocks noChangeArrowheads="1"/>
              </p:cNvSpPr>
              <p:nvPr/>
            </p:nvSpPr>
            <p:spPr bwMode="auto">
              <a:xfrm>
                <a:off x="790" y="3025"/>
                <a:ext cx="59" cy="67"/>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sz="1050">
                    <a:solidFill>
                      <a:prstClr val="black"/>
                    </a:solidFill>
                    <a:latin typeface="Trebuchet MS" pitchFamily="34" charset="0"/>
                    <a:ea typeface="ＭＳ Ｐゴシック" pitchFamily="-48" charset="-128"/>
                    <a:cs typeface="Arial" charset="0"/>
                  </a:rPr>
                  <a:t>80</a:t>
                </a:r>
              </a:p>
            </p:txBody>
          </p:sp>
          <p:sp>
            <p:nvSpPr>
              <p:cNvPr id="242" name="Rectangle 400"/>
              <p:cNvSpPr>
                <a:spLocks noChangeArrowheads="1"/>
              </p:cNvSpPr>
              <p:nvPr/>
            </p:nvSpPr>
            <p:spPr bwMode="auto">
              <a:xfrm>
                <a:off x="761" y="2839"/>
                <a:ext cx="88" cy="67"/>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sz="1050">
                    <a:solidFill>
                      <a:prstClr val="black"/>
                    </a:solidFill>
                    <a:latin typeface="Trebuchet MS" pitchFamily="34" charset="0"/>
                    <a:ea typeface="ＭＳ Ｐゴシック" pitchFamily="-48" charset="-128"/>
                    <a:cs typeface="Arial" charset="0"/>
                  </a:rPr>
                  <a:t>100</a:t>
                </a:r>
              </a:p>
            </p:txBody>
          </p:sp>
          <p:sp>
            <p:nvSpPr>
              <p:cNvPr id="243" name="Rectangle 401"/>
              <p:cNvSpPr>
                <a:spLocks noChangeArrowheads="1"/>
              </p:cNvSpPr>
              <p:nvPr/>
            </p:nvSpPr>
            <p:spPr bwMode="auto">
              <a:xfrm>
                <a:off x="761" y="2647"/>
                <a:ext cx="88" cy="67"/>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sz="1050">
                    <a:solidFill>
                      <a:prstClr val="black"/>
                    </a:solidFill>
                    <a:latin typeface="Trebuchet MS" pitchFamily="34" charset="0"/>
                    <a:ea typeface="ＭＳ Ｐゴシック" pitchFamily="-48" charset="-128"/>
                    <a:cs typeface="Arial" charset="0"/>
                  </a:rPr>
                  <a:t>120</a:t>
                </a:r>
              </a:p>
            </p:txBody>
          </p:sp>
        </p:grpSp>
      </p:grpSp>
      <p:pic>
        <p:nvPicPr>
          <p:cNvPr id="244" name="Picture 203" descr="Image:Israel Philharmonic Orchestra.jpg">
            <a:hlinkClick r:id="rId3"/>
          </p:cNvPr>
          <p:cNvPicPr>
            <a:picLocks noChangeAspect="1" noChangeArrowheads="1"/>
          </p:cNvPicPr>
          <p:nvPr/>
        </p:nvPicPr>
        <p:blipFill>
          <a:blip r:embed="rId4" cstate="print"/>
          <a:srcRect/>
          <a:stretch>
            <a:fillRect/>
          </a:stretch>
        </p:blipFill>
        <p:spPr bwMode="auto">
          <a:xfrm>
            <a:off x="5002213" y="2504304"/>
            <a:ext cx="3890962" cy="2917825"/>
          </a:xfrm>
          <a:prstGeom prst="rect">
            <a:avLst/>
          </a:prstGeom>
          <a:noFill/>
          <a:ln w="9525">
            <a:solidFill>
              <a:srgbClr val="57267C"/>
            </a:solidFill>
            <a:miter lim="800000"/>
            <a:headEnd/>
            <a:tailEnd/>
          </a:ln>
        </p:spPr>
      </p:pic>
      <p:sp>
        <p:nvSpPr>
          <p:cNvPr id="203" name="Text Box 12"/>
          <p:cNvSpPr txBox="1">
            <a:spLocks noChangeAspect="1" noChangeArrowheads="1"/>
          </p:cNvSpPr>
          <p:nvPr/>
        </p:nvSpPr>
        <p:spPr bwMode="auto">
          <a:xfrm>
            <a:off x="1254348" y="5455888"/>
            <a:ext cx="941388" cy="338554"/>
          </a:xfrm>
          <a:prstGeom prst="rect">
            <a:avLst/>
          </a:prstGeom>
          <a:noFill/>
          <a:ln w="9525">
            <a:noFill/>
            <a:miter lim="800000"/>
            <a:headEnd/>
            <a:tailEnd/>
          </a:ln>
        </p:spPr>
        <p:txBody>
          <a:bodyPr>
            <a:spAutoFit/>
          </a:bodyPr>
          <a:lstStyle/>
          <a:p>
            <a:pPr algn="ctr">
              <a:spcBef>
                <a:spcPct val="50000"/>
              </a:spcBef>
            </a:pPr>
            <a:r>
              <a:rPr lang="en-GB" sz="1600" dirty="0">
                <a:solidFill>
                  <a:srgbClr val="000000"/>
                </a:solidFill>
                <a:latin typeface="Trebuchet MS" pitchFamily="34" charset="0"/>
              </a:rPr>
              <a:t>Control </a:t>
            </a:r>
            <a:r>
              <a:rPr lang="en-GB" sz="1600" dirty="0" smtClean="0">
                <a:solidFill>
                  <a:srgbClr val="000000"/>
                </a:solidFill>
                <a:latin typeface="Trebuchet MS" pitchFamily="34" charset="0"/>
              </a:rPr>
              <a:t>  </a:t>
            </a:r>
            <a:endParaRPr lang="en-GB" sz="1600" dirty="0">
              <a:solidFill>
                <a:srgbClr val="000000"/>
              </a:solidFill>
              <a:latin typeface="Trebuchet MS" pitchFamily="34" charset="0"/>
            </a:endParaRPr>
          </a:p>
        </p:txBody>
      </p:sp>
      <p:sp>
        <p:nvSpPr>
          <p:cNvPr id="204" name="Rectangle 6"/>
          <p:cNvSpPr txBox="1">
            <a:spLocks noChangeArrowheads="1"/>
          </p:cNvSpPr>
          <p:nvPr/>
        </p:nvSpPr>
        <p:spPr bwMode="auto">
          <a:xfrm>
            <a:off x="1475656" y="6497638"/>
            <a:ext cx="2743200" cy="360362"/>
          </a:xfrm>
          <a:prstGeom prst="rect">
            <a:avLst/>
          </a:prstGeom>
          <a:noFill/>
          <a:ln w="9525">
            <a:noFill/>
            <a:miter lim="800000"/>
            <a:headEnd/>
            <a:tailEnd/>
          </a:ln>
        </p:spPr>
        <p:txBody>
          <a:bodyPr/>
          <a:lstStyle/>
          <a:p>
            <a:pPr marL="263525" indent="-263525" algn="ctr">
              <a:lnSpc>
                <a:spcPts val="2000"/>
              </a:lnSpc>
              <a:spcBef>
                <a:spcPct val="20000"/>
              </a:spcBef>
              <a:buClr>
                <a:srgbClr val="FD9814"/>
              </a:buClr>
              <a:buFont typeface="Wingdings" pitchFamily="2" charset="2"/>
              <a:buNone/>
            </a:pPr>
            <a:r>
              <a:rPr lang="en-US" sz="1100" b="0" dirty="0" smtClean="0">
                <a:latin typeface="Calibri" panose="020F0502020204030204" pitchFamily="34" charset="0"/>
                <a:cs typeface="Calibri" panose="020F0502020204030204" pitchFamily="34" charset="0"/>
              </a:rPr>
              <a:t>Wurtman </a:t>
            </a:r>
            <a:r>
              <a:rPr lang="en-US" sz="1100" b="0" dirty="0">
                <a:latin typeface="Calibri" panose="020F0502020204030204" pitchFamily="34" charset="0"/>
                <a:cs typeface="Calibri" panose="020F0502020204030204" pitchFamily="34" charset="0"/>
              </a:rPr>
              <a:t>et al (</a:t>
            </a:r>
            <a:r>
              <a:rPr lang="en-US" sz="1100" b="0" dirty="0" smtClean="0">
                <a:latin typeface="Calibri" panose="020F0502020204030204" pitchFamily="34" charset="0"/>
                <a:cs typeface="Calibri" panose="020F0502020204030204" pitchFamily="34" charset="0"/>
              </a:rPr>
              <a:t>2005, 2006) Brain Res</a:t>
            </a:r>
            <a:endParaRPr lang="fr-FR" sz="1100" dirty="0">
              <a:latin typeface="Calibri" panose="020F0502020204030204" pitchFamily="34" charset="0"/>
              <a:cs typeface="Calibri" panose="020F0502020204030204" pitchFamily="34" charset="0"/>
            </a:endParaRPr>
          </a:p>
        </p:txBody>
      </p:sp>
      <p:sp>
        <p:nvSpPr>
          <p:cNvPr id="200" name="Rectangle 2"/>
          <p:cNvSpPr txBox="1">
            <a:spLocks noChangeArrowheads="1"/>
          </p:cNvSpPr>
          <p:nvPr/>
        </p:nvSpPr>
        <p:spPr bwMode="auto">
          <a:xfrm>
            <a:off x="0" y="0"/>
            <a:ext cx="7308304" cy="1412776"/>
          </a:xfrm>
          <a:prstGeom prst="rect">
            <a:avLst/>
          </a:prstGeom>
          <a:noFill/>
          <a:ln w="9525">
            <a:noFill/>
            <a:miter lim="800000"/>
            <a:headEnd/>
            <a:tailEnd/>
          </a:ln>
        </p:spPr>
        <p:txBody>
          <a:bodyPr vert="horz" wrap="square" lIns="540000" tIns="45720" rIns="91440" bIns="45720" numCol="1" anchor="ctr" anchorCtr="0" compatLnSpc="1">
            <a:prstTxWarp prst="textNoShape">
              <a:avLst/>
            </a:prstTxWarp>
            <a:noAutofit/>
          </a:bodyPr>
          <a:lstStyle>
            <a:lvl1pPr algn="l" rtl="0" eaLnBrk="0" fontAlgn="base" hangingPunct="0">
              <a:spcBef>
                <a:spcPct val="0"/>
              </a:spcBef>
              <a:spcAft>
                <a:spcPct val="0"/>
              </a:spcAft>
              <a:defRPr sz="2400" kern="1200">
                <a:solidFill>
                  <a:schemeClr val="bg1"/>
                </a:solidFill>
                <a:latin typeface="Arial" pitchFamily="34" charset="0"/>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defRPr>
            </a:lvl2pPr>
            <a:lvl3pPr algn="l" rtl="0" eaLnBrk="0" fontAlgn="base" hangingPunct="0">
              <a:spcBef>
                <a:spcPct val="0"/>
              </a:spcBef>
              <a:spcAft>
                <a:spcPct val="0"/>
              </a:spcAft>
              <a:defRPr sz="2400">
                <a:solidFill>
                  <a:schemeClr val="bg1"/>
                </a:solidFill>
                <a:latin typeface="Arial" panose="020B0604020202020204" pitchFamily="34" charset="0"/>
              </a:defRPr>
            </a:lvl3pPr>
            <a:lvl4pPr algn="l" rtl="0" eaLnBrk="0" fontAlgn="base" hangingPunct="0">
              <a:spcBef>
                <a:spcPct val="0"/>
              </a:spcBef>
              <a:spcAft>
                <a:spcPct val="0"/>
              </a:spcAft>
              <a:defRPr sz="2400">
                <a:solidFill>
                  <a:schemeClr val="bg1"/>
                </a:solidFill>
                <a:latin typeface="Arial" panose="020B0604020202020204" pitchFamily="34" charset="0"/>
              </a:defRPr>
            </a:lvl4pPr>
            <a:lvl5pPr algn="l" rtl="0" eaLnBrk="0" fontAlgn="base" hangingPunct="0">
              <a:spcBef>
                <a:spcPct val="0"/>
              </a:spcBef>
              <a:spcAft>
                <a:spcPct val="0"/>
              </a:spcAft>
              <a:defRPr sz="2400">
                <a:solidFill>
                  <a:schemeClr val="bg1"/>
                </a:solidFill>
                <a:latin typeface="Arial" panose="020B0604020202020204" pitchFamily="34" charset="0"/>
              </a:defRPr>
            </a:lvl5pPr>
            <a:lvl6pPr marL="457200" algn="ctr" rtl="0" fontAlgn="base">
              <a:spcBef>
                <a:spcPct val="0"/>
              </a:spcBef>
              <a:spcAft>
                <a:spcPct val="0"/>
              </a:spcAft>
              <a:defRPr sz="4400">
                <a:solidFill>
                  <a:schemeClr val="tx1"/>
                </a:solidFill>
                <a:latin typeface="Trebuchet MS" pitchFamily="34" charset="0"/>
              </a:defRPr>
            </a:lvl6pPr>
            <a:lvl7pPr marL="914400" algn="ctr" rtl="0" fontAlgn="base">
              <a:spcBef>
                <a:spcPct val="0"/>
              </a:spcBef>
              <a:spcAft>
                <a:spcPct val="0"/>
              </a:spcAft>
              <a:defRPr sz="4400">
                <a:solidFill>
                  <a:schemeClr val="tx1"/>
                </a:solidFill>
                <a:latin typeface="Trebuchet MS" pitchFamily="34" charset="0"/>
              </a:defRPr>
            </a:lvl7pPr>
            <a:lvl8pPr marL="1371600" algn="ctr" rtl="0" fontAlgn="base">
              <a:spcBef>
                <a:spcPct val="0"/>
              </a:spcBef>
              <a:spcAft>
                <a:spcPct val="0"/>
              </a:spcAft>
              <a:defRPr sz="4400">
                <a:solidFill>
                  <a:schemeClr val="tx1"/>
                </a:solidFill>
                <a:latin typeface="Trebuchet MS" pitchFamily="34" charset="0"/>
              </a:defRPr>
            </a:lvl8pPr>
            <a:lvl9pPr marL="1828800" algn="ctr" rtl="0" fontAlgn="base">
              <a:spcBef>
                <a:spcPct val="0"/>
              </a:spcBef>
              <a:spcAft>
                <a:spcPct val="0"/>
              </a:spcAft>
              <a:defRPr sz="4400">
                <a:solidFill>
                  <a:schemeClr val="tx1"/>
                </a:solidFill>
                <a:latin typeface="Trebuchet MS" pitchFamily="34" charset="0"/>
              </a:defRPr>
            </a:lvl9pPr>
          </a:lstStyle>
          <a:p>
            <a:pPr eaLnBrk="1" hangingPunct="1"/>
            <a:r>
              <a:rPr lang="en-US" sz="3200" dirty="0">
                <a:latin typeface="Calibri" panose="020F0502020204030204" pitchFamily="34" charset="0"/>
                <a:ea typeface="MS PGothic" pitchFamily="34" charset="-128"/>
                <a:cs typeface="Calibri" panose="020F0502020204030204" pitchFamily="34" charset="0"/>
              </a:rPr>
              <a:t>Dietary precursors can be rate-limiting:</a:t>
            </a:r>
            <a:br>
              <a:rPr lang="en-US" sz="3200" dirty="0">
                <a:latin typeface="Calibri" panose="020F0502020204030204" pitchFamily="34" charset="0"/>
                <a:ea typeface="MS PGothic" pitchFamily="34" charset="-128"/>
                <a:cs typeface="Calibri" panose="020F0502020204030204" pitchFamily="34" charset="0"/>
              </a:rPr>
            </a:br>
            <a:r>
              <a:rPr lang="en-US" sz="3200" dirty="0">
                <a:latin typeface="Calibri" panose="020F0502020204030204" pitchFamily="34" charset="0"/>
                <a:ea typeface="MS PGothic" pitchFamily="34" charset="-128"/>
                <a:cs typeface="Calibri" panose="020F0502020204030204" pitchFamily="34" charset="0"/>
              </a:rPr>
              <a:t>Synergy between dietary precursors</a:t>
            </a:r>
            <a:endParaRPr lang="en-US" sz="3200" dirty="0" smtClean="0">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xmlns="" val="153888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2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5"/>
          <p:cNvSpPr>
            <a:spLocks noGrp="1"/>
          </p:cNvSpPr>
          <p:nvPr>
            <p:ph type="title"/>
          </p:nvPr>
        </p:nvSpPr>
        <p:spPr>
          <a:xfrm>
            <a:off x="0" y="0"/>
            <a:ext cx="7416776" cy="1412776"/>
          </a:xfrm>
        </p:spPr>
        <p:txBody>
          <a:bodyPr lIns="540000">
            <a:noAutofit/>
          </a:bodyPr>
          <a:lstStyle/>
          <a:p>
            <a:r>
              <a:rPr lang="en-US" sz="3200" dirty="0" smtClean="0">
                <a:latin typeface="+mn-lt"/>
                <a:ea typeface="ＭＳ Ｐゴシック"/>
                <a:cs typeface="ＭＳ Ｐゴシック"/>
              </a:rPr>
              <a:t>Dietary precursors increase </a:t>
            </a:r>
            <a:r>
              <a:rPr lang="nl-NL" sz="3200" dirty="0" err="1" smtClean="0">
                <a:latin typeface="+mn-lt"/>
                <a:ea typeface="MS PGothic" pitchFamily="34" charset="-128"/>
              </a:rPr>
              <a:t>membrane</a:t>
            </a:r>
            <a:r>
              <a:rPr lang="nl-NL" sz="3200" dirty="0" smtClean="0">
                <a:latin typeface="+mn-lt"/>
                <a:ea typeface="MS PGothic" pitchFamily="34" charset="-128"/>
              </a:rPr>
              <a:t> dominant </a:t>
            </a:r>
            <a:r>
              <a:rPr lang="nl-NL" sz="3200" dirty="0" err="1" smtClean="0">
                <a:latin typeface="+mn-lt"/>
                <a:ea typeface="MS PGothic" pitchFamily="34" charset="-128"/>
              </a:rPr>
              <a:t>structures</a:t>
            </a:r>
            <a:r>
              <a:rPr lang="nl-NL" sz="3200" dirty="0" smtClean="0">
                <a:latin typeface="+mn-lt"/>
                <a:ea typeface="MS PGothic" pitchFamily="34" charset="-128"/>
              </a:rPr>
              <a:t>: Dendritic </a:t>
            </a:r>
            <a:r>
              <a:rPr lang="nl-NL" sz="3200" dirty="0" err="1" smtClean="0">
                <a:latin typeface="+mn-lt"/>
                <a:ea typeface="MS PGothic" pitchFamily="34" charset="-128"/>
              </a:rPr>
              <a:t>spines</a:t>
            </a:r>
            <a:endParaRPr lang="en-US" sz="3200" dirty="0" smtClean="0">
              <a:latin typeface="+mn-lt"/>
              <a:ea typeface="ＭＳ Ｐゴシック"/>
              <a:cs typeface="ＭＳ Ｐゴシック"/>
            </a:endParaRPr>
          </a:p>
        </p:txBody>
      </p:sp>
      <p:sp>
        <p:nvSpPr>
          <p:cNvPr id="31747" name="Text Box 6"/>
          <p:cNvSpPr txBox="1">
            <a:spLocks noChangeArrowheads="1"/>
          </p:cNvSpPr>
          <p:nvPr/>
        </p:nvSpPr>
        <p:spPr bwMode="auto">
          <a:xfrm>
            <a:off x="1619672" y="6597352"/>
            <a:ext cx="2052949" cy="261610"/>
          </a:xfrm>
          <a:prstGeom prst="rect">
            <a:avLst/>
          </a:prstGeom>
          <a:noFill/>
          <a:ln w="9525">
            <a:noFill/>
            <a:miter lim="800000"/>
            <a:headEnd/>
            <a:tailEnd/>
          </a:ln>
        </p:spPr>
        <p:txBody>
          <a:bodyPr wrap="square">
            <a:spAutoFit/>
          </a:bodyPr>
          <a:lstStyle/>
          <a:p>
            <a:pPr algn="ctr"/>
            <a:r>
              <a:rPr lang="nl-NL" sz="1100" b="0" dirty="0" err="1">
                <a:latin typeface="+mn-lt"/>
              </a:rPr>
              <a:t>Sakamoto</a:t>
            </a:r>
            <a:r>
              <a:rPr lang="nl-NL" sz="1100" b="0" dirty="0">
                <a:latin typeface="+mn-lt"/>
              </a:rPr>
              <a:t> et </a:t>
            </a:r>
            <a:r>
              <a:rPr lang="nl-NL" sz="1100" b="0" dirty="0" smtClean="0">
                <a:latin typeface="+mn-lt"/>
              </a:rPr>
              <a:t>al </a:t>
            </a:r>
            <a:r>
              <a:rPr lang="nl-NL" sz="1100" b="0" dirty="0">
                <a:latin typeface="+mn-lt"/>
              </a:rPr>
              <a:t>(2007) </a:t>
            </a:r>
            <a:r>
              <a:rPr lang="nl-NL" sz="1100" b="0" dirty="0" err="1">
                <a:latin typeface="+mn-lt"/>
              </a:rPr>
              <a:t>Brain</a:t>
            </a:r>
            <a:r>
              <a:rPr lang="nl-NL" sz="1100" b="0" dirty="0">
                <a:latin typeface="+mn-lt"/>
              </a:rPr>
              <a:t> </a:t>
            </a:r>
            <a:r>
              <a:rPr lang="nl-NL" sz="1100" b="0" dirty="0" err="1">
                <a:latin typeface="+mn-lt"/>
              </a:rPr>
              <a:t>Res</a:t>
            </a:r>
            <a:endParaRPr lang="en-GB" sz="1100" b="0" dirty="0">
              <a:latin typeface="+mn-lt"/>
            </a:endParaRPr>
          </a:p>
        </p:txBody>
      </p:sp>
      <p:grpSp>
        <p:nvGrpSpPr>
          <p:cNvPr id="2" name="Group 171"/>
          <p:cNvGrpSpPr>
            <a:grpSpLocks/>
          </p:cNvGrpSpPr>
          <p:nvPr/>
        </p:nvGrpSpPr>
        <p:grpSpPr bwMode="auto">
          <a:xfrm>
            <a:off x="827584" y="2280890"/>
            <a:ext cx="3417888" cy="3308350"/>
            <a:chOff x="889897" y="1637323"/>
            <a:chExt cx="2877743" cy="2535275"/>
          </a:xfrm>
        </p:grpSpPr>
        <p:sp>
          <p:nvSpPr>
            <p:cNvPr id="31750" name="Text Box 11"/>
            <p:cNvSpPr txBox="1">
              <a:spLocks noChangeAspect="1" noChangeArrowheads="1"/>
            </p:cNvSpPr>
            <p:nvPr/>
          </p:nvSpPr>
          <p:spPr bwMode="auto">
            <a:xfrm rot="16197494" flipH="1">
              <a:off x="-207987" y="2735207"/>
              <a:ext cx="2427003" cy="231235"/>
            </a:xfrm>
            <a:prstGeom prst="rect">
              <a:avLst/>
            </a:prstGeom>
            <a:noFill/>
            <a:ln w="9525">
              <a:noFill/>
              <a:miter lim="800000"/>
              <a:headEnd/>
              <a:tailEnd/>
            </a:ln>
          </p:spPr>
          <p:txBody>
            <a:bodyPr>
              <a:spAutoFit/>
            </a:bodyPr>
            <a:lstStyle/>
            <a:p>
              <a:pPr algn="ctr">
                <a:spcBef>
                  <a:spcPct val="50000"/>
                </a:spcBef>
              </a:pPr>
              <a:r>
                <a:rPr lang="nl-NL" sz="1200">
                  <a:latin typeface="Trebuchet MS" pitchFamily="34" charset="0"/>
                </a:rPr>
                <a:t>Spine Density hippocampus (for 50µM)</a:t>
              </a:r>
              <a:endParaRPr lang="en-GB" sz="1200">
                <a:latin typeface="Trebuchet MS" pitchFamily="34" charset="0"/>
              </a:endParaRPr>
            </a:p>
          </p:txBody>
        </p:sp>
        <p:sp>
          <p:nvSpPr>
            <p:cNvPr id="31751" name="Text Box 12"/>
            <p:cNvSpPr txBox="1">
              <a:spLocks noChangeAspect="1" noChangeArrowheads="1"/>
            </p:cNvSpPr>
            <p:nvPr/>
          </p:nvSpPr>
          <p:spPr bwMode="auto">
            <a:xfrm>
              <a:off x="1293556" y="3822233"/>
              <a:ext cx="792616" cy="350365"/>
            </a:xfrm>
            <a:prstGeom prst="rect">
              <a:avLst/>
            </a:prstGeom>
            <a:noFill/>
            <a:ln w="9525">
              <a:noFill/>
              <a:miter lim="800000"/>
              <a:headEnd/>
              <a:tailEnd/>
            </a:ln>
          </p:spPr>
          <p:txBody>
            <a:bodyPr>
              <a:spAutoFit/>
            </a:bodyPr>
            <a:lstStyle/>
            <a:p>
              <a:pPr algn="ctr">
                <a:spcBef>
                  <a:spcPct val="50000"/>
                </a:spcBef>
              </a:pPr>
              <a:r>
                <a:rPr lang="en-GB" sz="1200">
                  <a:latin typeface="Trebuchet MS" pitchFamily="34" charset="0"/>
                </a:rPr>
                <a:t>Control (choline)  </a:t>
              </a:r>
            </a:p>
          </p:txBody>
        </p:sp>
        <p:sp>
          <p:nvSpPr>
            <p:cNvPr id="31752" name="Text Box 13"/>
            <p:cNvSpPr txBox="1">
              <a:spLocks noChangeAspect="1" noChangeArrowheads="1"/>
            </p:cNvSpPr>
            <p:nvPr/>
          </p:nvSpPr>
          <p:spPr bwMode="auto">
            <a:xfrm>
              <a:off x="2044737" y="3822233"/>
              <a:ext cx="522618" cy="210462"/>
            </a:xfrm>
            <a:prstGeom prst="rect">
              <a:avLst/>
            </a:prstGeom>
            <a:noFill/>
            <a:ln w="9525">
              <a:noFill/>
              <a:miter lim="800000"/>
              <a:headEnd/>
              <a:tailEnd/>
            </a:ln>
          </p:spPr>
          <p:txBody>
            <a:bodyPr>
              <a:spAutoFit/>
            </a:bodyPr>
            <a:lstStyle/>
            <a:p>
              <a:pPr>
                <a:spcBef>
                  <a:spcPct val="50000"/>
                </a:spcBef>
              </a:pPr>
              <a:r>
                <a:rPr lang="nl-NL" sz="1200">
                  <a:latin typeface="Trebuchet MS" pitchFamily="34" charset="0"/>
                </a:rPr>
                <a:t>UMP</a:t>
              </a:r>
              <a:endParaRPr lang="en-GB" sz="1200">
                <a:latin typeface="Trebuchet MS" pitchFamily="34" charset="0"/>
              </a:endParaRPr>
            </a:p>
          </p:txBody>
        </p:sp>
        <p:sp>
          <p:nvSpPr>
            <p:cNvPr id="31753" name="Text Box 14"/>
            <p:cNvSpPr txBox="1">
              <a:spLocks noChangeAspect="1" noChangeArrowheads="1"/>
            </p:cNvSpPr>
            <p:nvPr/>
          </p:nvSpPr>
          <p:spPr bwMode="auto">
            <a:xfrm>
              <a:off x="3136755" y="3822233"/>
              <a:ext cx="630885" cy="294404"/>
            </a:xfrm>
            <a:prstGeom prst="rect">
              <a:avLst/>
            </a:prstGeom>
            <a:noFill/>
            <a:ln w="9525">
              <a:noFill/>
              <a:miter lim="800000"/>
              <a:headEnd/>
              <a:tailEnd/>
            </a:ln>
          </p:spPr>
          <p:txBody>
            <a:bodyPr>
              <a:spAutoFit/>
            </a:bodyPr>
            <a:lstStyle/>
            <a:p>
              <a:pPr>
                <a:lnSpc>
                  <a:spcPct val="80000"/>
                </a:lnSpc>
              </a:pPr>
              <a:r>
                <a:rPr lang="nl-NL" sz="1200">
                  <a:latin typeface="Trebuchet MS" pitchFamily="34" charset="0"/>
                </a:rPr>
                <a:t>UMP     DHA</a:t>
              </a:r>
              <a:endParaRPr lang="en-GB" sz="1200">
                <a:latin typeface="Trebuchet MS" pitchFamily="34" charset="0"/>
              </a:endParaRPr>
            </a:p>
          </p:txBody>
        </p:sp>
        <p:sp>
          <p:nvSpPr>
            <p:cNvPr id="31754" name="Text Box 15"/>
            <p:cNvSpPr txBox="1">
              <a:spLocks noChangeAspect="1" noChangeArrowheads="1"/>
            </p:cNvSpPr>
            <p:nvPr/>
          </p:nvSpPr>
          <p:spPr bwMode="auto">
            <a:xfrm>
              <a:off x="2560672" y="3822233"/>
              <a:ext cx="522618" cy="210462"/>
            </a:xfrm>
            <a:prstGeom prst="rect">
              <a:avLst/>
            </a:prstGeom>
            <a:noFill/>
            <a:ln w="9525">
              <a:noFill/>
              <a:miter lim="800000"/>
              <a:headEnd/>
              <a:tailEnd/>
            </a:ln>
          </p:spPr>
          <p:txBody>
            <a:bodyPr>
              <a:spAutoFit/>
            </a:bodyPr>
            <a:lstStyle/>
            <a:p>
              <a:pPr>
                <a:spcBef>
                  <a:spcPct val="50000"/>
                </a:spcBef>
              </a:pPr>
              <a:r>
                <a:rPr lang="nl-NL" sz="1200">
                  <a:latin typeface="Trebuchet MS" pitchFamily="34" charset="0"/>
                </a:rPr>
                <a:t>DHA</a:t>
              </a:r>
              <a:endParaRPr lang="en-GB" sz="1200">
                <a:latin typeface="Trebuchet MS" pitchFamily="34" charset="0"/>
              </a:endParaRPr>
            </a:p>
          </p:txBody>
        </p:sp>
        <p:sp>
          <p:nvSpPr>
            <p:cNvPr id="31755" name="Text Box 16"/>
            <p:cNvSpPr txBox="1">
              <a:spLocks noChangeAspect="1" noChangeArrowheads="1"/>
            </p:cNvSpPr>
            <p:nvPr/>
          </p:nvSpPr>
          <p:spPr bwMode="auto">
            <a:xfrm>
              <a:off x="3136756" y="1717614"/>
              <a:ext cx="420784" cy="327250"/>
            </a:xfrm>
            <a:prstGeom prst="rect">
              <a:avLst/>
            </a:prstGeom>
            <a:noFill/>
            <a:ln w="9525">
              <a:noFill/>
              <a:miter lim="800000"/>
              <a:headEnd/>
              <a:tailEnd/>
            </a:ln>
          </p:spPr>
          <p:txBody>
            <a:bodyPr wrap="square">
              <a:spAutoFit/>
            </a:bodyPr>
            <a:lstStyle/>
            <a:p>
              <a:pPr algn="ctr">
                <a:spcBef>
                  <a:spcPct val="50000"/>
                </a:spcBef>
              </a:pPr>
              <a:r>
                <a:rPr lang="nl-NL" sz="2200" dirty="0" smtClean="0">
                  <a:latin typeface="Trebuchet MS" pitchFamily="34" charset="0"/>
                </a:rPr>
                <a:t>**</a:t>
              </a:r>
              <a:endParaRPr lang="en-GB" sz="2200" dirty="0">
                <a:latin typeface="Trebuchet MS" pitchFamily="34" charset="0"/>
              </a:endParaRPr>
            </a:p>
          </p:txBody>
        </p:sp>
        <p:sp>
          <p:nvSpPr>
            <p:cNvPr id="31756" name="Text Box 17"/>
            <p:cNvSpPr txBox="1">
              <a:spLocks noChangeAspect="1" noChangeArrowheads="1"/>
            </p:cNvSpPr>
            <p:nvPr/>
          </p:nvSpPr>
          <p:spPr bwMode="auto">
            <a:xfrm>
              <a:off x="2636860" y="1951191"/>
              <a:ext cx="314398" cy="327250"/>
            </a:xfrm>
            <a:prstGeom prst="rect">
              <a:avLst/>
            </a:prstGeom>
            <a:noFill/>
            <a:ln w="9525">
              <a:noFill/>
              <a:miter lim="800000"/>
              <a:headEnd/>
              <a:tailEnd/>
            </a:ln>
          </p:spPr>
          <p:txBody>
            <a:bodyPr wrap="square">
              <a:spAutoFit/>
            </a:bodyPr>
            <a:lstStyle/>
            <a:p>
              <a:pPr algn="ctr">
                <a:spcBef>
                  <a:spcPct val="50000"/>
                </a:spcBef>
              </a:pPr>
              <a:r>
                <a:rPr lang="nl-NL" sz="2200" dirty="0">
                  <a:latin typeface="Trebuchet MS" pitchFamily="34" charset="0"/>
                </a:rPr>
                <a:t>*</a:t>
              </a:r>
              <a:endParaRPr lang="en-GB" sz="2200" dirty="0">
                <a:latin typeface="Trebuchet MS" pitchFamily="34" charset="0"/>
              </a:endParaRPr>
            </a:p>
          </p:txBody>
        </p:sp>
        <p:sp>
          <p:nvSpPr>
            <p:cNvPr id="13" name="Rectangle 55"/>
            <p:cNvSpPr>
              <a:spLocks noChangeArrowheads="1"/>
            </p:cNvSpPr>
            <p:nvPr/>
          </p:nvSpPr>
          <p:spPr bwMode="auto">
            <a:xfrm>
              <a:off x="1479040" y="2506342"/>
              <a:ext cx="423862" cy="1277930"/>
            </a:xfrm>
            <a:prstGeom prst="rect">
              <a:avLst/>
            </a:prstGeom>
            <a:gradFill>
              <a:gsLst>
                <a:gs pos="0">
                  <a:srgbClr val="754609"/>
                </a:gs>
                <a:gs pos="50000">
                  <a:srgbClr val="FD9814">
                    <a:alpha val="74902"/>
                  </a:srgbClr>
                </a:gs>
                <a:gs pos="100000">
                  <a:srgbClr val="754609"/>
                </a:gs>
              </a:gsLst>
              <a:lin ang="10800000" scaled="1"/>
            </a:gradFill>
            <a:ln w="11113">
              <a:solidFill>
                <a:srgbClr val="000000"/>
              </a:solidFill>
              <a:miter lim="800000"/>
              <a:headEnd/>
              <a:tailEnd/>
            </a:ln>
          </p:spPr>
          <p:txBody>
            <a:bodyPr/>
            <a:lstStyle/>
            <a:p>
              <a:pPr algn="r">
                <a:defRPr/>
              </a:pPr>
              <a:endParaRPr lang="en-GB">
                <a:latin typeface="Trebuchet MS" pitchFamily="34" charset="0"/>
                <a:ea typeface="ＭＳ Ｐゴシック" pitchFamily="-48" charset="-128"/>
              </a:endParaRPr>
            </a:p>
          </p:txBody>
        </p:sp>
        <p:sp>
          <p:nvSpPr>
            <p:cNvPr id="31760" name="Rectangle 93"/>
            <p:cNvSpPr>
              <a:spLocks noChangeArrowheads="1"/>
            </p:cNvSpPr>
            <p:nvPr/>
          </p:nvSpPr>
          <p:spPr bwMode="auto">
            <a:xfrm>
              <a:off x="2036662" y="2348115"/>
              <a:ext cx="423862" cy="1435100"/>
            </a:xfrm>
            <a:prstGeom prst="rect">
              <a:avLst/>
            </a:prstGeom>
            <a:gradFill rotWithShape="1">
              <a:gsLst>
                <a:gs pos="0">
                  <a:srgbClr val="475E76"/>
                </a:gs>
                <a:gs pos="50000">
                  <a:srgbClr val="99CCFF"/>
                </a:gs>
                <a:gs pos="100000">
                  <a:srgbClr val="475E76"/>
                </a:gs>
              </a:gsLst>
              <a:lin ang="0"/>
            </a:gradFill>
            <a:ln w="11113">
              <a:solidFill>
                <a:srgbClr val="000000"/>
              </a:solidFill>
              <a:miter lim="800000"/>
              <a:headEnd/>
              <a:tailEnd/>
            </a:ln>
          </p:spPr>
          <p:txBody>
            <a:bodyPr/>
            <a:lstStyle/>
            <a:p>
              <a:pPr algn="r"/>
              <a:endParaRPr lang="en-US">
                <a:latin typeface="Trebuchet MS" pitchFamily="34" charset="0"/>
              </a:endParaRPr>
            </a:p>
          </p:txBody>
        </p:sp>
        <p:sp>
          <p:nvSpPr>
            <p:cNvPr id="31761" name="Rectangle 131"/>
            <p:cNvSpPr>
              <a:spLocks noChangeArrowheads="1"/>
            </p:cNvSpPr>
            <p:nvPr/>
          </p:nvSpPr>
          <p:spPr bwMode="auto">
            <a:xfrm>
              <a:off x="2571736" y="2295643"/>
              <a:ext cx="423862" cy="1492250"/>
            </a:xfrm>
            <a:prstGeom prst="rect">
              <a:avLst/>
            </a:prstGeom>
            <a:gradFill rotWithShape="1">
              <a:gsLst>
                <a:gs pos="0">
                  <a:srgbClr val="2F4776"/>
                </a:gs>
                <a:gs pos="50000">
                  <a:srgbClr val="6699FF"/>
                </a:gs>
                <a:gs pos="100000">
                  <a:srgbClr val="2F4776"/>
                </a:gs>
              </a:gsLst>
              <a:lin ang="0"/>
            </a:gradFill>
            <a:ln w="11113">
              <a:solidFill>
                <a:srgbClr val="000000"/>
              </a:solidFill>
              <a:miter lim="800000"/>
              <a:headEnd/>
              <a:tailEnd/>
            </a:ln>
          </p:spPr>
          <p:txBody>
            <a:bodyPr/>
            <a:lstStyle/>
            <a:p>
              <a:pPr algn="r"/>
              <a:endParaRPr lang="en-US">
                <a:latin typeface="Trebuchet MS" pitchFamily="34" charset="0"/>
              </a:endParaRPr>
            </a:p>
          </p:txBody>
        </p:sp>
        <p:sp>
          <p:nvSpPr>
            <p:cNvPr id="31762" name="Rectangle 169"/>
            <p:cNvSpPr>
              <a:spLocks noChangeArrowheads="1"/>
            </p:cNvSpPr>
            <p:nvPr/>
          </p:nvSpPr>
          <p:spPr bwMode="auto">
            <a:xfrm>
              <a:off x="3139229" y="2080643"/>
              <a:ext cx="423862" cy="1706563"/>
            </a:xfrm>
            <a:prstGeom prst="rect">
              <a:avLst/>
            </a:prstGeom>
            <a:gradFill rotWithShape="0">
              <a:gsLst>
                <a:gs pos="0">
                  <a:srgbClr val="41455D"/>
                </a:gs>
                <a:gs pos="50000">
                  <a:srgbClr val="8C96C8"/>
                </a:gs>
                <a:gs pos="100000">
                  <a:srgbClr val="41455D"/>
                </a:gs>
              </a:gsLst>
              <a:lin ang="0"/>
            </a:gradFill>
            <a:ln w="11113">
              <a:solidFill>
                <a:srgbClr val="000000"/>
              </a:solidFill>
              <a:miter lim="800000"/>
              <a:headEnd/>
              <a:tailEnd/>
            </a:ln>
          </p:spPr>
          <p:txBody>
            <a:bodyPr/>
            <a:lstStyle/>
            <a:p>
              <a:pPr algn="r"/>
              <a:endParaRPr lang="en-US">
                <a:latin typeface="Trebuchet MS" pitchFamily="34" charset="0"/>
              </a:endParaRPr>
            </a:p>
          </p:txBody>
        </p:sp>
        <p:sp>
          <p:nvSpPr>
            <p:cNvPr id="31763" name="Line 170"/>
            <p:cNvSpPr>
              <a:spLocks noChangeShapeType="1"/>
            </p:cNvSpPr>
            <p:nvPr/>
          </p:nvSpPr>
          <p:spPr bwMode="auto">
            <a:xfrm flipV="1">
              <a:off x="1692275" y="2463800"/>
              <a:ext cx="1588" cy="44450"/>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64" name="Line 171"/>
            <p:cNvSpPr>
              <a:spLocks noChangeShapeType="1"/>
            </p:cNvSpPr>
            <p:nvPr/>
          </p:nvSpPr>
          <p:spPr bwMode="auto">
            <a:xfrm>
              <a:off x="1658938" y="2463800"/>
              <a:ext cx="77787" cy="1588"/>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65" name="Line 172"/>
            <p:cNvSpPr>
              <a:spLocks noChangeShapeType="1"/>
            </p:cNvSpPr>
            <p:nvPr/>
          </p:nvSpPr>
          <p:spPr bwMode="auto">
            <a:xfrm flipV="1">
              <a:off x="2238375" y="2316163"/>
              <a:ext cx="1588" cy="34925"/>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66" name="Line 173"/>
            <p:cNvSpPr>
              <a:spLocks noChangeShapeType="1"/>
            </p:cNvSpPr>
            <p:nvPr/>
          </p:nvSpPr>
          <p:spPr bwMode="auto">
            <a:xfrm>
              <a:off x="2205038" y="2316163"/>
              <a:ext cx="77787" cy="1587"/>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67" name="Line 174"/>
            <p:cNvSpPr>
              <a:spLocks noChangeShapeType="1"/>
            </p:cNvSpPr>
            <p:nvPr/>
          </p:nvSpPr>
          <p:spPr bwMode="auto">
            <a:xfrm flipV="1">
              <a:off x="2786063" y="2249488"/>
              <a:ext cx="1587" cy="44450"/>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68" name="Line 175"/>
            <p:cNvSpPr>
              <a:spLocks noChangeShapeType="1"/>
            </p:cNvSpPr>
            <p:nvPr/>
          </p:nvSpPr>
          <p:spPr bwMode="auto">
            <a:xfrm>
              <a:off x="2752725" y="2249488"/>
              <a:ext cx="77788" cy="1587"/>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69" name="Line 176"/>
            <p:cNvSpPr>
              <a:spLocks noChangeShapeType="1"/>
            </p:cNvSpPr>
            <p:nvPr/>
          </p:nvSpPr>
          <p:spPr bwMode="auto">
            <a:xfrm flipV="1">
              <a:off x="3332163" y="2011363"/>
              <a:ext cx="1587" cy="68262"/>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70" name="Line 177"/>
            <p:cNvSpPr>
              <a:spLocks noChangeShapeType="1"/>
            </p:cNvSpPr>
            <p:nvPr/>
          </p:nvSpPr>
          <p:spPr bwMode="auto">
            <a:xfrm>
              <a:off x="3298825" y="2011363"/>
              <a:ext cx="77788" cy="1587"/>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71" name="Line 178"/>
            <p:cNvSpPr>
              <a:spLocks noChangeShapeType="1"/>
            </p:cNvSpPr>
            <p:nvPr/>
          </p:nvSpPr>
          <p:spPr bwMode="auto">
            <a:xfrm>
              <a:off x="1423988" y="1819275"/>
              <a:ext cx="1587" cy="1966913"/>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72" name="Line 180"/>
            <p:cNvSpPr>
              <a:spLocks noChangeShapeType="1"/>
            </p:cNvSpPr>
            <p:nvPr/>
          </p:nvSpPr>
          <p:spPr bwMode="auto">
            <a:xfrm>
              <a:off x="1379538" y="3390900"/>
              <a:ext cx="44450" cy="1588"/>
            </a:xfrm>
            <a:prstGeom prst="line">
              <a:avLst/>
            </a:prstGeom>
            <a:noFill/>
            <a:ln w="19050">
              <a:solidFill>
                <a:srgbClr val="000000"/>
              </a:solidFill>
              <a:round/>
              <a:headEnd/>
              <a:tailEnd/>
            </a:ln>
          </p:spPr>
          <p:txBody>
            <a:bodyPr/>
            <a:lstStyle/>
            <a:p>
              <a:endParaRPr lang="en-US">
                <a:latin typeface="Trebuchet MS" pitchFamily="34" charset="0"/>
              </a:endParaRPr>
            </a:p>
          </p:txBody>
        </p:sp>
        <p:sp>
          <p:nvSpPr>
            <p:cNvPr id="31773" name="Line 181"/>
            <p:cNvSpPr>
              <a:spLocks noChangeShapeType="1"/>
            </p:cNvSpPr>
            <p:nvPr/>
          </p:nvSpPr>
          <p:spPr bwMode="auto">
            <a:xfrm>
              <a:off x="1379538" y="2995613"/>
              <a:ext cx="44450" cy="1587"/>
            </a:xfrm>
            <a:prstGeom prst="line">
              <a:avLst/>
            </a:prstGeom>
            <a:noFill/>
            <a:ln w="19050">
              <a:solidFill>
                <a:srgbClr val="000000"/>
              </a:solidFill>
              <a:round/>
              <a:headEnd/>
              <a:tailEnd/>
            </a:ln>
          </p:spPr>
          <p:txBody>
            <a:bodyPr/>
            <a:lstStyle/>
            <a:p>
              <a:endParaRPr lang="en-US">
                <a:latin typeface="Trebuchet MS" pitchFamily="34" charset="0"/>
              </a:endParaRPr>
            </a:p>
          </p:txBody>
        </p:sp>
        <p:sp>
          <p:nvSpPr>
            <p:cNvPr id="31774" name="Line 182"/>
            <p:cNvSpPr>
              <a:spLocks noChangeShapeType="1"/>
            </p:cNvSpPr>
            <p:nvPr/>
          </p:nvSpPr>
          <p:spPr bwMode="auto">
            <a:xfrm>
              <a:off x="1379538" y="2609850"/>
              <a:ext cx="44450" cy="1588"/>
            </a:xfrm>
            <a:prstGeom prst="line">
              <a:avLst/>
            </a:prstGeom>
            <a:noFill/>
            <a:ln w="19050">
              <a:solidFill>
                <a:srgbClr val="000000"/>
              </a:solidFill>
              <a:round/>
              <a:headEnd/>
              <a:tailEnd/>
            </a:ln>
          </p:spPr>
          <p:txBody>
            <a:bodyPr/>
            <a:lstStyle/>
            <a:p>
              <a:endParaRPr lang="en-US">
                <a:latin typeface="Trebuchet MS" pitchFamily="34" charset="0"/>
              </a:endParaRPr>
            </a:p>
          </p:txBody>
        </p:sp>
        <p:sp>
          <p:nvSpPr>
            <p:cNvPr id="31775" name="Line 183"/>
            <p:cNvSpPr>
              <a:spLocks noChangeShapeType="1"/>
            </p:cNvSpPr>
            <p:nvPr/>
          </p:nvSpPr>
          <p:spPr bwMode="auto">
            <a:xfrm>
              <a:off x="1379538" y="2214563"/>
              <a:ext cx="44450" cy="1587"/>
            </a:xfrm>
            <a:prstGeom prst="line">
              <a:avLst/>
            </a:prstGeom>
            <a:noFill/>
            <a:ln w="19050">
              <a:solidFill>
                <a:srgbClr val="000000"/>
              </a:solidFill>
              <a:round/>
              <a:headEnd/>
              <a:tailEnd/>
            </a:ln>
          </p:spPr>
          <p:txBody>
            <a:bodyPr/>
            <a:lstStyle/>
            <a:p>
              <a:endParaRPr lang="en-US">
                <a:latin typeface="Trebuchet MS" pitchFamily="34" charset="0"/>
              </a:endParaRPr>
            </a:p>
          </p:txBody>
        </p:sp>
        <p:sp>
          <p:nvSpPr>
            <p:cNvPr id="31776" name="Line 184"/>
            <p:cNvSpPr>
              <a:spLocks noChangeShapeType="1"/>
            </p:cNvSpPr>
            <p:nvPr/>
          </p:nvSpPr>
          <p:spPr bwMode="auto">
            <a:xfrm>
              <a:off x="1379538" y="1819275"/>
              <a:ext cx="44450" cy="1588"/>
            </a:xfrm>
            <a:prstGeom prst="line">
              <a:avLst/>
            </a:prstGeom>
            <a:noFill/>
            <a:ln w="19050">
              <a:solidFill>
                <a:srgbClr val="000000"/>
              </a:solidFill>
              <a:round/>
              <a:headEnd/>
              <a:tailEnd/>
            </a:ln>
          </p:spPr>
          <p:txBody>
            <a:bodyPr/>
            <a:lstStyle/>
            <a:p>
              <a:endParaRPr lang="en-US">
                <a:latin typeface="Trebuchet MS" pitchFamily="34" charset="0"/>
              </a:endParaRPr>
            </a:p>
          </p:txBody>
        </p:sp>
        <p:sp>
          <p:nvSpPr>
            <p:cNvPr id="31777" name="Line 185"/>
            <p:cNvSpPr>
              <a:spLocks noChangeShapeType="1"/>
            </p:cNvSpPr>
            <p:nvPr/>
          </p:nvSpPr>
          <p:spPr bwMode="auto">
            <a:xfrm>
              <a:off x="1423988" y="3786188"/>
              <a:ext cx="2187575" cy="1587"/>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78" name="Line 188"/>
            <p:cNvSpPr>
              <a:spLocks noChangeShapeType="1"/>
            </p:cNvSpPr>
            <p:nvPr/>
          </p:nvSpPr>
          <p:spPr bwMode="auto">
            <a:xfrm flipV="1">
              <a:off x="2517775" y="3786188"/>
              <a:ext cx="1588" cy="33337"/>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79" name="Line 189"/>
            <p:cNvSpPr>
              <a:spLocks noChangeShapeType="1"/>
            </p:cNvSpPr>
            <p:nvPr/>
          </p:nvSpPr>
          <p:spPr bwMode="auto">
            <a:xfrm flipV="1">
              <a:off x="3063875" y="3786188"/>
              <a:ext cx="1588" cy="33337"/>
            </a:xfrm>
            <a:prstGeom prst="line">
              <a:avLst/>
            </a:prstGeom>
            <a:noFill/>
            <a:ln w="19050">
              <a:solidFill>
                <a:srgbClr val="000000"/>
              </a:solidFill>
              <a:round/>
              <a:headEnd/>
              <a:tailEnd/>
            </a:ln>
          </p:spPr>
          <p:txBody>
            <a:bodyPr/>
            <a:lstStyle/>
            <a:p>
              <a:endParaRPr lang="en-US">
                <a:latin typeface="Trebuchet MS" pitchFamily="34" charset="0"/>
              </a:endParaRPr>
            </a:p>
          </p:txBody>
        </p:sp>
        <p:sp>
          <p:nvSpPr>
            <p:cNvPr id="31780" name="Rectangle 191"/>
            <p:cNvSpPr>
              <a:spLocks noChangeArrowheads="1"/>
            </p:cNvSpPr>
            <p:nvPr/>
          </p:nvSpPr>
          <p:spPr bwMode="auto">
            <a:xfrm>
              <a:off x="1317015" y="3695713"/>
              <a:ext cx="62085" cy="129721"/>
            </a:xfrm>
            <a:prstGeom prst="rect">
              <a:avLst/>
            </a:prstGeom>
            <a:noFill/>
            <a:ln w="9525">
              <a:noFill/>
              <a:miter lim="800000"/>
              <a:headEnd/>
              <a:tailEnd/>
            </a:ln>
          </p:spPr>
          <p:txBody>
            <a:bodyPr wrap="none" lIns="0" tIns="0" rIns="0" bIns="0">
              <a:spAutoFit/>
            </a:bodyPr>
            <a:lstStyle/>
            <a:p>
              <a:pPr algn="r"/>
              <a:r>
                <a:rPr lang="en-US" sz="1100">
                  <a:latin typeface="Trebuchet MS" pitchFamily="34" charset="0"/>
                </a:rPr>
                <a:t>0</a:t>
              </a:r>
              <a:endParaRPr lang="en-US">
                <a:latin typeface="Trebuchet MS" pitchFamily="34" charset="0"/>
              </a:endParaRPr>
            </a:p>
          </p:txBody>
        </p:sp>
        <p:sp>
          <p:nvSpPr>
            <p:cNvPr id="31781" name="Rectangle 192"/>
            <p:cNvSpPr>
              <a:spLocks noChangeArrowheads="1"/>
            </p:cNvSpPr>
            <p:nvPr/>
          </p:nvSpPr>
          <p:spPr bwMode="auto">
            <a:xfrm>
              <a:off x="1245574" y="3300337"/>
              <a:ext cx="124170" cy="129721"/>
            </a:xfrm>
            <a:prstGeom prst="rect">
              <a:avLst/>
            </a:prstGeom>
            <a:noFill/>
            <a:ln w="9525">
              <a:noFill/>
              <a:miter lim="800000"/>
              <a:headEnd/>
              <a:tailEnd/>
            </a:ln>
          </p:spPr>
          <p:txBody>
            <a:bodyPr wrap="none" lIns="0" tIns="0" rIns="0" bIns="0">
              <a:spAutoFit/>
            </a:bodyPr>
            <a:lstStyle/>
            <a:p>
              <a:pPr algn="r"/>
              <a:r>
                <a:rPr lang="en-US" sz="1100">
                  <a:latin typeface="Trebuchet MS" pitchFamily="34" charset="0"/>
                </a:rPr>
                <a:t>20</a:t>
              </a:r>
              <a:endParaRPr lang="en-US">
                <a:latin typeface="Trebuchet MS" pitchFamily="34" charset="0"/>
              </a:endParaRPr>
            </a:p>
          </p:txBody>
        </p:sp>
        <p:sp>
          <p:nvSpPr>
            <p:cNvPr id="31782" name="Rectangle 193"/>
            <p:cNvSpPr>
              <a:spLocks noChangeArrowheads="1"/>
            </p:cNvSpPr>
            <p:nvPr/>
          </p:nvSpPr>
          <p:spPr bwMode="auto">
            <a:xfrm>
              <a:off x="1245574" y="2904960"/>
              <a:ext cx="124170" cy="129721"/>
            </a:xfrm>
            <a:prstGeom prst="rect">
              <a:avLst/>
            </a:prstGeom>
            <a:noFill/>
            <a:ln w="9525">
              <a:noFill/>
              <a:miter lim="800000"/>
              <a:headEnd/>
              <a:tailEnd/>
            </a:ln>
          </p:spPr>
          <p:txBody>
            <a:bodyPr wrap="none" lIns="0" tIns="0" rIns="0" bIns="0">
              <a:spAutoFit/>
            </a:bodyPr>
            <a:lstStyle/>
            <a:p>
              <a:pPr algn="r"/>
              <a:r>
                <a:rPr lang="en-US" sz="1100">
                  <a:latin typeface="Trebuchet MS" pitchFamily="34" charset="0"/>
                </a:rPr>
                <a:t>40</a:t>
              </a:r>
              <a:endParaRPr lang="en-US">
                <a:latin typeface="Trebuchet MS" pitchFamily="34" charset="0"/>
              </a:endParaRPr>
            </a:p>
          </p:txBody>
        </p:sp>
        <p:sp>
          <p:nvSpPr>
            <p:cNvPr id="31783" name="Rectangle 194"/>
            <p:cNvSpPr>
              <a:spLocks noChangeArrowheads="1"/>
            </p:cNvSpPr>
            <p:nvPr/>
          </p:nvSpPr>
          <p:spPr bwMode="auto">
            <a:xfrm>
              <a:off x="1245574" y="2520533"/>
              <a:ext cx="124170" cy="129721"/>
            </a:xfrm>
            <a:prstGeom prst="rect">
              <a:avLst/>
            </a:prstGeom>
            <a:noFill/>
            <a:ln w="9525">
              <a:noFill/>
              <a:miter lim="800000"/>
              <a:headEnd/>
              <a:tailEnd/>
            </a:ln>
          </p:spPr>
          <p:txBody>
            <a:bodyPr wrap="none" lIns="0" tIns="0" rIns="0" bIns="0">
              <a:spAutoFit/>
            </a:bodyPr>
            <a:lstStyle/>
            <a:p>
              <a:pPr algn="r"/>
              <a:r>
                <a:rPr lang="en-US" sz="1100">
                  <a:latin typeface="Trebuchet MS" pitchFamily="34" charset="0"/>
                </a:rPr>
                <a:t>60</a:t>
              </a:r>
              <a:endParaRPr lang="en-US">
                <a:latin typeface="Trebuchet MS" pitchFamily="34" charset="0"/>
              </a:endParaRPr>
            </a:p>
          </p:txBody>
        </p:sp>
        <p:sp>
          <p:nvSpPr>
            <p:cNvPr id="31784" name="Rectangle 195"/>
            <p:cNvSpPr>
              <a:spLocks noChangeArrowheads="1"/>
            </p:cNvSpPr>
            <p:nvPr/>
          </p:nvSpPr>
          <p:spPr bwMode="auto">
            <a:xfrm>
              <a:off x="1245574" y="2123940"/>
              <a:ext cx="124170" cy="129721"/>
            </a:xfrm>
            <a:prstGeom prst="rect">
              <a:avLst/>
            </a:prstGeom>
            <a:noFill/>
            <a:ln w="9525">
              <a:noFill/>
              <a:miter lim="800000"/>
              <a:headEnd/>
              <a:tailEnd/>
            </a:ln>
          </p:spPr>
          <p:txBody>
            <a:bodyPr wrap="none" lIns="0" tIns="0" rIns="0" bIns="0">
              <a:spAutoFit/>
            </a:bodyPr>
            <a:lstStyle/>
            <a:p>
              <a:pPr algn="r"/>
              <a:r>
                <a:rPr lang="en-US" sz="1100">
                  <a:latin typeface="Trebuchet MS" pitchFamily="34" charset="0"/>
                </a:rPr>
                <a:t>80</a:t>
              </a:r>
              <a:endParaRPr lang="en-US">
                <a:latin typeface="Trebuchet MS" pitchFamily="34" charset="0"/>
              </a:endParaRPr>
            </a:p>
          </p:txBody>
        </p:sp>
        <p:sp>
          <p:nvSpPr>
            <p:cNvPr id="31785" name="Rectangle 196"/>
            <p:cNvSpPr>
              <a:spLocks noChangeArrowheads="1"/>
            </p:cNvSpPr>
            <p:nvPr/>
          </p:nvSpPr>
          <p:spPr bwMode="auto">
            <a:xfrm>
              <a:off x="1182152" y="1728563"/>
              <a:ext cx="186254" cy="129721"/>
            </a:xfrm>
            <a:prstGeom prst="rect">
              <a:avLst/>
            </a:prstGeom>
            <a:noFill/>
            <a:ln w="9525">
              <a:noFill/>
              <a:miter lim="800000"/>
              <a:headEnd/>
              <a:tailEnd/>
            </a:ln>
          </p:spPr>
          <p:txBody>
            <a:bodyPr wrap="none" lIns="0" tIns="0" rIns="0" bIns="0">
              <a:spAutoFit/>
            </a:bodyPr>
            <a:lstStyle/>
            <a:p>
              <a:pPr algn="r"/>
              <a:r>
                <a:rPr lang="en-US" sz="1100">
                  <a:latin typeface="Trebuchet MS" pitchFamily="34" charset="0"/>
                </a:rPr>
                <a:t>100</a:t>
              </a:r>
              <a:endParaRPr lang="en-US">
                <a:latin typeface="Trebuchet MS" pitchFamily="34" charset="0"/>
              </a:endParaRPr>
            </a:p>
          </p:txBody>
        </p:sp>
        <p:sp>
          <p:nvSpPr>
            <p:cNvPr id="31786" name="Line 188"/>
            <p:cNvSpPr>
              <a:spLocks noChangeShapeType="1"/>
            </p:cNvSpPr>
            <p:nvPr/>
          </p:nvSpPr>
          <p:spPr bwMode="auto">
            <a:xfrm flipV="1">
              <a:off x="1951038" y="3786188"/>
              <a:ext cx="1587" cy="33337"/>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87" name="Line 188"/>
            <p:cNvSpPr>
              <a:spLocks noChangeShapeType="1"/>
            </p:cNvSpPr>
            <p:nvPr/>
          </p:nvSpPr>
          <p:spPr bwMode="auto">
            <a:xfrm flipV="1">
              <a:off x="1425575" y="3786188"/>
              <a:ext cx="1588" cy="33337"/>
            </a:xfrm>
            <a:prstGeom prst="line">
              <a:avLst/>
            </a:prstGeom>
            <a:noFill/>
            <a:ln w="19050">
              <a:solidFill>
                <a:srgbClr val="000000"/>
              </a:solidFill>
              <a:round/>
              <a:headEnd/>
              <a:tailEnd/>
            </a:ln>
          </p:spPr>
          <p:txBody>
            <a:bodyPr/>
            <a:lstStyle/>
            <a:p>
              <a:endParaRPr lang="en-US">
                <a:latin typeface="Trebuchet MS" pitchFamily="34" charset="0"/>
              </a:endParaRPr>
            </a:p>
          </p:txBody>
        </p:sp>
        <p:sp>
          <p:nvSpPr>
            <p:cNvPr id="31788" name="Line 180"/>
            <p:cNvSpPr>
              <a:spLocks noChangeShapeType="1"/>
            </p:cNvSpPr>
            <p:nvPr/>
          </p:nvSpPr>
          <p:spPr bwMode="auto">
            <a:xfrm>
              <a:off x="1390650" y="3786188"/>
              <a:ext cx="44450" cy="1587"/>
            </a:xfrm>
            <a:prstGeom prst="line">
              <a:avLst/>
            </a:prstGeom>
            <a:noFill/>
            <a:ln w="19050">
              <a:solidFill>
                <a:srgbClr val="000000"/>
              </a:solidFill>
              <a:round/>
              <a:headEnd/>
              <a:tailEnd/>
            </a:ln>
          </p:spPr>
          <p:txBody>
            <a:bodyPr/>
            <a:lstStyle/>
            <a:p>
              <a:endParaRPr lang="en-US">
                <a:latin typeface="Trebuchet MS" pitchFamily="34" charset="0"/>
              </a:endParaRPr>
            </a:p>
          </p:txBody>
        </p:sp>
      </p:grpSp>
      <p:pic>
        <p:nvPicPr>
          <p:cNvPr id="31749" name="Picture 2"/>
          <p:cNvPicPr>
            <a:picLocks noChangeAspect="1" noChangeArrowheads="1"/>
          </p:cNvPicPr>
          <p:nvPr/>
        </p:nvPicPr>
        <p:blipFill>
          <a:blip r:embed="rId3" cstate="print"/>
          <a:srcRect/>
          <a:stretch>
            <a:fillRect/>
          </a:stretch>
        </p:blipFill>
        <p:spPr bwMode="auto">
          <a:xfrm>
            <a:off x="4721275" y="1592263"/>
            <a:ext cx="4171950" cy="4772025"/>
          </a:xfrm>
          <a:prstGeom prst="rect">
            <a:avLst/>
          </a:prstGeom>
          <a:noFill/>
          <a:ln w="9525">
            <a:noFill/>
            <a:miter lim="800000"/>
            <a:headEnd/>
            <a:tailEnd/>
          </a:ln>
        </p:spPr>
      </p:pic>
    </p:spTree>
    <p:extLst>
      <p:ext uri="{BB962C8B-B14F-4D97-AF65-F5344CB8AC3E}">
        <p14:creationId xmlns:p14="http://schemas.microsoft.com/office/powerpoint/2010/main" xmlns="" val="24535485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SdHbn.rqTkWMLTMqyh6A1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SdHbn.rqTkWMLTMqyh6A1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SdHbn.rqTkWMLTMqyh6A1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SdHbn.rqTkWMLTMqyh6A1A"/>
</p:tagLst>
</file>

<file path=ppt/theme/theme1.xml><?xml version="1.0" encoding="utf-8"?>
<a:theme xmlns:a="http://schemas.openxmlformats.org/drawingml/2006/main" name="2_Office Theme">
  <a:themeElements>
    <a:clrScheme name="Souvenaid August 2012">
      <a:dk1>
        <a:srgbClr val="4F2683"/>
      </a:dk1>
      <a:lt1>
        <a:sysClr val="window" lastClr="FFFFFF"/>
      </a:lt1>
      <a:dk2>
        <a:srgbClr val="1F497D"/>
      </a:dk2>
      <a:lt2>
        <a:srgbClr val="EEECE1"/>
      </a:lt2>
      <a:accent1>
        <a:srgbClr val="4F81BD"/>
      </a:accent1>
      <a:accent2>
        <a:srgbClr val="9C8DC3"/>
      </a:accent2>
      <a:accent3>
        <a:srgbClr val="7AC143"/>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Titel Slide 1">
  <a:themeElements>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el Slide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lnDef>
  </a:objectDefaults>
  <a:extraClrSchemeLst>
    <a:extraClrScheme>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el Slid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el Slid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el Slid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el Slid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el Slid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el Slid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el Slid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el Slid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el Slid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el Slid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el Slid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Souvenaid August 2012">
      <a:dk1>
        <a:srgbClr val="4F2683"/>
      </a:dk1>
      <a:lt1>
        <a:sysClr val="window" lastClr="FFFFFF"/>
      </a:lt1>
      <a:dk2>
        <a:srgbClr val="1F497D"/>
      </a:dk2>
      <a:lt2>
        <a:srgbClr val="EEECE1"/>
      </a:lt2>
      <a:accent1>
        <a:srgbClr val="4F81BD"/>
      </a:accent1>
      <a:accent2>
        <a:srgbClr val="9C8DC3"/>
      </a:accent2>
      <a:accent3>
        <a:srgbClr val="7AC143"/>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Souvenaid August 2012">
      <a:dk1>
        <a:srgbClr val="4F2683"/>
      </a:dk1>
      <a:lt1>
        <a:sysClr val="window" lastClr="FFFFFF"/>
      </a:lt1>
      <a:dk2>
        <a:srgbClr val="1F497D"/>
      </a:dk2>
      <a:lt2>
        <a:srgbClr val="EEECE1"/>
      </a:lt2>
      <a:accent1>
        <a:srgbClr val="4F81BD"/>
      </a:accent1>
      <a:accent2>
        <a:srgbClr val="9C8DC3"/>
      </a:accent2>
      <a:accent3>
        <a:srgbClr val="7AC143"/>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SouvenaidSept2012">
      <a:dk1>
        <a:srgbClr val="4F2783"/>
      </a:dk1>
      <a:lt1>
        <a:sysClr val="window" lastClr="FFFFFF"/>
      </a:lt1>
      <a:dk2>
        <a:srgbClr val="1F497D"/>
      </a:dk2>
      <a:lt2>
        <a:srgbClr val="EEECE1"/>
      </a:lt2>
      <a:accent1>
        <a:srgbClr val="4F81BD"/>
      </a:accent1>
      <a:accent2>
        <a:srgbClr val="9C8DC3"/>
      </a:accent2>
      <a:accent3>
        <a:srgbClr val="7AC143"/>
      </a:accent3>
      <a:accent4>
        <a:srgbClr val="9C8DC3"/>
      </a:accent4>
      <a:accent5>
        <a:srgbClr val="404040"/>
      </a:accent5>
      <a:accent6>
        <a:srgbClr val="F79646"/>
      </a:accent6>
      <a:hlink>
        <a:srgbClr val="4F2783"/>
      </a:hlink>
      <a:folHlink>
        <a:srgbClr val="4F2783"/>
      </a:folHlink>
    </a:clrScheme>
    <a:fontScheme name="Office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Souvenaid August 2012">
      <a:dk1>
        <a:srgbClr val="4F2683"/>
      </a:dk1>
      <a:lt1>
        <a:sysClr val="window" lastClr="FFFFFF"/>
      </a:lt1>
      <a:dk2>
        <a:srgbClr val="1F497D"/>
      </a:dk2>
      <a:lt2>
        <a:srgbClr val="EEECE1"/>
      </a:lt2>
      <a:accent1>
        <a:srgbClr val="4F81BD"/>
      </a:accent1>
      <a:accent2>
        <a:srgbClr val="9C8DC3"/>
      </a:accent2>
      <a:accent3>
        <a:srgbClr val="7AC143"/>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itel Slide 1">
  <a:themeElements>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el Slide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lnDef>
  </a:objectDefaults>
  <a:extraClrSchemeLst>
    <a:extraClrScheme>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el Slid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el Slid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el Slid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el Slid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el Slid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el Slid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el Slid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el Slid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el Slid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el Slid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el Slid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itel Slide 1">
  <a:themeElements>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el Slide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lnDef>
  </a:objectDefaults>
  <a:extraClrSchemeLst>
    <a:extraClrScheme>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el Slid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el Slid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el Slid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el Slid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el Slid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el Slid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el Slid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el Slid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el Slid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el Slid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el Slid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Titel Slide 1">
  <a:themeElements>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el Slide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lnDef>
  </a:objectDefaults>
  <a:extraClrSchemeLst>
    <a:extraClrScheme>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el Slid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el Slid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el Slid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el Slid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el Slid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el Slid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el Slid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el Slid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el Slid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el Slid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el Slid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Titel Slide 1">
  <a:themeElements>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el Slide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lnDef>
  </a:objectDefaults>
  <a:extraClrSchemeLst>
    <a:extraClrScheme>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el Slid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el Slid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el Slid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el Slid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el Slid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el Slid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el Slid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el Slid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el Slid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el Slid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el Slid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5162</TotalTime>
  <Words>3270</Words>
  <Application>Microsoft Office PowerPoint</Application>
  <PresentationFormat>On-screen Show (4:3)</PresentationFormat>
  <Paragraphs>614</Paragraphs>
  <Slides>27</Slides>
  <Notes>17</Notes>
  <HiddenSlides>0</HiddenSlides>
  <MMClips>0</MMClips>
  <ScaleCrop>false</ScaleCrop>
  <HeadingPairs>
    <vt:vector size="4" baseType="variant">
      <vt:variant>
        <vt:lpstr>Theme</vt:lpstr>
      </vt:variant>
      <vt:variant>
        <vt:i4>13</vt:i4>
      </vt:variant>
      <vt:variant>
        <vt:lpstr>Slide Titles</vt:lpstr>
      </vt:variant>
      <vt:variant>
        <vt:i4>27</vt:i4>
      </vt:variant>
    </vt:vector>
  </HeadingPairs>
  <TitlesOfParts>
    <vt:vector size="40" baseType="lpstr">
      <vt:lpstr>2_Office Theme</vt:lpstr>
      <vt:lpstr>3_Office Theme</vt:lpstr>
      <vt:lpstr>4_Office Theme</vt:lpstr>
      <vt:lpstr>5_Office Theme</vt:lpstr>
      <vt:lpstr>7_Office Theme</vt:lpstr>
      <vt:lpstr>1_Titel Slide 1</vt:lpstr>
      <vt:lpstr>2_Titel Slide 1</vt:lpstr>
      <vt:lpstr>3_Titel Slide 1</vt:lpstr>
      <vt:lpstr>4_Titel Slide 1</vt:lpstr>
      <vt:lpstr>8_Titel Slide 1</vt:lpstr>
      <vt:lpstr>Office Theme</vt:lpstr>
      <vt:lpstr>1_Office Theme</vt:lpstr>
      <vt:lpstr>9_Office Theme</vt:lpstr>
      <vt:lpstr>Nutritional support in early Alzheimer’s disease:  what, why and when? </vt:lpstr>
      <vt:lpstr>AD specific nutritional needs for membrane and synapse formation </vt:lpstr>
      <vt:lpstr>Synapse loss is structural basis of  functional deficits in AD</vt:lpstr>
      <vt:lpstr>Slide 4</vt:lpstr>
      <vt:lpstr>Decreased brain phospholipids in AD indicates disrupted membrane integrity </vt:lpstr>
      <vt:lpstr>Slide 6</vt:lpstr>
      <vt:lpstr>Slide 7</vt:lpstr>
      <vt:lpstr>Slide 8</vt:lpstr>
      <vt:lpstr>Dietary precursors increase membrane dominant structures: Dendritic spines</vt:lpstr>
      <vt:lpstr>B-vitamins: cofactors for endogenous production of membrane precursors</vt:lpstr>
      <vt:lpstr>Precursor availability: B-vitamins increase plasma choline and DHA</vt:lpstr>
      <vt:lpstr>Slide 12</vt:lpstr>
      <vt:lpstr>Precursors and cofactors enhance synapse  formation and function – basic science data</vt:lpstr>
      <vt:lpstr>AD risk and nutrient intake</vt:lpstr>
      <vt:lpstr>Slide 15</vt:lpstr>
      <vt:lpstr>Systematic review and meta-analysis of literature: Lower plasma levels of precursors &amp; cofactors in AD</vt:lpstr>
      <vt:lpstr>Slide 17</vt:lpstr>
      <vt:lpstr>Development of Souvenaid:  addressing AD specific requirements</vt:lpstr>
      <vt:lpstr>Slide 19</vt:lpstr>
      <vt:lpstr>S-Connect study: mild to moderate AD on AD medication</vt:lpstr>
      <vt:lpstr>Souvenir I: Proof of concept study in drug-naive mild AD</vt:lpstr>
      <vt:lpstr>Souvenir II study: drug-naive mild AD</vt:lpstr>
      <vt:lpstr>Electrical activity at the synapse – EEG biomarker for functional connectivity </vt:lpstr>
      <vt:lpstr>Slide 24</vt:lpstr>
      <vt:lpstr>Souvenaid increases levels of the biomarker phospholipids</vt:lpstr>
      <vt:lpstr>Slide 26</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“Food for Special Medical Purposes” (FSMP)</dc:title>
  <dc:creator>Natalie Peaker</dc:creator>
  <cp:lastModifiedBy>satyakeerthi-s</cp:lastModifiedBy>
  <cp:revision>275</cp:revision>
  <dcterms:created xsi:type="dcterms:W3CDTF">2012-11-12T11:43:46Z</dcterms:created>
  <dcterms:modified xsi:type="dcterms:W3CDTF">2014-10-15T14:48:23Z</dcterms:modified>
</cp:coreProperties>
</file>