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4.xml" ContentType="application/vnd.openxmlformats-officedocument.presentationml.notesSlide+xml"/>
  <Override PartName="/ppt/embeddings/oleObject7.bin" ContentType="application/vnd.openxmlformats-officedocument.oleObject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0" r:id="rId4"/>
    <p:sldId id="283" r:id="rId5"/>
    <p:sldId id="262" r:id="rId6"/>
    <p:sldId id="263" r:id="rId7"/>
    <p:sldId id="264" r:id="rId8"/>
    <p:sldId id="265" r:id="rId9"/>
    <p:sldId id="266" r:id="rId10"/>
    <p:sldId id="284" r:id="rId11"/>
    <p:sldId id="268" r:id="rId12"/>
    <p:sldId id="285" r:id="rId13"/>
    <p:sldId id="286" r:id="rId14"/>
    <p:sldId id="287" r:id="rId15"/>
    <p:sldId id="288" r:id="rId16"/>
    <p:sldId id="299" r:id="rId17"/>
    <p:sldId id="290" r:id="rId18"/>
    <p:sldId id="303" r:id="rId19"/>
    <p:sldId id="291" r:id="rId20"/>
    <p:sldId id="292" r:id="rId21"/>
    <p:sldId id="293" r:id="rId22"/>
    <p:sldId id="304" r:id="rId23"/>
    <p:sldId id="305" r:id="rId24"/>
    <p:sldId id="306" r:id="rId25"/>
    <p:sldId id="307" r:id="rId26"/>
    <p:sldId id="30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73" d="100"/>
          <a:sy n="73" d="100"/>
        </p:scale>
        <p:origin x="-1432" y="-96"/>
      </p:cViewPr>
      <p:guideLst>
        <p:guide orient="horz" pos="2815"/>
        <p:guide pos="29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19031-EDB7-6243-85AB-454C6FE95154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59749-4AB0-2744-BE7F-1DE356086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0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2 main points I want to make in this introductory slide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--a.</a:t>
            </a:r>
            <a:r>
              <a:rPr lang="en-US" baseline="0" dirty="0" smtClean="0"/>
              <a:t> many studies now show that various factors, particularly diet, affect the composition of 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 gut </a:t>
            </a:r>
            <a:r>
              <a:rPr lang="en-US" baseline="0" dirty="0" err="1" smtClean="0"/>
              <a:t>microbiota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  The gut </a:t>
            </a:r>
            <a:r>
              <a:rPr lang="en-US" baseline="0" dirty="0" err="1" smtClean="0"/>
              <a:t>microbiota</a:t>
            </a:r>
            <a:r>
              <a:rPr lang="en-US" baseline="0" dirty="0" smtClean="0"/>
              <a:t> in turn affects gut homeostasis and inflammatory disease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Todays talk </a:t>
            </a:r>
            <a:r>
              <a:rPr lang="en-US" baseline="0" dirty="0" err="1" smtClean="0"/>
              <a:t>iaddresses</a:t>
            </a:r>
            <a:r>
              <a:rPr lang="en-US" baseline="0" dirty="0" smtClean="0"/>
              <a:t> molecular mechanisms whereby diet affects gut </a:t>
            </a:r>
            <a:r>
              <a:rPr lang="en-US" baseline="0" dirty="0" err="1" smtClean="0"/>
              <a:t>microbiota</a:t>
            </a:r>
            <a:r>
              <a:rPr lang="en-US" baseline="0" dirty="0" smtClean="0"/>
              <a:t> and immune responses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F6E55-9077-A149-9709-5CFFE404AB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69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A295D-9B5E-4600-82E1-7509A2A1E7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01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CA0E-6E27-481A-BB2D-5E8E00E81387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551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0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A295D-9B5E-4600-82E1-7509A2A1E7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01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BCA0E-6E27-481A-BB2D-5E8E00E81387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449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0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1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0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4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4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2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2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0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8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01A72-2AE7-2748-A401-CF59ABADC4DD}" type="datetimeFigureOut">
              <a:rPr lang="en-US" smtClean="0"/>
              <a:t>23/07/16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2130-5FFE-2848-8F92-A2416918F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2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5.png"/><Relationship Id="rId10" Type="http://schemas.openxmlformats.org/officeDocument/2006/relationships/image" Target="../media/image35.jpeg"/><Relationship Id="rId11" Type="http://schemas.openxmlformats.org/officeDocument/2006/relationships/image" Target="../media/image36.jpe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7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6.wmf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53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54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55.e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5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7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46.wmf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emf"/><Relationship Id="rId12" Type="http://schemas.openxmlformats.org/officeDocument/2006/relationships/image" Target="../media/image47.png"/><Relationship Id="rId13" Type="http://schemas.openxmlformats.org/officeDocument/2006/relationships/image" Target="../media/image49.png"/><Relationship Id="rId14" Type="http://schemas.openxmlformats.org/officeDocument/2006/relationships/image" Target="../media/image5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57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58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59.emf"/><Relationship Id="rId10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2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Gut </a:t>
            </a:r>
            <a:r>
              <a:rPr lang="en-US" sz="3200" dirty="0" err="1" smtClean="0">
                <a:latin typeface="+mn-lt"/>
              </a:rPr>
              <a:t>microbiota</a:t>
            </a:r>
            <a:r>
              <a:rPr lang="en-US" sz="3200" dirty="0" smtClean="0">
                <a:latin typeface="+mn-lt"/>
              </a:rPr>
              <a:t>, bacterial metabolites and metabolite sensing GPCRs protect against food allergy </a:t>
            </a:r>
            <a:endParaRPr lang="en-US" sz="32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Laurence Macia, PhD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5</a:t>
            </a:r>
            <a:r>
              <a:rPr lang="en-US" sz="2400" baseline="30000" dirty="0" smtClean="0">
                <a:solidFill>
                  <a:schemeClr val="tx1"/>
                </a:solidFill>
              </a:rPr>
              <a:t>th</a:t>
            </a:r>
            <a:r>
              <a:rPr lang="en-US" sz="2400" dirty="0" smtClean="0">
                <a:solidFill>
                  <a:schemeClr val="tx1"/>
                </a:solidFill>
              </a:rPr>
              <a:t> European Immunology &amp; Innate Immunity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2" descr="monash_1-rgb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26" y="5984163"/>
            <a:ext cx="377983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5984163"/>
            <a:ext cx="2031999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4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High </a:t>
            </a:r>
            <a:r>
              <a:rPr lang="en-US" sz="3600" dirty="0" err="1" smtClean="0"/>
              <a:t>fibre</a:t>
            </a:r>
            <a:r>
              <a:rPr lang="en-US" sz="3600" dirty="0" smtClean="0"/>
              <a:t> diet and peanut allergy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3" t="52410" r="78948" b="3216"/>
          <a:stretch/>
        </p:blipFill>
        <p:spPr>
          <a:xfrm>
            <a:off x="198044" y="3348216"/>
            <a:ext cx="1640662" cy="2118617"/>
          </a:xfrm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312" y="3476924"/>
            <a:ext cx="2154483" cy="2118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5847" y="6024563"/>
            <a:ext cx="744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Dietary </a:t>
            </a:r>
            <a:r>
              <a:rPr lang="en-US" sz="2400" dirty="0" err="1" smtClean="0">
                <a:solidFill>
                  <a:srgbClr val="FF0000"/>
                </a:solidFill>
              </a:rPr>
              <a:t>fibre</a:t>
            </a:r>
            <a:r>
              <a:rPr lang="en-US" sz="2400" dirty="0" smtClean="0">
                <a:solidFill>
                  <a:srgbClr val="FF0000"/>
                </a:solidFill>
              </a:rPr>
              <a:t> is associated with decreased allergic reaction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44993" t="24035" r="3463" b="17017"/>
          <a:stretch/>
        </p:blipFill>
        <p:spPr>
          <a:xfrm>
            <a:off x="2341737" y="3604855"/>
            <a:ext cx="3180741" cy="1861978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/>
          <a:srcRect l="3463" t="18239" r="61390" b="53515"/>
          <a:stretch/>
        </p:blipFill>
        <p:spPr>
          <a:xfrm>
            <a:off x="4708592" y="1523155"/>
            <a:ext cx="3278384" cy="1348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7165" y="1165310"/>
            <a:ext cx="146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contact</a:t>
            </a:r>
          </a:p>
          <a:p>
            <a:pPr algn="ctr"/>
            <a:r>
              <a:rPr lang="en-US" dirty="0" smtClean="0"/>
              <a:t> with allergen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6226" y="1402831"/>
            <a:ext cx="170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Allergic reaction</a:t>
            </a:r>
            <a:endParaRPr lang="en-US" dirty="0"/>
          </a:p>
        </p:txBody>
      </p:sp>
      <p:pic>
        <p:nvPicPr>
          <p:cNvPr id="10" name="Picture 9" descr="https://encrypted-tbn0.gstatic.com/images?q=tbn:ANd9GcRO5Uu4ligZXN6i47lWyxbrUIH3zsN2R-e_9r_086zuil3QAzY6_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52" y="1583078"/>
            <a:ext cx="1624163" cy="107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2422" y="1523155"/>
            <a:ext cx="217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Diet deprived in </a:t>
            </a:r>
            <a:r>
              <a:rPr lang="en-US" dirty="0" err="1" smtClean="0"/>
              <a:t>fibre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2422" y="2185939"/>
            <a:ext cx="21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Diet enriched in </a:t>
            </a:r>
            <a:r>
              <a:rPr lang="en-US" dirty="0" err="1" smtClean="0"/>
              <a:t>fibre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22" y="2555271"/>
            <a:ext cx="2273762" cy="4138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8220" y="1892487"/>
            <a:ext cx="38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491200" y="3604855"/>
            <a:ext cx="1652800" cy="1947784"/>
            <a:chOff x="7491200" y="3604855"/>
            <a:chExt cx="1652800" cy="194778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292" y="3604855"/>
              <a:ext cx="1635708" cy="194778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7011945" y="4375925"/>
              <a:ext cx="123551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Total IgA (</a:t>
              </a:r>
              <a:r>
                <a:rPr lang="en-US" sz="1200" dirty="0" err="1" smtClean="0"/>
                <a:t>ug</a:t>
              </a:r>
              <a:r>
                <a:rPr lang="en-US" sz="1200" dirty="0" smtClean="0"/>
                <a:t>/ml)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78781" y="5290939"/>
              <a:ext cx="303639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ZF</a:t>
              </a:r>
              <a:endParaRPr lang="en-US" sz="1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94454" y="5288912"/>
              <a:ext cx="323488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H</a:t>
              </a:r>
              <a:r>
                <a:rPr lang="en-US" sz="1000" dirty="0" smtClean="0"/>
                <a:t>F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821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controls allergy?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35" r="985"/>
          <a:stretch/>
        </p:blipFill>
        <p:spPr>
          <a:xfrm>
            <a:off x="736350" y="1790041"/>
            <a:ext cx="4965700" cy="4167827"/>
          </a:xfrm>
        </p:spPr>
      </p:pic>
      <p:sp>
        <p:nvSpPr>
          <p:cNvPr id="3" name="TextBox 2"/>
          <p:cNvSpPr txBox="1"/>
          <p:nvPr/>
        </p:nvSpPr>
        <p:spPr>
          <a:xfrm>
            <a:off x="183041" y="4064000"/>
            <a:ext cx="60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Treg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014271"/>
              </p:ext>
            </p:extLst>
          </p:nvPr>
        </p:nvGraphicFramePr>
        <p:xfrm>
          <a:off x="5702050" y="2310581"/>
          <a:ext cx="2800070" cy="2836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Prism 6" r:id="rId4" imgW="2140647" imgH="2235116" progId="Prism6.Document">
                  <p:embed/>
                </p:oleObj>
              </mc:Choice>
              <mc:Fallback>
                <p:oleObj name="Prism 6" r:id="rId4" imgW="2140647" imgH="2235116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2050" y="2310581"/>
                        <a:ext cx="2800070" cy="28366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6350" y="5954427"/>
            <a:ext cx="7457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</a:t>
            </a:r>
            <a:r>
              <a:rPr lang="en-US" dirty="0" err="1" smtClean="0">
                <a:solidFill>
                  <a:srgbClr val="FF0000"/>
                </a:solidFill>
              </a:rPr>
              <a:t>fibre</a:t>
            </a:r>
            <a:r>
              <a:rPr lang="en-US" dirty="0" smtClean="0">
                <a:solidFill>
                  <a:srgbClr val="FF0000"/>
                </a:solidFill>
              </a:rPr>
              <a:t> feeding </a:t>
            </a:r>
            <a:r>
              <a:rPr lang="en-US" dirty="0" smtClean="0"/>
              <a:t>is associated with </a:t>
            </a:r>
            <a:r>
              <a:rPr lang="en-US" dirty="0" smtClean="0">
                <a:solidFill>
                  <a:srgbClr val="FF0000"/>
                </a:solidFill>
              </a:rPr>
              <a:t>increased </a:t>
            </a:r>
            <a:r>
              <a:rPr lang="en-US" dirty="0" err="1" smtClean="0">
                <a:solidFill>
                  <a:srgbClr val="FF0000"/>
                </a:solidFill>
              </a:rPr>
              <a:t>Treg</a:t>
            </a:r>
            <a:r>
              <a:rPr lang="en-US" dirty="0" smtClean="0">
                <a:solidFill>
                  <a:srgbClr val="FF0000"/>
                </a:solidFill>
              </a:rPr>
              <a:t> number </a:t>
            </a:r>
            <a:r>
              <a:rPr lang="en-US" dirty="0" smtClean="0"/>
              <a:t>in mesenteric LN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8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87" y="1828006"/>
            <a:ext cx="4010025" cy="44767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CD103</a:t>
            </a:r>
            <a:r>
              <a:rPr lang="en-US" baseline="30000" dirty="0" smtClean="0"/>
              <a:t>+</a:t>
            </a:r>
            <a:r>
              <a:rPr lang="en-US" dirty="0" smtClean="0"/>
              <a:t> DCs are key inducer of </a:t>
            </a:r>
            <a:r>
              <a:rPr lang="en-US" dirty="0" err="1" smtClean="0"/>
              <a:t>Treg</a:t>
            </a:r>
            <a:r>
              <a:rPr lang="en-US" dirty="0" smtClean="0"/>
              <a:t> in the gut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56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High </a:t>
            </a:r>
            <a:r>
              <a:rPr lang="en-US" sz="3600" dirty="0" err="1" smtClean="0"/>
              <a:t>fibre</a:t>
            </a:r>
            <a:r>
              <a:rPr lang="en-US" sz="3600" dirty="0" smtClean="0"/>
              <a:t> feeding and CD103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 DCs</a:t>
            </a:r>
            <a:endParaRPr lang="en-US" sz="3600" dirty="0"/>
          </a:p>
        </p:txBody>
      </p:sp>
      <p:pic>
        <p:nvPicPr>
          <p:cNvPr id="4" name="Content Placeholder 3" descr="C:\Users\Jian\Desktop\Pub Figure\Fig 1A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905000"/>
            <a:ext cx="4394200" cy="26151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1150" y="5354085"/>
            <a:ext cx="8904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% CD103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dendritic cells under high </a:t>
            </a:r>
            <a:r>
              <a:rPr lang="en-US" sz="2800" dirty="0" err="1" smtClean="0"/>
              <a:t>fibre</a:t>
            </a:r>
            <a:r>
              <a:rPr lang="en-US" sz="2800" dirty="0" smtClean="0"/>
              <a:t> feeding conditions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54000" y="5419073"/>
            <a:ext cx="12700" cy="369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12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ian\Desktop\Pub Figure\Fig 1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755900"/>
            <a:ext cx="5761958" cy="29130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High </a:t>
            </a:r>
            <a:r>
              <a:rPr lang="en-US" dirty="0" err="1"/>
              <a:t>fibre</a:t>
            </a:r>
            <a:r>
              <a:rPr lang="en-US" dirty="0"/>
              <a:t> feeding and CD103</a:t>
            </a:r>
            <a:r>
              <a:rPr lang="en-US" baseline="30000" dirty="0"/>
              <a:t>+</a:t>
            </a:r>
            <a:r>
              <a:rPr lang="en-US" dirty="0"/>
              <a:t> DCs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127000" y="1571625"/>
            <a:ext cx="9271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 smtClean="0"/>
              <a:t>Cells are incubated with a special ALDH-substrate</a:t>
            </a:r>
          </a:p>
          <a:p>
            <a:pPr lvl="1"/>
            <a:r>
              <a:rPr lang="en-US" sz="2400" dirty="0" smtClean="0"/>
              <a:t>ALDH-substrate becomes fluorescent upon the action of </a:t>
            </a:r>
          </a:p>
          <a:p>
            <a:pPr marL="0" indent="0">
              <a:buNone/>
            </a:pPr>
            <a:r>
              <a:rPr lang="en-US" sz="2800" dirty="0" smtClean="0"/>
              <a:t> RALDH enzymes</a:t>
            </a:r>
            <a:endParaRPr lang="en-A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11300" y="6038334"/>
            <a:ext cx="527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High </a:t>
            </a:r>
            <a:r>
              <a:rPr lang="en-US" sz="2400" dirty="0" err="1" smtClean="0">
                <a:solidFill>
                  <a:srgbClr val="FF0000"/>
                </a:solidFill>
              </a:rPr>
              <a:t>fibre</a:t>
            </a:r>
            <a:r>
              <a:rPr lang="en-US" sz="2400" dirty="0" smtClean="0">
                <a:solidFill>
                  <a:srgbClr val="FF0000"/>
                </a:solidFill>
              </a:rPr>
              <a:t> feeding = more RALDH activity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7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87" y="1828006"/>
            <a:ext cx="4010025" cy="44767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802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Dietary </a:t>
            </a:r>
            <a:r>
              <a:rPr lang="en-US" dirty="0" err="1" smtClean="0"/>
              <a:t>fibre</a:t>
            </a:r>
            <a:r>
              <a:rPr lang="en-US" dirty="0" smtClean="0"/>
              <a:t> modulate CD103</a:t>
            </a:r>
            <a:r>
              <a:rPr lang="en-US" baseline="30000" dirty="0" smtClean="0"/>
              <a:t>+</a:t>
            </a:r>
            <a:r>
              <a:rPr lang="en-US" dirty="0" smtClean="0"/>
              <a:t> DCs proportion and activity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40607" y="287448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Dietary </a:t>
            </a:r>
            <a:r>
              <a:rPr lang="en-US" b="1" dirty="0" err="1" smtClean="0">
                <a:solidFill>
                  <a:srgbClr val="FF0000"/>
                </a:solidFill>
              </a:rPr>
              <a:t>Fibre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097698" y="2754355"/>
            <a:ext cx="0" cy="4290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959749" y="3097579"/>
            <a:ext cx="0" cy="1977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038884" y="5214924"/>
            <a:ext cx="0" cy="3366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27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Mechanisms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900297" y="490033"/>
            <a:ext cx="7184985" cy="1878641"/>
            <a:chOff x="664241" y="4544415"/>
            <a:chExt cx="7860686" cy="2313585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7219257" y="4767551"/>
              <a:ext cx="1083161" cy="603541"/>
              <a:chOff x="1344" y="1632"/>
              <a:chExt cx="688" cy="425"/>
            </a:xfrm>
            <a:noFill/>
          </p:grpSpPr>
          <p:pic>
            <p:nvPicPr>
              <p:cNvPr id="42" name="Picture 2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44" y="1680"/>
                <a:ext cx="284" cy="329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3" name="Picture 2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43" y="1646"/>
                <a:ext cx="289" cy="288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4" name="Picture 27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32" y="1632"/>
                <a:ext cx="284" cy="329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5" name="Picture 3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5992465">
                <a:off x="1436" y="1632"/>
                <a:ext cx="288" cy="288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6" name="Picture 32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28" y="1728"/>
                <a:ext cx="284" cy="329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664241" y="5326972"/>
              <a:ext cx="1230107" cy="1127776"/>
              <a:chOff x="6699704" y="838323"/>
              <a:chExt cx="2825296" cy="3490796"/>
            </a:xfrm>
            <a:noFill/>
          </p:grpSpPr>
          <p:pic>
            <p:nvPicPr>
              <p:cNvPr id="36" name="Picture 89" descr="grains"/>
              <p:cNvPicPr>
                <a:picLocks noChangeAspect="1" noChangeArrowheads="1"/>
              </p:cNvPicPr>
              <p:nvPr/>
            </p:nvPicPr>
            <p:blipFill>
              <a:blip r:embed="rId4">
                <a:alphaModFix amt="55000"/>
              </a:blip>
              <a:srcRect/>
              <a:stretch>
                <a:fillRect/>
              </a:stretch>
            </p:blipFill>
            <p:spPr bwMode="auto">
              <a:xfrm rot="297187">
                <a:off x="6699704" y="838323"/>
                <a:ext cx="2246885" cy="349079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37" descr="AA026359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705600" y="3276600"/>
                <a:ext cx="914400" cy="90995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38" descr="AA026354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705600" y="2057400"/>
                <a:ext cx="1777940" cy="186537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39" descr="AA026348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077200" y="3048000"/>
                <a:ext cx="1447800" cy="100384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40" descr="AA026339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467600" y="1752600"/>
                <a:ext cx="1429536" cy="133197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41" descr="AA026360.pn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469862" y="2553479"/>
                <a:ext cx="904875" cy="152400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Line 71"/>
            <p:cNvSpPr>
              <a:spLocks noChangeShapeType="1"/>
            </p:cNvSpPr>
            <p:nvPr/>
          </p:nvSpPr>
          <p:spPr bwMode="auto">
            <a:xfrm>
              <a:off x="2045839" y="5906318"/>
              <a:ext cx="3020731" cy="1344"/>
            </a:xfrm>
            <a:prstGeom prst="line">
              <a:avLst/>
            </a:prstGeom>
            <a:noFill/>
            <a:ln w="22225" cap="flat" cmpd="sng" algn="ctr">
              <a:solidFill>
                <a:srgbClr val="1B1818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72"/>
            <p:cNvSpPr txBox="1">
              <a:spLocks noChangeArrowheads="1"/>
            </p:cNvSpPr>
            <p:nvPr/>
          </p:nvSpPr>
          <p:spPr bwMode="auto">
            <a:xfrm>
              <a:off x="5183218" y="5611940"/>
              <a:ext cx="1555813" cy="522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B90202"/>
                  </a:solidFill>
                  <a:latin typeface="Arial" pitchFamily="34" charset="0"/>
                  <a:cs typeface="Arial" pitchFamily="34" charset="0"/>
                </a:rPr>
                <a:t>SCFA</a:t>
              </a:r>
            </a:p>
          </p:txBody>
        </p:sp>
        <p:pic>
          <p:nvPicPr>
            <p:cNvPr id="10" name="Picture 100" descr="4441009a-f1"/>
            <p:cNvPicPr>
              <a:picLocks noChangeAspect="1" noChangeArrowheads="1"/>
            </p:cNvPicPr>
            <p:nvPr/>
          </p:nvPicPr>
          <p:blipFill>
            <a:blip r:embed="rId10">
              <a:alphaModFix amt="76000"/>
            </a:blip>
            <a:srcRect l="18979" t="35245" r="17181"/>
            <a:stretch>
              <a:fillRect/>
            </a:stretch>
          </p:blipFill>
          <p:spPr bwMode="auto">
            <a:xfrm>
              <a:off x="2482133" y="5262451"/>
              <a:ext cx="2069367" cy="145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1" descr="bacteria"/>
            <p:cNvPicPr>
              <a:picLocks noChangeAspect="1" noChangeArrowheads="1"/>
            </p:cNvPicPr>
            <p:nvPr/>
          </p:nvPicPr>
          <p:blipFill>
            <a:blip r:embed="rId11">
              <a:alphaModFix amt="73000"/>
            </a:blip>
            <a:srcRect/>
            <a:stretch>
              <a:fillRect/>
            </a:stretch>
          </p:blipFill>
          <p:spPr bwMode="auto">
            <a:xfrm>
              <a:off x="3103246" y="5633447"/>
              <a:ext cx="871073" cy="666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6"/>
            <p:cNvGrpSpPr>
              <a:grpSpLocks/>
            </p:cNvGrpSpPr>
            <p:nvPr/>
          </p:nvGrpSpPr>
          <p:grpSpPr bwMode="auto">
            <a:xfrm>
              <a:off x="7281368" y="4544415"/>
              <a:ext cx="1077101" cy="926147"/>
              <a:chOff x="3840" y="1375"/>
              <a:chExt cx="711" cy="689"/>
            </a:xfrm>
            <a:noFill/>
          </p:grpSpPr>
          <p:pic>
            <p:nvPicPr>
              <p:cNvPr id="30" name="Picture 17"/>
              <p:cNvPicPr>
                <a:picLocks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840" y="1620"/>
                <a:ext cx="285" cy="25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1" name="Picture 18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984" y="1375"/>
                <a:ext cx="284" cy="442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2" name="Picture 19"/>
              <p:cNvPicPr>
                <a:picLocks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840" y="1728"/>
                <a:ext cx="311" cy="240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20"/>
              <p:cNvPicPr>
                <a:picLocks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266" y="1715"/>
                <a:ext cx="285" cy="25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4" name="Picture 21"/>
              <p:cNvPicPr>
                <a:picLocks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128" y="1810"/>
                <a:ext cx="285" cy="254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5" name="Picture 23"/>
              <p:cNvPicPr>
                <a:picLocks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936" y="1716"/>
                <a:ext cx="330" cy="339"/>
              </a:xfrm>
              <a:prstGeom prst="rect">
                <a:avLst/>
              </a:prstGeom>
              <a:grpFill/>
              <a:ln w="12700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3" name="Line 43"/>
            <p:cNvSpPr>
              <a:spLocks noChangeShapeType="1"/>
            </p:cNvSpPr>
            <p:nvPr/>
          </p:nvSpPr>
          <p:spPr bwMode="auto">
            <a:xfrm flipV="1">
              <a:off x="6233960" y="5458463"/>
              <a:ext cx="1098428" cy="330667"/>
            </a:xfrm>
            <a:prstGeom prst="line">
              <a:avLst/>
            </a:prstGeom>
            <a:noFill/>
            <a:ln w="22225" cap="flat" cmpd="sng" algn="ctr">
              <a:solidFill>
                <a:srgbClr val="1B1818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72"/>
            <p:cNvSpPr txBox="1">
              <a:spLocks noChangeArrowheads="1"/>
            </p:cNvSpPr>
            <p:nvPr/>
          </p:nvSpPr>
          <p:spPr bwMode="auto">
            <a:xfrm>
              <a:off x="7127757" y="5481354"/>
              <a:ext cx="13526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ea typeface="Arial" charset="0"/>
                  <a:cs typeface="Arial" charset="0"/>
                </a:rPr>
                <a:t>GPR43</a:t>
              </a:r>
            </a:p>
          </p:txBody>
        </p:sp>
        <p:grpSp>
          <p:nvGrpSpPr>
            <p:cNvPr id="15" name="Group 29"/>
            <p:cNvGrpSpPr>
              <a:grpSpLocks/>
            </p:cNvGrpSpPr>
            <p:nvPr/>
          </p:nvGrpSpPr>
          <p:grpSpPr bwMode="auto">
            <a:xfrm>
              <a:off x="4800491" y="6115272"/>
              <a:ext cx="1981150" cy="742728"/>
              <a:chOff x="2688" y="316"/>
              <a:chExt cx="2016" cy="1028"/>
            </a:xfrm>
          </p:grpSpPr>
          <p:grpSp>
            <p:nvGrpSpPr>
              <p:cNvPr id="20" name="Group 30"/>
              <p:cNvGrpSpPr>
                <a:grpSpLocks/>
              </p:cNvGrpSpPr>
              <p:nvPr/>
            </p:nvGrpSpPr>
            <p:grpSpPr bwMode="auto">
              <a:xfrm>
                <a:off x="3313" y="401"/>
                <a:ext cx="1391" cy="943"/>
                <a:chOff x="1345" y="1583"/>
                <a:chExt cx="1391" cy="943"/>
              </a:xfrm>
            </p:grpSpPr>
            <p:sp>
              <p:nvSpPr>
                <p:cNvPr id="2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345" y="2183"/>
                  <a:ext cx="432" cy="3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ea typeface="Arial" charset="0"/>
                      <a:cs typeface="Arial" charset="0"/>
                    </a:rPr>
                    <a:t>H</a:t>
                  </a:r>
                  <a:r>
                    <a:rPr lang="en-US" sz="1000" baseline="-25000">
                      <a:ea typeface="Arial" charset="0"/>
                      <a:cs typeface="Arial" charset="0"/>
                    </a:rPr>
                    <a:t>3</a:t>
                  </a:r>
                  <a:r>
                    <a:rPr lang="en-US" sz="1000">
                      <a:ea typeface="Arial" charset="0"/>
                      <a:cs typeface="Arial" charset="0"/>
                    </a:rPr>
                    <a:t>C  </a:t>
                  </a:r>
                </a:p>
              </p:txBody>
            </p:sp>
            <p:sp>
              <p:nvSpPr>
                <p:cNvPr id="23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872" y="1972"/>
                  <a:ext cx="242" cy="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ea typeface="Arial" charset="0"/>
                      <a:cs typeface="Arial" charset="0"/>
                    </a:rPr>
                    <a:t>C  </a:t>
                  </a:r>
                </a:p>
              </p:txBody>
            </p:sp>
            <p:sp>
              <p:nvSpPr>
                <p:cNvPr id="24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256" y="2161"/>
                  <a:ext cx="480" cy="3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ea typeface="Arial" charset="0"/>
                      <a:cs typeface="Arial" charset="0"/>
                    </a:rPr>
                    <a:t>ONa  </a:t>
                  </a:r>
                </a:p>
              </p:txBody>
            </p:sp>
            <p:sp>
              <p:nvSpPr>
                <p:cNvPr id="25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872" y="1583"/>
                  <a:ext cx="242" cy="3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000">
                      <a:ea typeface="Arial" charset="0"/>
                      <a:cs typeface="Arial" charset="0"/>
                    </a:rPr>
                    <a:t>O</a:t>
                  </a:r>
                </a:p>
              </p:txBody>
            </p:sp>
            <p:sp>
              <p:nvSpPr>
                <p:cNvPr id="26" name="Line 35"/>
                <p:cNvSpPr>
                  <a:spLocks noChangeShapeType="1"/>
                </p:cNvSpPr>
                <p:nvPr/>
              </p:nvSpPr>
              <p:spPr bwMode="auto">
                <a:xfrm>
                  <a:off x="1965" y="1824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Line 36"/>
                <p:cNvSpPr>
                  <a:spLocks noChangeShapeType="1"/>
                </p:cNvSpPr>
                <p:nvPr/>
              </p:nvSpPr>
              <p:spPr bwMode="auto">
                <a:xfrm>
                  <a:off x="2013" y="1824"/>
                  <a:ext cx="0" cy="144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37"/>
                <p:cNvSpPr>
                  <a:spLocks noChangeShapeType="1"/>
                </p:cNvSpPr>
                <p:nvPr/>
              </p:nvSpPr>
              <p:spPr bwMode="auto">
                <a:xfrm rot="567740">
                  <a:off x="2112" y="2160"/>
                  <a:ext cx="144" cy="48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38"/>
                <p:cNvSpPr>
                  <a:spLocks noChangeShapeType="1"/>
                </p:cNvSpPr>
                <p:nvPr/>
              </p:nvSpPr>
              <p:spPr bwMode="auto">
                <a:xfrm rot="21032260" flipH="1">
                  <a:off x="1728" y="2178"/>
                  <a:ext cx="144" cy="48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" name="Text Box 39"/>
              <p:cNvSpPr txBox="1">
                <a:spLocks noChangeArrowheads="1"/>
              </p:cNvSpPr>
              <p:nvPr/>
            </p:nvSpPr>
            <p:spPr bwMode="auto">
              <a:xfrm>
                <a:off x="2688" y="316"/>
                <a:ext cx="1345" cy="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000">
                    <a:ea typeface="Arial" charset="0"/>
                    <a:cs typeface="Arial" charset="0"/>
                  </a:rPr>
                  <a:t>Sodium Acetate</a:t>
                </a:r>
              </a:p>
            </p:txBody>
          </p:sp>
        </p:grpSp>
        <p:sp>
          <p:nvSpPr>
            <p:cNvPr id="16" name="Freeform 52"/>
            <p:cNvSpPr>
              <a:spLocks/>
            </p:cNvSpPr>
            <p:nvPr/>
          </p:nvSpPr>
          <p:spPr bwMode="auto">
            <a:xfrm rot="673165">
              <a:off x="7524435" y="5274620"/>
              <a:ext cx="215261" cy="355360"/>
            </a:xfrm>
            <a:custGeom>
              <a:avLst/>
              <a:gdLst>
                <a:gd name="T0" fmla="*/ 2147483647 w 3667"/>
                <a:gd name="T1" fmla="*/ 2147483647 h 3344"/>
                <a:gd name="T2" fmla="*/ 2147483647 w 3667"/>
                <a:gd name="T3" fmla="*/ 2147483647 h 3344"/>
                <a:gd name="T4" fmla="*/ 2147483647 w 3667"/>
                <a:gd name="T5" fmla="*/ 2147483647 h 3344"/>
                <a:gd name="T6" fmla="*/ 2147483647 w 3667"/>
                <a:gd name="T7" fmla="*/ 2147483647 h 3344"/>
                <a:gd name="T8" fmla="*/ 2147483647 w 3667"/>
                <a:gd name="T9" fmla="*/ 2147483647 h 3344"/>
                <a:gd name="T10" fmla="*/ 2147483647 w 3667"/>
                <a:gd name="T11" fmla="*/ 2147483647 h 3344"/>
                <a:gd name="T12" fmla="*/ 2147483647 w 3667"/>
                <a:gd name="T13" fmla="*/ 2147483647 h 3344"/>
                <a:gd name="T14" fmla="*/ 2147483647 w 3667"/>
                <a:gd name="T15" fmla="*/ 2147483647 h 3344"/>
                <a:gd name="T16" fmla="*/ 2147483647 w 3667"/>
                <a:gd name="T17" fmla="*/ 2147483647 h 3344"/>
                <a:gd name="T18" fmla="*/ 2147483647 w 3667"/>
                <a:gd name="T19" fmla="*/ 2147483647 h 3344"/>
                <a:gd name="T20" fmla="*/ 2147483647 w 3667"/>
                <a:gd name="T21" fmla="*/ 2147483647 h 3344"/>
                <a:gd name="T22" fmla="*/ 2147483647 w 3667"/>
                <a:gd name="T23" fmla="*/ 2147483647 h 3344"/>
                <a:gd name="T24" fmla="*/ 2147483647 w 3667"/>
                <a:gd name="T25" fmla="*/ 2147483647 h 3344"/>
                <a:gd name="T26" fmla="*/ 2147483647 w 3667"/>
                <a:gd name="T27" fmla="*/ 2147483647 h 3344"/>
                <a:gd name="T28" fmla="*/ 2147483647 w 3667"/>
                <a:gd name="T29" fmla="*/ 2147483647 h 3344"/>
                <a:gd name="T30" fmla="*/ 2147483647 w 3667"/>
                <a:gd name="T31" fmla="*/ 2147483647 h 3344"/>
                <a:gd name="T32" fmla="*/ 2147483647 w 3667"/>
                <a:gd name="T33" fmla="*/ 2147483647 h 3344"/>
                <a:gd name="T34" fmla="*/ 2147483647 w 3667"/>
                <a:gd name="T35" fmla="*/ 2147483647 h 3344"/>
                <a:gd name="T36" fmla="*/ 2147483647 w 3667"/>
                <a:gd name="T37" fmla="*/ 2147483647 h 3344"/>
                <a:gd name="T38" fmla="*/ 2147483647 w 3667"/>
                <a:gd name="T39" fmla="*/ 2147483647 h 3344"/>
                <a:gd name="T40" fmla="*/ 2147483647 w 3667"/>
                <a:gd name="T41" fmla="*/ 2147483647 h 3344"/>
                <a:gd name="T42" fmla="*/ 2147483647 w 3667"/>
                <a:gd name="T43" fmla="*/ 2147483647 h 3344"/>
                <a:gd name="T44" fmla="*/ 2147483647 w 3667"/>
                <a:gd name="T45" fmla="*/ 2147483647 h 3344"/>
                <a:gd name="T46" fmla="*/ 2147483647 w 3667"/>
                <a:gd name="T47" fmla="*/ 2147483647 h 3344"/>
                <a:gd name="T48" fmla="*/ 2147483647 w 3667"/>
                <a:gd name="T49" fmla="*/ 2147483647 h 3344"/>
                <a:gd name="T50" fmla="*/ 2147483647 w 3667"/>
                <a:gd name="T51" fmla="*/ 2147483647 h 3344"/>
                <a:gd name="T52" fmla="*/ 2147483647 w 3667"/>
                <a:gd name="T53" fmla="*/ 2147483647 h 3344"/>
                <a:gd name="T54" fmla="*/ 2147483647 w 3667"/>
                <a:gd name="T55" fmla="*/ 2147483647 h 3344"/>
                <a:gd name="T56" fmla="*/ 2147483647 w 3667"/>
                <a:gd name="T57" fmla="*/ 2147483647 h 3344"/>
                <a:gd name="T58" fmla="*/ 2147483647 w 3667"/>
                <a:gd name="T59" fmla="*/ 2147483647 h 3344"/>
                <a:gd name="T60" fmla="*/ 2147483647 w 3667"/>
                <a:gd name="T61" fmla="*/ 2147483647 h 3344"/>
                <a:gd name="T62" fmla="*/ 2147483647 w 3667"/>
                <a:gd name="T63" fmla="*/ 2147483647 h 3344"/>
                <a:gd name="T64" fmla="*/ 2147483647 w 3667"/>
                <a:gd name="T65" fmla="*/ 2147483647 h 3344"/>
                <a:gd name="T66" fmla="*/ 2147483647 w 3667"/>
                <a:gd name="T67" fmla="*/ 2147483647 h 3344"/>
                <a:gd name="T68" fmla="*/ 2147483647 w 3667"/>
                <a:gd name="T69" fmla="*/ 2147483647 h 3344"/>
                <a:gd name="T70" fmla="*/ 2147483647 w 3667"/>
                <a:gd name="T71" fmla="*/ 2147483647 h 3344"/>
                <a:gd name="T72" fmla="*/ 2147483647 w 3667"/>
                <a:gd name="T73" fmla="*/ 2147483647 h 3344"/>
                <a:gd name="T74" fmla="*/ 2147483647 w 3667"/>
                <a:gd name="T75" fmla="*/ 2147483647 h 3344"/>
                <a:gd name="T76" fmla="*/ 2147483647 w 3667"/>
                <a:gd name="T77" fmla="*/ 2147483647 h 3344"/>
                <a:gd name="T78" fmla="*/ 2147483647 w 3667"/>
                <a:gd name="T79" fmla="*/ 2147483647 h 3344"/>
                <a:gd name="T80" fmla="*/ 2147483647 w 3667"/>
                <a:gd name="T81" fmla="*/ 2147483647 h 3344"/>
                <a:gd name="T82" fmla="*/ 2147483647 w 3667"/>
                <a:gd name="T83" fmla="*/ 2147483647 h 3344"/>
                <a:gd name="T84" fmla="*/ 2147483647 w 3667"/>
                <a:gd name="T85" fmla="*/ 2147483647 h 3344"/>
                <a:gd name="T86" fmla="*/ 2147483647 w 3667"/>
                <a:gd name="T87" fmla="*/ 2147483647 h 334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667"/>
                <a:gd name="T133" fmla="*/ 0 h 3344"/>
                <a:gd name="T134" fmla="*/ 3667 w 3667"/>
                <a:gd name="T135" fmla="*/ 3344 h 334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667" h="3344">
                  <a:moveTo>
                    <a:pt x="867" y="0"/>
                  </a:moveTo>
                  <a:cubicBezTo>
                    <a:pt x="767" y="11"/>
                    <a:pt x="675" y="17"/>
                    <a:pt x="574" y="21"/>
                  </a:cubicBezTo>
                  <a:cubicBezTo>
                    <a:pt x="537" y="25"/>
                    <a:pt x="508" y="35"/>
                    <a:pt x="473" y="42"/>
                  </a:cubicBezTo>
                  <a:cubicBezTo>
                    <a:pt x="446" y="59"/>
                    <a:pt x="412" y="60"/>
                    <a:pt x="382" y="69"/>
                  </a:cubicBezTo>
                  <a:cubicBezTo>
                    <a:pt x="350" y="77"/>
                    <a:pt x="321" y="91"/>
                    <a:pt x="291" y="101"/>
                  </a:cubicBezTo>
                  <a:cubicBezTo>
                    <a:pt x="230" y="151"/>
                    <a:pt x="158" y="184"/>
                    <a:pt x="94" y="229"/>
                  </a:cubicBezTo>
                  <a:cubicBezTo>
                    <a:pt x="89" y="241"/>
                    <a:pt x="81" y="252"/>
                    <a:pt x="78" y="266"/>
                  </a:cubicBezTo>
                  <a:cubicBezTo>
                    <a:pt x="72" y="288"/>
                    <a:pt x="71" y="312"/>
                    <a:pt x="67" y="336"/>
                  </a:cubicBezTo>
                  <a:cubicBezTo>
                    <a:pt x="65" y="341"/>
                    <a:pt x="63" y="346"/>
                    <a:pt x="62" y="352"/>
                  </a:cubicBezTo>
                  <a:cubicBezTo>
                    <a:pt x="54" y="432"/>
                    <a:pt x="61" y="378"/>
                    <a:pt x="51" y="432"/>
                  </a:cubicBezTo>
                  <a:cubicBezTo>
                    <a:pt x="47" y="449"/>
                    <a:pt x="41" y="485"/>
                    <a:pt x="41" y="485"/>
                  </a:cubicBezTo>
                  <a:cubicBezTo>
                    <a:pt x="23" y="752"/>
                    <a:pt x="27" y="1004"/>
                    <a:pt x="25" y="1280"/>
                  </a:cubicBezTo>
                  <a:cubicBezTo>
                    <a:pt x="28" y="1411"/>
                    <a:pt x="43" y="1554"/>
                    <a:pt x="14" y="1685"/>
                  </a:cubicBezTo>
                  <a:cubicBezTo>
                    <a:pt x="0" y="1848"/>
                    <a:pt x="6" y="2013"/>
                    <a:pt x="25" y="2176"/>
                  </a:cubicBezTo>
                  <a:cubicBezTo>
                    <a:pt x="30" y="2219"/>
                    <a:pt x="43" y="2263"/>
                    <a:pt x="62" y="2304"/>
                  </a:cubicBezTo>
                  <a:cubicBezTo>
                    <a:pt x="72" y="2326"/>
                    <a:pt x="115" y="2357"/>
                    <a:pt x="115" y="2357"/>
                  </a:cubicBezTo>
                  <a:cubicBezTo>
                    <a:pt x="118" y="2362"/>
                    <a:pt x="120" y="2369"/>
                    <a:pt x="126" y="2373"/>
                  </a:cubicBezTo>
                  <a:cubicBezTo>
                    <a:pt x="135" y="2378"/>
                    <a:pt x="197" y="2401"/>
                    <a:pt x="211" y="2405"/>
                  </a:cubicBezTo>
                  <a:cubicBezTo>
                    <a:pt x="232" y="2410"/>
                    <a:pt x="275" y="2421"/>
                    <a:pt x="275" y="2421"/>
                  </a:cubicBezTo>
                  <a:cubicBezTo>
                    <a:pt x="314" y="2448"/>
                    <a:pt x="344" y="2435"/>
                    <a:pt x="398" y="2432"/>
                  </a:cubicBezTo>
                  <a:cubicBezTo>
                    <a:pt x="426" y="2421"/>
                    <a:pt x="456" y="2410"/>
                    <a:pt x="478" y="2389"/>
                  </a:cubicBezTo>
                  <a:cubicBezTo>
                    <a:pt x="497" y="2369"/>
                    <a:pt x="501" y="2353"/>
                    <a:pt x="526" y="2341"/>
                  </a:cubicBezTo>
                  <a:cubicBezTo>
                    <a:pt x="532" y="2326"/>
                    <a:pt x="541" y="2312"/>
                    <a:pt x="547" y="2298"/>
                  </a:cubicBezTo>
                  <a:cubicBezTo>
                    <a:pt x="555" y="2274"/>
                    <a:pt x="554" y="2260"/>
                    <a:pt x="569" y="2240"/>
                  </a:cubicBezTo>
                  <a:cubicBezTo>
                    <a:pt x="574" y="2210"/>
                    <a:pt x="585" y="2189"/>
                    <a:pt x="590" y="2160"/>
                  </a:cubicBezTo>
                  <a:cubicBezTo>
                    <a:pt x="597" y="1859"/>
                    <a:pt x="609" y="1558"/>
                    <a:pt x="617" y="1258"/>
                  </a:cubicBezTo>
                  <a:cubicBezTo>
                    <a:pt x="613" y="1162"/>
                    <a:pt x="611" y="1074"/>
                    <a:pt x="601" y="981"/>
                  </a:cubicBezTo>
                  <a:cubicBezTo>
                    <a:pt x="602" y="958"/>
                    <a:pt x="603" y="934"/>
                    <a:pt x="606" y="912"/>
                  </a:cubicBezTo>
                  <a:cubicBezTo>
                    <a:pt x="611" y="862"/>
                    <a:pt x="666" y="864"/>
                    <a:pt x="702" y="853"/>
                  </a:cubicBezTo>
                  <a:cubicBezTo>
                    <a:pt x="777" y="801"/>
                    <a:pt x="869" y="843"/>
                    <a:pt x="963" y="848"/>
                  </a:cubicBezTo>
                  <a:cubicBezTo>
                    <a:pt x="1013" y="859"/>
                    <a:pt x="961" y="842"/>
                    <a:pt x="995" y="869"/>
                  </a:cubicBezTo>
                  <a:cubicBezTo>
                    <a:pt x="1008" y="879"/>
                    <a:pt x="1029" y="877"/>
                    <a:pt x="1043" y="890"/>
                  </a:cubicBezTo>
                  <a:cubicBezTo>
                    <a:pt x="1064" y="908"/>
                    <a:pt x="1079" y="933"/>
                    <a:pt x="1102" y="949"/>
                  </a:cubicBezTo>
                  <a:cubicBezTo>
                    <a:pt x="1107" y="971"/>
                    <a:pt x="1130" y="1005"/>
                    <a:pt x="1150" y="1018"/>
                  </a:cubicBezTo>
                  <a:cubicBezTo>
                    <a:pt x="1156" y="1038"/>
                    <a:pt x="1165" y="1054"/>
                    <a:pt x="1177" y="1072"/>
                  </a:cubicBezTo>
                  <a:cubicBezTo>
                    <a:pt x="1180" y="1186"/>
                    <a:pt x="1184" y="1299"/>
                    <a:pt x="1193" y="1413"/>
                  </a:cubicBezTo>
                  <a:cubicBezTo>
                    <a:pt x="1185" y="1620"/>
                    <a:pt x="1186" y="1824"/>
                    <a:pt x="1193" y="2032"/>
                  </a:cubicBezTo>
                  <a:cubicBezTo>
                    <a:pt x="1191" y="2085"/>
                    <a:pt x="1187" y="2138"/>
                    <a:pt x="1187" y="2192"/>
                  </a:cubicBezTo>
                  <a:cubicBezTo>
                    <a:pt x="1187" y="2245"/>
                    <a:pt x="1182" y="2299"/>
                    <a:pt x="1193" y="2352"/>
                  </a:cubicBezTo>
                  <a:cubicBezTo>
                    <a:pt x="1195" y="2364"/>
                    <a:pt x="1225" y="2373"/>
                    <a:pt x="1225" y="2373"/>
                  </a:cubicBezTo>
                  <a:cubicBezTo>
                    <a:pt x="1244" y="2404"/>
                    <a:pt x="1293" y="2403"/>
                    <a:pt x="1326" y="2421"/>
                  </a:cubicBezTo>
                  <a:cubicBezTo>
                    <a:pt x="1421" y="2417"/>
                    <a:pt x="1499" y="2401"/>
                    <a:pt x="1593" y="2394"/>
                  </a:cubicBezTo>
                  <a:cubicBezTo>
                    <a:pt x="1612" y="2387"/>
                    <a:pt x="1628" y="2384"/>
                    <a:pt x="1646" y="2373"/>
                  </a:cubicBezTo>
                  <a:cubicBezTo>
                    <a:pt x="1658" y="2332"/>
                    <a:pt x="1639" y="2378"/>
                    <a:pt x="1667" y="2352"/>
                  </a:cubicBezTo>
                  <a:cubicBezTo>
                    <a:pt x="1671" y="2348"/>
                    <a:pt x="1670" y="2340"/>
                    <a:pt x="1673" y="2336"/>
                  </a:cubicBezTo>
                  <a:cubicBezTo>
                    <a:pt x="1692" y="2302"/>
                    <a:pt x="1714" y="2274"/>
                    <a:pt x="1731" y="2240"/>
                  </a:cubicBezTo>
                  <a:cubicBezTo>
                    <a:pt x="1736" y="2214"/>
                    <a:pt x="1743" y="2197"/>
                    <a:pt x="1758" y="2176"/>
                  </a:cubicBezTo>
                  <a:cubicBezTo>
                    <a:pt x="1767" y="2123"/>
                    <a:pt x="1782" y="2073"/>
                    <a:pt x="1790" y="2021"/>
                  </a:cubicBezTo>
                  <a:cubicBezTo>
                    <a:pt x="1794" y="1944"/>
                    <a:pt x="1793" y="1872"/>
                    <a:pt x="1779" y="1797"/>
                  </a:cubicBezTo>
                  <a:cubicBezTo>
                    <a:pt x="1770" y="1355"/>
                    <a:pt x="1768" y="1422"/>
                    <a:pt x="1790" y="800"/>
                  </a:cubicBezTo>
                  <a:cubicBezTo>
                    <a:pt x="1791" y="743"/>
                    <a:pt x="1786" y="750"/>
                    <a:pt x="1817" y="741"/>
                  </a:cubicBezTo>
                  <a:cubicBezTo>
                    <a:pt x="1931" y="744"/>
                    <a:pt x="2044" y="746"/>
                    <a:pt x="2158" y="757"/>
                  </a:cubicBezTo>
                  <a:cubicBezTo>
                    <a:pt x="2193" y="767"/>
                    <a:pt x="2229" y="777"/>
                    <a:pt x="2265" y="789"/>
                  </a:cubicBezTo>
                  <a:cubicBezTo>
                    <a:pt x="2284" y="802"/>
                    <a:pt x="2288" y="817"/>
                    <a:pt x="2302" y="837"/>
                  </a:cubicBezTo>
                  <a:cubicBezTo>
                    <a:pt x="2313" y="872"/>
                    <a:pt x="2297" y="832"/>
                    <a:pt x="2323" y="869"/>
                  </a:cubicBezTo>
                  <a:cubicBezTo>
                    <a:pt x="2325" y="872"/>
                    <a:pt x="2332" y="896"/>
                    <a:pt x="2334" y="901"/>
                  </a:cubicBezTo>
                  <a:cubicBezTo>
                    <a:pt x="2336" y="1210"/>
                    <a:pt x="2327" y="1528"/>
                    <a:pt x="2350" y="1840"/>
                  </a:cubicBezTo>
                  <a:cubicBezTo>
                    <a:pt x="2351" y="1917"/>
                    <a:pt x="2330" y="2181"/>
                    <a:pt x="2387" y="2272"/>
                  </a:cubicBezTo>
                  <a:cubicBezTo>
                    <a:pt x="2397" y="2308"/>
                    <a:pt x="2413" y="2338"/>
                    <a:pt x="2425" y="2373"/>
                  </a:cubicBezTo>
                  <a:cubicBezTo>
                    <a:pt x="2428" y="2383"/>
                    <a:pt x="2430" y="2398"/>
                    <a:pt x="2441" y="2405"/>
                  </a:cubicBezTo>
                  <a:cubicBezTo>
                    <a:pt x="2455" y="2414"/>
                    <a:pt x="2476" y="2420"/>
                    <a:pt x="2494" y="2426"/>
                  </a:cubicBezTo>
                  <a:cubicBezTo>
                    <a:pt x="2550" y="2464"/>
                    <a:pt x="2626" y="2439"/>
                    <a:pt x="2691" y="2437"/>
                  </a:cubicBezTo>
                  <a:cubicBezTo>
                    <a:pt x="2712" y="2430"/>
                    <a:pt x="2718" y="2415"/>
                    <a:pt x="2739" y="2405"/>
                  </a:cubicBezTo>
                  <a:cubicBezTo>
                    <a:pt x="2761" y="2329"/>
                    <a:pt x="2750" y="2212"/>
                    <a:pt x="2809" y="2154"/>
                  </a:cubicBezTo>
                  <a:cubicBezTo>
                    <a:pt x="2814" y="2121"/>
                    <a:pt x="2822" y="2091"/>
                    <a:pt x="2841" y="2064"/>
                  </a:cubicBezTo>
                  <a:cubicBezTo>
                    <a:pt x="2842" y="2051"/>
                    <a:pt x="2843" y="2038"/>
                    <a:pt x="2846" y="2026"/>
                  </a:cubicBezTo>
                  <a:cubicBezTo>
                    <a:pt x="2847" y="2020"/>
                    <a:pt x="2849" y="2015"/>
                    <a:pt x="2851" y="2010"/>
                  </a:cubicBezTo>
                  <a:cubicBezTo>
                    <a:pt x="2855" y="1990"/>
                    <a:pt x="2862" y="1952"/>
                    <a:pt x="2862" y="1952"/>
                  </a:cubicBezTo>
                  <a:lnTo>
                    <a:pt x="2878" y="1840"/>
                  </a:lnTo>
                  <a:cubicBezTo>
                    <a:pt x="2878" y="1840"/>
                    <a:pt x="2878" y="1840"/>
                    <a:pt x="2878" y="1840"/>
                  </a:cubicBezTo>
                  <a:cubicBezTo>
                    <a:pt x="2881" y="1813"/>
                    <a:pt x="2885" y="1786"/>
                    <a:pt x="2889" y="1760"/>
                  </a:cubicBezTo>
                  <a:cubicBezTo>
                    <a:pt x="2890" y="1747"/>
                    <a:pt x="2894" y="1722"/>
                    <a:pt x="2894" y="1722"/>
                  </a:cubicBezTo>
                  <a:cubicBezTo>
                    <a:pt x="2891" y="1563"/>
                    <a:pt x="2883" y="1406"/>
                    <a:pt x="2883" y="1248"/>
                  </a:cubicBezTo>
                  <a:cubicBezTo>
                    <a:pt x="2883" y="989"/>
                    <a:pt x="2807" y="852"/>
                    <a:pt x="3043" y="816"/>
                  </a:cubicBezTo>
                  <a:cubicBezTo>
                    <a:pt x="3099" y="794"/>
                    <a:pt x="3165" y="790"/>
                    <a:pt x="3225" y="784"/>
                  </a:cubicBezTo>
                  <a:cubicBezTo>
                    <a:pt x="3272" y="787"/>
                    <a:pt x="3308" y="794"/>
                    <a:pt x="3353" y="805"/>
                  </a:cubicBezTo>
                  <a:cubicBezTo>
                    <a:pt x="3358" y="808"/>
                    <a:pt x="3363" y="813"/>
                    <a:pt x="3369" y="816"/>
                  </a:cubicBezTo>
                  <a:cubicBezTo>
                    <a:pt x="3375" y="818"/>
                    <a:pt x="3383" y="817"/>
                    <a:pt x="3390" y="821"/>
                  </a:cubicBezTo>
                  <a:cubicBezTo>
                    <a:pt x="3395" y="824"/>
                    <a:pt x="3395" y="833"/>
                    <a:pt x="3401" y="837"/>
                  </a:cubicBezTo>
                  <a:cubicBezTo>
                    <a:pt x="3437" y="863"/>
                    <a:pt x="3479" y="871"/>
                    <a:pt x="3507" y="912"/>
                  </a:cubicBezTo>
                  <a:cubicBezTo>
                    <a:pt x="3537" y="956"/>
                    <a:pt x="3571" y="1000"/>
                    <a:pt x="3593" y="1050"/>
                  </a:cubicBezTo>
                  <a:cubicBezTo>
                    <a:pt x="3611" y="1091"/>
                    <a:pt x="3611" y="1139"/>
                    <a:pt x="3619" y="1184"/>
                  </a:cubicBezTo>
                  <a:cubicBezTo>
                    <a:pt x="3631" y="1254"/>
                    <a:pt x="3643" y="1322"/>
                    <a:pt x="3657" y="1392"/>
                  </a:cubicBezTo>
                  <a:cubicBezTo>
                    <a:pt x="3667" y="1531"/>
                    <a:pt x="3656" y="1680"/>
                    <a:pt x="3630" y="1818"/>
                  </a:cubicBezTo>
                  <a:cubicBezTo>
                    <a:pt x="3622" y="1903"/>
                    <a:pt x="3617" y="2006"/>
                    <a:pt x="3641" y="2090"/>
                  </a:cubicBezTo>
                  <a:cubicBezTo>
                    <a:pt x="3645" y="2155"/>
                    <a:pt x="3653" y="2215"/>
                    <a:pt x="3657" y="2282"/>
                  </a:cubicBezTo>
                  <a:cubicBezTo>
                    <a:pt x="3653" y="2444"/>
                    <a:pt x="3656" y="2610"/>
                    <a:pt x="3641" y="2773"/>
                  </a:cubicBezTo>
                  <a:cubicBezTo>
                    <a:pt x="3644" y="3140"/>
                    <a:pt x="3657" y="3146"/>
                    <a:pt x="3657" y="3344"/>
                  </a:cubicBezTo>
                </a:path>
              </a:pathLst>
            </a:cu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charset="0"/>
                <a:cs typeface="Arial" charset="0"/>
              </a:endParaRPr>
            </a:p>
          </p:txBody>
        </p:sp>
        <p:pic>
          <p:nvPicPr>
            <p:cNvPr id="17" name="Picture 5" descr="4441009a-f1"/>
            <p:cNvPicPr>
              <a:picLocks noChangeArrowheads="1"/>
            </p:cNvPicPr>
            <p:nvPr/>
          </p:nvPicPr>
          <p:blipFill>
            <a:blip r:embed="rId10"/>
            <a:srcRect r="73065" b="63264"/>
            <a:stretch>
              <a:fillRect/>
            </a:stretch>
          </p:blipFill>
          <p:spPr bwMode="auto">
            <a:xfrm>
              <a:off x="7334570" y="6011932"/>
              <a:ext cx="1190357" cy="72303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Line 43"/>
            <p:cNvSpPr>
              <a:spLocks noChangeShapeType="1"/>
            </p:cNvSpPr>
            <p:nvPr/>
          </p:nvSpPr>
          <p:spPr bwMode="auto">
            <a:xfrm>
              <a:off x="6282448" y="5954502"/>
              <a:ext cx="998920" cy="396304"/>
            </a:xfrm>
            <a:prstGeom prst="line">
              <a:avLst/>
            </a:prstGeom>
            <a:noFill/>
            <a:ln w="22225" cap="flat" cmpd="sng" algn="ctr">
              <a:solidFill>
                <a:srgbClr val="1B1818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6747" y="5373200"/>
              <a:ext cx="1287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Gut </a:t>
              </a:r>
              <a:r>
                <a:rPr lang="en-US" sz="1400" dirty="0" err="1" smtClean="0">
                  <a:solidFill>
                    <a:srgbClr val="FFFF00"/>
                  </a:solidFill>
                </a:rPr>
                <a:t>microbiota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64" name="Straight Connector 63"/>
          <p:cNvCxnSpPr/>
          <p:nvPr/>
        </p:nvCxnSpPr>
        <p:spPr>
          <a:xfrm>
            <a:off x="10213798" y="4408354"/>
            <a:ext cx="0" cy="904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133745" y="864975"/>
            <a:ext cx="4699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3087239" y="2893591"/>
            <a:ext cx="1544748" cy="3809867"/>
            <a:chOff x="3087239" y="2893591"/>
            <a:chExt cx="1544748" cy="380986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9967" y="3230694"/>
              <a:ext cx="1040979" cy="105907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82126" y="5275051"/>
              <a:ext cx="1040979" cy="105907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431591" y="2893591"/>
              <a:ext cx="1142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Germ free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124205" y="4249735"/>
              <a:ext cx="1507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HF </a:t>
              </a:r>
              <a:r>
                <a:rPr lang="en-US" dirty="0" err="1" smtClean="0"/>
                <a:t>microbiota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087239" y="6334126"/>
              <a:ext cx="1472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dirty="0" smtClean="0"/>
                <a:t>F </a:t>
              </a:r>
              <a:r>
                <a:rPr lang="en-US" dirty="0" err="1" smtClean="0"/>
                <a:t>microbiota</a:t>
              </a:r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349967" y="4905719"/>
              <a:ext cx="1142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Germ free</a:t>
              </a:r>
              <a:endParaRPr lang="en-US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143500" y="2396815"/>
            <a:ext cx="3683972" cy="2011539"/>
            <a:chOff x="5143500" y="2396815"/>
            <a:chExt cx="3683972" cy="20115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38756" y="2696314"/>
              <a:ext cx="1843143" cy="171204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5143500" y="3479800"/>
              <a:ext cx="520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ZFd</a:t>
              </a:r>
              <a:endParaRPr lang="en-US" dirty="0"/>
            </a:p>
          </p:txBody>
        </p:sp>
        <p:cxnSp>
          <p:nvCxnSpPr>
            <p:cNvPr id="53" name="Straight Arrow Connector 52"/>
            <p:cNvCxnSpPr>
              <a:stCxn id="48" idx="3"/>
            </p:cNvCxnSpPr>
            <p:nvPr/>
          </p:nvCxnSpPr>
          <p:spPr>
            <a:xfrm>
              <a:off x="5663594" y="3664466"/>
              <a:ext cx="828254" cy="820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445145" y="2531457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ZFr</a:t>
              </a:r>
              <a:endParaRPr lang="en-US" dirty="0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5889129" y="2716123"/>
              <a:ext cx="919083" cy="1846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881899" y="3180834"/>
              <a:ext cx="515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HFr</a:t>
              </a:r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933133" y="3702566"/>
              <a:ext cx="555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HFd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590962" y="2396815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Unweighted</a:t>
              </a:r>
              <a:r>
                <a:rPr lang="en-US" dirty="0" smtClean="0"/>
                <a:t> UNIFRAC</a:t>
              </a:r>
              <a:endParaRPr lang="en-US" dirty="0"/>
            </a:p>
          </p:txBody>
        </p:sp>
        <p:cxnSp>
          <p:nvCxnSpPr>
            <p:cNvPr id="62" name="Straight Arrow Connector 61"/>
            <p:cNvCxnSpPr>
              <a:stCxn id="55" idx="1"/>
            </p:cNvCxnSpPr>
            <p:nvPr/>
          </p:nvCxnSpPr>
          <p:spPr>
            <a:xfrm flipH="1">
              <a:off x="7466020" y="3365500"/>
              <a:ext cx="415879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74" idx="1"/>
            </p:cNvCxnSpPr>
            <p:nvPr/>
          </p:nvCxnSpPr>
          <p:spPr>
            <a:xfrm flipH="1" flipV="1">
              <a:off x="7502616" y="3803650"/>
              <a:ext cx="430517" cy="835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250500" y="2493515"/>
            <a:ext cx="2690398" cy="1914839"/>
            <a:chOff x="250500" y="1345746"/>
            <a:chExt cx="3089586" cy="2211657"/>
          </a:xfrm>
        </p:grpSpPr>
        <p:pic>
          <p:nvPicPr>
            <p:cNvPr id="80" name="Picture 79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00" y="1345746"/>
              <a:ext cx="3089586" cy="2211657"/>
            </a:xfrm>
            <a:prstGeom prst="rect">
              <a:avLst/>
            </a:prstGeom>
            <a:noFill/>
          </p:spPr>
        </p:pic>
        <p:sp>
          <p:nvSpPr>
            <p:cNvPr id="81" name="Right Arrow 80"/>
            <p:cNvSpPr/>
            <p:nvPr/>
          </p:nvSpPr>
          <p:spPr>
            <a:xfrm>
              <a:off x="1349106" y="1653618"/>
              <a:ext cx="412750" cy="42862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ight Arrow 81"/>
            <p:cNvSpPr/>
            <p:nvPr/>
          </p:nvSpPr>
          <p:spPr>
            <a:xfrm>
              <a:off x="250825" y="2205033"/>
              <a:ext cx="412750" cy="42862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88887" y="4607241"/>
            <a:ext cx="2575505" cy="1805822"/>
            <a:chOff x="457199" y="3846674"/>
            <a:chExt cx="3440056" cy="2367502"/>
          </a:xfrm>
        </p:grpSpPr>
        <p:grpSp>
          <p:nvGrpSpPr>
            <p:cNvPr id="84" name="Group 83"/>
            <p:cNvGrpSpPr/>
            <p:nvPr/>
          </p:nvGrpSpPr>
          <p:grpSpPr>
            <a:xfrm>
              <a:off x="457199" y="4094372"/>
              <a:ext cx="3171535" cy="2119804"/>
              <a:chOff x="2878247" y="2509837"/>
              <a:chExt cx="2169874" cy="1609725"/>
            </a:xfrm>
          </p:grpSpPr>
          <p:pic>
            <p:nvPicPr>
              <p:cNvPr id="92" name="Picture 91"/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0016" y="2509837"/>
                <a:ext cx="1348105" cy="1609725"/>
              </a:xfrm>
              <a:prstGeom prst="rect">
                <a:avLst/>
              </a:prstGeom>
              <a:noFill/>
            </p:spPr>
          </p:pic>
          <p:pic>
            <p:nvPicPr>
              <p:cNvPr id="93" name="Picture 92"/>
              <p:cNvPicPr/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59"/>
              <a:stretch/>
            </p:blipFill>
            <p:spPr bwMode="auto">
              <a:xfrm>
                <a:off x="3257614" y="2624137"/>
                <a:ext cx="372046" cy="1495425"/>
              </a:xfrm>
              <a:prstGeom prst="rect">
                <a:avLst/>
              </a:prstGeom>
              <a:noFill/>
            </p:spPr>
          </p:pic>
          <p:pic>
            <p:nvPicPr>
              <p:cNvPr id="94" name="Picture 93"/>
              <p:cNvPicPr/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39" r="39869"/>
              <a:stretch/>
            </p:blipFill>
            <p:spPr bwMode="auto">
              <a:xfrm>
                <a:off x="2878247" y="2624137"/>
                <a:ext cx="371121" cy="1495425"/>
              </a:xfrm>
              <a:prstGeom prst="rect">
                <a:avLst/>
              </a:prstGeom>
              <a:noFill/>
            </p:spPr>
          </p:pic>
        </p:grpSp>
        <p:sp>
          <p:nvSpPr>
            <p:cNvPr id="85" name="TextBox 84"/>
            <p:cNvSpPr txBox="1"/>
            <p:nvPr/>
          </p:nvSpPr>
          <p:spPr>
            <a:xfrm>
              <a:off x="1726491" y="3846674"/>
              <a:ext cx="5817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phyla</a:t>
              </a:r>
              <a:endParaRPr lang="en-US" sz="1400" dirty="0"/>
            </a:p>
          </p:txBody>
        </p:sp>
        <p:sp>
          <p:nvSpPr>
            <p:cNvPr id="86" name="Frame 85"/>
            <p:cNvSpPr/>
            <p:nvPr/>
          </p:nvSpPr>
          <p:spPr>
            <a:xfrm>
              <a:off x="2705057" y="4296429"/>
              <a:ext cx="494828" cy="143152"/>
            </a:xfrm>
            <a:prstGeom prst="fram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ame 86"/>
            <p:cNvSpPr/>
            <p:nvPr/>
          </p:nvSpPr>
          <p:spPr>
            <a:xfrm>
              <a:off x="2705057" y="4968359"/>
              <a:ext cx="494828" cy="143152"/>
            </a:xfrm>
            <a:prstGeom prst="fram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340086" y="4507596"/>
              <a:ext cx="434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HF</a:t>
              </a:r>
              <a:endParaRPr lang="en-US" dirty="0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V="1">
              <a:off x="3897255" y="4611023"/>
              <a:ext cx="0" cy="2285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endCxn id="88" idx="1"/>
            </p:cNvCxnSpPr>
            <p:nvPr/>
          </p:nvCxnSpPr>
          <p:spPr>
            <a:xfrm>
              <a:off x="3199885" y="4354155"/>
              <a:ext cx="239166" cy="2167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3199885" y="4799467"/>
              <a:ext cx="239166" cy="1688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19"/>
          <a:srcRect r="50978"/>
          <a:stretch/>
        </p:blipFill>
        <p:spPr>
          <a:xfrm>
            <a:off x="4819058" y="4520482"/>
            <a:ext cx="1771904" cy="219960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28599" y="4355112"/>
            <a:ext cx="1825333" cy="24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72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1"/>
      <p:bldP spid="57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756" y="2947854"/>
            <a:ext cx="1879072" cy="935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AU" sz="3600" b="1" dirty="0" smtClean="0"/>
              <a:t>Mechanism of action of fibre: Short-chain fatty acids (SCFAs)?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601889"/>
          </a:xfrm>
        </p:spPr>
        <p:txBody>
          <a:bodyPr>
            <a:normAutofit fontScale="70000" lnSpcReduction="20000"/>
          </a:bodyPr>
          <a:lstStyle/>
          <a:p>
            <a:r>
              <a:rPr lang="en-AU" dirty="0" smtClean="0"/>
              <a:t>SCFAs are major metabolites produced by the microbiota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042824"/>
              </p:ext>
            </p:extLst>
          </p:nvPr>
        </p:nvGraphicFramePr>
        <p:xfrm>
          <a:off x="266174" y="3779471"/>
          <a:ext cx="1209050" cy="87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Image" r:id="rId5" imgW="5130000" imgH="2780640" progId="Photoshop.Image.12">
                  <p:embed/>
                </p:oleObj>
              </mc:Choice>
              <mc:Fallback>
                <p:oleObj name="Image" r:id="rId5" imgW="5130000" imgH="27806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174" y="3779471"/>
                        <a:ext cx="1209050" cy="874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24616" y="4788547"/>
            <a:ext cx="1684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Commensal 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bacteria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27062" y="4301742"/>
            <a:ext cx="1453418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093" y="3254830"/>
            <a:ext cx="1018956" cy="9617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1388" y="4364004"/>
            <a:ext cx="179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Dietary fibre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2172" y="3391260"/>
            <a:ext cx="970529" cy="7764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0722" y="4328424"/>
            <a:ext cx="1077175" cy="6503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3595" y="5204044"/>
            <a:ext cx="1294302" cy="6524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60907" y="2588257"/>
            <a:ext cx="94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SCFAs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641990" y="4653610"/>
            <a:ext cx="160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Propionate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696339" y="3907276"/>
            <a:ext cx="1175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Acetate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680710" y="5530280"/>
            <a:ext cx="129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Butyrate</a:t>
            </a:r>
            <a:endParaRPr lang="en-US" sz="2400" b="1" dirty="0"/>
          </a:p>
        </p:txBody>
      </p:sp>
      <p:sp>
        <p:nvSpPr>
          <p:cNvPr id="29" name="Rectangle 28"/>
          <p:cNvSpPr/>
          <p:nvPr/>
        </p:nvSpPr>
        <p:spPr>
          <a:xfrm>
            <a:off x="3335116" y="2579914"/>
            <a:ext cx="2853641" cy="41256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491477" y="2588257"/>
            <a:ext cx="22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GPCR activation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214158" y="4150808"/>
            <a:ext cx="46725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214158" y="4933270"/>
            <a:ext cx="46725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188758" y="5819434"/>
            <a:ext cx="46725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98695" y="3907276"/>
            <a:ext cx="102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GPR43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698694" y="4702437"/>
            <a:ext cx="102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GPR41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660146" y="5588601"/>
            <a:ext cx="1337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GPR109a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47014" y="2634639"/>
            <a:ext cx="422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6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Role of SCFA in food allergy development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3463" t="18239" r="61390" b="53515"/>
          <a:stretch/>
        </p:blipFill>
        <p:spPr>
          <a:xfrm>
            <a:off x="4708592" y="2659969"/>
            <a:ext cx="3278384" cy="13485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7165" y="2302124"/>
            <a:ext cx="146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contact</a:t>
            </a:r>
          </a:p>
          <a:p>
            <a:pPr algn="ctr"/>
            <a:r>
              <a:rPr lang="en-US" dirty="0" smtClean="0"/>
              <a:t> with allergen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96226" y="2539645"/>
            <a:ext cx="170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Allergic reaction</a:t>
            </a:r>
            <a:endParaRPr lang="en-US" dirty="0"/>
          </a:p>
        </p:txBody>
      </p:sp>
      <p:pic>
        <p:nvPicPr>
          <p:cNvPr id="7" name="Picture 6" descr="https://encrypted-tbn0.gstatic.com/images?q=tbn:ANd9GcRO5Uu4ligZXN6i47lWyxbrUIH3zsN2R-e_9r_086zuil3QAzY6_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2754" y="3825125"/>
            <a:ext cx="2604198" cy="18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rcRect l="-18187" r="-18187"/>
          <a:stretch>
            <a:fillRect/>
          </a:stretch>
        </p:blipFill>
        <p:spPr>
          <a:xfrm>
            <a:off x="2228005" y="5039284"/>
            <a:ext cx="1036518" cy="5700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036" y="4400672"/>
            <a:ext cx="20130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200mM acetate</a:t>
            </a:r>
          </a:p>
          <a:p>
            <a:r>
              <a:rPr lang="en-US" dirty="0" smtClean="0"/>
              <a:t>Or</a:t>
            </a:r>
          </a:p>
          <a:p>
            <a:r>
              <a:rPr lang="en-US" dirty="0" smtClean="0"/>
              <a:t>100mM butyrate</a:t>
            </a:r>
          </a:p>
          <a:p>
            <a:r>
              <a:rPr lang="en-US" dirty="0" smtClean="0"/>
              <a:t>Or</a:t>
            </a:r>
          </a:p>
          <a:p>
            <a:r>
              <a:rPr lang="en-US" dirty="0" smtClean="0"/>
              <a:t>100mM propionate</a:t>
            </a:r>
          </a:p>
          <a:p>
            <a:r>
              <a:rPr lang="en-US" dirty="0" smtClean="0"/>
              <a:t>Or </a:t>
            </a:r>
          </a:p>
          <a:p>
            <a:r>
              <a:rPr lang="en-US" dirty="0" smtClean="0"/>
              <a:t>water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2463393" y="3702479"/>
            <a:ext cx="2609492" cy="305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03430" y="2998768"/>
            <a:ext cx="48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-21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463393" y="3503585"/>
            <a:ext cx="0" cy="1988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12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SCFAs effects in peanut allergy</a:t>
            </a:r>
            <a:endParaRPr lang="en-AU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88760" y="4009379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98227" y="1506022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137286" y="1826697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420233" y="1826696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004154" y="1779072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842260" y="1418787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202091"/>
              </p:ext>
            </p:extLst>
          </p:nvPr>
        </p:nvGraphicFramePr>
        <p:xfrm>
          <a:off x="355600" y="2022203"/>
          <a:ext cx="1982866" cy="2791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name="Prism 6" r:id="rId4" imgW="2067179" imgH="2463814" progId="Prism6.Document">
                  <p:embed/>
                </p:oleObj>
              </mc:Choice>
              <mc:Fallback>
                <p:oleObj name="Prism 6" r:id="rId4" imgW="2067179" imgH="2463814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00" y="2022203"/>
                        <a:ext cx="1982866" cy="279109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338466" y="1433803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510530"/>
              </p:ext>
            </p:extLst>
          </p:nvPr>
        </p:nvGraphicFramePr>
        <p:xfrm>
          <a:off x="4327786" y="2267533"/>
          <a:ext cx="1869815" cy="2535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name="Prism 6" r:id="rId6" imgW="2177020" imgH="2463814" progId="Prism6.Document">
                  <p:embed/>
                </p:oleObj>
              </mc:Choice>
              <mc:Fallback>
                <p:oleObj name="Prism 6" r:id="rId6" imgW="2177020" imgH="2463814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7786" y="2267533"/>
                        <a:ext cx="1869815" cy="25357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4125164" y="1466985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489250"/>
              </p:ext>
            </p:extLst>
          </p:nvPr>
        </p:nvGraphicFramePr>
        <p:xfrm>
          <a:off x="6260194" y="2148404"/>
          <a:ext cx="1857252" cy="2628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Prism 6" r:id="rId8" imgW="2067179" imgH="2463814" progId="Prism6.Document">
                  <p:embed/>
                </p:oleObj>
              </mc:Choice>
              <mc:Fallback>
                <p:oleObj name="Prism 6" r:id="rId8" imgW="2067179" imgH="2463814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0194" y="2148404"/>
                        <a:ext cx="1857252" cy="26287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8"/>
          <p:cNvSpPr>
            <a:spLocks noChangeArrowheads="1"/>
          </p:cNvSpPr>
          <p:nvPr/>
        </p:nvSpPr>
        <p:spPr bwMode="auto">
          <a:xfrm>
            <a:off x="5514359" y="1394974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22" name="Rectangle 30"/>
          <p:cNvSpPr>
            <a:spLocks noChangeArrowheads="1"/>
          </p:cNvSpPr>
          <p:nvPr/>
        </p:nvSpPr>
        <p:spPr bwMode="auto">
          <a:xfrm>
            <a:off x="7027136" y="1303745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399070"/>
              </p:ext>
            </p:extLst>
          </p:nvPr>
        </p:nvGraphicFramePr>
        <p:xfrm>
          <a:off x="2073950" y="2196028"/>
          <a:ext cx="1888450" cy="2515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name="Prism 6" r:id="rId10" imgW="2232121" imgH="2460933" progId="Prism6.Document">
                  <p:embed/>
                </p:oleObj>
              </mc:Choice>
              <mc:Fallback>
                <p:oleObj name="Prism 6" r:id="rId10" imgW="2232121" imgH="2460933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950" y="2196028"/>
                        <a:ext cx="1888450" cy="25156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5600" y="1468954"/>
            <a:ext cx="809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200mM acetate, 100mM butyrate, 100mM propionate for 3 weeks in drinking water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2260" y="4737099"/>
            <a:ext cx="2683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Acetate and Butyrate </a:t>
            </a:r>
            <a:r>
              <a:rPr lang="en-US" dirty="0" smtClean="0"/>
              <a:t>have</a:t>
            </a:r>
          </a:p>
          <a:p>
            <a:r>
              <a:rPr lang="en-US" dirty="0"/>
              <a:t>b</a:t>
            </a:r>
            <a:r>
              <a:rPr lang="en-US" dirty="0" smtClean="0"/>
              <a:t>eneficial effects:</a:t>
            </a:r>
          </a:p>
          <a:p>
            <a:r>
              <a:rPr lang="en-US" dirty="0" smtClean="0"/>
              <a:t>Anaphylaxis</a:t>
            </a:r>
          </a:p>
          <a:p>
            <a:r>
              <a:rPr lang="en-US" dirty="0" err="1" smtClean="0"/>
              <a:t>IgE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98227" y="5372100"/>
            <a:ext cx="0" cy="565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55977" y="4802532"/>
            <a:ext cx="2683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Acetate and Butyrate </a:t>
            </a:r>
            <a:r>
              <a:rPr lang="en-US" dirty="0" smtClean="0"/>
              <a:t>have</a:t>
            </a:r>
          </a:p>
          <a:p>
            <a:r>
              <a:rPr lang="en-US" dirty="0"/>
              <a:t>b</a:t>
            </a:r>
            <a:r>
              <a:rPr lang="en-US" dirty="0" smtClean="0"/>
              <a:t>eneficial effects:</a:t>
            </a:r>
          </a:p>
          <a:p>
            <a:r>
              <a:rPr lang="en-US" dirty="0" smtClean="0"/>
              <a:t>CD103</a:t>
            </a:r>
            <a:r>
              <a:rPr lang="en-US" baseline="30000" dirty="0" smtClean="0"/>
              <a:t>+</a:t>
            </a:r>
            <a:r>
              <a:rPr lang="en-US" dirty="0" smtClean="0"/>
              <a:t> DC</a:t>
            </a:r>
          </a:p>
          <a:p>
            <a:r>
              <a:rPr lang="en-US" dirty="0" err="1" smtClean="0"/>
              <a:t>Treg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855977" y="5397500"/>
            <a:ext cx="0" cy="5099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73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Increased prevalence of inflammatory diseases over the last 50 years</a:t>
            </a:r>
            <a:endParaRPr lang="en-US" sz="2800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/>
          <a:srcRect l="4306" t="35349" r="-177" b="32791"/>
          <a:stretch/>
        </p:blipFill>
        <p:spPr>
          <a:xfrm>
            <a:off x="127000" y="3741738"/>
            <a:ext cx="4339402" cy="2570162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2"/>
          <a:srcRect l="1841" t="67447" r="-177"/>
          <a:stretch/>
        </p:blipFill>
        <p:spPr>
          <a:xfrm>
            <a:off x="4466402" y="3741738"/>
            <a:ext cx="4474259" cy="2639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9100" y="3116820"/>
            <a:ext cx="11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1960-1979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7846" y="5955394"/>
            <a:ext cx="330200" cy="230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77452" y="3148054"/>
            <a:ext cx="117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1980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22633" y="6514068"/>
            <a:ext cx="3121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Molodecky</a:t>
            </a:r>
            <a:r>
              <a:rPr lang="en-US" sz="1400" dirty="0" smtClean="0"/>
              <a:t> et al, Gastroenterology 2012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0" y="6185806"/>
            <a:ext cx="266700" cy="1957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46" y="1262620"/>
            <a:ext cx="87122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9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756" y="2947854"/>
            <a:ext cx="1879072" cy="935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AU" sz="3600" b="1" dirty="0" smtClean="0"/>
              <a:t>Mechanism of action of fibre: Short-chain fatty acids (SCFAs)?</a:t>
            </a:r>
            <a:endParaRPr lang="en-A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601889"/>
          </a:xfrm>
        </p:spPr>
        <p:txBody>
          <a:bodyPr>
            <a:normAutofit fontScale="70000" lnSpcReduction="20000"/>
          </a:bodyPr>
          <a:lstStyle/>
          <a:p>
            <a:r>
              <a:rPr lang="en-AU" dirty="0" smtClean="0"/>
              <a:t>SCFAs are major metabolites produced by the microbiota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169902"/>
              </p:ext>
            </p:extLst>
          </p:nvPr>
        </p:nvGraphicFramePr>
        <p:xfrm>
          <a:off x="1827062" y="4328424"/>
          <a:ext cx="1209050" cy="87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Image" r:id="rId5" imgW="5130000" imgH="2780640" progId="Photoshop.Image.12">
                  <p:embed/>
                </p:oleObj>
              </mc:Choice>
              <mc:Fallback>
                <p:oleObj name="Image" r:id="rId5" imgW="5130000" imgH="27806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27062" y="4328424"/>
                        <a:ext cx="1209050" cy="874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0942" y="5099194"/>
            <a:ext cx="1684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Commensal 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bacteria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27062" y="4211089"/>
            <a:ext cx="1453418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947854"/>
            <a:ext cx="1018956" cy="9617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33119" y="4035433"/>
            <a:ext cx="179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Dietary fibre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2172" y="3391260"/>
            <a:ext cx="970529" cy="7764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0722" y="4328424"/>
            <a:ext cx="1077175" cy="6503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3595" y="5204044"/>
            <a:ext cx="1294302" cy="6524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60907" y="2588257"/>
            <a:ext cx="94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SCFAs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641990" y="4653610"/>
            <a:ext cx="160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Propionate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696339" y="3907276"/>
            <a:ext cx="1175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Acetate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680710" y="5530280"/>
            <a:ext cx="129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Butyrate</a:t>
            </a:r>
            <a:endParaRPr lang="en-US" sz="2400" b="1" dirty="0"/>
          </a:p>
        </p:txBody>
      </p:sp>
      <p:sp>
        <p:nvSpPr>
          <p:cNvPr id="29" name="Rectangle 28"/>
          <p:cNvSpPr/>
          <p:nvPr/>
        </p:nvSpPr>
        <p:spPr>
          <a:xfrm>
            <a:off x="3335117" y="2579914"/>
            <a:ext cx="2710146" cy="41256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491477" y="2588257"/>
            <a:ext cx="22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GPCR activation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214158" y="4150808"/>
            <a:ext cx="46725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214158" y="4933270"/>
            <a:ext cx="46725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188758" y="5819434"/>
            <a:ext cx="46725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98695" y="3907276"/>
            <a:ext cx="102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GPR43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698694" y="4702437"/>
            <a:ext cx="102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GPR41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660146" y="5588601"/>
            <a:ext cx="1337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GPR109a</a:t>
            </a:r>
            <a:endParaRPr lang="en-US" sz="2400" b="1" dirty="0"/>
          </a:p>
        </p:txBody>
      </p:sp>
      <p:sp>
        <p:nvSpPr>
          <p:cNvPr id="7" name="Frame 6"/>
          <p:cNvSpPr/>
          <p:nvPr/>
        </p:nvSpPr>
        <p:spPr>
          <a:xfrm>
            <a:off x="4685076" y="3883123"/>
            <a:ext cx="1245810" cy="48581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ame 27"/>
          <p:cNvSpPr/>
          <p:nvPr/>
        </p:nvSpPr>
        <p:spPr>
          <a:xfrm>
            <a:off x="4694080" y="5530280"/>
            <a:ext cx="1245810" cy="48581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9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753209"/>
              </p:ext>
            </p:extLst>
          </p:nvPr>
        </p:nvGraphicFramePr>
        <p:xfrm>
          <a:off x="561059" y="2721719"/>
          <a:ext cx="2002096" cy="2685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Prism 6" r:id="rId4" imgW="1966701" imgH="2957945" progId="Prism6.Document">
                  <p:embed/>
                </p:oleObj>
              </mc:Choice>
              <mc:Fallback>
                <p:oleObj name="Prism 6" r:id="rId4" imgW="1966701" imgH="2957945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59" y="2721719"/>
                        <a:ext cx="2002096" cy="268507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942489"/>
              </p:ext>
            </p:extLst>
          </p:nvPr>
        </p:nvGraphicFramePr>
        <p:xfrm>
          <a:off x="5330572" y="2514600"/>
          <a:ext cx="1690433" cy="282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Prism 6" r:id="rId6" imgW="1994071" imgH="2957945" progId="Prism6.Document">
                  <p:embed/>
                </p:oleObj>
              </mc:Choice>
              <mc:Fallback>
                <p:oleObj name="Prism 6" r:id="rId6" imgW="1994071" imgH="2957945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572" y="2514600"/>
                        <a:ext cx="1690433" cy="28226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328784"/>
              </p:ext>
            </p:extLst>
          </p:nvPr>
        </p:nvGraphicFramePr>
        <p:xfrm>
          <a:off x="7189352" y="2527073"/>
          <a:ext cx="1624448" cy="2847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Prism 6" r:id="rId8" imgW="1994071" imgH="2957945" progId="Prism6.Document">
                  <p:embed/>
                </p:oleObj>
              </mc:Choice>
              <mc:Fallback>
                <p:oleObj name="Prism 6" r:id="rId8" imgW="1994071" imgH="2957945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9352" y="2527073"/>
                        <a:ext cx="1624448" cy="284723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826438"/>
              </p:ext>
            </p:extLst>
          </p:nvPr>
        </p:nvGraphicFramePr>
        <p:xfrm>
          <a:off x="2768380" y="2704096"/>
          <a:ext cx="1727419" cy="270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Prism 6" r:id="rId10" imgW="2112916" imgH="2957945" progId="Prism6.Document">
                  <p:embed/>
                </p:oleObj>
              </mc:Choice>
              <mc:Fallback>
                <p:oleObj name="Prism 6" r:id="rId10" imgW="2112916" imgH="2957945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380" y="2704096"/>
                        <a:ext cx="1727419" cy="270270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0003" y="361991"/>
            <a:ext cx="1879072" cy="9352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0419" y="805397"/>
            <a:ext cx="970529" cy="776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4655" y="1556660"/>
            <a:ext cx="1294302" cy="6524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66458" y="1321413"/>
            <a:ext cx="99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Acetate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277305" y="1882896"/>
            <a:ext cx="1086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Butyrate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969724" y="2394"/>
            <a:ext cx="22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GPCR activation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679705" y="1615745"/>
            <a:ext cx="46725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679818" y="2172050"/>
            <a:ext cx="46725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52759" y="1321413"/>
            <a:ext cx="878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GPR43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254562" y="1941217"/>
            <a:ext cx="1131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GPR109a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70860" y="5337263"/>
            <a:ext cx="3537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GPR43 and GPR109A </a:t>
            </a:r>
            <a:r>
              <a:rPr lang="en-US" dirty="0" smtClean="0"/>
              <a:t>are implicated</a:t>
            </a:r>
          </a:p>
          <a:p>
            <a:r>
              <a:rPr lang="en-US" dirty="0" smtClean="0"/>
              <a:t>In beneficial effects of </a:t>
            </a:r>
            <a:r>
              <a:rPr lang="en-US" dirty="0" err="1" smtClean="0"/>
              <a:t>fibre</a:t>
            </a:r>
            <a:endParaRPr lang="en-US" dirty="0" smtClean="0"/>
          </a:p>
          <a:p>
            <a:r>
              <a:rPr lang="en-US" dirty="0" smtClean="0"/>
              <a:t>Anaphylaxis</a:t>
            </a:r>
          </a:p>
          <a:p>
            <a:r>
              <a:rPr lang="en-US" dirty="0" err="1" smtClean="0"/>
              <a:t>IgE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71234" y="539027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CD103</a:t>
            </a:r>
            <a:r>
              <a:rPr lang="en-US" baseline="30000" dirty="0" smtClean="0"/>
              <a:t>+</a:t>
            </a:r>
            <a:r>
              <a:rPr lang="en-US" dirty="0" smtClean="0"/>
              <a:t> DC</a:t>
            </a:r>
          </a:p>
          <a:p>
            <a:r>
              <a:rPr lang="en-US" dirty="0" err="1" smtClean="0"/>
              <a:t>Treg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571234" y="5471276"/>
            <a:ext cx="0" cy="5009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070860" y="5901552"/>
            <a:ext cx="0" cy="636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79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compartment?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Vav-CRExGpr43</a:t>
            </a:r>
            <a:r>
              <a:rPr lang="en-US" baseline="30000" dirty="0" smtClean="0"/>
              <a:t>flox/</a:t>
            </a:r>
            <a:r>
              <a:rPr lang="en-US" baseline="30000" dirty="0" err="1" smtClean="0"/>
              <a:t>flox</a:t>
            </a:r>
            <a:r>
              <a:rPr lang="en-US" dirty="0" smtClean="0"/>
              <a:t>= deletion in the </a:t>
            </a:r>
            <a:r>
              <a:rPr lang="en-US" dirty="0" err="1" smtClean="0"/>
              <a:t>hematopoeitic</a:t>
            </a:r>
            <a:r>
              <a:rPr lang="en-US" dirty="0" smtClean="0"/>
              <a:t> compartment</a:t>
            </a:r>
          </a:p>
          <a:p>
            <a:r>
              <a:rPr lang="en-US" i="1" dirty="0" smtClean="0"/>
              <a:t>Villin-CRExGpr43</a:t>
            </a:r>
            <a:r>
              <a:rPr lang="en-US" baseline="30000" dirty="0" smtClean="0"/>
              <a:t>flox/</a:t>
            </a:r>
            <a:r>
              <a:rPr lang="en-US" baseline="30000" dirty="0" err="1" smtClean="0"/>
              <a:t>flox</a:t>
            </a:r>
            <a:r>
              <a:rPr lang="en-US" dirty="0" smtClean="0"/>
              <a:t>: deletion in the gut epithelium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84" y="3595382"/>
            <a:ext cx="1713384" cy="2798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1815" y="6349057"/>
            <a:ext cx="129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 fed mice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41534" y="4084966"/>
            <a:ext cx="4021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GPR43 in the gut epithelium is important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4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of GPR109A using the model of bone marrow chimera mice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8396" y="274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Which compartment?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03" y="2781089"/>
            <a:ext cx="2098316" cy="3615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9738" y="3637816"/>
            <a:ext cx="3798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GPR109 </a:t>
            </a:r>
            <a:r>
              <a:rPr lang="en-US" sz="2400" dirty="0" smtClean="0"/>
              <a:t>is critical in the </a:t>
            </a:r>
          </a:p>
          <a:p>
            <a:r>
              <a:rPr lang="en-US" sz="2400" dirty="0" err="1" smtClean="0">
                <a:solidFill>
                  <a:srgbClr val="FF0000"/>
                </a:solidFill>
              </a:rPr>
              <a:t>hematopoeitic</a:t>
            </a:r>
            <a:r>
              <a:rPr lang="en-US" sz="2400" dirty="0" smtClean="0">
                <a:solidFill>
                  <a:srgbClr val="FF0000"/>
                </a:solidFill>
              </a:rPr>
              <a:t> compartment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0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17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02" y="1919378"/>
            <a:ext cx="4956313" cy="28294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562" y="1015614"/>
            <a:ext cx="4516792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baseline="30000" dirty="0"/>
              <a:t>Tan et al., 2016, </a:t>
            </a:r>
            <a:r>
              <a:rPr lang="fr-FR" sz="2800" b="1" baseline="30000" dirty="0" err="1"/>
              <a:t>Cell</a:t>
            </a:r>
            <a:r>
              <a:rPr lang="fr-FR" sz="2800" b="1" baseline="30000" dirty="0"/>
              <a:t> Reports 15, 2809–2824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01651" y="1785011"/>
            <a:ext cx="31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What’s next?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Is it true in human?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Bacterial candidate?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Targeting GPCR?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753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95840" y="3052972"/>
            <a:ext cx="222714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Charles Mackay</a:t>
            </a:r>
          </a:p>
          <a:p>
            <a:pPr eaLnBrk="1" hangingPunct="1"/>
            <a:r>
              <a:rPr lang="en-US" dirty="0" err="1" smtClean="0"/>
              <a:t>Jian</a:t>
            </a:r>
            <a:r>
              <a:rPr lang="en-US" dirty="0" smtClean="0"/>
              <a:t> Tan</a:t>
            </a:r>
          </a:p>
          <a:p>
            <a:pPr eaLnBrk="1" hangingPunct="1"/>
            <a:r>
              <a:rPr lang="en-US" dirty="0" smtClean="0"/>
              <a:t>Craig McKenzie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/>
          </a:p>
        </p:txBody>
      </p:sp>
      <p:pic>
        <p:nvPicPr>
          <p:cNvPr id="7" name="Picture 2" descr="monash_1-rgb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8" y="2305260"/>
            <a:ext cx="377983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352" y="4991964"/>
            <a:ext cx="5670772" cy="921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63782" y="2412557"/>
            <a:ext cx="2043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Carola</a:t>
            </a:r>
            <a:r>
              <a:rPr lang="en-US" sz="2400" dirty="0" smtClean="0"/>
              <a:t> </a:t>
            </a:r>
            <a:r>
              <a:rPr lang="en-US" sz="2400" dirty="0" err="1" smtClean="0"/>
              <a:t>Vinuesa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782" y="1836981"/>
            <a:ext cx="1621342" cy="575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06" y="1740514"/>
            <a:ext cx="1782050" cy="7685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282" y="2956506"/>
            <a:ext cx="801396" cy="8013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91305" y="3757902"/>
            <a:ext cx="221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Peter </a:t>
            </a:r>
            <a:r>
              <a:rPr lang="en-US" sz="2400" dirty="0" err="1" smtClean="0"/>
              <a:t>Vuillermin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067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07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Laurence.macia@sydney.edu.au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50" b="1150"/>
          <a:stretch>
            <a:fillRect/>
          </a:stretch>
        </p:blipFill>
        <p:spPr>
          <a:xfrm>
            <a:off x="2451100" y="719138"/>
            <a:ext cx="4216400" cy="231885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4868902"/>
            <a:ext cx="2031999" cy="87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6160" y="5099050"/>
            <a:ext cx="376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Nutritional </a:t>
            </a:r>
            <a:r>
              <a:rPr lang="en-US" dirty="0" err="1" smtClean="0"/>
              <a:t>Immunometabolism</a:t>
            </a:r>
            <a:r>
              <a:rPr lang="en-US" dirty="0" smtClean="0"/>
              <a:t>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3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Increased prevalence of inflammatory diseases in western countries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1163638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MASOLI, M. ET </a:t>
            </a:r>
            <a:r>
              <a:rPr lang="en-US" dirty="0" smtClean="0"/>
              <a:t>AL, Nature, 2011, 479, S2–S4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GLOBAL BURDEN OF ASTHMA (2004)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8100"/>
            <a:ext cx="9144000" cy="41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0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5262"/>
            <a:ext cx="8229600" cy="1143000"/>
          </a:xfrm>
        </p:spPr>
        <p:txBody>
          <a:bodyPr/>
          <a:lstStyle/>
          <a:p>
            <a:r>
              <a:rPr lang="en-US" dirty="0" smtClean="0"/>
              <a:t>Causes?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071890"/>
            <a:ext cx="1450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GENETIC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9564" y="973307"/>
            <a:ext cx="4386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WESTERN LIFESTYLE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ydne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7" b="8867"/>
          <a:stretch>
            <a:fillRect/>
          </a:stretch>
        </p:blipFill>
        <p:spPr>
          <a:xfrm>
            <a:off x="2743200" y="1841501"/>
            <a:ext cx="3644900" cy="2004555"/>
          </a:xfrm>
        </p:spPr>
      </p:pic>
      <p:sp>
        <p:nvSpPr>
          <p:cNvPr id="11" name="TextBox 10"/>
          <p:cNvSpPr txBox="1"/>
          <p:nvPr/>
        </p:nvSpPr>
        <p:spPr>
          <a:xfrm>
            <a:off x="2078264" y="3886537"/>
            <a:ext cx="4734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NUTRITION TRANSITION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0" y="4532868"/>
            <a:ext cx="1651000" cy="1100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4908" y="5628270"/>
            <a:ext cx="7831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Western diet</a:t>
            </a:r>
            <a:r>
              <a:rPr lang="en-US" dirty="0" smtClean="0"/>
              <a:t>: High carbohydrate, high saturated fat and </a:t>
            </a:r>
            <a:r>
              <a:rPr lang="en-US" b="1" dirty="0" smtClean="0">
                <a:solidFill>
                  <a:srgbClr val="FF0000"/>
                </a:solidFill>
              </a:rPr>
              <a:t>low in </a:t>
            </a:r>
            <a:r>
              <a:rPr lang="en-US" b="1" dirty="0" err="1" smtClean="0">
                <a:solidFill>
                  <a:srgbClr val="FF0000"/>
                </a:solidFill>
              </a:rPr>
              <a:t>fibre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2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0" y="48041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9pPr>
          </a:lstStyle>
          <a:p>
            <a:pPr>
              <a:spcAft>
                <a:spcPts val="1500"/>
              </a:spcAft>
              <a:defRPr/>
            </a:pP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Diet and gut homeostasis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 a basis for certain western lifestyle diseases</a:t>
            </a:r>
          </a:p>
          <a:p>
            <a:pPr>
              <a:spcAft>
                <a:spcPts val="1500"/>
              </a:spcAft>
              <a:defRPr/>
            </a:pPr>
            <a:endParaRPr lang="en-US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commentary fig 1 for 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64674"/>
            <a:ext cx="5819788" cy="535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551612"/>
            <a:ext cx="37861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From </a:t>
            </a:r>
            <a:r>
              <a:rPr lang="en-US" sz="1400" dirty="0" err="1"/>
              <a:t>Maslowski</a:t>
            </a:r>
            <a:r>
              <a:rPr lang="en-US" sz="1400" dirty="0"/>
              <a:t> and Mackay  Nat. </a:t>
            </a:r>
            <a:r>
              <a:rPr lang="en-US" sz="1400" dirty="0" err="1"/>
              <a:t>Immunol</a:t>
            </a:r>
            <a:r>
              <a:rPr lang="en-US" sz="1400" dirty="0"/>
              <a:t> 2011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057900" y="723704"/>
            <a:ext cx="2691395" cy="5929508"/>
            <a:chOff x="6057900" y="723704"/>
            <a:chExt cx="2691395" cy="5929508"/>
          </a:xfrm>
        </p:grpSpPr>
        <p:pic>
          <p:nvPicPr>
            <p:cNvPr id="7" name="Picture 6" descr="Inflammatory Bowel Diseas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8042" y="2322774"/>
              <a:ext cx="1152787" cy="1132037"/>
            </a:xfrm>
            <a:prstGeom prst="rect">
              <a:avLst/>
            </a:prstGeom>
          </p:spPr>
        </p:pic>
        <p:pic>
          <p:nvPicPr>
            <p:cNvPr id="9" name="Picture 8" descr="Pancreatic-islet_0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1385" y="3790529"/>
              <a:ext cx="1078190" cy="112568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171834" y="3513530"/>
              <a:ext cx="1172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Type 1 diabetes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13093" y="723704"/>
              <a:ext cx="67197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Asthma</a:t>
              </a:r>
              <a:endParaRPr lang="en-US" sz="1200" dirty="0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153" y="5202397"/>
              <a:ext cx="1072825" cy="1450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296153" y="5025797"/>
              <a:ext cx="10567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Food allergies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13093" y="2058475"/>
              <a:ext cx="4026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IBD</a:t>
              </a:r>
              <a:endParaRPr lang="en-US" sz="1200" dirty="0"/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6057900" y="1092200"/>
              <a:ext cx="1113934" cy="3416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057900" y="4660900"/>
              <a:ext cx="1081085" cy="19629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Unknown-3.jpe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706" y="1000703"/>
              <a:ext cx="1509589" cy="1013738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>
            <a:off x="2349500" y="2071175"/>
            <a:ext cx="825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 descr="coverscience.g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-1029"/>
          <a:stretch/>
        </p:blipFill>
        <p:spPr>
          <a:xfrm>
            <a:off x="596900" y="931399"/>
            <a:ext cx="1473200" cy="18551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983995" y="5025798"/>
            <a:ext cx="1815095" cy="173205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0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 of diet and gut </a:t>
            </a:r>
            <a:r>
              <a:rPr lang="en-US" dirty="0" err="1"/>
              <a:t>microbiota</a:t>
            </a:r>
            <a:r>
              <a:rPr lang="en-US" dirty="0"/>
              <a:t> in food allergy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640" y="1600200"/>
            <a:ext cx="4582160" cy="4525963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Current treatment=</a:t>
            </a:r>
          </a:p>
          <a:p>
            <a:pPr marL="0" indent="0" algn="ctr">
              <a:buNone/>
            </a:pPr>
            <a:r>
              <a:rPr lang="en-US" dirty="0" smtClean="0"/>
              <a:t>Food avoidance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0638"/>
            <a:ext cx="410464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6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43000"/>
          </a:xfrm>
        </p:spPr>
        <p:txBody>
          <a:bodyPr/>
          <a:lstStyle/>
          <a:p>
            <a:r>
              <a:rPr lang="en-US" dirty="0" smtClean="0"/>
              <a:t>Food allergy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7400" y="1049338"/>
            <a:ext cx="7518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aseline="30000" dirty="0" smtClean="0">
                <a:solidFill>
                  <a:srgbClr val="FF0000"/>
                </a:solidFill>
              </a:rPr>
              <a:t>What </a:t>
            </a:r>
            <a:r>
              <a:rPr lang="en-US" sz="3600" baseline="30000" dirty="0">
                <a:solidFill>
                  <a:srgbClr val="FF0000"/>
                </a:solidFill>
              </a:rPr>
              <a:t>is it</a:t>
            </a:r>
            <a:r>
              <a:rPr lang="en-US" sz="3600" baseline="30000" dirty="0"/>
              <a:t>: Inappropriate immune response to innocuous (food) </a:t>
            </a:r>
            <a:r>
              <a:rPr lang="en-US" sz="3600" baseline="30000" dirty="0" smtClean="0"/>
              <a:t>antigen</a:t>
            </a:r>
          </a:p>
          <a:p>
            <a:endParaRPr lang="en-US" sz="3600" baseline="30000" dirty="0">
              <a:solidFill>
                <a:srgbClr val="FF0000"/>
              </a:solidFill>
            </a:endParaRPr>
          </a:p>
          <a:p>
            <a:r>
              <a:rPr lang="en-US" sz="3600" baseline="30000" dirty="0" smtClean="0">
                <a:solidFill>
                  <a:srgbClr val="FF0000"/>
                </a:solidFill>
              </a:rPr>
              <a:t>Symptoms</a:t>
            </a:r>
            <a:r>
              <a:rPr lang="en-US" sz="3600" baseline="30000" dirty="0"/>
              <a:t>: Swelling, itching, wheezing, diarrhea, difficulty in breathing, </a:t>
            </a:r>
            <a:r>
              <a:rPr lang="en-US" sz="3600" baseline="30000" dirty="0" smtClean="0"/>
              <a:t>anaphylaxis</a:t>
            </a:r>
          </a:p>
          <a:p>
            <a:endParaRPr lang="en-US" sz="3600" baseline="30000" dirty="0"/>
          </a:p>
          <a:p>
            <a:r>
              <a:rPr lang="en-US" sz="3600" baseline="30000" dirty="0" smtClean="0">
                <a:solidFill>
                  <a:srgbClr val="FF0000"/>
                </a:solidFill>
              </a:rPr>
              <a:t>Prevalence</a:t>
            </a:r>
            <a:r>
              <a:rPr lang="en-US" sz="3600" baseline="30000" dirty="0"/>
              <a:t>: High in Western countries, up to 1 in 10 </a:t>
            </a:r>
            <a:r>
              <a:rPr lang="en-US" sz="3600" baseline="30000" dirty="0" smtClean="0"/>
              <a:t>affected</a:t>
            </a:r>
          </a:p>
          <a:p>
            <a:endParaRPr lang="en-US" sz="3600" baseline="30000" dirty="0" smtClean="0"/>
          </a:p>
          <a:p>
            <a:r>
              <a:rPr lang="en-US" sz="3600" baseline="30000" dirty="0" smtClean="0"/>
              <a:t>Cause?? Hygiene hypothesis</a:t>
            </a:r>
            <a:endParaRPr lang="en-US" sz="3600" baseline="30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4754295"/>
            <a:ext cx="2624665" cy="196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8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mmentary fig 1 for p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437278"/>
            <a:ext cx="6718300" cy="618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11500" y="3295134"/>
            <a:ext cx="479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Extension of the hygiene hypothesis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284878"/>
            <a:ext cx="2448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Diet hypothesis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8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Key steps in allergic reaction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7" t="4489" r="2389"/>
          <a:stretch/>
        </p:blipFill>
        <p:spPr>
          <a:xfrm>
            <a:off x="304800" y="1088287"/>
            <a:ext cx="4051300" cy="5769713"/>
          </a:xfrm>
        </p:spPr>
      </p:pic>
      <p:sp>
        <p:nvSpPr>
          <p:cNvPr id="3" name="TextBox 2"/>
          <p:cNvSpPr txBox="1"/>
          <p:nvPr/>
        </p:nvSpPr>
        <p:spPr>
          <a:xfrm>
            <a:off x="4597400" y="1524000"/>
            <a:ext cx="43268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	         SENSITISATION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Uptake of allergen by dendritic cells</a:t>
            </a:r>
          </a:p>
          <a:p>
            <a:pPr marL="342900" indent="-342900">
              <a:buAutoNum type="arabicPeriod"/>
            </a:pPr>
            <a:r>
              <a:rPr lang="en-US" dirty="0" smtClean="0"/>
              <a:t>Migration to the mesenteric lymph node</a:t>
            </a:r>
          </a:p>
          <a:p>
            <a:pPr marL="342900" indent="-342900">
              <a:buAutoNum type="arabicPeriod"/>
            </a:pPr>
            <a:r>
              <a:rPr lang="en-US" dirty="0" smtClean="0"/>
              <a:t>Activation of specific T cells-Th2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IgE</a:t>
            </a:r>
            <a:r>
              <a:rPr lang="en-US" dirty="0" smtClean="0"/>
              <a:t> release</a:t>
            </a:r>
          </a:p>
          <a:p>
            <a:pPr marL="342900" indent="-342900">
              <a:buAutoNum type="arabicPeriod"/>
            </a:pPr>
            <a:r>
              <a:rPr lang="en-US" dirty="0" smtClean="0"/>
              <a:t>Pool of memory T cells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97400" y="4254500"/>
            <a:ext cx="4087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	       ALLERGIC REACTION</a:t>
            </a:r>
          </a:p>
          <a:p>
            <a:r>
              <a:rPr lang="en-US" dirty="0" smtClean="0"/>
              <a:t>= 2</a:t>
            </a:r>
            <a:r>
              <a:rPr lang="en-US" baseline="30000" dirty="0" smtClean="0"/>
              <a:t>nd</a:t>
            </a:r>
            <a:r>
              <a:rPr lang="en-US" dirty="0" smtClean="0"/>
              <a:t> encounter with the allergen</a:t>
            </a:r>
          </a:p>
          <a:p>
            <a:r>
              <a:rPr lang="en-US" dirty="0" smtClean="0"/>
              <a:t>Anaphylaxis/inflammation/tissue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4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681</Words>
  <Application>Microsoft Macintosh PowerPoint</Application>
  <PresentationFormat>On-screen Show (4:3)</PresentationFormat>
  <Paragraphs>189</Paragraphs>
  <Slides>26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Prism 6</vt:lpstr>
      <vt:lpstr>Image</vt:lpstr>
      <vt:lpstr>Gut microbiota, bacterial metabolites and metabolite sensing GPCRs protect against food allergy </vt:lpstr>
      <vt:lpstr>Increased prevalence of inflammatory diseases over the last 50 years</vt:lpstr>
      <vt:lpstr>Increased prevalence of inflammatory diseases in western countries</vt:lpstr>
      <vt:lpstr>Causes?</vt:lpstr>
      <vt:lpstr>PowerPoint Presentation</vt:lpstr>
      <vt:lpstr>Role of diet and gut microbiota in food allergy </vt:lpstr>
      <vt:lpstr>Food allergy</vt:lpstr>
      <vt:lpstr>PowerPoint Presentation</vt:lpstr>
      <vt:lpstr>Key steps in allergic reaction</vt:lpstr>
      <vt:lpstr>High fibre diet and peanut allergy</vt:lpstr>
      <vt:lpstr>What controls allergy?</vt:lpstr>
      <vt:lpstr>CD103+ DCs are key inducer of Treg in the gut</vt:lpstr>
      <vt:lpstr>High fibre feeding and CD103+ DCs</vt:lpstr>
      <vt:lpstr>High fibre feeding and CD103+ DCs</vt:lpstr>
      <vt:lpstr>Dietary fibre modulate CD103+ DCs proportion and activity</vt:lpstr>
      <vt:lpstr>Mechanisms</vt:lpstr>
      <vt:lpstr>Mechanism of action of fibre: Short-chain fatty acids (SCFAs)?</vt:lpstr>
      <vt:lpstr>Role of SCFA in food allergy development</vt:lpstr>
      <vt:lpstr>SCFAs effects in peanut allergy</vt:lpstr>
      <vt:lpstr>Mechanism of action of fibre: Short-chain fatty acids (SCFAs)?</vt:lpstr>
      <vt:lpstr>PowerPoint Presentation</vt:lpstr>
      <vt:lpstr>Which compartment?</vt:lpstr>
      <vt:lpstr>PowerPoint Presentation</vt:lpstr>
      <vt:lpstr>Conclusion</vt:lpstr>
      <vt:lpstr>Acknowledgments</vt:lpstr>
      <vt:lpstr>Laurence.macia@sydney.edu.au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Gut microbiota, bacterial metabolites and metabolite sensing GPCRs determine mucosal tolerance and protection against food allergy </dc:title>
  <dc:creator>Laurence Macia</dc:creator>
  <cp:lastModifiedBy>Laurence Macia</cp:lastModifiedBy>
  <cp:revision>15</cp:revision>
  <dcterms:created xsi:type="dcterms:W3CDTF">2016-07-21T19:48:40Z</dcterms:created>
  <dcterms:modified xsi:type="dcterms:W3CDTF">2016-07-23T07:21:39Z</dcterms:modified>
</cp:coreProperties>
</file>