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0" r:id="rId1"/>
  </p:sldMasterIdLst>
  <p:notesMasterIdLst>
    <p:notesMasterId r:id="rId17"/>
  </p:notesMasterIdLst>
  <p:handoutMasterIdLst>
    <p:handoutMasterId r:id="rId18"/>
  </p:handoutMasterIdLst>
  <p:sldIdLst>
    <p:sldId id="879" r:id="rId2"/>
    <p:sldId id="907" r:id="rId3"/>
    <p:sldId id="947" r:id="rId4"/>
    <p:sldId id="960" r:id="rId5"/>
    <p:sldId id="949" r:id="rId6"/>
    <p:sldId id="963" r:id="rId7"/>
    <p:sldId id="941" r:id="rId8"/>
    <p:sldId id="942" r:id="rId9"/>
    <p:sldId id="952" r:id="rId10"/>
    <p:sldId id="953" r:id="rId11"/>
    <p:sldId id="957" r:id="rId12"/>
    <p:sldId id="959" r:id="rId13"/>
    <p:sldId id="962" r:id="rId14"/>
    <p:sldId id="961" r:id="rId15"/>
    <p:sldId id="946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</p:showPr>
  <p:clrMru>
    <a:srgbClr val="002CB1"/>
    <a:srgbClr val="00FFFF"/>
    <a:srgbClr val="2DCC32"/>
    <a:srgbClr val="0033CC"/>
    <a:srgbClr val="FF9900"/>
    <a:srgbClr val="FFFF00"/>
    <a:srgbClr val="0D430F"/>
    <a:srgbClr val="19761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344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Black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BB9325-B1C0-47CD-B4CC-946653767913}" type="datetime1">
              <a:rPr lang="en-US"/>
              <a:pPr>
                <a:defRPr/>
              </a:pPr>
              <a:t>10/31/2014</a:t>
            </a:fld>
            <a:endParaRPr lang="en-US" dirty="0"/>
          </a:p>
        </p:txBody>
      </p:sp>
      <p:sp>
        <p:nvSpPr>
          <p:cNvPr id="66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Black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BFD51BF-69EA-4117-B633-0A3A4D200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Black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D81333-992F-4BD1-A7D3-37F656F8C00A}" type="datetime1">
              <a:rPr lang="en-US"/>
              <a:pPr>
                <a:defRPr/>
              </a:pPr>
              <a:t>10/31/2014</a:t>
            </a:fld>
            <a:endParaRPr lang="en-US" dirty="0"/>
          </a:p>
        </p:txBody>
      </p:sp>
      <p:sp>
        <p:nvSpPr>
          <p:cNvPr id="2355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6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Black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1495DD8-A91D-410D-848A-2C0FFE1A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-106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90956-1C56-44A8-A390-2A661C82758E}" type="slidenum">
              <a:rPr lang="en-US"/>
              <a:pPr/>
              <a:t>2</a:t>
            </a:fld>
            <a:endParaRPr lang="en-US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-106" charset="0"/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95A4D-7E5F-471B-B7D7-84A9084DF467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04CF1E-E099-4B0E-B2A7-2A37D8386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D52F-CF11-4996-8615-953A7296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361CC1-1991-493C-87AA-BC7CE14BE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96FC-5511-4C3F-AFC4-6AA1EE45B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B7AB28-1829-4165-8CDD-2F580368A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33128-4712-4C81-9D7E-648214D62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3EDFD-AEF1-4049-BC30-194AE7EA6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505C-475B-463F-8DAD-FA6ED36BD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FAF066-81E4-491F-BD2B-B25EBD832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CD3930-4FDB-4E3B-B0A0-4EBCEE684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C2F0AC-0CF7-468A-8753-F07F91FBD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C2C006-AD87-47F2-8F9B-8B5ED2CE1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77" r:id="rId2"/>
    <p:sldLayoutId id="2147483883" r:id="rId3"/>
    <p:sldLayoutId id="2147483878" r:id="rId4"/>
    <p:sldLayoutId id="2147483879" r:id="rId5"/>
    <p:sldLayoutId id="2147483880" r:id="rId6"/>
    <p:sldLayoutId id="2147483884" r:id="rId7"/>
    <p:sldLayoutId id="2147483885" r:id="rId8"/>
    <p:sldLayoutId id="2147483886" r:id="rId9"/>
    <p:sldLayoutId id="2147483881" r:id="rId10"/>
    <p:sldLayoutId id="2147483887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304800" y="1273175"/>
            <a:ext cx="8594725" cy="14700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0090"/>
                </a:solidFill>
                <a:latin typeface="+mn-lt"/>
                <a:ea typeface="ＭＳ Ｐゴシック" panose="020B0600070205080204" pitchFamily="34" charset="-128"/>
              </a:rPr>
              <a:t>Attacking the HIV-1 Entry Machine</a:t>
            </a:r>
            <a:br>
              <a:rPr lang="en-US" sz="4800" b="1" dirty="0" smtClean="0">
                <a:solidFill>
                  <a:srgbClr val="000090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sz="4800" b="1" dirty="0" smtClean="0">
                <a:solidFill>
                  <a:srgbClr val="000090"/>
                </a:solidFill>
                <a:latin typeface="+mn-lt"/>
                <a:ea typeface="ＭＳ Ｐゴシック" panose="020B0600070205080204" pitchFamily="34" charset="-128"/>
              </a:rPr>
              <a:t/>
            </a:r>
            <a:br>
              <a:rPr lang="en-US" sz="4800" b="1" dirty="0" smtClean="0">
                <a:solidFill>
                  <a:srgbClr val="000090"/>
                </a:solidFill>
                <a:latin typeface="+mn-lt"/>
                <a:ea typeface="ＭＳ Ｐゴシック" panose="020B0600070205080204" pitchFamily="34" charset="-128"/>
              </a:rPr>
            </a:br>
            <a:endParaRPr lang="en-US" sz="4800" b="1" i="1" dirty="0" smtClean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1323975" y="1703388"/>
            <a:ext cx="6858000" cy="1192212"/>
          </a:xfrm>
        </p:spPr>
        <p:txBody>
          <a:bodyPr rtlCol="0"/>
          <a:lstStyle/>
          <a:p>
            <a:pPr algn="ctr" eaLnBrk="1" fontAlgn="auto" hangingPunct="1">
              <a:defRPr/>
            </a:pPr>
            <a:r>
              <a:rPr lang="en-US" dirty="0">
                <a:latin typeface="+mn-lt"/>
              </a:rPr>
              <a:t>Mechanism of Virolysis Induced by Peptide Triazole Thiols</a:t>
            </a:r>
            <a:endParaRPr lang="en-US" b="1" i="1" dirty="0" smtClean="0">
              <a:solidFill>
                <a:srgbClr val="2627A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590800"/>
            <a:ext cx="2058988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895600"/>
            <a:ext cx="3144838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4625" y="5529263"/>
            <a:ext cx="1231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9" descr="EnvTransition(new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2590800"/>
            <a:ext cx="264953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914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Functional Characterization of PTT Truncates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1828800"/>
            <a:ext cx="5562600" cy="2268538"/>
          </a:xfrm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3075" y="4191000"/>
            <a:ext cx="273685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65125" y="-30163"/>
            <a:ext cx="8321675" cy="22621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dirty="0"/>
              <a:t>gp120 Protein Ligands Used to Deduce Likely Disulfides Targeted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/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435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28800"/>
            <a:ext cx="6096000" cy="4032250"/>
          </a:xfrm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3950" y="3343275"/>
            <a:ext cx="6985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6-Point Star 5"/>
          <p:cNvSpPr/>
          <p:nvPr/>
        </p:nvSpPr>
        <p:spPr>
          <a:xfrm>
            <a:off x="3886200" y="5403850"/>
            <a:ext cx="565150" cy="45720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843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4113" y="1887538"/>
            <a:ext cx="5857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291263" y="2641600"/>
            <a:ext cx="471487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7010400" y="198120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2G12</a:t>
            </a: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7086600" y="2743200"/>
            <a:ext cx="1600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697-30D</a:t>
            </a: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7010400" y="3465513"/>
            <a:ext cx="2057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Cyanovirin</a:t>
            </a:r>
          </a:p>
        </p:txBody>
      </p:sp>
      <p:pic>
        <p:nvPicPr>
          <p:cNvPr id="18443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867275"/>
            <a:ext cx="4873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05313" y="3844925"/>
            <a:ext cx="6223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85800" y="473075"/>
            <a:ext cx="77724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 of protein ligands on p24 release by PTTs</a:t>
            </a:r>
            <a:endParaRPr lang="en-US" sz="4300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945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98513" y="1828800"/>
            <a:ext cx="3121025" cy="2357438"/>
          </a:xfrm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38300"/>
            <a:ext cx="3354388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962400"/>
            <a:ext cx="3227388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543800" cy="14493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Molecular Docking Simulation</a:t>
            </a:r>
          </a:p>
        </p:txBody>
      </p:sp>
      <p:pic>
        <p:nvPicPr>
          <p:cNvPr id="20483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806575"/>
            <a:ext cx="7543800" cy="3305175"/>
          </a:xfrm>
        </p:spPr>
      </p:pic>
      <p:sp>
        <p:nvSpPr>
          <p:cNvPr id="2" name="TextBox 1"/>
          <p:cNvSpPr txBox="1"/>
          <p:nvPr/>
        </p:nvSpPr>
        <p:spPr>
          <a:xfrm>
            <a:off x="6400800" y="4724400"/>
            <a:ext cx="2590800" cy="15700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0" dirty="0">
                <a:latin typeface="Calibri" panose="020F0502020204030204" pitchFamily="34" charset="0"/>
              </a:rPr>
              <a:t>C385-C418: </a:t>
            </a:r>
            <a:r>
              <a:rPr lang="en-US" b="0" dirty="0">
                <a:solidFill>
                  <a:srgbClr val="002CB1"/>
                </a:solidFill>
                <a:latin typeface="Calibri" panose="020F0502020204030204" pitchFamily="34" charset="0"/>
              </a:rPr>
              <a:t>Blue</a:t>
            </a:r>
          </a:p>
          <a:p>
            <a:pPr>
              <a:defRPr/>
            </a:pPr>
            <a:r>
              <a:rPr lang="en-US" b="0" dirty="0">
                <a:latin typeface="Calibri" panose="020F0502020204030204" pitchFamily="34" charset="0"/>
              </a:rPr>
              <a:t>C378-C445: </a:t>
            </a:r>
            <a:r>
              <a:rPr lang="en-US" b="0" dirty="0">
                <a:solidFill>
                  <a:srgbClr val="FFFF00"/>
                </a:solidFill>
                <a:latin typeface="Calibri" panose="020F0502020204030204" pitchFamily="34" charset="0"/>
              </a:rPr>
              <a:t>Yellow</a:t>
            </a:r>
          </a:p>
          <a:p>
            <a:pPr>
              <a:defRPr/>
            </a:pPr>
            <a:r>
              <a:rPr lang="en-US" b="0" dirty="0">
                <a:latin typeface="Calibri" panose="020F0502020204030204" pitchFamily="34" charset="0"/>
              </a:rPr>
              <a:t>C296-C331: </a:t>
            </a:r>
            <a:r>
              <a:rPr lang="en-US" b="0" dirty="0">
                <a:solidFill>
                  <a:srgbClr val="7030A0"/>
                </a:solidFill>
                <a:latin typeface="Calibri" panose="020F0502020204030204" pitchFamily="34" charset="0"/>
              </a:rPr>
              <a:t>Purple</a:t>
            </a:r>
          </a:p>
          <a:p>
            <a:pPr>
              <a:defRPr/>
            </a:pPr>
            <a:r>
              <a:rPr lang="en-US" b="0" dirty="0">
                <a:latin typeface="Calibri" panose="020F0502020204030204" pitchFamily="34" charset="0"/>
              </a:rPr>
              <a:t>C119-C205: 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Orange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Conclusions:</a:t>
            </a:r>
            <a:endParaRPr lang="en-US" sz="4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441960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dirty="0" smtClean="0">
                <a:latin typeface="Arial" panose="020B0604020202020204" pitchFamily="34" charset="0"/>
              </a:rPr>
              <a:t>There is a discontinuous relationship between virolysis and peptide length, indicating that a minimal length is required for efficient  virolysis. </a:t>
            </a:r>
          </a:p>
          <a:p>
            <a:pPr marL="0" indent="0" algn="just" eaLnBrk="1" hangingPunct="1">
              <a:spcBef>
                <a:spcPct val="0"/>
              </a:spcBef>
              <a:buFont typeface="Calibri" pitchFamily="34" charset="0"/>
              <a:buNone/>
              <a:defRPr/>
            </a:pPr>
            <a:endParaRPr lang="en-US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dirty="0" smtClean="0">
                <a:latin typeface="Arial" panose="020B0604020202020204" pitchFamily="34" charset="0"/>
              </a:rPr>
              <a:t>The minimum linker length between PT pharmacophore and PT-SH appears needed to enable contact between SH and disulfides of the envelope protein.</a:t>
            </a:r>
          </a:p>
          <a:p>
            <a:pPr marL="0" indent="0" algn="just" eaLnBrk="1" hangingPunct="1">
              <a:spcBef>
                <a:spcPct val="0"/>
              </a:spcBef>
              <a:buFont typeface="Calibri" pitchFamily="34" charset="0"/>
              <a:buNone/>
              <a:defRPr/>
            </a:pPr>
            <a:endParaRPr lang="en-US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dirty="0" smtClean="0">
                <a:latin typeface="Arial" panose="020B0604020202020204" pitchFamily="34" charset="0"/>
              </a:rPr>
              <a:t>V3 loop disulfide is implicated in the disulfide exchange process.</a:t>
            </a:r>
          </a:p>
          <a:p>
            <a:pPr marL="0" indent="0" algn="just" eaLnBrk="1" hangingPunct="1">
              <a:spcBef>
                <a:spcPct val="0"/>
              </a:spcBef>
              <a:buFont typeface="Calibri" pitchFamily="34" charset="0"/>
              <a:buNone/>
              <a:defRPr/>
            </a:pPr>
            <a:endParaRPr lang="en-US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dirty="0" smtClean="0">
                <a:latin typeface="Arial" panose="020B0604020202020204" pitchFamily="34" charset="0"/>
              </a:rPr>
              <a:t>Our results support the hypothesis that thiol exchange occurs between  the peptide C-terminal thiol group and a specific CD4 exposed disulfide cluster in gp120.</a:t>
            </a:r>
          </a:p>
          <a:p>
            <a:pPr marL="0" indent="0" algn="just" eaLnBrk="1" hangingPunct="1">
              <a:spcBef>
                <a:spcPct val="0"/>
              </a:spcBef>
              <a:buFont typeface="Calibri" pitchFamily="34" charset="0"/>
              <a:buNone/>
              <a:defRPr/>
            </a:pPr>
            <a:endParaRPr lang="en-US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Key goals going forward are to refine the pharmacophore, identify the specific Env protein disulfides involved, investigate the disulfide exchange process of virolysis.</a:t>
            </a:r>
          </a:p>
          <a:p>
            <a:pPr eaLnBrk="1" hangingPunct="1">
              <a:defRPr/>
            </a:pPr>
            <a:endParaRPr lang="en-US" sz="18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nerdie_rosie\For manuscript\Chem Bio Chem\chem med chem\Chem Med Chem Final\CMCMucosalFinal_2.t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914400" y="160338"/>
            <a:ext cx="2987675" cy="898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anose="020B0600070205080204" pitchFamily="34" charset="-128"/>
              </a:rPr>
              <a:t>Thank you</a:t>
            </a:r>
          </a:p>
        </p:txBody>
      </p:sp>
      <p:sp>
        <p:nvSpPr>
          <p:cNvPr id="22532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371600"/>
            <a:ext cx="7467600" cy="4648200"/>
          </a:xfrm>
        </p:spPr>
        <p:txBody>
          <a:bodyPr/>
          <a:lstStyle/>
          <a:p>
            <a:pPr marL="0" indent="0" eaLnBrk="1" hangingPunct="1">
              <a:buFont typeface="Calibri" pitchFamily="34" charset="0"/>
              <a:buNone/>
            </a:pPr>
            <a:r>
              <a:rPr lang="en-US" sz="3200" b="1" u="sng" smtClean="0"/>
              <a:t>Chaiken Lab</a:t>
            </a:r>
          </a:p>
          <a:p>
            <a:pPr lvl="1" eaLnBrk="1" hangingPunct="1"/>
            <a:r>
              <a:rPr lang="en-US" sz="2000" b="1" smtClean="0"/>
              <a:t>Dr. Rachna Aneja </a:t>
            </a:r>
          </a:p>
          <a:p>
            <a:pPr lvl="1" eaLnBrk="1" hangingPunct="1"/>
            <a:r>
              <a:rPr lang="en-US" sz="2000" b="1" smtClean="0"/>
              <a:t>Dr. Arangassery Rosemary Bastian</a:t>
            </a:r>
          </a:p>
          <a:p>
            <a:pPr lvl="1" eaLnBrk="1" hangingPunct="1"/>
            <a:r>
              <a:rPr lang="en-US" sz="2000" b="1" smtClean="0"/>
              <a:t>Dr. Mark Contarino</a:t>
            </a:r>
          </a:p>
          <a:p>
            <a:pPr lvl="1" eaLnBrk="1" hangingPunct="1"/>
            <a:r>
              <a:rPr lang="en-US" sz="2000" b="1" smtClean="0"/>
              <a:t>Caitlin Duffy </a:t>
            </a:r>
          </a:p>
          <a:p>
            <a:pPr lvl="1" eaLnBrk="1" hangingPunct="1"/>
            <a:r>
              <a:rPr lang="en-US" sz="2000" b="1" smtClean="0"/>
              <a:t>Dr. Ali Emileh </a:t>
            </a:r>
          </a:p>
          <a:p>
            <a:pPr lvl="1" eaLnBrk="1" hangingPunct="1"/>
            <a:r>
              <a:rPr lang="en-US" sz="2000" b="1" smtClean="0"/>
              <a:t>Andrew Holmes, PhD Candidate</a:t>
            </a:r>
          </a:p>
          <a:p>
            <a:pPr lvl="1" eaLnBrk="1" hangingPunct="1"/>
            <a:r>
              <a:rPr lang="en-US" sz="2000" b="1" smtClean="0"/>
              <a:t>Dr. Kantharaju Kamanna</a:t>
            </a:r>
          </a:p>
          <a:p>
            <a:pPr lvl="1" eaLnBrk="1" hangingPunct="1"/>
            <a:r>
              <a:rPr lang="en-US" sz="2000" b="1" smtClean="0"/>
              <a:t>Dr. Huiyuan Li</a:t>
            </a:r>
          </a:p>
          <a:p>
            <a:pPr lvl="1" eaLnBrk="1" hangingPunct="1"/>
            <a:r>
              <a:rPr lang="en-US" sz="2000" b="1" smtClean="0"/>
              <a:t>Dr. Adel A. Rashad</a:t>
            </a:r>
          </a:p>
          <a:p>
            <a:pPr lvl="1" eaLnBrk="1" hangingPunct="1"/>
            <a:r>
              <a:rPr lang="en-US" sz="2000" b="1" smtClean="0"/>
              <a:t>Ramalingam Venkat Kalyana Sundaram, PhD Candidate</a:t>
            </a:r>
          </a:p>
          <a:p>
            <a:pPr lvl="1" eaLnBrk="1" hangingPunct="1"/>
            <a:r>
              <a:rPr lang="en-US" sz="2000" b="1" smtClean="0"/>
              <a:t>Dr. Ferit Tuzer</a:t>
            </a:r>
          </a:p>
          <a:p>
            <a:pPr lvl="1" eaLnBrk="1" hangingPunct="1"/>
            <a:endParaRPr 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0"/>
          <p:cNvSpPr txBox="1">
            <a:spLocks noChangeArrowheads="1"/>
          </p:cNvSpPr>
          <p:nvPr/>
        </p:nvSpPr>
        <p:spPr bwMode="auto">
          <a:xfrm>
            <a:off x="-371475" y="76200"/>
            <a:ext cx="98409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4300" b="0" dirty="0" smtClean="0">
                <a:latin typeface="+mj-lt"/>
              </a:rPr>
              <a:t>HIV-1 Uses Dual Receptor Encounter and </a:t>
            </a:r>
          </a:p>
          <a:p>
            <a:pPr algn="ctr">
              <a:defRPr/>
            </a:pPr>
            <a:r>
              <a:rPr lang="en-US" sz="4300" b="0" dirty="0" smtClean="0">
                <a:latin typeface="+mj-lt"/>
              </a:rPr>
              <a:t>Metastability</a:t>
            </a:r>
          </a:p>
          <a:p>
            <a:pPr algn="ctr">
              <a:defRPr/>
            </a:pPr>
            <a:r>
              <a:rPr lang="en-US" sz="4300" b="0" dirty="0" smtClean="0">
                <a:latin typeface="+mj-lt"/>
              </a:rPr>
              <a:t>To Effect Cell Entry and Infection</a:t>
            </a:r>
          </a:p>
          <a:p>
            <a:pPr algn="ctr">
              <a:defRPr/>
            </a:pPr>
            <a:r>
              <a:rPr lang="en-US" sz="2000" i="1" dirty="0" smtClean="0">
                <a:latin typeface="+mn-lt"/>
              </a:rPr>
              <a:t> </a:t>
            </a:r>
            <a:endParaRPr lang="en-US" sz="2000" i="1" dirty="0" smtClean="0">
              <a:latin typeface="+mj-lt"/>
            </a:endParaRPr>
          </a:p>
          <a:p>
            <a:pPr algn="ctr">
              <a:defRPr/>
            </a:pPr>
            <a:r>
              <a:rPr lang="en-US" sz="2000" u="sng" dirty="0" smtClean="0">
                <a:latin typeface="+mj-lt"/>
              </a:rPr>
              <a:t>Can the Two Host Cell Receptors </a:t>
            </a:r>
          </a:p>
          <a:p>
            <a:pPr algn="ctr">
              <a:defRPr/>
            </a:pPr>
            <a:r>
              <a:rPr lang="en-US" sz="2000" u="sng" dirty="0" smtClean="0">
                <a:latin typeface="+mj-lt"/>
              </a:rPr>
              <a:t>Be Suppressed Coordinately?</a:t>
            </a:r>
          </a:p>
          <a:p>
            <a:pPr algn="ctr">
              <a:defRPr/>
            </a:pPr>
            <a:endParaRPr lang="en-US" sz="900" dirty="0" smtClean="0">
              <a:latin typeface="+mn-lt"/>
            </a:endParaRP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95600"/>
            <a:ext cx="81534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-76200" y="685800"/>
            <a:ext cx="9372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Origin of Peptide Triazole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HIV-1 Env gp120 Inhibitors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0243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338" y="1885950"/>
            <a:ext cx="5456237" cy="2498725"/>
          </a:xfrm>
        </p:spPr>
      </p:pic>
      <p:pic>
        <p:nvPicPr>
          <p:cNvPr id="1024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4384675"/>
            <a:ext cx="5888038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1031"/>
          <p:cNvSpPr txBox="1">
            <a:spLocks noChangeArrowheads="1"/>
          </p:cNvSpPr>
          <p:nvPr/>
        </p:nvSpPr>
        <p:spPr bwMode="auto">
          <a:xfrm>
            <a:off x="11113" y="6538913"/>
            <a:ext cx="2533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Arial" charset="0"/>
              </a:rPr>
              <a:t>Ferrer &amp; Harrison, JVI 1999</a:t>
            </a:r>
          </a:p>
        </p:txBody>
      </p:sp>
      <p:sp>
        <p:nvSpPr>
          <p:cNvPr id="10246" name="Text Box 1031"/>
          <p:cNvSpPr txBox="1">
            <a:spLocks noChangeArrowheads="1"/>
          </p:cNvSpPr>
          <p:nvPr/>
        </p:nvSpPr>
        <p:spPr bwMode="auto">
          <a:xfrm>
            <a:off x="2819400" y="6538913"/>
            <a:ext cx="3001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Arial" charset="0"/>
              </a:rPr>
              <a:t>Gopi et al., ChemMedChem 2006</a:t>
            </a:r>
          </a:p>
        </p:txBody>
      </p:sp>
      <p:pic>
        <p:nvPicPr>
          <p:cNvPr id="1024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8113" y="1160463"/>
            <a:ext cx="3925887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Box 13"/>
          <p:cNvSpPr txBox="1">
            <a:spLocks noChangeArrowheads="1"/>
          </p:cNvSpPr>
          <p:nvPr/>
        </p:nvSpPr>
        <p:spPr bwMode="auto">
          <a:xfrm>
            <a:off x="33338" y="4327525"/>
            <a:ext cx="650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Arial" charset="0"/>
                <a:cs typeface="Arial" charset="0"/>
              </a:rPr>
              <a:t>KR13</a:t>
            </a:r>
          </a:p>
        </p:txBody>
      </p:sp>
      <p:sp>
        <p:nvSpPr>
          <p:cNvPr id="10249" name="Text Box 1031"/>
          <p:cNvSpPr txBox="1">
            <a:spLocks noChangeArrowheads="1"/>
          </p:cNvSpPr>
          <p:nvPr/>
        </p:nvSpPr>
        <p:spPr bwMode="auto">
          <a:xfrm>
            <a:off x="5905500" y="6524625"/>
            <a:ext cx="3189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Arial" charset="0"/>
              </a:rPr>
              <a:t>Bastian et al., ChemMedChem 2010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46088" y="473075"/>
            <a:ext cx="84582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Viral Inactivation by Peptide Triazoles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987675"/>
            <a:ext cx="7772400" cy="17827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6716713" y="2122488"/>
            <a:ext cx="52228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TextBox 15"/>
          <p:cNvSpPr txBox="1">
            <a:spLocks noChangeArrowheads="1"/>
          </p:cNvSpPr>
          <p:nvPr/>
        </p:nvSpPr>
        <p:spPr bwMode="auto">
          <a:xfrm>
            <a:off x="6683375" y="2314575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>
                <a:latin typeface="Calibri" pitchFamily="34" charset="0"/>
              </a:rPr>
              <a:t>(Residual Virion with</a:t>
            </a:r>
          </a:p>
          <a:p>
            <a:pPr algn="ctr"/>
            <a:r>
              <a:rPr lang="en-US" sz="1800" b="0">
                <a:latin typeface="Calibri" pitchFamily="34" charset="0"/>
              </a:rPr>
              <a:t> antigenic gp41)</a:t>
            </a:r>
          </a:p>
        </p:txBody>
      </p:sp>
      <p:sp>
        <p:nvSpPr>
          <p:cNvPr id="11270" name="TextBox 16"/>
          <p:cNvSpPr txBox="1">
            <a:spLocks noChangeArrowheads="1"/>
          </p:cNvSpPr>
          <p:nvPr/>
        </p:nvSpPr>
        <p:spPr bwMode="auto">
          <a:xfrm>
            <a:off x="4572000" y="1990725"/>
            <a:ext cx="2225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Preventative vaccine</a:t>
            </a:r>
          </a:p>
          <a:p>
            <a:r>
              <a:rPr lang="en-US" sz="1800">
                <a:latin typeface="Calibri" pitchFamily="34" charset="0"/>
              </a:rPr>
              <a:t>Therapeutic vaccine</a:t>
            </a:r>
          </a:p>
        </p:txBody>
      </p:sp>
      <p:sp>
        <p:nvSpPr>
          <p:cNvPr id="11271" name="TextBox 18"/>
          <p:cNvSpPr txBox="1">
            <a:spLocks noChangeArrowheads="1"/>
          </p:cNvSpPr>
          <p:nvPr/>
        </p:nvSpPr>
        <p:spPr bwMode="auto">
          <a:xfrm>
            <a:off x="1219200" y="4948238"/>
            <a:ext cx="3505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latin typeface="Calibri" pitchFamily="34" charset="0"/>
              </a:rPr>
              <a:t>(Inactivation before host cell encounter)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371600" y="5562600"/>
            <a:ext cx="6096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21"/>
          <p:cNvSpPr txBox="1">
            <a:spLocks noChangeArrowheads="1"/>
          </p:cNvSpPr>
          <p:nvPr/>
        </p:nvSpPr>
        <p:spPr bwMode="auto">
          <a:xfrm>
            <a:off x="2111375" y="5353050"/>
            <a:ext cx="2895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Preventative</a:t>
            </a:r>
            <a:r>
              <a:rPr lang="en-US"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microbicide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371600" y="5348288"/>
            <a:ext cx="0" cy="23653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39000" y="2111375"/>
            <a:ext cx="0" cy="2603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6" name="Text Box 25"/>
          <p:cNvSpPr txBox="1">
            <a:spLocks noChangeArrowheads="1"/>
          </p:cNvSpPr>
          <p:nvPr/>
        </p:nvSpPr>
        <p:spPr bwMode="auto">
          <a:xfrm>
            <a:off x="365125" y="6478588"/>
            <a:ext cx="3019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600" i="1">
                <a:latin typeface="Calibri" pitchFamily="34" charset="0"/>
              </a:rPr>
              <a:t>Bastian et al., Retrovirology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-22225" y="307975"/>
            <a:ext cx="9372600" cy="23431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Peptide Triazole Binding in a Conserved Site of gp120 and the Conformational Entrapment Model of gp120 Antagonism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  <a:t/>
            </a:r>
            <a:b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</a:b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12291" name="Group 38"/>
          <p:cNvGrpSpPr>
            <a:grpSpLocks/>
          </p:cNvGrpSpPr>
          <p:nvPr/>
        </p:nvGrpSpPr>
        <p:grpSpPr bwMode="auto">
          <a:xfrm>
            <a:off x="4495800" y="3141663"/>
            <a:ext cx="4495800" cy="3171825"/>
            <a:chOff x="7391400" y="3124200"/>
            <a:chExt cx="9228221" cy="5569899"/>
          </a:xfrm>
        </p:grpSpPr>
        <p:grpSp>
          <p:nvGrpSpPr>
            <p:cNvPr id="12295" name="Group 36"/>
            <p:cNvGrpSpPr>
              <a:grpSpLocks/>
            </p:cNvGrpSpPr>
            <p:nvPr/>
          </p:nvGrpSpPr>
          <p:grpSpPr bwMode="auto">
            <a:xfrm>
              <a:off x="7391400" y="3124200"/>
              <a:ext cx="9228221" cy="5569899"/>
              <a:chOff x="7543800" y="3124200"/>
              <a:chExt cx="9228221" cy="5569899"/>
            </a:xfrm>
          </p:grpSpPr>
          <p:grpSp>
            <p:nvGrpSpPr>
              <p:cNvPr id="12297" name="Group 34"/>
              <p:cNvGrpSpPr>
                <a:grpSpLocks/>
              </p:cNvGrpSpPr>
              <p:nvPr/>
            </p:nvGrpSpPr>
            <p:grpSpPr bwMode="auto">
              <a:xfrm>
                <a:off x="7543800" y="3124200"/>
                <a:ext cx="9228221" cy="5569899"/>
                <a:chOff x="7696200" y="3124200"/>
                <a:chExt cx="8833853" cy="5569899"/>
              </a:xfrm>
            </p:grpSpPr>
            <p:sp>
              <p:nvSpPr>
                <p:cNvPr id="10" name="Rounded Rectangle 9"/>
                <p:cNvSpPr/>
                <p:nvPr/>
              </p:nvSpPr>
              <p:spPr bwMode="auto">
                <a:xfrm>
                  <a:off x="7696200" y="3124200"/>
                  <a:ext cx="8833853" cy="5569899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3623" tIns="51811" rIns="103623" bIns="51811" anchor="ctr"/>
                <a:lstStyle/>
                <a:p>
                  <a:pPr algn="ctr" defTabSz="912543">
                    <a:defRPr/>
                  </a:pPr>
                  <a:endParaRPr lang="en-US" sz="1900" dirty="0">
                    <a:solidFill>
                      <a:schemeClr val="bg1"/>
                    </a:solidFill>
                  </a:endParaRPr>
                </a:p>
                <a:p>
                  <a:pPr algn="ctr" defTabSz="912543">
                    <a:defRPr/>
                  </a:pPr>
                  <a:endParaRPr lang="en-US" sz="1900" dirty="0">
                    <a:solidFill>
                      <a:schemeClr val="bg1"/>
                    </a:solidFill>
                  </a:endParaRPr>
                </a:p>
                <a:p>
                  <a:pPr algn="ctr" defTabSz="912543">
                    <a:defRPr/>
                  </a:pPr>
                  <a:endParaRPr lang="en-US" sz="1900" dirty="0">
                    <a:solidFill>
                      <a:schemeClr val="bg1"/>
                    </a:solidFill>
                  </a:endParaRPr>
                </a:p>
                <a:p>
                  <a:pPr algn="ctr" defTabSz="912543">
                    <a:defRPr/>
                  </a:pPr>
                  <a:endParaRPr lang="en-US" sz="1900" dirty="0">
                    <a:solidFill>
                      <a:schemeClr val="bg1"/>
                    </a:solidFill>
                  </a:endParaRPr>
                </a:p>
                <a:p>
                  <a:pPr algn="ctr" defTabSz="912543">
                    <a:defRPr/>
                  </a:pPr>
                  <a:endParaRPr lang="en-US" sz="1900" dirty="0">
                    <a:solidFill>
                      <a:schemeClr val="bg1"/>
                    </a:solidFill>
                  </a:endParaRPr>
                </a:p>
                <a:p>
                  <a:pPr algn="ctr" defTabSz="912543">
                    <a:defRPr/>
                  </a:pPr>
                  <a:endParaRPr lang="en-US" sz="1900" dirty="0">
                    <a:solidFill>
                      <a:schemeClr val="bg1"/>
                    </a:solidFill>
                  </a:endParaRPr>
                </a:p>
                <a:p>
                  <a:pPr algn="ctr" defTabSz="912543">
                    <a:defRPr/>
                  </a:pPr>
                  <a:endParaRPr lang="en-US" sz="1900" dirty="0">
                    <a:solidFill>
                      <a:schemeClr val="bg1"/>
                    </a:solidFill>
                  </a:endParaRPr>
                </a:p>
                <a:p>
                  <a:pPr algn="ctr" defTabSz="912543">
                    <a:defRPr/>
                  </a:pPr>
                  <a:endParaRPr lang="en-US" sz="1900" dirty="0">
                    <a:solidFill>
                      <a:schemeClr val="bg1"/>
                    </a:solidFill>
                  </a:endParaRPr>
                </a:p>
                <a:p>
                  <a:pPr algn="ctr" defTabSz="912543">
                    <a:defRPr/>
                  </a:pPr>
                  <a:r>
                    <a:rPr lang="en-US" sz="1900" dirty="0">
                      <a:solidFill>
                        <a:schemeClr val="tx1"/>
                      </a:solidFill>
                    </a:rPr>
                    <a:t>Entrapment of gp120 in ‘Open’ Inactivated State By Peptide Triazole</a:t>
                  </a:r>
                </a:p>
              </p:txBody>
            </p:sp>
            <p:sp>
              <p:nvSpPr>
                <p:cNvPr id="11" name="Right Arrow 10"/>
                <p:cNvSpPr/>
                <p:nvPr/>
              </p:nvSpPr>
              <p:spPr bwMode="auto">
                <a:xfrm>
                  <a:off x="11186696" y="4498554"/>
                  <a:ext cx="1784239" cy="529670"/>
                </a:xfrm>
                <a:prstGeom prst="rightArrow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 bwMode="auto">
                <a:xfrm>
                  <a:off x="8238958" y="3363945"/>
                  <a:ext cx="1790477" cy="549183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+mj-lt"/>
                      <a:ea typeface="ＭＳ Ｐゴシック" charset="0"/>
                      <a:cs typeface="Arial" charset="0"/>
                    </a:rPr>
                    <a:t>Unliganded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 bwMode="auto">
                <a:xfrm>
                  <a:off x="13825622" y="3363945"/>
                  <a:ext cx="1565888" cy="549183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+mj-lt"/>
                      <a:ea typeface="ＭＳ Ｐゴシック" charset="0"/>
                      <a:cs typeface="Arial" charset="0"/>
                    </a:rPr>
                    <a:t>Activated</a:t>
                  </a:r>
                </a:p>
              </p:txBody>
            </p:sp>
            <p:pic>
              <p:nvPicPr>
                <p:cNvPr id="12303" name="Picture 50" descr="1.png"/>
                <p:cNvPicPr>
                  <a:picLocks noChangeAspect="1"/>
                </p:cNvPicPr>
                <p:nvPr/>
              </p:nvPicPr>
              <p:blipFill>
                <a:blip r:embed="rId2"/>
                <a:srcRect l="20435" r="31448"/>
                <a:stretch>
                  <a:fillRect/>
                </a:stretch>
              </p:blipFill>
              <p:spPr bwMode="auto">
                <a:xfrm>
                  <a:off x="12954001" y="3904532"/>
                  <a:ext cx="3124201" cy="3277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304" name="Picture 51" descr="2.png"/>
                <p:cNvPicPr>
                  <a:picLocks noChangeAspect="1"/>
                </p:cNvPicPr>
                <p:nvPr/>
              </p:nvPicPr>
              <p:blipFill>
                <a:blip r:embed="rId3"/>
                <a:srcRect l="23334" t="1144" r="28551" b="4198"/>
                <a:stretch>
                  <a:fillRect/>
                </a:stretch>
              </p:blipFill>
              <p:spPr bwMode="auto">
                <a:xfrm>
                  <a:off x="7848599" y="3856166"/>
                  <a:ext cx="3276599" cy="3416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Isosceles Triangle 15"/>
                <p:cNvSpPr/>
                <p:nvPr/>
              </p:nvSpPr>
              <p:spPr bwMode="auto">
                <a:xfrm>
                  <a:off x="10990179" y="5106280"/>
                  <a:ext cx="1646990" cy="96177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schemeClr val="tx1"/>
                      </a:solidFill>
                      <a:cs typeface="Times New Roman" pitchFamily="18" charset="0"/>
                    </a:rPr>
                    <a:t>PT</a:t>
                  </a:r>
                </a:p>
              </p:txBody>
            </p:sp>
          </p:grpSp>
          <p:sp>
            <p:nvSpPr>
              <p:cNvPr id="9" name="Multiply 8"/>
              <p:cNvSpPr/>
              <p:nvPr/>
            </p:nvSpPr>
            <p:spPr bwMode="auto">
              <a:xfrm>
                <a:off x="11326981" y="3885251"/>
                <a:ext cx="1169819" cy="1678218"/>
              </a:xfrm>
              <a:prstGeom prst="mathMultiply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7" name="Circular Arrow 6"/>
            <p:cNvSpPr/>
            <p:nvPr/>
          </p:nvSpPr>
          <p:spPr>
            <a:xfrm rot="10800000">
              <a:off x="9297654" y="4813569"/>
              <a:ext cx="2870784" cy="2592596"/>
            </a:xfrm>
            <a:prstGeom prst="circular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292" name="Text Box 25"/>
          <p:cNvSpPr txBox="1">
            <a:spLocks noChangeArrowheads="1"/>
          </p:cNvSpPr>
          <p:nvPr/>
        </p:nvSpPr>
        <p:spPr bwMode="auto">
          <a:xfrm>
            <a:off x="5637213" y="6478588"/>
            <a:ext cx="2898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600" i="1">
                <a:latin typeface="Calibri" pitchFamily="34" charset="0"/>
              </a:rPr>
              <a:t>Emileh et al., Biochemistry 2013</a:t>
            </a:r>
          </a:p>
        </p:txBody>
      </p:sp>
      <p:pic>
        <p:nvPicPr>
          <p:cNvPr id="12293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463" y="3249613"/>
            <a:ext cx="3144837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25"/>
          <p:cNvSpPr txBox="1">
            <a:spLocks noChangeArrowheads="1"/>
          </p:cNvSpPr>
          <p:nvPr/>
        </p:nvSpPr>
        <p:spPr bwMode="auto">
          <a:xfrm>
            <a:off x="685800" y="6478588"/>
            <a:ext cx="2378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600" i="1">
                <a:latin typeface="Calibri" pitchFamily="34" charset="0"/>
              </a:rPr>
              <a:t>Tuzer et al., Proteins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8102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-708025" y="381000"/>
            <a:ext cx="105918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4100" b="0" dirty="0" smtClean="0">
                <a:latin typeface="+mj-lt"/>
              </a:rPr>
              <a:t>p24 Release Infers Virus </a:t>
            </a:r>
            <a:r>
              <a:rPr lang="en-US" sz="4100" b="0" dirty="0" err="1" smtClean="0">
                <a:latin typeface="+mj-lt"/>
              </a:rPr>
              <a:t>Env</a:t>
            </a:r>
            <a:r>
              <a:rPr lang="en-US" sz="4100" b="0" dirty="0" smtClean="0">
                <a:latin typeface="+mj-lt"/>
              </a:rPr>
              <a:t> Disruption</a:t>
            </a:r>
          </a:p>
          <a:p>
            <a:pPr algn="ctr">
              <a:defRPr/>
            </a:pPr>
            <a:r>
              <a:rPr lang="en-US" sz="4300" b="0" dirty="0" smtClean="0">
                <a:solidFill>
                  <a:srgbClr val="2D2DB9"/>
                </a:solidFill>
                <a:latin typeface="+mj-lt"/>
              </a:rPr>
              <a:t>What’s the mechanism?</a:t>
            </a:r>
          </a:p>
        </p:txBody>
      </p:sp>
      <p:sp>
        <p:nvSpPr>
          <p:cNvPr id="13316" name="TextBox 13"/>
          <p:cNvSpPr txBox="1">
            <a:spLocks noChangeArrowheads="1"/>
          </p:cNvSpPr>
          <p:nvPr/>
        </p:nvSpPr>
        <p:spPr bwMode="auto">
          <a:xfrm>
            <a:off x="1758950" y="6400800"/>
            <a:ext cx="5657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i="1">
                <a:latin typeface="Arial" charset="0"/>
                <a:cs typeface="Arial" charset="0"/>
              </a:rPr>
              <a:t>(non-Core CA p24 in virus: Briggs et al. Nature Struct Biol 2004)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638"/>
            <a:ext cx="8305800" cy="12303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Lysis Requires Free Thiol of KR13</a:t>
            </a:r>
            <a:endParaRPr lang="en-US" sz="4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339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6738" y="4683125"/>
            <a:ext cx="6577012" cy="1295400"/>
          </a:xfrm>
        </p:spPr>
      </p:pic>
      <p:sp>
        <p:nvSpPr>
          <p:cNvPr id="14340" name="TextBox 10"/>
          <p:cNvSpPr txBox="1">
            <a:spLocks noChangeArrowheads="1"/>
          </p:cNvSpPr>
          <p:nvPr/>
        </p:nvSpPr>
        <p:spPr bwMode="auto">
          <a:xfrm>
            <a:off x="0" y="2141538"/>
            <a:ext cx="1295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 pitchFamily="34" charset="0"/>
              </a:rPr>
              <a:t>KR13</a:t>
            </a:r>
          </a:p>
        </p:txBody>
      </p:sp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152400" y="4724400"/>
            <a:ext cx="1684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 pitchFamily="34" charset="0"/>
              </a:rPr>
              <a:t>KR13 Dimer</a:t>
            </a:r>
          </a:p>
        </p:txBody>
      </p:sp>
      <p:pic>
        <p:nvPicPr>
          <p:cNvPr id="14342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2286000"/>
            <a:ext cx="834231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32813" cy="16176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Mechanism of Lytic Inactivation</a:t>
            </a:r>
            <a:b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KR13 vs KR13 Dimer</a:t>
            </a:r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2400" y="2286000"/>
            <a:ext cx="4229100" cy="3200400"/>
          </a:xfrm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3418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20663" y="304800"/>
            <a:ext cx="8747125" cy="13890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Peptide Triazole Thiols (PTT) Truncates </a:t>
            </a: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2325" y="2320925"/>
            <a:ext cx="7543800" cy="30734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8890</TotalTime>
  <Words>387</Words>
  <Application>Microsoft Office PowerPoint</Application>
  <PresentationFormat>On-screen Show (4:3)</PresentationFormat>
  <Paragraphs>80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 Black</vt:lpstr>
      <vt:lpstr>ＭＳ Ｐゴシック</vt:lpstr>
      <vt:lpstr>Arial</vt:lpstr>
      <vt:lpstr>Calibri Light</vt:lpstr>
      <vt:lpstr>Calibri</vt:lpstr>
      <vt:lpstr>Times</vt:lpstr>
      <vt:lpstr>Times New Roman</vt:lpstr>
      <vt:lpstr>Retrospect</vt:lpstr>
      <vt:lpstr>Attacking the HIV-1 Entry Machine  </vt:lpstr>
      <vt:lpstr>Slide 2</vt:lpstr>
      <vt:lpstr>Origin of Peptide Triazole HIV-1 Env gp120 Inhibitors </vt:lpstr>
      <vt:lpstr>Viral Inactivation by Peptide Triazoles</vt:lpstr>
      <vt:lpstr>Peptide Triazole Binding in a Conserved Site of gp120 and the Conformational Entrapment Model of gp120 Antagonism  </vt:lpstr>
      <vt:lpstr>Slide 6</vt:lpstr>
      <vt:lpstr>Lysis Requires Free Thiol of KR13</vt:lpstr>
      <vt:lpstr>Mechanism of Lytic Inactivation KR13 vs KR13 Dimer</vt:lpstr>
      <vt:lpstr>Peptide Triazole Thiols (PTT) Truncates </vt:lpstr>
      <vt:lpstr>Functional Characterization of PTT Truncates</vt:lpstr>
      <vt:lpstr>gp120 Protein Ligands Used to Deduce Likely Disulfides Targeted </vt:lpstr>
      <vt:lpstr>Effect of protein ligands on p24 release by PTTs</vt:lpstr>
      <vt:lpstr>Molecular Docking Simulation</vt:lpstr>
      <vt:lpstr>Conclusions:</vt:lpstr>
      <vt:lpstr>Thank you</vt:lpstr>
    </vt:vector>
  </TitlesOfParts>
  <Company>University of Pennsylvania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Irwin Chaiken</dc:creator>
  <cp:lastModifiedBy>sahoo</cp:lastModifiedBy>
  <cp:revision>973</cp:revision>
  <cp:lastPrinted>2011-03-11T15:38:00Z</cp:lastPrinted>
  <dcterms:created xsi:type="dcterms:W3CDTF">2011-03-14T13:39:13Z</dcterms:created>
  <dcterms:modified xsi:type="dcterms:W3CDTF">2014-10-31T10:22:26Z</dcterms:modified>
</cp:coreProperties>
</file>