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310" r:id="rId2"/>
    <p:sldId id="259" r:id="rId3"/>
    <p:sldId id="260" r:id="rId4"/>
    <p:sldId id="261" r:id="rId5"/>
    <p:sldId id="262" r:id="rId6"/>
    <p:sldId id="317" r:id="rId7"/>
    <p:sldId id="318" r:id="rId8"/>
    <p:sldId id="263" r:id="rId9"/>
    <p:sldId id="264" r:id="rId10"/>
    <p:sldId id="265" r:id="rId11"/>
    <p:sldId id="266" r:id="rId12"/>
    <p:sldId id="267" r:id="rId13"/>
    <p:sldId id="315" r:id="rId14"/>
    <p:sldId id="316" r:id="rId15"/>
    <p:sldId id="257" r:id="rId16"/>
    <p:sldId id="270" r:id="rId17"/>
    <p:sldId id="271" r:id="rId18"/>
    <p:sldId id="277" r:id="rId19"/>
    <p:sldId id="278" r:id="rId20"/>
    <p:sldId id="279" r:id="rId21"/>
    <p:sldId id="280" r:id="rId22"/>
    <p:sldId id="283" r:id="rId23"/>
    <p:sldId id="281" r:id="rId24"/>
    <p:sldId id="282" r:id="rId25"/>
    <p:sldId id="313" r:id="rId26"/>
    <p:sldId id="314" r:id="rId27"/>
    <p:sldId id="272" r:id="rId28"/>
    <p:sldId id="273" r:id="rId29"/>
    <p:sldId id="274" r:id="rId30"/>
    <p:sldId id="308" r:id="rId31"/>
    <p:sldId id="284" r:id="rId32"/>
    <p:sldId id="285" r:id="rId33"/>
    <p:sldId id="286" r:id="rId34"/>
    <p:sldId id="287" r:id="rId35"/>
    <p:sldId id="288" r:id="rId36"/>
    <p:sldId id="293" r:id="rId37"/>
    <p:sldId id="289" r:id="rId38"/>
    <p:sldId id="290" r:id="rId39"/>
    <p:sldId id="292" r:id="rId40"/>
    <p:sldId id="302" r:id="rId41"/>
    <p:sldId id="303" r:id="rId42"/>
    <p:sldId id="304" r:id="rId43"/>
    <p:sldId id="305" r:id="rId44"/>
    <p:sldId id="306" r:id="rId45"/>
    <p:sldId id="294" r:id="rId46"/>
    <p:sldId id="295" r:id="rId47"/>
    <p:sldId id="296" r:id="rId48"/>
    <p:sldId id="297" r:id="rId49"/>
    <p:sldId id="298" r:id="rId50"/>
    <p:sldId id="299" r:id="rId51"/>
    <p:sldId id="300" r:id="rId52"/>
    <p:sldId id="301" r:id="rId53"/>
    <p:sldId id="31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347B3-3EA9-4795-A33D-99AB82F6AB75}" type="doc">
      <dgm:prSet loTypeId="urn:microsoft.com/office/officeart/2005/8/layout/venn2" loCatId="relationship" qsTypeId="urn:microsoft.com/office/officeart/2005/8/quickstyle/3d9" qsCatId="3D" csTypeId="urn:microsoft.com/office/officeart/2005/8/colors/accent1_2" csCatId="accent1" phldr="1"/>
      <dgm:spPr/>
      <dgm:t>
        <a:bodyPr/>
        <a:lstStyle/>
        <a:p>
          <a:endParaRPr lang="en-US"/>
        </a:p>
      </dgm:t>
    </dgm:pt>
    <dgm:pt modelId="{085A012E-3667-4F36-9886-04810FE77B7C}">
      <dgm:prSet phldrT="[Text]" phldr="1"/>
      <dgm:spPr/>
      <dgm:t>
        <a:bodyPr/>
        <a:lstStyle/>
        <a:p>
          <a:endParaRPr lang="en-US" dirty="0">
            <a:solidFill>
              <a:srgbClr val="7030A0"/>
            </a:solidFill>
          </a:endParaRPr>
        </a:p>
      </dgm:t>
    </dgm:pt>
    <dgm:pt modelId="{17B17318-F8D7-49F8-980B-4DB842CF7CE7}" type="parTrans" cxnId="{083AF14A-F28D-4138-8BBF-72BD49A9A84D}">
      <dgm:prSet/>
      <dgm:spPr/>
      <dgm:t>
        <a:bodyPr/>
        <a:lstStyle/>
        <a:p>
          <a:endParaRPr lang="en-US">
            <a:solidFill>
              <a:srgbClr val="7030A0"/>
            </a:solidFill>
          </a:endParaRPr>
        </a:p>
      </dgm:t>
    </dgm:pt>
    <dgm:pt modelId="{03A27E7F-C069-4591-B04A-E1FF129A59EF}" type="sibTrans" cxnId="{083AF14A-F28D-4138-8BBF-72BD49A9A84D}">
      <dgm:prSet/>
      <dgm:spPr/>
      <dgm:t>
        <a:bodyPr/>
        <a:lstStyle/>
        <a:p>
          <a:endParaRPr lang="en-US">
            <a:solidFill>
              <a:srgbClr val="7030A0"/>
            </a:solidFill>
          </a:endParaRPr>
        </a:p>
      </dgm:t>
    </dgm:pt>
    <dgm:pt modelId="{5C91666C-BED5-4082-A3DB-78129DB2AE3D}">
      <dgm:prSet phldrT="[Text]" custT="1">
        <dgm:style>
          <a:lnRef idx="3">
            <a:schemeClr val="lt1"/>
          </a:lnRef>
          <a:fillRef idx="1">
            <a:schemeClr val="accent5"/>
          </a:fillRef>
          <a:effectRef idx="1">
            <a:schemeClr val="accent5"/>
          </a:effectRef>
          <a:fontRef idx="minor">
            <a:schemeClr val="lt1"/>
          </a:fontRef>
        </dgm:style>
      </dgm:prSet>
      <dgm:spPr/>
      <dgm:t>
        <a:bodyPr/>
        <a:lstStyle/>
        <a:p>
          <a:endParaRPr lang="en-US" sz="1800" b="1" i="1" dirty="0" smtClean="0">
            <a:solidFill>
              <a:srgbClr val="7030A0"/>
            </a:solidFill>
          </a:endParaRPr>
        </a:p>
        <a:p>
          <a:endParaRPr lang="en-US" sz="1800" b="1" i="1" dirty="0" smtClean="0">
            <a:solidFill>
              <a:srgbClr val="7030A0"/>
            </a:solidFill>
          </a:endParaRPr>
        </a:p>
        <a:p>
          <a:endParaRPr lang="en-US" sz="1800" b="1" i="1" dirty="0" smtClean="0">
            <a:solidFill>
              <a:srgbClr val="7030A0"/>
            </a:solidFill>
          </a:endParaRPr>
        </a:p>
        <a:p>
          <a:endParaRPr lang="en-US" sz="1800" b="1" i="1" dirty="0" smtClean="0">
            <a:solidFill>
              <a:srgbClr val="7030A0"/>
            </a:solidFill>
          </a:endParaRPr>
        </a:p>
        <a:p>
          <a:endParaRPr lang="en-US" sz="1800" b="1" i="1" dirty="0" smtClean="0">
            <a:solidFill>
              <a:srgbClr val="7030A0"/>
            </a:solidFill>
          </a:endParaRPr>
        </a:p>
        <a:p>
          <a:r>
            <a:rPr lang="en-US" sz="1800" b="1" i="1" dirty="0" smtClean="0">
              <a:solidFill>
                <a:srgbClr val="7030A0"/>
              </a:solidFill>
            </a:rPr>
            <a:t>              </a:t>
          </a:r>
        </a:p>
        <a:p>
          <a:endParaRPr lang="en-US" sz="1800" b="1" i="1" dirty="0" smtClean="0">
            <a:solidFill>
              <a:srgbClr val="7030A0"/>
            </a:solidFill>
          </a:endParaRPr>
        </a:p>
        <a:p>
          <a:endParaRPr lang="en-US" sz="1800" b="1" i="1" dirty="0" smtClean="0">
            <a:solidFill>
              <a:srgbClr val="7030A0"/>
            </a:solidFill>
          </a:endParaRPr>
        </a:p>
      </dgm:t>
    </dgm:pt>
    <dgm:pt modelId="{420D024C-AE23-406B-B1E1-06F2A6F62F7C}" type="parTrans" cxnId="{37CAED93-F834-4DE7-9438-A0CC8B17C7FF}">
      <dgm:prSet/>
      <dgm:spPr/>
      <dgm:t>
        <a:bodyPr/>
        <a:lstStyle/>
        <a:p>
          <a:endParaRPr lang="en-US">
            <a:solidFill>
              <a:srgbClr val="7030A0"/>
            </a:solidFill>
          </a:endParaRPr>
        </a:p>
      </dgm:t>
    </dgm:pt>
    <dgm:pt modelId="{F18ED66C-7410-4BAF-85E5-777F1585E3CF}" type="sibTrans" cxnId="{37CAED93-F834-4DE7-9438-A0CC8B17C7FF}">
      <dgm:prSet/>
      <dgm:spPr/>
      <dgm:t>
        <a:bodyPr/>
        <a:lstStyle/>
        <a:p>
          <a:endParaRPr lang="en-US">
            <a:solidFill>
              <a:srgbClr val="7030A0"/>
            </a:solidFill>
          </a:endParaRPr>
        </a:p>
      </dgm:t>
    </dgm:pt>
    <dgm:pt modelId="{DBDB780C-3E52-4694-AF07-CF2EF3BD1A2C}">
      <dgm:prSet phldrT="[Text]" phldr="1"/>
      <dgm:spPr>
        <a:blipFill rotWithShape="0">
          <a:blip xmlns:r="http://schemas.openxmlformats.org/officeDocument/2006/relationships" r:embed="rId1"/>
          <a:stretch>
            <a:fillRect/>
          </a:stretch>
        </a:blipFill>
      </dgm:spPr>
      <dgm:t>
        <a:bodyPr/>
        <a:lstStyle/>
        <a:p>
          <a:endParaRPr lang="en-US" dirty="0">
            <a:solidFill>
              <a:srgbClr val="7030A0"/>
            </a:solidFill>
          </a:endParaRPr>
        </a:p>
      </dgm:t>
    </dgm:pt>
    <dgm:pt modelId="{9B80FDDD-6A3B-43A4-B590-3094D6692BB5}" type="parTrans" cxnId="{A9BA482C-3E51-4211-BBD7-3A823996C073}">
      <dgm:prSet/>
      <dgm:spPr/>
      <dgm:t>
        <a:bodyPr/>
        <a:lstStyle/>
        <a:p>
          <a:endParaRPr lang="en-US">
            <a:solidFill>
              <a:srgbClr val="7030A0"/>
            </a:solidFill>
          </a:endParaRPr>
        </a:p>
      </dgm:t>
    </dgm:pt>
    <dgm:pt modelId="{EC92EBA4-A6F3-4BC4-A558-0ABD4FB02DD2}" type="sibTrans" cxnId="{A9BA482C-3E51-4211-BBD7-3A823996C073}">
      <dgm:prSet/>
      <dgm:spPr/>
      <dgm:t>
        <a:bodyPr/>
        <a:lstStyle/>
        <a:p>
          <a:endParaRPr lang="en-US">
            <a:solidFill>
              <a:srgbClr val="7030A0"/>
            </a:solidFill>
          </a:endParaRPr>
        </a:p>
      </dgm:t>
    </dgm:pt>
    <dgm:pt modelId="{5CA9B6B0-F406-4B85-90C1-A2CEBF75966C}">
      <dgm:prSet/>
      <dgm:spPr/>
      <dgm:t>
        <a:bodyPr/>
        <a:lstStyle/>
        <a:p>
          <a:endParaRPr lang="en-US" b="1" i="1" dirty="0" smtClean="0">
            <a:solidFill>
              <a:srgbClr val="7030A0"/>
            </a:solidFill>
          </a:endParaRPr>
        </a:p>
      </dgm:t>
    </dgm:pt>
    <dgm:pt modelId="{BBFB515D-8E5B-41A9-B7BA-3F530FBC44C9}" type="parTrans" cxnId="{389821F2-7F76-4559-958A-11506C3D0C35}">
      <dgm:prSet/>
      <dgm:spPr/>
      <dgm:t>
        <a:bodyPr/>
        <a:lstStyle/>
        <a:p>
          <a:endParaRPr lang="en-US"/>
        </a:p>
      </dgm:t>
    </dgm:pt>
    <dgm:pt modelId="{527E80CE-8E34-4CBB-806C-47455D7EB742}" type="sibTrans" cxnId="{389821F2-7F76-4559-958A-11506C3D0C35}">
      <dgm:prSet/>
      <dgm:spPr/>
      <dgm:t>
        <a:bodyPr/>
        <a:lstStyle/>
        <a:p>
          <a:endParaRPr lang="en-US"/>
        </a:p>
      </dgm:t>
    </dgm:pt>
    <dgm:pt modelId="{221CF02D-ED3E-4369-B6C5-E6E3D5718D1C}">
      <dgm:prSet/>
      <dgm:spPr/>
      <dgm:t>
        <a:bodyPr/>
        <a:lstStyle/>
        <a:p>
          <a:endParaRPr lang="en-US" b="1" i="1" dirty="0">
            <a:solidFill>
              <a:srgbClr val="7030A0"/>
            </a:solidFill>
          </a:endParaRPr>
        </a:p>
      </dgm:t>
    </dgm:pt>
    <dgm:pt modelId="{6F3F0F97-F5B8-4D9F-A8DE-EBC648065807}" type="parTrans" cxnId="{65294A80-2AC7-43DA-A21B-468B8C47A3DC}">
      <dgm:prSet/>
      <dgm:spPr/>
      <dgm:t>
        <a:bodyPr/>
        <a:lstStyle/>
        <a:p>
          <a:endParaRPr lang="en-US"/>
        </a:p>
      </dgm:t>
    </dgm:pt>
    <dgm:pt modelId="{8E17CB53-2197-4A10-9203-C57D59005648}" type="sibTrans" cxnId="{65294A80-2AC7-43DA-A21B-468B8C47A3DC}">
      <dgm:prSet/>
      <dgm:spPr/>
      <dgm:t>
        <a:bodyPr/>
        <a:lstStyle/>
        <a:p>
          <a:endParaRPr lang="en-US"/>
        </a:p>
      </dgm:t>
    </dgm:pt>
    <dgm:pt modelId="{17111D88-F4BF-4835-AE02-9387DCFAD3C4}" type="pres">
      <dgm:prSet presAssocID="{547347B3-3EA9-4795-A33D-99AB82F6AB75}" presName="Name0" presStyleCnt="0">
        <dgm:presLayoutVars>
          <dgm:chMax val="7"/>
          <dgm:resizeHandles val="exact"/>
        </dgm:presLayoutVars>
      </dgm:prSet>
      <dgm:spPr/>
      <dgm:t>
        <a:bodyPr/>
        <a:lstStyle/>
        <a:p>
          <a:endParaRPr lang="en-US"/>
        </a:p>
      </dgm:t>
    </dgm:pt>
    <dgm:pt modelId="{30CB2132-C444-4988-8363-9EA2AED460F4}" type="pres">
      <dgm:prSet presAssocID="{547347B3-3EA9-4795-A33D-99AB82F6AB75}" presName="comp1" presStyleCnt="0"/>
      <dgm:spPr/>
    </dgm:pt>
    <dgm:pt modelId="{7C5A3151-360B-4C2E-8E3E-963A1CE705C9}" type="pres">
      <dgm:prSet presAssocID="{547347B3-3EA9-4795-A33D-99AB82F6AB75}" presName="circle1" presStyleLbl="node1" presStyleIdx="0" presStyleCnt="5" custLinFactNeighborX="-27445" custLinFactNeighborY="9722"/>
      <dgm:spPr/>
      <dgm:t>
        <a:bodyPr/>
        <a:lstStyle/>
        <a:p>
          <a:endParaRPr lang="en-US"/>
        </a:p>
      </dgm:t>
    </dgm:pt>
    <dgm:pt modelId="{F4E7028B-E73E-4D73-8E4A-D6C7ACB1FB6E}" type="pres">
      <dgm:prSet presAssocID="{547347B3-3EA9-4795-A33D-99AB82F6AB75}" presName="c1text" presStyleLbl="node1" presStyleIdx="0" presStyleCnt="5">
        <dgm:presLayoutVars>
          <dgm:bulletEnabled val="1"/>
        </dgm:presLayoutVars>
      </dgm:prSet>
      <dgm:spPr/>
      <dgm:t>
        <a:bodyPr/>
        <a:lstStyle/>
        <a:p>
          <a:endParaRPr lang="en-US"/>
        </a:p>
      </dgm:t>
    </dgm:pt>
    <dgm:pt modelId="{A345045D-8F98-479A-9CFC-8B6724E9C8CC}" type="pres">
      <dgm:prSet presAssocID="{547347B3-3EA9-4795-A33D-99AB82F6AB75}" presName="comp2" presStyleCnt="0"/>
      <dgm:spPr/>
    </dgm:pt>
    <dgm:pt modelId="{ED64A82C-BAC6-41E7-A4C4-B2FE733085FF}" type="pres">
      <dgm:prSet presAssocID="{547347B3-3EA9-4795-A33D-99AB82F6AB75}" presName="circle2" presStyleLbl="node1" presStyleIdx="1" presStyleCnt="5" custLinFactNeighborX="60833" custLinFactNeighborY="12153"/>
      <dgm:spPr/>
      <dgm:t>
        <a:bodyPr/>
        <a:lstStyle/>
        <a:p>
          <a:endParaRPr lang="en-US"/>
        </a:p>
      </dgm:t>
    </dgm:pt>
    <dgm:pt modelId="{7D273D35-C8D2-4536-AD4B-6717840949BD}" type="pres">
      <dgm:prSet presAssocID="{547347B3-3EA9-4795-A33D-99AB82F6AB75}" presName="c2text" presStyleLbl="node1" presStyleIdx="1" presStyleCnt="5">
        <dgm:presLayoutVars>
          <dgm:bulletEnabled val="1"/>
        </dgm:presLayoutVars>
      </dgm:prSet>
      <dgm:spPr/>
      <dgm:t>
        <a:bodyPr/>
        <a:lstStyle/>
        <a:p>
          <a:endParaRPr lang="en-US"/>
        </a:p>
      </dgm:t>
    </dgm:pt>
    <dgm:pt modelId="{4CC750B2-1042-4E30-A8BF-EB763A4DA494}" type="pres">
      <dgm:prSet presAssocID="{547347B3-3EA9-4795-A33D-99AB82F6AB75}" presName="comp3" presStyleCnt="0"/>
      <dgm:spPr/>
    </dgm:pt>
    <dgm:pt modelId="{7AEE368F-2E08-44A4-961A-4EF5CB2F194F}" type="pres">
      <dgm:prSet presAssocID="{547347B3-3EA9-4795-A33D-99AB82F6AB75}" presName="circle3" presStyleLbl="node1" presStyleIdx="2" presStyleCnt="5" custLinFactNeighborX="-371" custLinFactNeighborY="-1852"/>
      <dgm:spPr/>
      <dgm:t>
        <a:bodyPr/>
        <a:lstStyle/>
        <a:p>
          <a:endParaRPr lang="en-US"/>
        </a:p>
      </dgm:t>
    </dgm:pt>
    <dgm:pt modelId="{9C7844DE-EAD4-4B9B-AED5-A15992A0F4A9}" type="pres">
      <dgm:prSet presAssocID="{547347B3-3EA9-4795-A33D-99AB82F6AB75}" presName="c3text" presStyleLbl="node1" presStyleIdx="2" presStyleCnt="5">
        <dgm:presLayoutVars>
          <dgm:bulletEnabled val="1"/>
        </dgm:presLayoutVars>
      </dgm:prSet>
      <dgm:spPr/>
      <dgm:t>
        <a:bodyPr/>
        <a:lstStyle/>
        <a:p>
          <a:endParaRPr lang="en-US"/>
        </a:p>
      </dgm:t>
    </dgm:pt>
    <dgm:pt modelId="{1524091B-EE98-4347-B207-6CE14A733E35}" type="pres">
      <dgm:prSet presAssocID="{547347B3-3EA9-4795-A33D-99AB82F6AB75}" presName="comp4" presStyleCnt="0"/>
      <dgm:spPr/>
    </dgm:pt>
    <dgm:pt modelId="{F8F1ED5D-0865-4A51-B595-FC80C6C52C65}" type="pres">
      <dgm:prSet presAssocID="{547347B3-3EA9-4795-A33D-99AB82F6AB75}" presName="circle4" presStyleLbl="node1" presStyleIdx="3" presStyleCnt="5" custLinFactNeighborX="17137" custLinFactNeighborY="-7744"/>
      <dgm:spPr/>
      <dgm:t>
        <a:bodyPr/>
        <a:lstStyle/>
        <a:p>
          <a:endParaRPr lang="en-US"/>
        </a:p>
      </dgm:t>
    </dgm:pt>
    <dgm:pt modelId="{AB0D5867-1AB9-47B8-9883-D52CEF5D22A1}" type="pres">
      <dgm:prSet presAssocID="{547347B3-3EA9-4795-A33D-99AB82F6AB75}" presName="c4text" presStyleLbl="node1" presStyleIdx="3" presStyleCnt="5">
        <dgm:presLayoutVars>
          <dgm:bulletEnabled val="1"/>
        </dgm:presLayoutVars>
      </dgm:prSet>
      <dgm:spPr/>
      <dgm:t>
        <a:bodyPr/>
        <a:lstStyle/>
        <a:p>
          <a:endParaRPr lang="en-US"/>
        </a:p>
      </dgm:t>
    </dgm:pt>
    <dgm:pt modelId="{DD689FE1-1D8A-432B-AC92-21EDC8D4DC27}" type="pres">
      <dgm:prSet presAssocID="{547347B3-3EA9-4795-A33D-99AB82F6AB75}" presName="comp5" presStyleCnt="0"/>
      <dgm:spPr/>
    </dgm:pt>
    <dgm:pt modelId="{DE8D4B16-25BD-41FE-B0DD-871D33EF21DE}" type="pres">
      <dgm:prSet presAssocID="{547347B3-3EA9-4795-A33D-99AB82F6AB75}" presName="circle5" presStyleLbl="node1" presStyleIdx="4" presStyleCnt="5" custLinFactNeighborX="14072" custLinFactNeighborY="-25000"/>
      <dgm:spPr/>
      <dgm:t>
        <a:bodyPr/>
        <a:lstStyle/>
        <a:p>
          <a:endParaRPr lang="en-US"/>
        </a:p>
      </dgm:t>
    </dgm:pt>
    <dgm:pt modelId="{CF1E3D5B-1B4F-48FF-BEC7-BD81F59C125F}" type="pres">
      <dgm:prSet presAssocID="{547347B3-3EA9-4795-A33D-99AB82F6AB75}" presName="c5text" presStyleLbl="node1" presStyleIdx="4" presStyleCnt="5">
        <dgm:presLayoutVars>
          <dgm:bulletEnabled val="1"/>
        </dgm:presLayoutVars>
      </dgm:prSet>
      <dgm:spPr/>
      <dgm:t>
        <a:bodyPr/>
        <a:lstStyle/>
        <a:p>
          <a:endParaRPr lang="en-US"/>
        </a:p>
      </dgm:t>
    </dgm:pt>
  </dgm:ptLst>
  <dgm:cxnLst>
    <dgm:cxn modelId="{54E52D98-8D5F-4947-B8DE-4FC6D45A9F40}" type="presOf" srcId="{5CA9B6B0-F406-4B85-90C1-A2CEBF75966C}" destId="{7D273D35-C8D2-4536-AD4B-6717840949BD}" srcOrd="1" destOrd="0" presId="urn:microsoft.com/office/officeart/2005/8/layout/venn2"/>
    <dgm:cxn modelId="{BF432A24-4EA7-405A-A034-C7F0281199B5}" type="presOf" srcId="{221CF02D-ED3E-4369-B6C5-E6E3D5718D1C}" destId="{9C7844DE-EAD4-4B9B-AED5-A15992A0F4A9}" srcOrd="1" destOrd="0" presId="urn:microsoft.com/office/officeart/2005/8/layout/venn2"/>
    <dgm:cxn modelId="{BA05DA05-81DE-45D2-86D7-6F223D7E128F}" type="presOf" srcId="{085A012E-3667-4F36-9886-04810FE77B7C}" destId="{F4E7028B-E73E-4D73-8E4A-D6C7ACB1FB6E}" srcOrd="1" destOrd="0" presId="urn:microsoft.com/office/officeart/2005/8/layout/venn2"/>
    <dgm:cxn modelId="{083AF14A-F28D-4138-8BBF-72BD49A9A84D}" srcId="{547347B3-3EA9-4795-A33D-99AB82F6AB75}" destId="{085A012E-3667-4F36-9886-04810FE77B7C}" srcOrd="0" destOrd="0" parTransId="{17B17318-F8D7-49F8-980B-4DB842CF7CE7}" sibTransId="{03A27E7F-C069-4591-B04A-E1FF129A59EF}"/>
    <dgm:cxn modelId="{5C84A861-4677-4F48-973F-5F948DA44004}" type="presOf" srcId="{547347B3-3EA9-4795-A33D-99AB82F6AB75}" destId="{17111D88-F4BF-4835-AE02-9387DCFAD3C4}" srcOrd="0" destOrd="0" presId="urn:microsoft.com/office/officeart/2005/8/layout/venn2"/>
    <dgm:cxn modelId="{A9BA482C-3E51-4211-BBD7-3A823996C073}" srcId="{547347B3-3EA9-4795-A33D-99AB82F6AB75}" destId="{DBDB780C-3E52-4694-AF07-CF2EF3BD1A2C}" srcOrd="4" destOrd="0" parTransId="{9B80FDDD-6A3B-43A4-B590-3094D6692BB5}" sibTransId="{EC92EBA4-A6F3-4BC4-A558-0ABD4FB02DD2}"/>
    <dgm:cxn modelId="{84DA0B0F-C586-40CB-91F5-2AA47D322BD6}" type="presOf" srcId="{5C91666C-BED5-4082-A3DB-78129DB2AE3D}" destId="{F8F1ED5D-0865-4A51-B595-FC80C6C52C65}" srcOrd="0" destOrd="0" presId="urn:microsoft.com/office/officeart/2005/8/layout/venn2"/>
    <dgm:cxn modelId="{AC316366-79AA-443F-AA35-68CBF1DAF59C}" type="presOf" srcId="{5C91666C-BED5-4082-A3DB-78129DB2AE3D}" destId="{AB0D5867-1AB9-47B8-9883-D52CEF5D22A1}" srcOrd="1" destOrd="0" presId="urn:microsoft.com/office/officeart/2005/8/layout/venn2"/>
    <dgm:cxn modelId="{BD705194-4FA8-4842-AEB6-95A393FB348F}" type="presOf" srcId="{5CA9B6B0-F406-4B85-90C1-A2CEBF75966C}" destId="{ED64A82C-BAC6-41E7-A4C4-B2FE733085FF}" srcOrd="0" destOrd="0" presId="urn:microsoft.com/office/officeart/2005/8/layout/venn2"/>
    <dgm:cxn modelId="{4CB3B71A-61F1-4E4C-A64C-7E3E49AD1466}" type="presOf" srcId="{DBDB780C-3E52-4694-AF07-CF2EF3BD1A2C}" destId="{DE8D4B16-25BD-41FE-B0DD-871D33EF21DE}" srcOrd="0" destOrd="0" presId="urn:microsoft.com/office/officeart/2005/8/layout/venn2"/>
    <dgm:cxn modelId="{389821F2-7F76-4559-958A-11506C3D0C35}" srcId="{547347B3-3EA9-4795-A33D-99AB82F6AB75}" destId="{5CA9B6B0-F406-4B85-90C1-A2CEBF75966C}" srcOrd="1" destOrd="0" parTransId="{BBFB515D-8E5B-41A9-B7BA-3F530FBC44C9}" sibTransId="{527E80CE-8E34-4CBB-806C-47455D7EB742}"/>
    <dgm:cxn modelId="{37CAED93-F834-4DE7-9438-A0CC8B17C7FF}" srcId="{547347B3-3EA9-4795-A33D-99AB82F6AB75}" destId="{5C91666C-BED5-4082-A3DB-78129DB2AE3D}" srcOrd="3" destOrd="0" parTransId="{420D024C-AE23-406B-B1E1-06F2A6F62F7C}" sibTransId="{F18ED66C-7410-4BAF-85E5-777F1585E3CF}"/>
    <dgm:cxn modelId="{055A522D-DF5C-4E14-B5B0-D39224D97CBE}" type="presOf" srcId="{DBDB780C-3E52-4694-AF07-CF2EF3BD1A2C}" destId="{CF1E3D5B-1B4F-48FF-BEC7-BD81F59C125F}" srcOrd="1" destOrd="0" presId="urn:microsoft.com/office/officeart/2005/8/layout/venn2"/>
    <dgm:cxn modelId="{65294A80-2AC7-43DA-A21B-468B8C47A3DC}" srcId="{547347B3-3EA9-4795-A33D-99AB82F6AB75}" destId="{221CF02D-ED3E-4369-B6C5-E6E3D5718D1C}" srcOrd="2" destOrd="0" parTransId="{6F3F0F97-F5B8-4D9F-A8DE-EBC648065807}" sibTransId="{8E17CB53-2197-4A10-9203-C57D59005648}"/>
    <dgm:cxn modelId="{D4B30508-AF06-478A-A93C-B5583A99ED6B}" type="presOf" srcId="{221CF02D-ED3E-4369-B6C5-E6E3D5718D1C}" destId="{7AEE368F-2E08-44A4-961A-4EF5CB2F194F}" srcOrd="0" destOrd="0" presId="urn:microsoft.com/office/officeart/2005/8/layout/venn2"/>
    <dgm:cxn modelId="{DC7FD746-2943-4761-97B4-94DAB0962084}" type="presOf" srcId="{085A012E-3667-4F36-9886-04810FE77B7C}" destId="{7C5A3151-360B-4C2E-8E3E-963A1CE705C9}" srcOrd="0" destOrd="0" presId="urn:microsoft.com/office/officeart/2005/8/layout/venn2"/>
    <dgm:cxn modelId="{F1234BAD-150C-42D0-85E2-530A2B727A4B}" type="presParOf" srcId="{17111D88-F4BF-4835-AE02-9387DCFAD3C4}" destId="{30CB2132-C444-4988-8363-9EA2AED460F4}" srcOrd="0" destOrd="0" presId="urn:microsoft.com/office/officeart/2005/8/layout/venn2"/>
    <dgm:cxn modelId="{B6234CE0-835F-41A2-A0E8-B7C07E76893C}" type="presParOf" srcId="{30CB2132-C444-4988-8363-9EA2AED460F4}" destId="{7C5A3151-360B-4C2E-8E3E-963A1CE705C9}" srcOrd="0" destOrd="0" presId="urn:microsoft.com/office/officeart/2005/8/layout/venn2"/>
    <dgm:cxn modelId="{CCF7BB3F-022C-4380-82CD-908283F3AFD0}" type="presParOf" srcId="{30CB2132-C444-4988-8363-9EA2AED460F4}" destId="{F4E7028B-E73E-4D73-8E4A-D6C7ACB1FB6E}" srcOrd="1" destOrd="0" presId="urn:microsoft.com/office/officeart/2005/8/layout/venn2"/>
    <dgm:cxn modelId="{4B47B18D-C73F-4A7B-9AD4-1F23C5B2FBC9}" type="presParOf" srcId="{17111D88-F4BF-4835-AE02-9387DCFAD3C4}" destId="{A345045D-8F98-479A-9CFC-8B6724E9C8CC}" srcOrd="1" destOrd="0" presId="urn:microsoft.com/office/officeart/2005/8/layout/venn2"/>
    <dgm:cxn modelId="{3D965A82-D8D9-415E-A117-CA9619574D90}" type="presParOf" srcId="{A345045D-8F98-479A-9CFC-8B6724E9C8CC}" destId="{ED64A82C-BAC6-41E7-A4C4-B2FE733085FF}" srcOrd="0" destOrd="0" presId="urn:microsoft.com/office/officeart/2005/8/layout/venn2"/>
    <dgm:cxn modelId="{E1583ACD-DBBA-4B5D-92B7-EBC30E6D7740}" type="presParOf" srcId="{A345045D-8F98-479A-9CFC-8B6724E9C8CC}" destId="{7D273D35-C8D2-4536-AD4B-6717840949BD}" srcOrd="1" destOrd="0" presId="urn:microsoft.com/office/officeart/2005/8/layout/venn2"/>
    <dgm:cxn modelId="{FC687AC4-98C1-4042-A491-A5252741CE42}" type="presParOf" srcId="{17111D88-F4BF-4835-AE02-9387DCFAD3C4}" destId="{4CC750B2-1042-4E30-A8BF-EB763A4DA494}" srcOrd="2" destOrd="0" presId="urn:microsoft.com/office/officeart/2005/8/layout/venn2"/>
    <dgm:cxn modelId="{A2FBFE52-3DDB-4559-A2C0-7CFC11C7AC26}" type="presParOf" srcId="{4CC750B2-1042-4E30-A8BF-EB763A4DA494}" destId="{7AEE368F-2E08-44A4-961A-4EF5CB2F194F}" srcOrd="0" destOrd="0" presId="urn:microsoft.com/office/officeart/2005/8/layout/venn2"/>
    <dgm:cxn modelId="{0124ADD5-5827-472F-B4F7-6FEEE3107FE3}" type="presParOf" srcId="{4CC750B2-1042-4E30-A8BF-EB763A4DA494}" destId="{9C7844DE-EAD4-4B9B-AED5-A15992A0F4A9}" srcOrd="1" destOrd="0" presId="urn:microsoft.com/office/officeart/2005/8/layout/venn2"/>
    <dgm:cxn modelId="{39C177D9-7AD3-4157-8071-ECE952BFE830}" type="presParOf" srcId="{17111D88-F4BF-4835-AE02-9387DCFAD3C4}" destId="{1524091B-EE98-4347-B207-6CE14A733E35}" srcOrd="3" destOrd="0" presId="urn:microsoft.com/office/officeart/2005/8/layout/venn2"/>
    <dgm:cxn modelId="{C5233B2F-442E-40CC-993B-79E68195446D}" type="presParOf" srcId="{1524091B-EE98-4347-B207-6CE14A733E35}" destId="{F8F1ED5D-0865-4A51-B595-FC80C6C52C65}" srcOrd="0" destOrd="0" presId="urn:microsoft.com/office/officeart/2005/8/layout/venn2"/>
    <dgm:cxn modelId="{D564F9B8-0159-498B-A1FC-5B8E2C49721C}" type="presParOf" srcId="{1524091B-EE98-4347-B207-6CE14A733E35}" destId="{AB0D5867-1AB9-47B8-9883-D52CEF5D22A1}" srcOrd="1" destOrd="0" presId="urn:microsoft.com/office/officeart/2005/8/layout/venn2"/>
    <dgm:cxn modelId="{99BFAE92-251E-483E-A1E8-B6292283C35A}" type="presParOf" srcId="{17111D88-F4BF-4835-AE02-9387DCFAD3C4}" destId="{DD689FE1-1D8A-432B-AC92-21EDC8D4DC27}" srcOrd="4" destOrd="0" presId="urn:microsoft.com/office/officeart/2005/8/layout/venn2"/>
    <dgm:cxn modelId="{06FAB665-D8F3-4621-8B68-8DE20C706D96}" type="presParOf" srcId="{DD689FE1-1D8A-432B-AC92-21EDC8D4DC27}" destId="{DE8D4B16-25BD-41FE-B0DD-871D33EF21DE}" srcOrd="0" destOrd="0" presId="urn:microsoft.com/office/officeart/2005/8/layout/venn2"/>
    <dgm:cxn modelId="{2E4B9BDB-E6C1-43DB-83B6-F99D61EC1501}" type="presParOf" srcId="{DD689FE1-1D8A-432B-AC92-21EDC8D4DC27}" destId="{CF1E3D5B-1B4F-48FF-BEC7-BD81F59C125F}"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55606-4AE7-4E55-9AC8-CEE73D8FDEBD}" type="datetimeFigureOut">
              <a:rPr lang="en-US" smtClean="0"/>
              <a:pPr/>
              <a:t>9/21/2014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9A0CD-ADEB-4C3C-8CA1-65707C4F30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89A0CD-ADEB-4C3C-8CA1-65707C4F30D5}"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89A0CD-ADEB-4C3C-8CA1-65707C4F30D5}"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89A0CD-ADEB-4C3C-8CA1-65707C4F30D5}"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DDDA62C-EE46-4841-8717-845807064CDE}" type="datetimeFigureOut">
              <a:rPr lang="en-US" smtClean="0"/>
              <a:pPr/>
              <a:t>9/21/2014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29C8A40-161B-41B3-8547-B9C63A01BA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9C8A40-161B-41B3-8547-B9C63A01BA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9C8A40-161B-41B3-8547-B9C63A01BA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9C8A40-161B-41B3-8547-B9C63A01BAC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9C8A40-161B-41B3-8547-B9C63A01BAC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9C8A40-161B-41B3-8547-B9C63A01BAC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29C8A40-161B-41B3-8547-B9C63A01BA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29C8A40-161B-41B3-8547-B9C63A01BAC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DDDA62C-EE46-4841-8717-845807064CDE}" type="datetimeFigureOut">
              <a:rPr lang="en-US" smtClean="0"/>
              <a:pPr/>
              <a:t>9/21/2014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29C8A40-161B-41B3-8547-B9C63A01BA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DDDA62C-EE46-4841-8717-845807064CDE}" type="datetimeFigureOut">
              <a:rPr lang="en-US" smtClean="0"/>
              <a:pPr/>
              <a:t>9/21/2014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9C8A40-161B-41B3-8547-B9C63A01BA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DDA62C-EE46-4841-8717-845807064CDE}" type="datetimeFigureOut">
              <a:rPr lang="en-US" smtClean="0"/>
              <a:pPr/>
              <a:t>9/21/2014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29C8A40-161B-41B3-8547-B9C63A01BAC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DDDA62C-EE46-4841-8717-845807064CDE}" type="datetimeFigureOut">
              <a:rPr lang="en-US" smtClean="0"/>
              <a:pPr/>
              <a:t>9/21/2014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9C8A40-161B-41B3-8547-B9C63A01BA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Leishmania_major_promastigotes.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commons/e/e0/Leishmaniasis_life_cycle_diagram_en.sv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Leishmaniose_cutan%C3%A9e_-_Guyane_fr.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Lupus_vulgaris" TargetMode="External"/><Relationship Id="rId13" Type="http://schemas.openxmlformats.org/officeDocument/2006/relationships/hyperlink" Target="http://en.wikipedia.org/wiki/Amastigotes" TargetMode="External"/><Relationship Id="rId3" Type="http://schemas.openxmlformats.org/officeDocument/2006/relationships/hyperlink" Target="http://en.wikipedia.org/wiki/Endemic" TargetMode="External"/><Relationship Id="rId7" Type="http://schemas.openxmlformats.org/officeDocument/2006/relationships/hyperlink" Target="http://en.wikipedia.org/wiki/Lobomycosis" TargetMode="External"/><Relationship Id="rId12" Type="http://schemas.openxmlformats.org/officeDocument/2006/relationships/hyperlink" Target="http://en.wikipedia.org/wiki/Leprosy" TargetMode="External"/><Relationship Id="rId2" Type="http://schemas.openxmlformats.org/officeDocument/2006/relationships/hyperlink" Target="http://en.wikipedia.org/wiki/Chronic_(medicine)" TargetMode="External"/><Relationship Id="rId1" Type="http://schemas.openxmlformats.org/officeDocument/2006/relationships/slideLayout" Target="../slideLayouts/slideLayout2.xml"/><Relationship Id="rId6" Type="http://schemas.openxmlformats.org/officeDocument/2006/relationships/hyperlink" Target="http://en.wikipedia.org/wiki/Sporotrichosis" TargetMode="External"/><Relationship Id="rId11" Type="http://schemas.openxmlformats.org/officeDocument/2006/relationships/hyperlink" Target="http://en.wikipedia.org/wiki/Cutaneous_sarcoidosis" TargetMode="External"/><Relationship Id="rId5" Type="http://schemas.openxmlformats.org/officeDocument/2006/relationships/hyperlink" Target="http://en.wikipedia.org/wiki/Histoplasmosis" TargetMode="External"/><Relationship Id="rId15" Type="http://schemas.openxmlformats.org/officeDocument/2006/relationships/hyperlink" Target="http://en.wikipedia.org/wiki/Parasites" TargetMode="External"/><Relationship Id="rId10" Type="http://schemas.openxmlformats.org/officeDocument/2006/relationships/hyperlink" Target="http://en.wikipedia.org/wiki/Syphilis" TargetMode="External"/><Relationship Id="rId4" Type="http://schemas.openxmlformats.org/officeDocument/2006/relationships/hyperlink" Target="http://en.wikipedia.org/wiki/Lesions" TargetMode="External"/><Relationship Id="rId9" Type="http://schemas.openxmlformats.org/officeDocument/2006/relationships/hyperlink" Target="http://en.wikipedia.org/wiki/Mycobacterium_ulcerans" TargetMode="External"/><Relationship Id="rId14" Type="http://schemas.openxmlformats.org/officeDocument/2006/relationships/hyperlink" Target="http://en.wikipedia.org/wiki/Wright's_sta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800600"/>
            <a:ext cx="7848600" cy="1219200"/>
          </a:xfrm>
        </p:spPr>
        <p:txBody>
          <a:bodyPr>
            <a:normAutofit/>
          </a:bodyPr>
          <a:lstStyle/>
          <a:p>
            <a:endParaRPr lang="en-US" dirty="0" smtClean="0"/>
          </a:p>
          <a:p>
            <a:endParaRPr lang="en-US" dirty="0" smtClean="0"/>
          </a:p>
          <a:p>
            <a:endParaRPr lang="en-US" dirty="0" smtClean="0"/>
          </a:p>
        </p:txBody>
      </p:sp>
      <p:sp>
        <p:nvSpPr>
          <p:cNvPr id="2" name="Title 1"/>
          <p:cNvSpPr>
            <a:spLocks noGrp="1"/>
          </p:cNvSpPr>
          <p:nvPr>
            <p:ph type="ctrTitle"/>
          </p:nvPr>
        </p:nvSpPr>
        <p:spPr>
          <a:xfrm>
            <a:off x="838200" y="5105400"/>
            <a:ext cx="5334000" cy="838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 University of Tehran </a:t>
            </a:r>
            <a:endParaRPr lang="en-US" sz="2200" dirty="0"/>
          </a:p>
        </p:txBody>
      </p:sp>
      <p:pic>
        <p:nvPicPr>
          <p:cNvPr id="4" name="Picture 3"/>
          <p:cNvPicPr/>
          <p:nvPr/>
        </p:nvPicPr>
        <p:blipFill>
          <a:blip r:embed="rId2" cstate="print"/>
          <a:srcRect/>
          <a:stretch>
            <a:fillRect/>
          </a:stretch>
        </p:blipFill>
        <p:spPr bwMode="auto">
          <a:xfrm>
            <a:off x="6477000" y="2590800"/>
            <a:ext cx="1905000" cy="1905000"/>
          </a:xfrm>
          <a:prstGeom prst="rect">
            <a:avLst/>
          </a:prstGeom>
          <a:noFill/>
        </p:spPr>
      </p:pic>
      <p:pic>
        <p:nvPicPr>
          <p:cNvPr id="1026" name="Picture 2" descr="TehranUniversityLogo"/>
          <p:cNvPicPr>
            <a:picLocks noChangeAspect="1" noChangeArrowheads="1"/>
          </p:cNvPicPr>
          <p:nvPr/>
        </p:nvPicPr>
        <p:blipFill>
          <a:blip r:embed="rId3" cstate="print"/>
          <a:srcRect/>
          <a:stretch>
            <a:fillRect/>
          </a:stretch>
        </p:blipFill>
        <p:spPr bwMode="auto">
          <a:xfrm>
            <a:off x="6248400" y="4876800"/>
            <a:ext cx="1752600" cy="1219200"/>
          </a:xfrm>
          <a:prstGeom prst="rect">
            <a:avLst/>
          </a:prstGeom>
          <a:noFill/>
        </p:spPr>
      </p:pic>
      <p:sp>
        <p:nvSpPr>
          <p:cNvPr id="9" name="Rectangle 8"/>
          <p:cNvSpPr/>
          <p:nvPr/>
        </p:nvSpPr>
        <p:spPr>
          <a:xfrm>
            <a:off x="914400" y="2133600"/>
            <a:ext cx="5777789" cy="1446550"/>
          </a:xfrm>
          <a:prstGeom prst="rect">
            <a:avLst/>
          </a:prstGeom>
        </p:spPr>
        <p:txBody>
          <a:bodyPr wrap="square">
            <a:spAutoFit/>
          </a:bodyPr>
          <a:lstStyle/>
          <a:p>
            <a:endParaRPr lang="en-US" sz="2400" dirty="0" smtClean="0"/>
          </a:p>
          <a:p>
            <a:r>
              <a:rPr lang="en-US" sz="3200" dirty="0" smtClean="0">
                <a:solidFill>
                  <a:schemeClr val="accent1"/>
                </a:solidFill>
              </a:rPr>
              <a:t>Tehran University of Medical Sciences</a:t>
            </a:r>
          </a:p>
        </p:txBody>
      </p:sp>
      <p:sp>
        <p:nvSpPr>
          <p:cNvPr id="11" name="Rectangle 10"/>
          <p:cNvSpPr/>
          <p:nvPr/>
        </p:nvSpPr>
        <p:spPr>
          <a:xfrm>
            <a:off x="1981200" y="609600"/>
            <a:ext cx="5638800" cy="738664"/>
          </a:xfrm>
          <a:prstGeom prst="rect">
            <a:avLst/>
          </a:prstGeom>
        </p:spPr>
        <p:txBody>
          <a:bodyPr wrap="square">
            <a:spAutoFit/>
          </a:bodyPr>
          <a:lstStyle/>
          <a:p>
            <a:r>
              <a:rPr lang="en-US" sz="4200" b="1" dirty="0" smtClean="0">
                <a:solidFill>
                  <a:srgbClr val="D16349"/>
                </a:solidFill>
                <a:ea typeface="+mj-ea"/>
                <a:cs typeface="+mj-cs"/>
              </a:rPr>
              <a:t>In the name of God</a:t>
            </a:r>
            <a:r>
              <a:rPr lang="en-US" sz="4200" dirty="0" smtClean="0">
                <a:solidFill>
                  <a:srgbClr val="D16349"/>
                </a:solidFill>
                <a:ea typeface="+mj-ea"/>
                <a:cs typeface="+mj-cs"/>
              </a:rPr>
              <a:t> </a:t>
            </a:r>
            <a:endParaRPr lang="en-US" dirty="0"/>
          </a:p>
        </p:txBody>
      </p:sp>
      <p:pic>
        <p:nvPicPr>
          <p:cNvPr id="22534" name="Picture 6" descr="Picture1.jpg"/>
          <p:cNvPicPr>
            <a:picLocks noChangeAspect="1" noChangeArrowheads="1"/>
          </p:cNvPicPr>
          <p:nvPr/>
        </p:nvPicPr>
        <p:blipFill>
          <a:blip r:embed="rId4" cstate="print"/>
          <a:srcRect/>
          <a:stretch>
            <a:fillRect/>
          </a:stretch>
        </p:blipFill>
        <p:spPr bwMode="auto">
          <a:xfrm>
            <a:off x="1752600" y="3429000"/>
            <a:ext cx="2133600" cy="1447800"/>
          </a:xfrm>
          <a:prstGeom prst="rect">
            <a:avLst/>
          </a:prstGeom>
          <a:noFill/>
        </p:spPr>
      </p:pic>
      <p:sp>
        <p:nvSpPr>
          <p:cNvPr id="17" name="Rectangle 16"/>
          <p:cNvSpPr/>
          <p:nvPr/>
        </p:nvSpPr>
        <p:spPr>
          <a:xfrm>
            <a:off x="381000" y="1371600"/>
            <a:ext cx="8382000" cy="461665"/>
          </a:xfrm>
          <a:prstGeom prst="rect">
            <a:avLst/>
          </a:prstGeom>
        </p:spPr>
        <p:txBody>
          <a:bodyPr wrap="square">
            <a:spAutoFit/>
          </a:bodyPr>
          <a:lstStyle/>
          <a:p>
            <a:r>
              <a:rPr lang="en-US" sz="2400" dirty="0" smtClean="0"/>
              <a:t> </a:t>
            </a:r>
            <a:endParaRPr lang="en-US" sz="2400" dirty="0"/>
          </a:p>
        </p:txBody>
      </p:sp>
      <p:pic>
        <p:nvPicPr>
          <p:cNvPr id="29704" name="Picture 8"/>
          <p:cNvPicPr>
            <a:picLocks noChangeAspect="1" noChangeArrowheads="1"/>
          </p:cNvPicPr>
          <p:nvPr/>
        </p:nvPicPr>
        <p:blipFill>
          <a:blip r:embed="rId5" cstate="print"/>
          <a:srcRect/>
          <a:stretch>
            <a:fillRect/>
          </a:stretch>
        </p:blipFill>
        <p:spPr bwMode="auto">
          <a:xfrm>
            <a:off x="228599" y="1295400"/>
            <a:ext cx="8686801" cy="1066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i="1" dirty="0" smtClean="0"/>
              <a:t>Vaccine Preparation</a:t>
            </a:r>
          </a:p>
          <a:p>
            <a:pPr algn="just">
              <a:buNone/>
            </a:pPr>
            <a:endParaRPr lang="en-US" dirty="0" smtClean="0"/>
          </a:p>
          <a:p>
            <a:pPr algn="just"/>
            <a:r>
              <a:rPr lang="en-US" dirty="0" smtClean="0"/>
              <a:t>suspended 5.92×10¹º parasite was divided into 5 batches</a:t>
            </a:r>
          </a:p>
          <a:p>
            <a:pPr algn="just"/>
            <a:r>
              <a:rPr lang="en-US" dirty="0" smtClean="0"/>
              <a:t>procedure </a:t>
            </a:r>
            <a:r>
              <a:rPr lang="en-US" dirty="0" err="1" smtClean="0"/>
              <a:t>compsed</a:t>
            </a:r>
            <a:r>
              <a:rPr lang="en-US" dirty="0" smtClean="0"/>
              <a:t> of: freeze and thaw, autoclave, or inactivation at 56°C</a:t>
            </a:r>
          </a:p>
          <a:p>
            <a:pPr algn="just"/>
            <a:r>
              <a:rPr lang="en-US" dirty="0" smtClean="0"/>
              <a:t>At least antigen processed </a:t>
            </a:r>
          </a:p>
          <a:p>
            <a:pPr algn="just"/>
            <a:r>
              <a:rPr lang="en-US" dirty="0" smtClean="0"/>
              <a:t>each vaccine was </a:t>
            </a:r>
            <a:r>
              <a:rPr lang="en-US" dirty="0" err="1" smtClean="0"/>
              <a:t>adminstered</a:t>
            </a:r>
            <a:r>
              <a:rPr lang="en-US" dirty="0" smtClean="0"/>
              <a:t> at 100 or 200 </a:t>
            </a:r>
            <a:r>
              <a:rPr lang="en-US" dirty="0" err="1" smtClean="0"/>
              <a:t>μg</a:t>
            </a:r>
            <a:r>
              <a:rPr lang="en-US" dirty="0" smtClean="0"/>
              <a:t>/0.1 </a:t>
            </a:r>
            <a:r>
              <a:rPr lang="en-US" dirty="0" err="1" smtClean="0"/>
              <a:t>mL</a:t>
            </a:r>
            <a:r>
              <a:rPr lang="en-US" dirty="0" smtClean="0"/>
              <a:t> </a:t>
            </a:r>
            <a:r>
              <a:rPr lang="en-US" i="1" dirty="0" err="1" smtClean="0"/>
              <a:t>Leishmania</a:t>
            </a:r>
            <a:r>
              <a:rPr lang="en-US" i="1" dirty="0" smtClean="0"/>
              <a:t> protein </a:t>
            </a:r>
            <a:r>
              <a:rPr lang="en-US" dirty="0" smtClean="0"/>
              <a:t>per dose</a:t>
            </a:r>
          </a:p>
          <a:p>
            <a:pPr algn="just"/>
            <a:r>
              <a:rPr lang="en-US" dirty="0" smtClean="0"/>
              <a:t>content of protein in each dose was estimated by the Lowry method </a:t>
            </a:r>
          </a:p>
        </p:txBody>
      </p:sp>
      <p:sp>
        <p:nvSpPr>
          <p:cNvPr id="2" name="Title 1"/>
          <p:cNvSpPr>
            <a:spLocks noGrp="1"/>
          </p:cNvSpPr>
          <p:nvPr>
            <p:ph type="title"/>
          </p:nvPr>
        </p:nvSpPr>
        <p:spPr/>
        <p:txBody>
          <a:bodyPr>
            <a:normAutofit/>
          </a:bodyPr>
          <a:lstStyle/>
          <a:p>
            <a:r>
              <a:rPr lang="en-US" sz="4400" dirty="0" smtClean="0">
                <a:solidFill>
                  <a:srgbClr val="0070C0"/>
                </a:solidFill>
              </a:rPr>
              <a:t>       </a:t>
            </a:r>
            <a:r>
              <a:rPr lang="en-US" sz="4000" dirty="0" smtClean="0">
                <a:solidFill>
                  <a:srgbClr val="7030A0"/>
                </a:solidFill>
              </a:rPr>
              <a:t>Materials and Methods</a:t>
            </a:r>
            <a:endParaRPr lang="en-US" sz="4000"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i="1" dirty="0" smtClean="0"/>
              <a:t>Vaccine Preparation</a:t>
            </a:r>
          </a:p>
          <a:p>
            <a:pPr algn="just"/>
            <a:endParaRPr lang="en-US" b="1" i="1" dirty="0" smtClean="0"/>
          </a:p>
          <a:p>
            <a:pPr algn="just"/>
            <a:r>
              <a:rPr lang="en-US" dirty="0" smtClean="0"/>
              <a:t>The content of protein in each dose was estimated by the Lowry method </a:t>
            </a:r>
          </a:p>
          <a:p>
            <a:pPr algn="just"/>
            <a:r>
              <a:rPr lang="en-US" dirty="0" smtClean="0"/>
              <a:t>two injection doses (100, 200 </a:t>
            </a:r>
            <a:r>
              <a:rPr lang="en-US" dirty="0" err="1" smtClean="0"/>
              <a:t>μg</a:t>
            </a:r>
            <a:r>
              <a:rPr lang="en-US" dirty="0" smtClean="0"/>
              <a:t>/</a:t>
            </a:r>
            <a:r>
              <a:rPr lang="en-US" dirty="0" err="1" smtClean="0"/>
              <a:t>mL</a:t>
            </a:r>
            <a:r>
              <a:rPr lang="en-US" dirty="0" smtClean="0"/>
              <a:t>) were prepared</a:t>
            </a:r>
          </a:p>
          <a:p>
            <a:pPr algn="just"/>
            <a:r>
              <a:rPr lang="en-US" dirty="0" smtClean="0"/>
              <a:t>The vaccine was stored at 4°C until use</a:t>
            </a:r>
          </a:p>
          <a:p>
            <a:pPr algn="just"/>
            <a:r>
              <a:rPr lang="en-US" dirty="0" smtClean="0"/>
              <a:t>Just before injection, 2×10</a:t>
            </a:r>
            <a:r>
              <a:rPr lang="en-US" baseline="30000" dirty="0" smtClean="0"/>
              <a:t>5</a:t>
            </a:r>
            <a:r>
              <a:rPr lang="en-US" dirty="0" smtClean="0"/>
              <a:t> CFU live BCG /0.1 ml or 400 mg/0.1ml alcoholic extract of </a:t>
            </a:r>
            <a:r>
              <a:rPr lang="en-US" dirty="0" err="1" smtClean="0"/>
              <a:t>Teucrium</a:t>
            </a:r>
            <a:r>
              <a:rPr lang="en-US" dirty="0" smtClean="0"/>
              <a:t> </a:t>
            </a:r>
            <a:r>
              <a:rPr lang="en-US" dirty="0" err="1" smtClean="0"/>
              <a:t>polium</a:t>
            </a:r>
            <a:r>
              <a:rPr lang="en-US" dirty="0" smtClean="0"/>
              <a:t> dissolved in 1 ml distilled water and 2.5 mg/0.1 ml of used for each injection dosage solution (100, 200 </a:t>
            </a:r>
            <a:r>
              <a:rPr lang="en-US" dirty="0" err="1" smtClean="0"/>
              <a:t>μg</a:t>
            </a:r>
            <a:r>
              <a:rPr lang="en-US" dirty="0" smtClean="0"/>
              <a:t>/ml) .</a:t>
            </a:r>
          </a:p>
        </p:txBody>
      </p:sp>
      <p:sp>
        <p:nvSpPr>
          <p:cNvPr id="2" name="Title 1"/>
          <p:cNvSpPr>
            <a:spLocks noGrp="1"/>
          </p:cNvSpPr>
          <p:nvPr>
            <p:ph type="title"/>
          </p:nvPr>
        </p:nvSpPr>
        <p:spPr/>
        <p:txBody>
          <a:bodyPr/>
          <a:lstStyle/>
          <a:p>
            <a:r>
              <a:rPr lang="en-US" sz="4400" dirty="0" smtClean="0">
                <a:solidFill>
                  <a:srgbClr val="0070C0"/>
                </a:solidFill>
              </a:rPr>
              <a:t>      </a:t>
            </a:r>
            <a:r>
              <a:rPr lang="en-US" sz="4000" dirty="0" smtClean="0">
                <a:solidFill>
                  <a:srgbClr val="7030A0"/>
                </a:solidFill>
              </a:rPr>
              <a:t>Materials and Methods</a:t>
            </a:r>
            <a:endParaRPr lang="en-US" sz="4000"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endParaRPr lang="en-US" sz="7200" b="1" i="1" dirty="0" smtClean="0"/>
          </a:p>
          <a:p>
            <a:pPr algn="just"/>
            <a:r>
              <a:rPr lang="en-US" sz="7200" b="1" i="1" dirty="0" smtClean="0"/>
              <a:t>Injection Groups</a:t>
            </a:r>
          </a:p>
          <a:p>
            <a:pPr algn="just"/>
            <a:r>
              <a:rPr lang="en-US" sz="7200" dirty="0" smtClean="0"/>
              <a:t> LT received 100-200 µg /0.1 ml of the crude cocktail antigen plus alcoholic extract of </a:t>
            </a:r>
            <a:r>
              <a:rPr lang="en-US" sz="7200" dirty="0" err="1" smtClean="0"/>
              <a:t>Teucrium</a:t>
            </a:r>
            <a:r>
              <a:rPr lang="en-US" sz="7200" dirty="0" smtClean="0"/>
              <a:t> </a:t>
            </a:r>
            <a:r>
              <a:rPr lang="en-US" sz="7200" dirty="0" err="1" smtClean="0"/>
              <a:t>polium</a:t>
            </a:r>
            <a:r>
              <a:rPr lang="en-US" sz="7200" dirty="0" smtClean="0"/>
              <a:t> as adjuvant</a:t>
            </a:r>
          </a:p>
          <a:p>
            <a:pPr algn="just"/>
            <a:r>
              <a:rPr lang="en-US" sz="7200" dirty="0" smtClean="0"/>
              <a:t>LB received 100-200 µg /0.1 ml of the crude cocktail antigen preparation plus BCG as adjuvant</a:t>
            </a:r>
          </a:p>
          <a:p>
            <a:pPr algn="just"/>
            <a:r>
              <a:rPr lang="en-US" sz="7200" dirty="0" smtClean="0"/>
              <a:t>LBT received 100-200 µg/0.1 ml of the same antigen preparation plus alcoholic extract of </a:t>
            </a:r>
            <a:r>
              <a:rPr lang="en-US" sz="7200" dirty="0" err="1" smtClean="0"/>
              <a:t>Teucrium</a:t>
            </a:r>
            <a:r>
              <a:rPr lang="en-US" sz="7200" dirty="0" smtClean="0"/>
              <a:t> </a:t>
            </a:r>
            <a:r>
              <a:rPr lang="en-US" sz="7200" dirty="0" err="1" smtClean="0"/>
              <a:t>polium</a:t>
            </a:r>
            <a:r>
              <a:rPr lang="en-US" sz="7200" dirty="0" smtClean="0"/>
              <a:t> and BCG as adjuvant</a:t>
            </a:r>
          </a:p>
          <a:p>
            <a:pPr algn="just"/>
            <a:r>
              <a:rPr lang="en-US" sz="7200" dirty="0" smtClean="0"/>
              <a:t>Control had not any received antigen.</a:t>
            </a:r>
          </a:p>
          <a:p>
            <a:pPr algn="just"/>
            <a:r>
              <a:rPr lang="en-US" sz="7200" dirty="0" smtClean="0"/>
              <a:t> Groups LT, LB and LBT were injected subcutaneously and were boosted two times with a weeks interval. </a:t>
            </a:r>
          </a:p>
          <a:p>
            <a:pPr algn="just"/>
            <a:r>
              <a:rPr lang="en-US" sz="7200" b="1" i="1" dirty="0" smtClean="0"/>
              <a:t>Challenge</a:t>
            </a:r>
          </a:p>
          <a:p>
            <a:pPr algn="just"/>
            <a:r>
              <a:rPr lang="en-US" sz="7200" dirty="0" smtClean="0"/>
              <a:t>A week after the last booster, all animals including were challenged with</a:t>
            </a:r>
            <a:r>
              <a:rPr lang="en-US" sz="7200" b="1" dirty="0" smtClean="0"/>
              <a:t> </a:t>
            </a:r>
            <a:r>
              <a:rPr lang="en-US" sz="7200" dirty="0" smtClean="0"/>
              <a:t>3×10</a:t>
            </a:r>
            <a:r>
              <a:rPr lang="en-US" sz="7200" baseline="30000" dirty="0" smtClean="0"/>
              <a:t>5</a:t>
            </a:r>
            <a:r>
              <a:rPr lang="en-US" sz="7200" dirty="0" smtClean="0"/>
              <a:t>/0.1 ml live </a:t>
            </a:r>
            <a:r>
              <a:rPr lang="en-US" sz="7200" dirty="0" err="1" smtClean="0"/>
              <a:t>Leishmania</a:t>
            </a:r>
            <a:r>
              <a:rPr lang="en-US" sz="7200" dirty="0" smtClean="0"/>
              <a:t> major </a:t>
            </a:r>
            <a:r>
              <a:rPr lang="en-US" sz="7200" dirty="0" err="1" smtClean="0"/>
              <a:t>promastigotes</a:t>
            </a:r>
            <a:r>
              <a:rPr lang="en-US" sz="7200" dirty="0" smtClean="0"/>
              <a:t>.</a:t>
            </a:r>
          </a:p>
          <a:p>
            <a:pPr algn="just"/>
            <a:r>
              <a:rPr lang="en-US" sz="7200" b="1" i="1" dirty="0" err="1" smtClean="0"/>
              <a:t>Protectivity</a:t>
            </a:r>
            <a:endParaRPr lang="en-US" sz="7200" b="1" i="1" dirty="0" smtClean="0"/>
          </a:p>
          <a:p>
            <a:pPr algn="just"/>
            <a:r>
              <a:rPr lang="en-US" sz="7200" dirty="0" smtClean="0"/>
              <a:t>The protective response was evaluated for 70 days. Evaluation parameters was composed of : lesion induction , and rates of survival .</a:t>
            </a:r>
            <a:endParaRPr lang="en-US" sz="7200" b="1" i="1" dirty="0" smtClean="0"/>
          </a:p>
          <a:p>
            <a:pPr rtl="1"/>
            <a:r>
              <a:rPr lang="en-US" b="1" dirty="0" smtClean="0"/>
              <a:t> </a:t>
            </a:r>
            <a:endParaRPr lang="en-US" b="1" dirty="0"/>
          </a:p>
        </p:txBody>
      </p:sp>
      <p:sp>
        <p:nvSpPr>
          <p:cNvPr id="2" name="Title 1"/>
          <p:cNvSpPr>
            <a:spLocks noGrp="1"/>
          </p:cNvSpPr>
          <p:nvPr>
            <p:ph type="title"/>
          </p:nvPr>
        </p:nvSpPr>
        <p:spPr/>
        <p:txBody>
          <a:bodyPr/>
          <a:lstStyle/>
          <a:p>
            <a:r>
              <a:rPr lang="en-US" sz="4400" dirty="0" smtClean="0">
                <a:solidFill>
                  <a:srgbClr val="0070C0"/>
                </a:solidFill>
              </a:rPr>
              <a:t>     </a:t>
            </a:r>
            <a:r>
              <a:rPr lang="en-US" sz="4000" dirty="0" smtClean="0">
                <a:solidFill>
                  <a:srgbClr val="7030A0"/>
                </a:solidFill>
              </a:rPr>
              <a:t>Materials and Methods  </a:t>
            </a:r>
            <a:endParaRPr lang="en-US" sz="4000"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81000" y="1600200"/>
            <a:ext cx="8396816"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81000" y="1295400"/>
            <a:ext cx="84582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800" b="1" i="1" dirty="0" smtClean="0"/>
              <a:t>Cytokine assay</a:t>
            </a:r>
          </a:p>
          <a:p>
            <a:pPr algn="just"/>
            <a:r>
              <a:rPr lang="en-US" sz="2800" dirty="0" smtClean="0"/>
              <a:t>The serum of the survived animals was used for cytokine levels</a:t>
            </a:r>
          </a:p>
          <a:p>
            <a:pPr algn="just"/>
            <a:r>
              <a:rPr lang="en-US" sz="2800" dirty="0" smtClean="0"/>
              <a:t>Levels of IL-4, IL-10, IL-12, and IFN-γ in the three injection groups and normal group were determined by sandwich ELISA and an automated micro plate reader, set at 405 nm, according to the recommendations of manufacturer</a:t>
            </a:r>
          </a:p>
          <a:p>
            <a:pPr algn="just"/>
            <a:r>
              <a:rPr lang="en-US" sz="2800" dirty="0" smtClean="0"/>
              <a:t> The   sensitivity limit was 20 </a:t>
            </a:r>
            <a:r>
              <a:rPr lang="en-US" sz="2800" dirty="0" err="1" smtClean="0"/>
              <a:t>picogram</a:t>
            </a:r>
            <a:r>
              <a:rPr lang="en-US" sz="2800" dirty="0" smtClean="0"/>
              <a:t> /ml for IL-4, IL-10, and IFN-γ. </a:t>
            </a:r>
            <a:endParaRPr lang="en-US" sz="2800" b="1" dirty="0" smtClean="0"/>
          </a:p>
          <a:p>
            <a:pPr rtl="1">
              <a:buNone/>
            </a:pPr>
            <a:r>
              <a:rPr lang="en-US" b="1" dirty="0" smtClean="0"/>
              <a:t> </a:t>
            </a:r>
          </a:p>
          <a:p>
            <a:pPr rtl="1">
              <a:buNone/>
            </a:pPr>
            <a:r>
              <a:rPr lang="en-US" b="1" dirty="0" smtClean="0"/>
              <a:t> </a:t>
            </a:r>
          </a:p>
        </p:txBody>
      </p:sp>
      <p:sp>
        <p:nvSpPr>
          <p:cNvPr id="2" name="Title 1"/>
          <p:cNvSpPr>
            <a:spLocks noGrp="1"/>
          </p:cNvSpPr>
          <p:nvPr>
            <p:ph type="title"/>
          </p:nvPr>
        </p:nvSpPr>
        <p:spPr/>
        <p:txBody>
          <a:bodyPr>
            <a:normAutofit fontScale="90000"/>
          </a:bodyPr>
          <a:lstStyle/>
          <a:p>
            <a:r>
              <a:rPr lang="en-US" sz="4400" dirty="0" smtClean="0">
                <a:solidFill>
                  <a:srgbClr val="0070C0"/>
                </a:solidFill>
              </a:rPr>
              <a:t>    </a:t>
            </a:r>
            <a:r>
              <a:rPr lang="en-US" sz="4400" dirty="0" smtClean="0">
                <a:solidFill>
                  <a:srgbClr val="7030A0"/>
                </a:solidFill>
              </a:rPr>
              <a:t>Materials and Met</a:t>
            </a:r>
            <a:r>
              <a:rPr lang="en-US" sz="4400" dirty="0" smtClean="0"/>
              <a:t> animals survived </a:t>
            </a:r>
            <a:r>
              <a:rPr lang="en-US" sz="4400" dirty="0" err="1" smtClean="0">
                <a:solidFill>
                  <a:srgbClr val="7030A0"/>
                </a:solidFill>
              </a:rPr>
              <a:t>hods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55000" lnSpcReduction="20000"/>
          </a:bodyPr>
          <a:lstStyle/>
          <a:p>
            <a:pPr algn="just"/>
            <a:r>
              <a:rPr lang="en-US" sz="3600" b="1" i="1" dirty="0" smtClean="0"/>
              <a:t>White Pulp Size Assay</a:t>
            </a:r>
            <a:endParaRPr lang="en-US" sz="3600" dirty="0" smtClean="0"/>
          </a:p>
          <a:p>
            <a:pPr algn="just"/>
            <a:r>
              <a:rPr lang="en-US" sz="3200" dirty="0" smtClean="0"/>
              <a:t>the animals survived of post challenging were euthanized using diethyl- ether, </a:t>
            </a:r>
            <a:r>
              <a:rPr lang="en-US" sz="3200" dirty="0" err="1" smtClean="0"/>
              <a:t>necropsied</a:t>
            </a:r>
            <a:r>
              <a:rPr lang="en-US" sz="3200" dirty="0" smtClean="0"/>
              <a:t> and spleen was removed and fixed in 10% buffered formaldehyde solution. The fixed spleen tissues were processed in a tissue processor, paraffin blocks were made and 4-5 microns tissue sections were prepared and stained with Harris </a:t>
            </a:r>
            <a:r>
              <a:rPr lang="en-US" sz="3200" dirty="0" err="1" smtClean="0"/>
              <a:t>Hematoxyline</a:t>
            </a:r>
            <a:r>
              <a:rPr lang="en-US" sz="3200" dirty="0" smtClean="0"/>
              <a:t> and </a:t>
            </a:r>
            <a:r>
              <a:rPr lang="en-US" sz="3200" dirty="0" err="1" smtClean="0"/>
              <a:t>Eosine</a:t>
            </a:r>
            <a:r>
              <a:rPr lang="en-US" sz="3200" dirty="0" smtClean="0"/>
              <a:t> method. The expansion rate of the spleen white pulp size was evaluated using a light microscope with eye-   piece </a:t>
            </a:r>
            <a:r>
              <a:rPr lang="en-US" sz="3200" dirty="0" err="1" smtClean="0"/>
              <a:t>graticule</a:t>
            </a:r>
            <a:r>
              <a:rPr lang="en-US" sz="3200" dirty="0" smtClean="0"/>
              <a:t>.</a:t>
            </a:r>
          </a:p>
          <a:p>
            <a:pPr algn="just"/>
            <a:endParaRPr lang="en-US" sz="3200" dirty="0" smtClean="0"/>
          </a:p>
          <a:p>
            <a:pPr algn="just"/>
            <a:r>
              <a:rPr lang="en-US" sz="3200" b="1" i="1" dirty="0" smtClean="0"/>
              <a:t>Statistical Analysis</a:t>
            </a:r>
          </a:p>
          <a:p>
            <a:pPr algn="just"/>
            <a:r>
              <a:rPr lang="en-US" sz="3200" dirty="0" smtClean="0"/>
              <a:t> Data obtained from the experiment were analyzed using SPSS (SPSS Inc., Chicago, IL, USA). Means were compared by a standard analysis of variance/ simple factorial tests, and by one and two way, student Newman –</a:t>
            </a:r>
            <a:r>
              <a:rPr lang="en-US" sz="3200" dirty="0" err="1" smtClean="0"/>
              <a:t>Keuls</a:t>
            </a:r>
            <a:r>
              <a:rPr lang="en-US" sz="3200" dirty="0" smtClean="0"/>
              <a:t> methods. Correlation coefficient analysis was determined on a Pearson average (two tailed test) is significant. The study was done in compliance   with the Helsinki Declaration, and the protocol was approved by research deputy of   Tehran University of Medical Sciences, Tehran, Iran.                                                                    </a:t>
            </a:r>
            <a:endParaRPr lang="en-US" sz="3200" b="1" dirty="0" smtClean="0"/>
          </a:p>
          <a:p>
            <a:pPr rtl="1"/>
            <a:r>
              <a:rPr lang="en-US" b="1" dirty="0" smtClean="0"/>
              <a:t> </a:t>
            </a:r>
          </a:p>
          <a:p>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sz="4400" dirty="0" smtClean="0">
                <a:solidFill>
                  <a:srgbClr val="0070C0"/>
                </a:solidFill>
              </a:rPr>
              <a:t>    </a:t>
            </a:r>
            <a:r>
              <a:rPr lang="en-US" sz="4400" dirty="0" smtClean="0">
                <a:solidFill>
                  <a:srgbClr val="7030A0"/>
                </a:solidFill>
              </a:rPr>
              <a:t>Materials and Methods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IL-12: </a:t>
            </a:r>
          </a:p>
          <a:p>
            <a:r>
              <a:rPr lang="en-US" sz="1800" dirty="0" smtClean="0"/>
              <a:t>Highest amounts of IL-12 (2305.5 pg/ml) related to the LBT group and lowest of IL-12 (1032and 1037pg/ml) was related to the LT and LB groups which are almost equal.</a:t>
            </a:r>
          </a:p>
          <a:p>
            <a:r>
              <a:rPr lang="en-US" sz="1800" dirty="0" smtClean="0"/>
              <a:t>IL-12 was higher in female (2091pg/ml) than male mice (611.08 pg/ml) </a:t>
            </a:r>
            <a:r>
              <a:rPr lang="en-US" sz="1800" dirty="0" smtClean="0">
                <a:solidFill>
                  <a:srgbClr val="C00000"/>
                </a:solidFill>
              </a:rPr>
              <a:t>(table1)</a:t>
            </a:r>
            <a:r>
              <a:rPr lang="en-US" sz="1800" dirty="0" smtClean="0"/>
              <a:t>.</a:t>
            </a:r>
          </a:p>
          <a:p>
            <a:r>
              <a:rPr lang="en-US" sz="1800" dirty="0" smtClean="0"/>
              <a:t>The ANOVA test between injection groups, Th1 cytokines (IL-12, IFN-γ) , Th2 cytokines (IL-4, IL-10)in both doses of 100 and 200 </a:t>
            </a:r>
            <a:r>
              <a:rPr lang="en-US" sz="1800" dirty="0" err="1" smtClean="0"/>
              <a:t>μg</a:t>
            </a:r>
            <a:r>
              <a:rPr lang="en-US" sz="1800" dirty="0" smtClean="0"/>
              <a:t>/0.1 ml. showed that means square of IL-12 between groups and compared to other Th1, Th2 cytokines is significant </a:t>
            </a:r>
            <a:r>
              <a:rPr lang="en-US" sz="1800" dirty="0" smtClean="0">
                <a:solidFill>
                  <a:srgbClr val="C00000"/>
                </a:solidFill>
              </a:rPr>
              <a:t>(p&lt;0.005)</a:t>
            </a:r>
            <a:r>
              <a:rPr lang="en-US" sz="1800" dirty="0" smtClean="0"/>
              <a:t>.</a:t>
            </a:r>
          </a:p>
          <a:p>
            <a:r>
              <a:rPr lang="en-US" sz="1800" dirty="0" smtClean="0"/>
              <a:t>Pearson Correlation with the 2 - tailed test shows that IL-12 and IL-10 had inverse relationship and any time IL-12 increased IL-10 decreased also and Vice versa </a:t>
            </a:r>
            <a:r>
              <a:rPr lang="en-US" sz="1800" dirty="0" smtClean="0">
                <a:solidFill>
                  <a:srgbClr val="C00000"/>
                </a:solidFill>
              </a:rPr>
              <a:t>(Table 3)</a:t>
            </a:r>
            <a:r>
              <a:rPr lang="en-US" sz="1800" dirty="0" smtClean="0"/>
              <a:t>.</a:t>
            </a:r>
            <a:endParaRPr lang="en-US" sz="1800" dirty="0"/>
          </a:p>
        </p:txBody>
      </p:sp>
      <p:sp>
        <p:nvSpPr>
          <p:cNvPr id="3" name="Title 2"/>
          <p:cNvSpPr>
            <a:spLocks noGrp="1"/>
          </p:cNvSpPr>
          <p:nvPr>
            <p:ph type="title"/>
          </p:nvPr>
        </p:nvSpPr>
        <p:spPr>
          <a:xfrm>
            <a:off x="381000" y="304800"/>
            <a:ext cx="8229600" cy="1143000"/>
          </a:xfrm>
        </p:spPr>
        <p:txBody>
          <a:bodyPr/>
          <a:lstStyle/>
          <a:p>
            <a:r>
              <a:rPr lang="en-US" dirty="0" smtClean="0">
                <a:solidFill>
                  <a:srgbClr val="7030A0"/>
                </a:solidFill>
              </a:rPr>
              <a:t>                   Results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i="1" dirty="0" smtClean="0"/>
              <a:t>SWP &amp; IL-12 correlation</a:t>
            </a:r>
          </a:p>
          <a:p>
            <a:endParaRPr lang="en-US" dirty="0" smtClean="0"/>
          </a:p>
          <a:p>
            <a:r>
              <a:rPr lang="en-US" dirty="0" smtClean="0"/>
              <a:t>In this study showed that correlation between level of IL-12 expression and increasing of SWPs is straight linear (positive) which show when the white pulp increased, IL12 increased also. (This relation is good and Pearson Coefficient is 0.582, which is very strong</a:t>
            </a:r>
          </a:p>
          <a:p>
            <a:r>
              <a:rPr lang="en-US" dirty="0" smtClean="0"/>
              <a:t>its Coefficients of Determination is 0.34, which relatively is strong. Correlation 2-tailed is significant </a:t>
            </a:r>
            <a:r>
              <a:rPr lang="en-US" dirty="0" smtClean="0">
                <a:solidFill>
                  <a:srgbClr val="FF0000"/>
                </a:solidFill>
              </a:rPr>
              <a:t>(P&lt; 0.05) </a:t>
            </a:r>
            <a:r>
              <a:rPr lang="en-US" dirty="0" smtClean="0"/>
              <a:t>and this suggests that in 99.8% of cases this conclusion is true and significant </a:t>
            </a:r>
            <a:r>
              <a:rPr lang="en-US" dirty="0" smtClean="0">
                <a:solidFill>
                  <a:srgbClr val="FF0000"/>
                </a:solidFill>
              </a:rPr>
              <a:t>(table4)</a:t>
            </a:r>
            <a:endParaRPr lang="en-US" dirty="0">
              <a:solidFill>
                <a:srgbClr val="FF0000"/>
              </a:solidFill>
            </a:endParaRPr>
          </a:p>
        </p:txBody>
      </p:sp>
      <p:sp>
        <p:nvSpPr>
          <p:cNvPr id="3" name="Title 2"/>
          <p:cNvSpPr>
            <a:spLocks noGrp="1"/>
          </p:cNvSpPr>
          <p:nvPr>
            <p:ph type="title"/>
          </p:nvPr>
        </p:nvSpPr>
        <p:spPr/>
        <p:txBody>
          <a:bodyPr/>
          <a:lstStyle/>
          <a:p>
            <a:r>
              <a:rPr lang="en-US" dirty="0" smtClean="0">
                <a:solidFill>
                  <a:srgbClr val="7030A0"/>
                </a:solidFill>
              </a:rPr>
              <a:t>                   Results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b="1" dirty="0" smtClean="0"/>
              <a:t>IL-10: </a:t>
            </a:r>
          </a:p>
          <a:p>
            <a:pPr algn="just"/>
            <a:r>
              <a:rPr lang="en-US" sz="2200" dirty="0" smtClean="0"/>
              <a:t>Highest level of IL-10 (27.2 pg/ml) related to LB and lowest concentration belonged to LBT group (19.39 pg/ml).This is almost equal to the normal group’s level, but the LT group was higher than the LBT group and also lower than LB group. </a:t>
            </a:r>
          </a:p>
          <a:p>
            <a:pPr algn="just"/>
            <a:r>
              <a:rPr lang="en-US" sz="2200" dirty="0" smtClean="0"/>
              <a:t>in male (25.27 pg/ml) was higher than female mice (23.67 pg/ml) </a:t>
            </a:r>
            <a:r>
              <a:rPr lang="en-US" sz="2200" dirty="0" smtClean="0">
                <a:solidFill>
                  <a:srgbClr val="FF0000"/>
                </a:solidFill>
              </a:rPr>
              <a:t>(table 1, 2). </a:t>
            </a:r>
          </a:p>
          <a:p>
            <a:pPr algn="just"/>
            <a:r>
              <a:rPr lang="en-US" sz="2200" dirty="0" smtClean="0"/>
              <a:t>Correlation between IL-10 and IL-12 at doses 100 &amp; 200 </a:t>
            </a:r>
            <a:r>
              <a:rPr lang="en-US" sz="2200" dirty="0" err="1" smtClean="0"/>
              <a:t>μg</a:t>
            </a:r>
            <a:r>
              <a:rPr lang="en-US" sz="2200" dirty="0" smtClean="0"/>
              <a:t>/0.1 ml was significant (p&lt;0.005 and Pearson Correlation with the 2 - tailed test showed that IL-12 and IL-10 had inverse relationship which any time IL-12 increased Il-10 decreased and Vice versa </a:t>
            </a:r>
            <a:r>
              <a:rPr lang="en-US" sz="2200" dirty="0" smtClean="0">
                <a:solidFill>
                  <a:srgbClr val="C00000"/>
                </a:solidFill>
              </a:rPr>
              <a:t>(Table3).</a:t>
            </a:r>
            <a:endParaRPr lang="en-US" sz="2200" dirty="0">
              <a:solidFill>
                <a:srgbClr val="C00000"/>
              </a:solidFill>
            </a:endParaRPr>
          </a:p>
        </p:txBody>
      </p:sp>
      <p:sp>
        <p:nvSpPr>
          <p:cNvPr id="3" name="Title 2"/>
          <p:cNvSpPr>
            <a:spLocks noGrp="1"/>
          </p:cNvSpPr>
          <p:nvPr>
            <p:ph type="title"/>
          </p:nvPr>
        </p:nvSpPr>
        <p:spPr/>
        <p:txBody>
          <a:bodyPr/>
          <a:lstStyle/>
          <a:p>
            <a:r>
              <a:rPr lang="en-US" dirty="0" smtClean="0">
                <a:solidFill>
                  <a:srgbClr val="7030A0"/>
                </a:solidFill>
              </a:rPr>
              <a:t>                   Results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340291"/>
          </a:xfrm>
        </p:spPr>
        <p:txBody>
          <a:bodyPr>
            <a:normAutofit/>
          </a:bodyPr>
          <a:lstStyle/>
          <a:p>
            <a:pPr rtl="1">
              <a:buNone/>
            </a:pPr>
            <a:endParaRPr lang="en-US" sz="1700" b="1" i="1" dirty="0" smtClean="0"/>
          </a:p>
          <a:p>
            <a:pPr rtl="1"/>
            <a:r>
              <a:rPr lang="en-US" sz="1700" b="1" i="1" dirty="0" err="1" smtClean="0"/>
              <a:t>Latifynia</a:t>
            </a:r>
            <a:r>
              <a:rPr lang="en-US" sz="1700" b="1" i="1" dirty="0" smtClean="0"/>
              <a:t> A. *</a:t>
            </a:r>
            <a:r>
              <a:rPr lang="en-US" sz="1700" b="1" i="1" baseline="30000" dirty="0" smtClean="0"/>
              <a:t>1,</a:t>
            </a:r>
            <a:r>
              <a:rPr lang="en-US" sz="1700" b="1" i="1" dirty="0" smtClean="0"/>
              <a:t> ², </a:t>
            </a:r>
            <a:r>
              <a:rPr lang="en-US" sz="1700" b="1" i="1" dirty="0" err="1" smtClean="0"/>
              <a:t>Gharagozlou</a:t>
            </a:r>
            <a:r>
              <a:rPr lang="en-US" sz="1700" b="1" i="1" dirty="0" smtClean="0"/>
              <a:t> M.J³ </a:t>
            </a:r>
            <a:r>
              <a:rPr lang="en-US" sz="1700" b="1" i="1" dirty="0" err="1" smtClean="0"/>
              <a:t>Mohebali</a:t>
            </a:r>
            <a:r>
              <a:rPr lang="en-US" sz="1700" b="1" i="1" dirty="0" smtClean="0"/>
              <a:t> M4, </a:t>
            </a:r>
            <a:r>
              <a:rPr lang="en-US" sz="1700" b="1" i="1" dirty="0" err="1" smtClean="0"/>
              <a:t>Hajaran</a:t>
            </a:r>
            <a:r>
              <a:rPr lang="en-US" sz="1700" b="1" i="1" dirty="0" smtClean="0"/>
              <a:t> H4 </a:t>
            </a:r>
            <a:r>
              <a:rPr lang="en-US" sz="1700" b="1" i="1" dirty="0" err="1" smtClean="0"/>
              <a:t>Khansari</a:t>
            </a:r>
            <a:r>
              <a:rPr lang="en-US" sz="1700" b="1" i="1" dirty="0" smtClean="0"/>
              <a:t> N¹,</a:t>
            </a:r>
          </a:p>
          <a:p>
            <a:pPr>
              <a:buNone/>
            </a:pPr>
            <a:endParaRPr lang="en-US" b="1" dirty="0" smtClean="0"/>
          </a:p>
          <a:p>
            <a:r>
              <a:rPr lang="en-US" sz="1200" i="1" dirty="0" smtClean="0"/>
              <a:t>1 Department of Immunology, Faculty of Medicine, Tehran University of Medical Sciences,</a:t>
            </a:r>
          </a:p>
          <a:p>
            <a:r>
              <a:rPr lang="en-US" sz="1200" i="1" dirty="0" smtClean="0"/>
              <a:t>Tehran, Islamic Republic of Iran.</a:t>
            </a:r>
          </a:p>
          <a:p>
            <a:r>
              <a:rPr lang="en-US" sz="1200" i="1" dirty="0" smtClean="0"/>
              <a:t>2 Department of </a:t>
            </a:r>
            <a:r>
              <a:rPr lang="en-US" sz="1200" i="1" dirty="0" err="1" smtClean="0"/>
              <a:t>Pathobiology,Faculty</a:t>
            </a:r>
            <a:r>
              <a:rPr lang="en-US" sz="1200" i="1" dirty="0" smtClean="0"/>
              <a:t> of Veterinary Medicine, University of Tehran, Tehran, Islamic</a:t>
            </a:r>
          </a:p>
          <a:p>
            <a:r>
              <a:rPr lang="en-US" sz="1200" i="1" dirty="0" smtClean="0"/>
              <a:t>Republic of Iran.</a:t>
            </a:r>
          </a:p>
          <a:p>
            <a:r>
              <a:rPr lang="en-US" sz="1200" dirty="0" smtClean="0"/>
              <a:t>³ </a:t>
            </a:r>
            <a:r>
              <a:rPr lang="en-US" sz="1200" i="1" dirty="0" smtClean="0"/>
              <a:t>Leprosy and Dermal disease Center, Tehran University of Medical Sciences, Tehran, Islamic Republic</a:t>
            </a:r>
          </a:p>
          <a:p>
            <a:r>
              <a:rPr lang="en-US" sz="1200" i="1" dirty="0" smtClean="0"/>
              <a:t>of Iran.</a:t>
            </a:r>
            <a:endParaRPr lang="en-US" sz="1200" dirty="0"/>
          </a:p>
        </p:txBody>
      </p:sp>
      <p:sp>
        <p:nvSpPr>
          <p:cNvPr id="2" name="Title 1"/>
          <p:cNvSpPr>
            <a:spLocks noGrp="1"/>
          </p:cNvSpPr>
          <p:nvPr>
            <p:ph type="title"/>
          </p:nvPr>
        </p:nvSpPr>
        <p:spPr>
          <a:xfrm>
            <a:off x="609600" y="609600"/>
            <a:ext cx="8534400" cy="1905000"/>
          </a:xfrm>
        </p:spPr>
        <p:txBody>
          <a:bodyPr>
            <a:normAutofit fontScale="90000"/>
          </a:bodyPr>
          <a:lstStyle/>
          <a:p>
            <a:pPr algn="just" rtl="1"/>
            <a:r>
              <a:rPr lang="en-US" sz="2200" dirty="0" smtClean="0"/>
              <a:t> </a:t>
            </a:r>
            <a:br>
              <a:rPr lang="en-US" sz="2200" dirty="0" smtClean="0"/>
            </a:br>
            <a:r>
              <a:rPr lang="en-US" sz="3100" dirty="0" smtClean="0"/>
              <a:t>TH1, Th2 serum cytokines and spleen white pulp changes against preliminary L. major vaccine injection and challenge with live </a:t>
            </a:r>
            <a:br>
              <a:rPr lang="en-US" sz="3100" dirty="0" smtClean="0"/>
            </a:br>
            <a:r>
              <a:rPr lang="en-US" sz="3100" dirty="0" err="1" smtClean="0"/>
              <a:t>L.major</a:t>
            </a:r>
            <a:r>
              <a:rPr lang="en-US" sz="3100" dirty="0" smtClean="0"/>
              <a:t> </a:t>
            </a:r>
            <a:r>
              <a:rPr lang="en-US" sz="3100" dirty="0" err="1" smtClean="0"/>
              <a:t>promastigotes</a:t>
            </a:r>
            <a:r>
              <a:rPr lang="en-US" sz="3100" dirty="0" smtClean="0"/>
              <a:t> in </a:t>
            </a:r>
            <a:r>
              <a:rPr lang="en-US" sz="3100" dirty="0" err="1" smtClean="0"/>
              <a:t>Balb</a:t>
            </a:r>
            <a:r>
              <a:rPr lang="en-US" sz="3100" dirty="0" smtClean="0"/>
              <a:t> /c mice.              </a:t>
            </a:r>
            <a:endParaRPr lang="en-US" sz="3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i="1" dirty="0" smtClean="0"/>
              <a:t>SWP &amp; IL-10 correlation</a:t>
            </a:r>
          </a:p>
          <a:p>
            <a:endParaRPr lang="en-US" b="1" i="1" dirty="0" smtClean="0"/>
          </a:p>
          <a:p>
            <a:r>
              <a:rPr lang="en-US" dirty="0" smtClean="0"/>
              <a:t>correlation between level of IL-10 expression and increasing of SWPs was Inverse linear (negative), also, which show when the white pulp increased; IL10 decreased, and vice versa. But this relation is weak and Pearson Coefficient is -0.351, which is moderate, </a:t>
            </a:r>
          </a:p>
          <a:p>
            <a:r>
              <a:rPr lang="en-US" dirty="0" smtClean="0"/>
              <a:t>its Coefficients of Determination is 0.12. Correlation 2-tailed is not significant </a:t>
            </a:r>
            <a:r>
              <a:rPr lang="en-US" dirty="0" smtClean="0">
                <a:solidFill>
                  <a:srgbClr val="C00000"/>
                </a:solidFill>
              </a:rPr>
              <a:t>(P&lt; 0.085) </a:t>
            </a:r>
            <a:r>
              <a:rPr lang="en-US" dirty="0" smtClean="0"/>
              <a:t>and this suggests although 0.085 is greater than critical number 0.05, but this difference was very small and only 0.3 larger than ofo.5,which is near to significant</a:t>
            </a:r>
            <a:r>
              <a:rPr lang="en-US" dirty="0" smtClean="0">
                <a:solidFill>
                  <a:srgbClr val="C00000"/>
                </a:solidFill>
              </a:rPr>
              <a:t>(table 4).</a:t>
            </a:r>
            <a:endParaRPr lang="en-US" b="1" i="1" dirty="0" smtClean="0">
              <a:solidFill>
                <a:srgbClr val="C00000"/>
              </a:solidFill>
            </a:endParaRPr>
          </a:p>
        </p:txBody>
      </p:sp>
      <p:sp>
        <p:nvSpPr>
          <p:cNvPr id="3" name="Title 2"/>
          <p:cNvSpPr>
            <a:spLocks noGrp="1"/>
          </p:cNvSpPr>
          <p:nvPr>
            <p:ph type="title"/>
          </p:nvPr>
        </p:nvSpPr>
        <p:spPr/>
        <p:txBody>
          <a:bodyPr/>
          <a:lstStyle/>
          <a:p>
            <a:r>
              <a:rPr lang="en-US" dirty="0" smtClean="0">
                <a:solidFill>
                  <a:srgbClr val="7030A0"/>
                </a:solidFill>
              </a:rPr>
              <a:t>                   Results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IL-4: </a:t>
            </a:r>
          </a:p>
          <a:p>
            <a:pPr algn="just"/>
            <a:r>
              <a:rPr lang="en-US" sz="2200" dirty="0" smtClean="0"/>
              <a:t>Highest IL-4 (25.52 pg/ml) related to the LT and lowest IL-4 (17.52 pg/ml) to the LBT and LB groups. These two groups were equal and normal group also .</a:t>
            </a:r>
          </a:p>
          <a:p>
            <a:pPr algn="just"/>
            <a:r>
              <a:rPr lang="en-US" sz="2200" dirty="0" smtClean="0"/>
              <a:t>IL-4 in male (23.99 pg/ml) was higher than female mice (21.7 pg/ml). IL-4 was not significant at the 0.05 level (2-tailed) </a:t>
            </a:r>
            <a:r>
              <a:rPr lang="en-US" sz="2200" dirty="0" smtClean="0">
                <a:solidFill>
                  <a:srgbClr val="C00000"/>
                </a:solidFill>
              </a:rPr>
              <a:t>(Table 1, 2). </a:t>
            </a:r>
          </a:p>
          <a:p>
            <a:pPr algn="just"/>
            <a:r>
              <a:rPr lang="en-US" sz="2200" dirty="0" smtClean="0"/>
              <a:t>Correlation between injection groups and Th1 cytokines (IL-12, IFN-</a:t>
            </a:r>
            <a:r>
              <a:rPr lang="el-GR" sz="2200" dirty="0" smtClean="0"/>
              <a:t>γ</a:t>
            </a:r>
            <a:r>
              <a:rPr lang="en-US" sz="2200" dirty="0" smtClean="0"/>
              <a:t> and Th2 cytokines (IL-4, IL-10) and combined doses (100 and 200 </a:t>
            </a:r>
            <a:r>
              <a:rPr lang="en-US" sz="2200" dirty="0" err="1" smtClean="0"/>
              <a:t>μg</a:t>
            </a:r>
            <a:r>
              <a:rPr lang="en-US" sz="2200" dirty="0" smtClean="0"/>
              <a:t>/0.1 ml) and ANOVA test showed that means square of IL-4 between groups compared other Th1, Th2 cytokines was not significant </a:t>
            </a:r>
            <a:r>
              <a:rPr lang="en-US" sz="2200" dirty="0" smtClean="0">
                <a:solidFill>
                  <a:srgbClr val="C00000"/>
                </a:solidFill>
              </a:rPr>
              <a:t>(Table 3).</a:t>
            </a:r>
            <a:endParaRPr lang="en-US" sz="2200" dirty="0">
              <a:solidFill>
                <a:srgbClr val="C00000"/>
              </a:solidFill>
            </a:endParaRPr>
          </a:p>
        </p:txBody>
      </p:sp>
      <p:sp>
        <p:nvSpPr>
          <p:cNvPr id="3" name="Title 2"/>
          <p:cNvSpPr>
            <a:spLocks noGrp="1"/>
          </p:cNvSpPr>
          <p:nvPr>
            <p:ph type="title"/>
          </p:nvPr>
        </p:nvSpPr>
        <p:spPr/>
        <p:txBody>
          <a:bodyPr/>
          <a:lstStyle/>
          <a:p>
            <a:r>
              <a:rPr lang="en-US" dirty="0" smtClean="0">
                <a:solidFill>
                  <a:srgbClr val="7030A0"/>
                </a:solidFill>
              </a:rPr>
              <a:t>                   Results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i="1" dirty="0" smtClean="0"/>
              <a:t>SWP &amp; IL-4  correlation</a:t>
            </a:r>
          </a:p>
          <a:p>
            <a:endParaRPr lang="en-US" dirty="0" smtClean="0"/>
          </a:p>
          <a:p>
            <a:pPr algn="just"/>
            <a:r>
              <a:rPr lang="en-US" sz="2200" dirty="0" smtClean="0"/>
              <a:t>Correlation between level of IL-4 expression and increasing of SWPs is Inverse linear (negative) which show when the white pulp increased, IL-4 decreased. On the contrary, SWPs decreased, when the IL-4 increase. This relation was weak,</a:t>
            </a:r>
          </a:p>
          <a:p>
            <a:pPr algn="just"/>
            <a:r>
              <a:rPr lang="en-US" sz="2200" dirty="0" smtClean="0"/>
              <a:t>Pearson Coefficient -0.021, which was moderate, and its Coefficients of Determination was 0.001. Correlation was not significant (P=0.919) but greater than critical number (0.05) </a:t>
            </a:r>
            <a:r>
              <a:rPr lang="en-US" sz="2200" dirty="0" smtClean="0">
                <a:solidFill>
                  <a:srgbClr val="C00000"/>
                </a:solidFill>
              </a:rPr>
              <a:t>(table4)</a:t>
            </a:r>
            <a:r>
              <a:rPr lang="en-US" sz="2200" dirty="0" smtClean="0"/>
              <a:t>.</a:t>
            </a:r>
            <a:endParaRPr lang="en-US" sz="2200" dirty="0"/>
          </a:p>
        </p:txBody>
      </p:sp>
      <p:sp>
        <p:nvSpPr>
          <p:cNvPr id="3" name="Title 2"/>
          <p:cNvSpPr>
            <a:spLocks noGrp="1"/>
          </p:cNvSpPr>
          <p:nvPr>
            <p:ph type="title"/>
          </p:nvPr>
        </p:nvSpPr>
        <p:spPr/>
        <p:txBody>
          <a:bodyPr/>
          <a:lstStyle/>
          <a:p>
            <a:r>
              <a:rPr lang="en-US" dirty="0" smtClean="0">
                <a:solidFill>
                  <a:srgbClr val="7030A0"/>
                </a:solidFill>
              </a:rPr>
              <a:t>                   Results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IFN-</a:t>
            </a:r>
            <a:r>
              <a:rPr lang="el-GR" b="1" dirty="0" smtClean="0"/>
              <a:t>γ</a:t>
            </a:r>
            <a:r>
              <a:rPr lang="en-US" b="1" dirty="0" smtClean="0"/>
              <a:t>:</a:t>
            </a:r>
          </a:p>
          <a:p>
            <a:pPr algn="just"/>
            <a:endParaRPr lang="en-US" b="1" dirty="0" smtClean="0"/>
          </a:p>
          <a:p>
            <a:pPr algn="just"/>
            <a:r>
              <a:rPr lang="en-US" sz="2600" dirty="0" smtClean="0"/>
              <a:t>The LB group had highest level (35.4 pg /ml) and27.2 pg/ml of </a:t>
            </a:r>
            <a:r>
              <a:rPr lang="en-US" sz="2000" b="1" dirty="0" smtClean="0"/>
              <a:t>IFN-</a:t>
            </a:r>
            <a:r>
              <a:rPr lang="el-GR" sz="2000" b="1" dirty="0" smtClean="0"/>
              <a:t>γ </a:t>
            </a:r>
            <a:r>
              <a:rPr lang="en-US" sz="2600" dirty="0" smtClean="0"/>
              <a:t>related to the LT and also lowest concentration belonged to the LBT group (19.39 pg/ml) .IFN-</a:t>
            </a:r>
            <a:r>
              <a:rPr lang="el-GR" sz="2600" dirty="0" smtClean="0"/>
              <a:t>γ</a:t>
            </a:r>
            <a:r>
              <a:rPr lang="en-US" sz="2600" dirty="0" smtClean="0"/>
              <a:t> in male (32 pg/ml) was higher than female mice (26.23 pg/ml) (table1). IFN- </a:t>
            </a:r>
            <a:r>
              <a:rPr lang="el-GR" sz="2600" dirty="0" smtClean="0"/>
              <a:t>γ</a:t>
            </a:r>
            <a:r>
              <a:rPr lang="en-US" sz="2600" dirty="0" smtClean="0"/>
              <a:t> was not significant with 0.05 level (2-tailed) </a:t>
            </a:r>
            <a:r>
              <a:rPr lang="en-US" sz="2600" dirty="0" smtClean="0">
                <a:solidFill>
                  <a:srgbClr val="C00000"/>
                </a:solidFill>
              </a:rPr>
              <a:t>(Table2)</a:t>
            </a:r>
            <a:r>
              <a:rPr lang="en-US" sz="2600" dirty="0" smtClean="0"/>
              <a:t>.</a:t>
            </a:r>
          </a:p>
          <a:p>
            <a:pPr algn="just"/>
            <a:endParaRPr lang="en-US" sz="2600" dirty="0" smtClean="0"/>
          </a:p>
          <a:p>
            <a:pPr algn="just"/>
            <a:r>
              <a:rPr lang="en-US" sz="2600" dirty="0" smtClean="0"/>
              <a:t> Correlation between injection groups and Th1 cytokines (IL-12, IFN-</a:t>
            </a:r>
            <a:r>
              <a:rPr lang="el-GR" sz="2600" dirty="0" smtClean="0"/>
              <a:t>γ</a:t>
            </a:r>
            <a:r>
              <a:rPr lang="en-US" sz="2600" dirty="0" smtClean="0"/>
              <a:t>) and Th2 cytokines (IL-4, IL-10) with combined doses (100 and 200 </a:t>
            </a:r>
            <a:r>
              <a:rPr lang="en-US" sz="2600" dirty="0" err="1" smtClean="0"/>
              <a:t>μg</a:t>
            </a:r>
            <a:r>
              <a:rPr lang="en-US" sz="2600" dirty="0" smtClean="0"/>
              <a:t>/0.1 ml) showed that three injection and normal groups’, considering IL-12 and Multiple Comparisons of IL-12 with </a:t>
            </a:r>
            <a:r>
              <a:rPr lang="en-US" sz="2600" dirty="0" err="1" smtClean="0"/>
              <a:t>Tukey</a:t>
            </a:r>
            <a:r>
              <a:rPr lang="en-US" sz="2600" dirty="0" smtClean="0"/>
              <a:t> HSD with 95% Confidence by mean difference was significant at the 0.05 level. ANOVA test also showed that means square of IFN-</a:t>
            </a:r>
            <a:r>
              <a:rPr lang="el-GR" sz="2600" dirty="0" smtClean="0"/>
              <a:t>γ</a:t>
            </a:r>
            <a:r>
              <a:rPr lang="en-US" sz="2600" dirty="0" smtClean="0"/>
              <a:t> between groups and compared to the other Th1, Th2 cytokines was not significant </a:t>
            </a:r>
            <a:r>
              <a:rPr lang="en-US" sz="2600" dirty="0" smtClean="0">
                <a:solidFill>
                  <a:srgbClr val="C00000"/>
                </a:solidFill>
              </a:rPr>
              <a:t>(Table 3).</a:t>
            </a:r>
            <a:endParaRPr lang="en-US" sz="2600" dirty="0">
              <a:solidFill>
                <a:srgbClr val="C00000"/>
              </a:solidFill>
            </a:endParaRPr>
          </a:p>
        </p:txBody>
      </p:sp>
      <p:sp>
        <p:nvSpPr>
          <p:cNvPr id="3" name="Title 2"/>
          <p:cNvSpPr>
            <a:spLocks noGrp="1"/>
          </p:cNvSpPr>
          <p:nvPr>
            <p:ph type="title"/>
          </p:nvPr>
        </p:nvSpPr>
        <p:spPr/>
        <p:txBody>
          <a:bodyPr/>
          <a:lstStyle/>
          <a:p>
            <a:r>
              <a:rPr lang="en-US" dirty="0" smtClean="0">
                <a:solidFill>
                  <a:srgbClr val="7030A0"/>
                </a:solidFill>
              </a:rPr>
              <a:t>                   Results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i="1" dirty="0" smtClean="0"/>
              <a:t>SWP &amp; </a:t>
            </a:r>
            <a:r>
              <a:rPr lang="en-US" dirty="0" smtClean="0"/>
              <a:t> </a:t>
            </a:r>
            <a:r>
              <a:rPr lang="en-US" b="1" dirty="0" smtClean="0"/>
              <a:t>IFN-γ </a:t>
            </a:r>
            <a:r>
              <a:rPr lang="en-US" b="1" i="1" dirty="0" smtClean="0"/>
              <a:t>correlation</a:t>
            </a:r>
          </a:p>
          <a:p>
            <a:endParaRPr lang="en-US" dirty="0" smtClean="0"/>
          </a:p>
          <a:p>
            <a:pPr algn="just"/>
            <a:r>
              <a:rPr lang="en-US" dirty="0" smtClean="0"/>
              <a:t>Correlation between level of IFN-γ expression and increasing of SWPs is Inverse linear (negative) which show when the SWPs increased, IFN Ƴ decreased. On the contrary, when SWPs was decreased, IFN Ƴ increase. Pearson Coefficients for this relation was weak (-0.173) and Coefficient of determination was 0.03, which showed week relation.</a:t>
            </a:r>
          </a:p>
          <a:p>
            <a:pPr algn="just"/>
            <a:r>
              <a:rPr lang="en-US" dirty="0" smtClean="0"/>
              <a:t>Correlation of 2-tailed was not significant (P=0.409) and this was very greater than critical number (0.05). This difference was great and the correlation is not significant </a:t>
            </a:r>
            <a:r>
              <a:rPr lang="en-US" dirty="0" smtClean="0">
                <a:solidFill>
                  <a:srgbClr val="C00000"/>
                </a:solidFill>
              </a:rPr>
              <a:t>(Table 4)</a:t>
            </a:r>
            <a:r>
              <a:rPr lang="en-US" dirty="0" smtClean="0"/>
              <a:t>.</a:t>
            </a:r>
            <a:endParaRPr lang="en-US" dirty="0"/>
          </a:p>
        </p:txBody>
      </p:sp>
      <p:sp>
        <p:nvSpPr>
          <p:cNvPr id="3" name="Title 2"/>
          <p:cNvSpPr>
            <a:spLocks noGrp="1"/>
          </p:cNvSpPr>
          <p:nvPr>
            <p:ph type="title"/>
          </p:nvPr>
        </p:nvSpPr>
        <p:spPr/>
        <p:txBody>
          <a:bodyPr/>
          <a:lstStyle/>
          <a:p>
            <a:r>
              <a:rPr lang="en-US" dirty="0" smtClean="0">
                <a:solidFill>
                  <a:srgbClr val="7030A0"/>
                </a:solidFill>
              </a:rPr>
              <a:t>                   Results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1600200"/>
          </a:xfrm>
        </p:spPr>
        <p:txBody>
          <a:bodyPr>
            <a:normAutofit/>
          </a:bodyPr>
          <a:lstStyle/>
          <a:p>
            <a:pPr rtl="1"/>
            <a:r>
              <a:rPr lang="en-US" sz="3100" dirty="0" smtClean="0">
                <a:solidFill>
                  <a:srgbClr val="7030A0"/>
                </a:solidFill>
              </a:rPr>
              <a:t>Spleen White Pulp size-Normal </a:t>
            </a:r>
            <a:r>
              <a:rPr lang="en-US" sz="3100" dirty="0" err="1" smtClean="0">
                <a:solidFill>
                  <a:srgbClr val="7030A0"/>
                </a:solidFill>
              </a:rPr>
              <a:t>Balb</a:t>
            </a:r>
            <a:r>
              <a:rPr lang="en-US" sz="3100" dirty="0" smtClean="0">
                <a:solidFill>
                  <a:srgbClr val="7030A0"/>
                </a:solidFill>
              </a:rPr>
              <a:t>/c</a:t>
            </a:r>
            <a:r>
              <a:rPr lang="en-US" dirty="0" smtClean="0">
                <a:solidFill>
                  <a:srgbClr val="7030A0"/>
                </a:solidFill>
              </a:rPr>
              <a:t/>
            </a:r>
            <a:br>
              <a:rPr lang="en-US" dirty="0" smtClean="0">
                <a:solidFill>
                  <a:srgbClr val="7030A0"/>
                </a:solidFill>
              </a:rPr>
            </a:br>
            <a:r>
              <a:rPr lang="en-US" dirty="0" smtClean="0">
                <a:solidFill>
                  <a:srgbClr val="7030A0"/>
                </a:solidFill>
              </a:rPr>
              <a:t>                  × 3.5</a:t>
            </a:r>
            <a:endParaRPr lang="en-US" dirty="0">
              <a:solidFill>
                <a:srgbClr val="7030A0"/>
              </a:solidFill>
            </a:endParaRPr>
          </a:p>
        </p:txBody>
      </p:sp>
      <p:sp>
        <p:nvSpPr>
          <p:cNvPr id="3" name="Content Placeholder 2"/>
          <p:cNvSpPr>
            <a:spLocks noGrp="1"/>
          </p:cNvSpPr>
          <p:nvPr>
            <p:ph sz="quarter" idx="1"/>
          </p:nvPr>
        </p:nvSpPr>
        <p:spPr>
          <a:xfrm>
            <a:off x="457200" y="1981200"/>
            <a:ext cx="8229600" cy="4026091"/>
          </a:xfrm>
        </p:spPr>
        <p:txBody>
          <a:bodyPr/>
          <a:lstStyle/>
          <a:p>
            <a:pPr algn="r"/>
            <a:endParaRPr lang="en-US" dirty="0"/>
          </a:p>
        </p:txBody>
      </p:sp>
      <p:pic>
        <p:nvPicPr>
          <p:cNvPr id="44034" name="Picture 2" descr="L normal"/>
          <p:cNvPicPr>
            <a:picLocks noChangeAspect="1" noChangeArrowheads="1"/>
          </p:cNvPicPr>
          <p:nvPr/>
        </p:nvPicPr>
        <p:blipFill>
          <a:blip r:embed="rId2" cstate="print"/>
          <a:srcRect/>
          <a:stretch>
            <a:fillRect/>
          </a:stretch>
        </p:blipFill>
        <p:spPr bwMode="auto">
          <a:xfrm>
            <a:off x="685800" y="1905000"/>
            <a:ext cx="7924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534400" cy="838200"/>
          </a:xfrm>
        </p:spPr>
        <p:txBody>
          <a:bodyPr>
            <a:normAutofit fontScale="90000"/>
          </a:bodyPr>
          <a:lstStyle/>
          <a:p>
            <a:pPr rtl="1"/>
            <a:r>
              <a:rPr lang="en-US" dirty="0" smtClean="0"/>
              <a:t/>
            </a:r>
            <a:br>
              <a:rPr lang="en-US" dirty="0" smtClean="0"/>
            </a:br>
            <a:r>
              <a:rPr lang="en-US" dirty="0" smtClean="0"/>
              <a:t/>
            </a:r>
            <a:br>
              <a:rPr lang="en-US" dirty="0" smtClean="0"/>
            </a:br>
            <a:r>
              <a:rPr lang="en-US" b="1" dirty="0" smtClean="0">
                <a:solidFill>
                  <a:srgbClr val="7030A0"/>
                </a:solidFill>
              </a:rPr>
              <a:t>Group LB. dose100 </a:t>
            </a:r>
            <a:r>
              <a:rPr lang="en-US" b="1" dirty="0" err="1" smtClean="0">
                <a:solidFill>
                  <a:srgbClr val="7030A0"/>
                </a:solidFill>
              </a:rPr>
              <a:t>Balb</a:t>
            </a:r>
            <a:r>
              <a:rPr lang="en-US" b="1" dirty="0" smtClean="0">
                <a:solidFill>
                  <a:srgbClr val="7030A0"/>
                </a:solidFill>
              </a:rPr>
              <a:t>/c</a:t>
            </a:r>
            <a:br>
              <a:rPr lang="en-US" b="1" dirty="0" smtClean="0">
                <a:solidFill>
                  <a:srgbClr val="7030A0"/>
                </a:solidFill>
              </a:rPr>
            </a:br>
            <a:r>
              <a:rPr lang="en-US" b="1" dirty="0" smtClean="0">
                <a:solidFill>
                  <a:srgbClr val="7030A0"/>
                </a:solidFill>
              </a:rPr>
              <a:t> </a:t>
            </a:r>
            <a:r>
              <a:rPr lang="el-GR" b="1" dirty="0" smtClean="0">
                <a:solidFill>
                  <a:srgbClr val="7030A0"/>
                </a:solidFill>
              </a:rPr>
              <a:t>×</a:t>
            </a:r>
            <a:r>
              <a:rPr lang="en-US" b="1" dirty="0" smtClean="0">
                <a:solidFill>
                  <a:srgbClr val="7030A0"/>
                </a:solidFill>
              </a:rPr>
              <a:t>3.5</a:t>
            </a:r>
            <a:endParaRPr lang="en-US" b="1" dirty="0">
              <a:solidFill>
                <a:srgbClr val="7030A0"/>
              </a:solidFill>
            </a:endParaRPr>
          </a:p>
        </p:txBody>
      </p:sp>
      <p:sp>
        <p:nvSpPr>
          <p:cNvPr id="3" name="Content Placeholder 2"/>
          <p:cNvSpPr>
            <a:spLocks noGrp="1"/>
          </p:cNvSpPr>
          <p:nvPr>
            <p:ph sz="quarter" idx="1"/>
          </p:nvPr>
        </p:nvSpPr>
        <p:spPr/>
        <p:txBody>
          <a:bodyPr/>
          <a:lstStyle/>
          <a:p>
            <a:endParaRPr lang="en-US" dirty="0"/>
          </a:p>
        </p:txBody>
      </p:sp>
      <p:pic>
        <p:nvPicPr>
          <p:cNvPr id="45058" name="Picture 2" descr="LB 100"/>
          <p:cNvPicPr>
            <a:picLocks noChangeAspect="1" noChangeArrowheads="1"/>
          </p:cNvPicPr>
          <p:nvPr/>
        </p:nvPicPr>
        <p:blipFill>
          <a:blip r:embed="rId2" cstate="print"/>
          <a:srcRect/>
          <a:stretch>
            <a:fillRect/>
          </a:stretch>
        </p:blipFill>
        <p:spPr bwMode="auto">
          <a:xfrm>
            <a:off x="727074" y="2057401"/>
            <a:ext cx="7807325" cy="3962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382000" cy="4038600"/>
        </p:xfrm>
        <a:graphic>
          <a:graphicData uri="http://schemas.openxmlformats.org/drawingml/2006/table">
            <a:tbl>
              <a:tblPr firstRow="1" bandRow="1">
                <a:tableStyleId>{5C22544A-7EE6-4342-B048-85BDC9FD1C3A}</a:tableStyleId>
              </a:tblPr>
              <a:tblGrid>
                <a:gridCol w="990600"/>
                <a:gridCol w="533400"/>
                <a:gridCol w="1295400"/>
                <a:gridCol w="1371600"/>
                <a:gridCol w="1295400"/>
                <a:gridCol w="1295400"/>
                <a:gridCol w="1600200"/>
              </a:tblGrid>
              <a:tr h="673100">
                <a:tc>
                  <a:txBody>
                    <a:bodyPr/>
                    <a:lstStyle/>
                    <a:p>
                      <a:r>
                        <a:rPr kumimoji="0" lang="en-US" sz="1800" b="1" kern="1200" baseline="0" dirty="0" smtClean="0">
                          <a:solidFill>
                            <a:schemeClr val="lt1"/>
                          </a:solidFill>
                          <a:latin typeface="+mn-lt"/>
                          <a:ea typeface="+mn-ea"/>
                          <a:cs typeface="+mn-cs"/>
                        </a:rPr>
                        <a:t>Group</a:t>
                      </a:r>
                      <a:endParaRPr lang="en-US" dirty="0"/>
                    </a:p>
                  </a:txBody>
                  <a:tcPr/>
                </a:tc>
                <a:tc>
                  <a:txBody>
                    <a:bodyPr/>
                    <a:lstStyle/>
                    <a:p>
                      <a:r>
                        <a:rPr lang="en-US" sz="1400" dirty="0" smtClean="0"/>
                        <a:t>sex</a:t>
                      </a:r>
                      <a:endParaRPr lang="en-US" sz="1400" dirty="0"/>
                    </a:p>
                  </a:txBody>
                  <a:tcPr/>
                </a:tc>
                <a:tc>
                  <a:txBody>
                    <a:bodyPr/>
                    <a:lstStyle/>
                    <a:p>
                      <a:r>
                        <a:rPr kumimoji="0" lang="en-US" sz="1400" b="1" kern="1200" baseline="0" dirty="0" smtClean="0">
                          <a:solidFill>
                            <a:schemeClr val="lt1"/>
                          </a:solidFill>
                          <a:latin typeface="+mn-lt"/>
                          <a:ea typeface="+mn-ea"/>
                          <a:cs typeface="+mn-cs"/>
                        </a:rPr>
                        <a:t>IFN-</a:t>
                      </a:r>
                      <a:r>
                        <a:rPr kumimoji="0" lang="el-GR" sz="1400" b="1" kern="1200" baseline="0" dirty="0" smtClean="0">
                          <a:solidFill>
                            <a:schemeClr val="lt1"/>
                          </a:solidFill>
                          <a:latin typeface="+mn-lt"/>
                          <a:ea typeface="+mn-ea"/>
                          <a:cs typeface="+mn-cs"/>
                        </a:rPr>
                        <a:t>γ</a:t>
                      </a:r>
                      <a:r>
                        <a:rPr kumimoji="0" lang="en-US" sz="1400" b="1" kern="1200" baseline="0" dirty="0" smtClean="0">
                          <a:solidFill>
                            <a:schemeClr val="lt1"/>
                          </a:solidFill>
                          <a:latin typeface="+mn-lt"/>
                          <a:ea typeface="+mn-ea"/>
                          <a:cs typeface="+mn-cs"/>
                        </a:rPr>
                        <a:t>min(pg/ml)</a:t>
                      </a:r>
                      <a:endParaRPr lang="en-US" sz="1400" dirty="0"/>
                    </a:p>
                  </a:txBody>
                  <a:tcPr/>
                </a:tc>
                <a:tc>
                  <a:txBody>
                    <a:bodyPr/>
                    <a:lstStyle/>
                    <a:p>
                      <a:r>
                        <a:rPr kumimoji="0" lang="en-US" sz="1400" b="1" kern="1200" baseline="0" dirty="0" smtClean="0">
                          <a:solidFill>
                            <a:schemeClr val="lt1"/>
                          </a:solidFill>
                          <a:latin typeface="+mn-lt"/>
                          <a:ea typeface="+mn-ea"/>
                          <a:cs typeface="+mn-cs"/>
                        </a:rPr>
                        <a:t>IL-12 min(pg/ml)</a:t>
                      </a:r>
                      <a:endParaRPr lang="en-US" sz="1400" dirty="0"/>
                    </a:p>
                  </a:txBody>
                  <a:tcPr/>
                </a:tc>
                <a:tc>
                  <a:txBody>
                    <a:bodyPr/>
                    <a:lstStyle/>
                    <a:p>
                      <a:r>
                        <a:rPr kumimoji="0" lang="en-US" sz="1400" b="1" kern="1200" baseline="0" dirty="0" smtClean="0">
                          <a:solidFill>
                            <a:schemeClr val="lt1"/>
                          </a:solidFill>
                          <a:latin typeface="+mn-lt"/>
                          <a:ea typeface="+mn-ea"/>
                          <a:cs typeface="+mn-cs"/>
                        </a:rPr>
                        <a:t>IL-4 min(pg/ml) </a:t>
                      </a:r>
                      <a:endParaRPr lang="en-US" sz="1400" dirty="0"/>
                    </a:p>
                  </a:txBody>
                  <a:tcPr/>
                </a:tc>
                <a:tc>
                  <a:txBody>
                    <a:bodyPr/>
                    <a:lstStyle/>
                    <a:p>
                      <a:r>
                        <a:rPr kumimoji="0" lang="en-US" sz="1400" b="1" kern="1200" baseline="0" dirty="0" smtClean="0">
                          <a:solidFill>
                            <a:schemeClr val="lt1"/>
                          </a:solidFill>
                          <a:latin typeface="+mn-lt"/>
                          <a:ea typeface="+mn-ea"/>
                          <a:cs typeface="+mn-cs"/>
                        </a:rPr>
                        <a:t>IL-10 min(pg/ml)</a:t>
                      </a:r>
                      <a:endParaRPr lang="en-US" sz="1400" dirty="0"/>
                    </a:p>
                  </a:txBody>
                  <a:tcPr/>
                </a:tc>
                <a:tc>
                  <a:txBody>
                    <a:bodyPr/>
                    <a:lstStyle/>
                    <a:p>
                      <a:r>
                        <a:rPr kumimoji="0" lang="en-US" sz="1400" b="1" kern="1200" baseline="0" dirty="0" smtClean="0">
                          <a:solidFill>
                            <a:schemeClr val="lt1"/>
                          </a:solidFill>
                          <a:latin typeface="+mn-lt"/>
                          <a:ea typeface="+mn-ea"/>
                          <a:cs typeface="+mn-cs"/>
                        </a:rPr>
                        <a:t>SWPs min(</a:t>
                      </a:r>
                      <a:r>
                        <a:rPr kumimoji="0" lang="el-GR" sz="1400" b="1" kern="1200" baseline="0" dirty="0" smtClean="0">
                          <a:solidFill>
                            <a:schemeClr val="lt1"/>
                          </a:solidFill>
                          <a:latin typeface="+mn-lt"/>
                          <a:ea typeface="+mn-ea"/>
                          <a:cs typeface="+mn-cs"/>
                        </a:rPr>
                        <a:t>μ</a:t>
                      </a:r>
                      <a:r>
                        <a:rPr kumimoji="0" lang="en-US" sz="1400" b="1" kern="1200" baseline="0" dirty="0" smtClean="0">
                          <a:solidFill>
                            <a:schemeClr val="lt1"/>
                          </a:solidFill>
                          <a:latin typeface="+mn-lt"/>
                          <a:ea typeface="+mn-ea"/>
                          <a:cs typeface="+mn-cs"/>
                        </a:rPr>
                        <a:t>m)</a:t>
                      </a:r>
                      <a:endParaRPr lang="en-US" sz="1400" dirty="0"/>
                    </a:p>
                  </a:txBody>
                  <a:tcPr/>
                </a:tc>
              </a:tr>
              <a:tr h="910665">
                <a:tc>
                  <a:txBody>
                    <a:bodyPr/>
                    <a:lstStyle/>
                    <a:p>
                      <a:r>
                        <a:rPr kumimoji="0" lang="en-US" sz="1600" b="1" kern="1200" baseline="0" dirty="0" smtClean="0">
                          <a:solidFill>
                            <a:schemeClr val="dk1"/>
                          </a:solidFill>
                          <a:latin typeface="+mn-lt"/>
                          <a:ea typeface="+mn-ea"/>
                          <a:cs typeface="+mn-cs"/>
                        </a:rPr>
                        <a:t>LT</a:t>
                      </a:r>
                      <a:endParaRPr lang="en-US" sz="1600" b="1" dirty="0"/>
                    </a:p>
                  </a:txBody>
                  <a:tcPr/>
                </a:tc>
                <a:tc>
                  <a:txBody>
                    <a:bodyPr/>
                    <a:lstStyle/>
                    <a:p>
                      <a:r>
                        <a:rPr lang="en-US" sz="1000" b="1" dirty="0" smtClean="0"/>
                        <a:t>F</a:t>
                      </a:r>
                    </a:p>
                    <a:p>
                      <a:r>
                        <a:rPr lang="en-US" sz="1000" b="1" dirty="0" smtClean="0"/>
                        <a:t>M</a:t>
                      </a:r>
                    </a:p>
                    <a:p>
                      <a:r>
                        <a:rPr lang="en-US" sz="1000" b="1" dirty="0" smtClean="0"/>
                        <a:t>T</a:t>
                      </a:r>
                      <a:endParaRPr lang="en-US" sz="1000" b="1" dirty="0"/>
                    </a:p>
                  </a:txBody>
                  <a:tcPr/>
                </a:tc>
                <a:tc>
                  <a:txBody>
                    <a:bodyPr/>
                    <a:lstStyle/>
                    <a:p>
                      <a:r>
                        <a:rPr kumimoji="0" lang="en-US" sz="1000" b="1" kern="1200" baseline="0" dirty="0" smtClean="0">
                          <a:solidFill>
                            <a:schemeClr val="dk1"/>
                          </a:solidFill>
                          <a:latin typeface="+mn-lt"/>
                          <a:ea typeface="+mn-ea"/>
                          <a:cs typeface="+mn-cs"/>
                        </a:rPr>
                        <a:t>31.2(23.1-39.1)</a:t>
                      </a:r>
                    </a:p>
                    <a:p>
                      <a:r>
                        <a:rPr kumimoji="0" lang="en-US" sz="1000" b="1" kern="1200" baseline="0" dirty="0" smtClean="0">
                          <a:solidFill>
                            <a:schemeClr val="dk1"/>
                          </a:solidFill>
                          <a:latin typeface="+mn-lt"/>
                          <a:ea typeface="+mn-ea"/>
                          <a:cs typeface="+mn-cs"/>
                        </a:rPr>
                        <a:t>33.8(27.5-45.6)</a:t>
                      </a:r>
                    </a:p>
                    <a:p>
                      <a:r>
                        <a:rPr kumimoji="0" lang="pt-BR" sz="1000" b="1" kern="1200" baseline="0" smtClean="0">
                          <a:solidFill>
                            <a:schemeClr val="dk1"/>
                          </a:solidFill>
                          <a:latin typeface="+mn-lt"/>
                          <a:ea typeface="+mn-ea"/>
                          <a:cs typeface="+mn-cs"/>
                        </a:rPr>
                        <a:t>33.03(23.1-45.6)a</a:t>
                      </a:r>
                      <a:endParaRPr lang="en-US" sz="1000" b="1" dirty="0"/>
                    </a:p>
                  </a:txBody>
                  <a:tcPr/>
                </a:tc>
                <a:tc>
                  <a:txBody>
                    <a:bodyPr/>
                    <a:lstStyle/>
                    <a:p>
                      <a:r>
                        <a:rPr kumimoji="0" lang="en-US" sz="1000" b="1" kern="1200" baseline="0" dirty="0" smtClean="0">
                          <a:solidFill>
                            <a:schemeClr val="dk1"/>
                          </a:solidFill>
                          <a:latin typeface="+mn-lt"/>
                          <a:ea typeface="+mn-ea"/>
                          <a:cs typeface="+mn-cs"/>
                        </a:rPr>
                        <a:t>710(326-1864) </a:t>
                      </a:r>
                    </a:p>
                    <a:p>
                      <a:r>
                        <a:rPr kumimoji="0" lang="en-US" sz="1000" b="1" kern="1200" baseline="0" dirty="0" smtClean="0">
                          <a:solidFill>
                            <a:schemeClr val="dk1"/>
                          </a:solidFill>
                          <a:latin typeface="+mn-lt"/>
                          <a:ea typeface="+mn-ea"/>
                          <a:cs typeface="+mn-cs"/>
                        </a:rPr>
                        <a:t>2</a:t>
                      </a:r>
                      <a:r>
                        <a:rPr kumimoji="0" lang="pt-BR" sz="1000" b="1" kern="1200" baseline="0" dirty="0" smtClean="0">
                          <a:solidFill>
                            <a:schemeClr val="dk1"/>
                          </a:solidFill>
                          <a:latin typeface="+mn-lt"/>
                          <a:ea typeface="+mn-ea"/>
                          <a:cs typeface="+mn-cs"/>
                        </a:rPr>
                        <a:t>1185(326-4000) a </a:t>
                      </a:r>
                      <a:r>
                        <a:rPr kumimoji="0" lang="en-US" sz="1000" b="1" kern="1200" baseline="0" dirty="0" smtClean="0">
                          <a:solidFill>
                            <a:schemeClr val="dk1"/>
                          </a:solidFill>
                          <a:latin typeface="+mn-lt"/>
                          <a:ea typeface="+mn-ea"/>
                          <a:cs typeface="+mn-cs"/>
                        </a:rPr>
                        <a:t>293(668-4000) </a:t>
                      </a:r>
                      <a:endParaRPr lang="en-US" sz="1000" b="1" dirty="0"/>
                    </a:p>
                  </a:txBody>
                  <a:tcPr/>
                </a:tc>
                <a:tc>
                  <a:txBody>
                    <a:bodyPr/>
                    <a:lstStyle/>
                    <a:p>
                      <a:r>
                        <a:rPr kumimoji="0" lang="en-US" sz="1000" b="1" kern="1200" baseline="0" dirty="0" smtClean="0">
                          <a:solidFill>
                            <a:schemeClr val="dk1"/>
                          </a:solidFill>
                          <a:latin typeface="+mn-lt"/>
                          <a:ea typeface="+mn-ea"/>
                          <a:cs typeface="+mn-cs"/>
                        </a:rPr>
                        <a:t>17.9(13.9-21.8)</a:t>
                      </a:r>
                    </a:p>
                    <a:p>
                      <a:r>
                        <a:rPr kumimoji="0" lang="pt-BR" sz="1000" b="1" kern="1200" baseline="0" dirty="0" smtClean="0">
                          <a:solidFill>
                            <a:schemeClr val="dk1"/>
                          </a:solidFill>
                          <a:latin typeface="+mn-lt"/>
                          <a:ea typeface="+mn-ea"/>
                          <a:cs typeface="+mn-cs"/>
                        </a:rPr>
                        <a:t>21.1(13.9-34.1) a </a:t>
                      </a:r>
                      <a:r>
                        <a:rPr kumimoji="0" lang="en-US" sz="1000" b="1" kern="1200" baseline="0" dirty="0" smtClean="0">
                          <a:solidFill>
                            <a:schemeClr val="dk1"/>
                          </a:solidFill>
                          <a:latin typeface="+mn-lt"/>
                          <a:ea typeface="+mn-ea"/>
                          <a:cs typeface="+mn-cs"/>
                        </a:rPr>
                        <a:t> 18.4(20.8-34.1)</a:t>
                      </a:r>
                      <a:endParaRPr lang="en-US" sz="1000" b="1" dirty="0"/>
                    </a:p>
                  </a:txBody>
                  <a:tcPr/>
                </a:tc>
                <a:tc>
                  <a:txBody>
                    <a:bodyPr/>
                    <a:lstStyle/>
                    <a:p>
                      <a:r>
                        <a:rPr kumimoji="0" lang="en-US" sz="1000" b="1" kern="1200" baseline="0" dirty="0" smtClean="0">
                          <a:solidFill>
                            <a:schemeClr val="dk1"/>
                          </a:solidFill>
                          <a:latin typeface="+mn-lt"/>
                          <a:ea typeface="+mn-ea"/>
                          <a:cs typeface="+mn-cs"/>
                        </a:rPr>
                        <a:t>23.5(18-26.5) </a:t>
                      </a:r>
                    </a:p>
                    <a:p>
                      <a:r>
                        <a:rPr kumimoji="0" lang="en-US" sz="1000" b="1" kern="1200" baseline="0" dirty="0" smtClean="0">
                          <a:solidFill>
                            <a:schemeClr val="dk1"/>
                          </a:solidFill>
                          <a:latin typeface="+mn-lt"/>
                          <a:ea typeface="+mn-ea"/>
                          <a:cs typeface="+mn-cs"/>
                        </a:rPr>
                        <a:t>16.2(13.6-18) </a:t>
                      </a:r>
                    </a:p>
                    <a:p>
                      <a:r>
                        <a:rPr kumimoji="0" lang="pt-BR" sz="1000" b="1" kern="1200" baseline="0" dirty="0" smtClean="0">
                          <a:solidFill>
                            <a:schemeClr val="dk1"/>
                          </a:solidFill>
                          <a:latin typeface="+mn-lt"/>
                          <a:ea typeface="+mn-ea"/>
                          <a:cs typeface="+mn-cs"/>
                        </a:rPr>
                        <a:t>21.1(13.6-26.5) a</a:t>
                      </a:r>
                      <a:endParaRPr lang="en-US" sz="1000" b="1" dirty="0"/>
                    </a:p>
                  </a:txBody>
                  <a:tcPr/>
                </a:tc>
                <a:tc>
                  <a:txBody>
                    <a:bodyPr/>
                    <a:lstStyle/>
                    <a:p>
                      <a:r>
                        <a:rPr kumimoji="0" lang="en-US" sz="1000" b="1" kern="1200" baseline="0" dirty="0" smtClean="0">
                          <a:solidFill>
                            <a:schemeClr val="dk1"/>
                          </a:solidFill>
                          <a:latin typeface="+mn-lt"/>
                          <a:ea typeface="+mn-ea"/>
                          <a:cs typeface="+mn-cs"/>
                        </a:rPr>
                        <a:t>573.8(308-657.5</a:t>
                      </a:r>
                    </a:p>
                    <a:p>
                      <a:r>
                        <a:rPr kumimoji="0" lang="en-US" sz="1000" b="1" kern="1200" baseline="0" dirty="0" smtClean="0">
                          <a:solidFill>
                            <a:schemeClr val="dk1"/>
                          </a:solidFill>
                          <a:latin typeface="+mn-lt"/>
                          <a:ea typeface="+mn-ea"/>
                          <a:cs typeface="+mn-cs"/>
                        </a:rPr>
                        <a:t>503.2(392.7-8.6.97)</a:t>
                      </a:r>
                    </a:p>
                    <a:p>
                      <a:r>
                        <a:rPr kumimoji="0" lang="pt-BR" sz="1000" b="1" kern="1200" baseline="0" dirty="0" smtClean="0">
                          <a:solidFill>
                            <a:schemeClr val="dk1"/>
                          </a:solidFill>
                          <a:latin typeface="+mn-lt"/>
                          <a:ea typeface="+mn-ea"/>
                          <a:cs typeface="+mn-cs"/>
                        </a:rPr>
                        <a:t>524.16(308-806.96)b</a:t>
                      </a:r>
                      <a:endParaRPr lang="en-US" sz="1000" b="1" dirty="0"/>
                    </a:p>
                  </a:txBody>
                  <a:tcPr/>
                </a:tc>
              </a:tr>
              <a:tr h="910665">
                <a:tc>
                  <a:txBody>
                    <a:bodyPr/>
                    <a:lstStyle/>
                    <a:p>
                      <a:r>
                        <a:rPr kumimoji="0" lang="en-US" sz="1600" b="1" kern="1200" baseline="0" dirty="0" smtClean="0">
                          <a:solidFill>
                            <a:schemeClr val="dk1"/>
                          </a:solidFill>
                          <a:latin typeface="+mn-lt"/>
                          <a:ea typeface="+mn-ea"/>
                          <a:cs typeface="+mn-cs"/>
                        </a:rPr>
                        <a:t>LB</a:t>
                      </a:r>
                      <a:endParaRPr lang="en-US" sz="1600" b="1" dirty="0"/>
                    </a:p>
                  </a:txBody>
                  <a:tcPr/>
                </a:tc>
                <a:tc>
                  <a:txBody>
                    <a:bodyPr/>
                    <a:lstStyle/>
                    <a:p>
                      <a:r>
                        <a:rPr lang="en-US" sz="1000" b="1" dirty="0" smtClean="0"/>
                        <a:t>F</a:t>
                      </a:r>
                    </a:p>
                    <a:p>
                      <a:r>
                        <a:rPr lang="en-US" sz="1000" b="1" dirty="0" smtClean="0"/>
                        <a:t>M</a:t>
                      </a:r>
                    </a:p>
                    <a:p>
                      <a:r>
                        <a:rPr lang="en-US" sz="1000" b="1" dirty="0" smtClean="0"/>
                        <a:t>T</a:t>
                      </a:r>
                      <a:endParaRPr lang="en-US" sz="1000" b="1" dirty="0"/>
                    </a:p>
                  </a:txBody>
                  <a:tcPr/>
                </a:tc>
                <a:tc>
                  <a:txBody>
                    <a:bodyPr/>
                    <a:lstStyle/>
                    <a:p>
                      <a:r>
                        <a:rPr kumimoji="0" lang="pt-BR" sz="1000" b="1" kern="1200" baseline="0" dirty="0" smtClean="0">
                          <a:solidFill>
                            <a:schemeClr val="dk1"/>
                          </a:solidFill>
                          <a:latin typeface="+mn-lt"/>
                          <a:ea typeface="+mn-ea"/>
                          <a:cs typeface="+mn-cs"/>
                        </a:rPr>
                        <a:t>30.2(26.5-34.9) 30.5 </a:t>
                      </a:r>
                    </a:p>
                    <a:p>
                      <a:r>
                        <a:rPr kumimoji="0" lang="pt-BR" sz="1000" b="1" kern="1200" baseline="0" dirty="0" smtClean="0">
                          <a:solidFill>
                            <a:schemeClr val="dk1"/>
                          </a:solidFill>
                          <a:latin typeface="+mn-lt"/>
                          <a:ea typeface="+mn-ea"/>
                          <a:cs typeface="+mn-cs"/>
                        </a:rPr>
                        <a:t>30.2(26.5-34.9)a</a:t>
                      </a:r>
                      <a:endParaRPr lang="en-US" sz="1000" b="1" dirty="0"/>
                    </a:p>
                  </a:txBody>
                  <a:tcPr/>
                </a:tc>
                <a:tc>
                  <a:txBody>
                    <a:bodyPr/>
                    <a:lstStyle/>
                    <a:p>
                      <a:r>
                        <a:rPr kumimoji="0" lang="pt-BR" sz="1000" b="1" kern="1200" baseline="0" dirty="0" smtClean="0">
                          <a:solidFill>
                            <a:schemeClr val="dk1"/>
                          </a:solidFill>
                          <a:latin typeface="+mn-lt"/>
                          <a:ea typeface="+mn-ea"/>
                          <a:cs typeface="+mn-cs"/>
                        </a:rPr>
                        <a:t>1364(307-3032)</a:t>
                      </a:r>
                    </a:p>
                    <a:p>
                      <a:r>
                        <a:rPr kumimoji="0" lang="pt-BR" sz="1000" b="1" kern="1200" baseline="0" dirty="0" smtClean="0">
                          <a:solidFill>
                            <a:schemeClr val="dk1"/>
                          </a:solidFill>
                          <a:latin typeface="+mn-lt"/>
                          <a:ea typeface="+mn-ea"/>
                          <a:cs typeface="+mn-cs"/>
                        </a:rPr>
                        <a:t>55 </a:t>
                      </a:r>
                    </a:p>
                    <a:p>
                      <a:r>
                        <a:rPr kumimoji="0" lang="pt-BR" sz="1000" b="1" kern="1200" baseline="0" dirty="0" smtClean="0">
                          <a:solidFill>
                            <a:schemeClr val="dk1"/>
                          </a:solidFill>
                          <a:latin typeface="+mn-lt"/>
                          <a:ea typeface="+mn-ea"/>
                          <a:cs typeface="+mn-cs"/>
                        </a:rPr>
                        <a:t>1102(55-3032)a</a:t>
                      </a:r>
                      <a:endParaRPr lang="en-US" sz="1000" b="1" dirty="0"/>
                    </a:p>
                  </a:txBody>
                  <a:tcPr/>
                </a:tc>
                <a:tc>
                  <a:txBody>
                    <a:bodyPr/>
                    <a:lstStyle/>
                    <a:p>
                      <a:r>
                        <a:rPr kumimoji="0" lang="pt-BR" sz="1000" b="1" kern="1200" baseline="0" dirty="0" smtClean="0">
                          <a:solidFill>
                            <a:schemeClr val="dk1"/>
                          </a:solidFill>
                          <a:latin typeface="+mn-lt"/>
                          <a:ea typeface="+mn-ea"/>
                          <a:cs typeface="+mn-cs"/>
                        </a:rPr>
                        <a:t>17.5(14.2-19.9)</a:t>
                      </a:r>
                    </a:p>
                    <a:p>
                      <a:r>
                        <a:rPr kumimoji="0" lang="pt-BR" sz="1000" b="1" kern="1200" baseline="0" dirty="0" smtClean="0">
                          <a:solidFill>
                            <a:schemeClr val="dk1"/>
                          </a:solidFill>
                          <a:latin typeface="+mn-lt"/>
                          <a:ea typeface="+mn-ea"/>
                          <a:cs typeface="+mn-cs"/>
                        </a:rPr>
                        <a:t>19.9</a:t>
                      </a:r>
                    </a:p>
                    <a:p>
                      <a:r>
                        <a:rPr kumimoji="0" lang="pt-BR" sz="1000" b="1" kern="1200" baseline="0" dirty="0" smtClean="0">
                          <a:solidFill>
                            <a:schemeClr val="dk1"/>
                          </a:solidFill>
                          <a:latin typeface="+mn-lt"/>
                          <a:ea typeface="+mn-ea"/>
                          <a:cs typeface="+mn-cs"/>
                        </a:rPr>
                        <a:t>17.6(14.2-19.9)b</a:t>
                      </a:r>
                      <a:endParaRPr lang="en-US" sz="1000" b="1" dirty="0"/>
                    </a:p>
                  </a:txBody>
                  <a:tcPr/>
                </a:tc>
                <a:tc>
                  <a:txBody>
                    <a:bodyPr/>
                    <a:lstStyle/>
                    <a:p>
                      <a:r>
                        <a:rPr kumimoji="0" lang="pt-BR" sz="1000" b="1" kern="1200" baseline="0" dirty="0" smtClean="0">
                          <a:solidFill>
                            <a:schemeClr val="dk1"/>
                          </a:solidFill>
                          <a:latin typeface="+mn-lt"/>
                          <a:ea typeface="+mn-ea"/>
                          <a:cs typeface="+mn-cs"/>
                        </a:rPr>
                        <a:t>21.5(17.2-27) </a:t>
                      </a:r>
                    </a:p>
                    <a:p>
                      <a:r>
                        <a:rPr kumimoji="0" lang="pt-BR" sz="1000" b="1" kern="1200" baseline="0" dirty="0" smtClean="0">
                          <a:solidFill>
                            <a:schemeClr val="dk1"/>
                          </a:solidFill>
                          <a:latin typeface="+mn-lt"/>
                          <a:ea typeface="+mn-ea"/>
                          <a:cs typeface="+mn-cs"/>
                        </a:rPr>
                        <a:t>27</a:t>
                      </a:r>
                    </a:p>
                    <a:p>
                      <a:r>
                        <a:rPr kumimoji="0" lang="pt-BR" sz="1000" b="1" kern="1200" baseline="0" dirty="0" smtClean="0">
                          <a:solidFill>
                            <a:schemeClr val="dk1"/>
                          </a:solidFill>
                          <a:latin typeface="+mn-lt"/>
                          <a:ea typeface="+mn-ea"/>
                          <a:cs typeface="+mn-cs"/>
                        </a:rPr>
                        <a:t>22.7(17.2-27)a</a:t>
                      </a:r>
                      <a:endParaRPr lang="en-US" sz="1000" b="1" dirty="0"/>
                    </a:p>
                  </a:txBody>
                  <a:tcPr/>
                </a:tc>
                <a:tc>
                  <a:txBody>
                    <a:bodyPr/>
                    <a:lstStyle/>
                    <a:p>
                      <a:r>
                        <a:rPr kumimoji="0" lang="pt-BR" sz="1000" b="1" kern="1200" baseline="0" dirty="0" smtClean="0">
                          <a:solidFill>
                            <a:schemeClr val="dk1"/>
                          </a:solidFill>
                          <a:latin typeface="+mn-lt"/>
                          <a:ea typeface="+mn-ea"/>
                          <a:cs typeface="+mn-cs"/>
                        </a:rPr>
                        <a:t>620.5(565.72-699.2)</a:t>
                      </a:r>
                    </a:p>
                    <a:p>
                      <a:r>
                        <a:rPr kumimoji="0" lang="pt-BR" sz="1000" b="1" kern="1200" baseline="0" dirty="0" smtClean="0">
                          <a:solidFill>
                            <a:schemeClr val="dk1"/>
                          </a:solidFill>
                          <a:latin typeface="+mn-lt"/>
                          <a:ea typeface="+mn-ea"/>
                          <a:cs typeface="+mn-cs"/>
                        </a:rPr>
                        <a:t> 588</a:t>
                      </a:r>
                    </a:p>
                    <a:p>
                      <a:pPr marL="0" marR="0" indent="0" algn="l" defTabSz="914400" rtl="0" eaLnBrk="1" fontAlgn="auto" latinLnBrk="0" hangingPunct="1">
                        <a:lnSpc>
                          <a:spcPct val="100000"/>
                        </a:lnSpc>
                        <a:spcBef>
                          <a:spcPts val="0"/>
                        </a:spcBef>
                        <a:spcAft>
                          <a:spcPts val="0"/>
                        </a:spcAft>
                        <a:buClrTx/>
                        <a:buSzTx/>
                        <a:buFontTx/>
                        <a:buNone/>
                        <a:tabLst/>
                        <a:defRPr/>
                      </a:pPr>
                      <a:r>
                        <a:rPr kumimoji="0" lang="pt-BR" sz="1000" b="1" kern="1200" baseline="0" dirty="0" smtClean="0">
                          <a:solidFill>
                            <a:schemeClr val="dk1"/>
                          </a:solidFill>
                          <a:latin typeface="+mn-lt"/>
                          <a:ea typeface="+mn-ea"/>
                          <a:cs typeface="+mn-cs"/>
                        </a:rPr>
                        <a:t>614(565.72-699.2)b</a:t>
                      </a:r>
                      <a:endParaRPr lang="en-US" sz="1000" b="1" dirty="0" smtClean="0"/>
                    </a:p>
                    <a:p>
                      <a:endParaRPr lang="en-US" sz="1000" b="1" dirty="0"/>
                    </a:p>
                  </a:txBody>
                  <a:tcPr/>
                </a:tc>
              </a:tr>
              <a:tr h="772085">
                <a:tc>
                  <a:txBody>
                    <a:bodyPr/>
                    <a:lstStyle/>
                    <a:p>
                      <a:r>
                        <a:rPr kumimoji="0" lang="en-US" sz="1600" b="1" kern="1200" baseline="0" dirty="0" smtClean="0">
                          <a:solidFill>
                            <a:schemeClr val="dk1"/>
                          </a:solidFill>
                          <a:latin typeface="+mn-lt"/>
                          <a:ea typeface="+mn-ea"/>
                          <a:cs typeface="+mn-cs"/>
                        </a:rPr>
                        <a:t>LBT</a:t>
                      </a:r>
                      <a:endParaRPr lang="en-US" sz="1600" b="1" dirty="0"/>
                    </a:p>
                  </a:txBody>
                  <a:tcPr/>
                </a:tc>
                <a:tc>
                  <a:txBody>
                    <a:bodyPr/>
                    <a:lstStyle/>
                    <a:p>
                      <a:r>
                        <a:rPr lang="en-US" sz="1100" b="1" dirty="0" smtClean="0"/>
                        <a:t>F</a:t>
                      </a:r>
                    </a:p>
                    <a:p>
                      <a:r>
                        <a:rPr lang="en-US" sz="1100" b="1" dirty="0" smtClean="0"/>
                        <a:t>M</a:t>
                      </a:r>
                    </a:p>
                    <a:p>
                      <a:r>
                        <a:rPr lang="en-US" sz="1100" b="1" dirty="0" smtClean="0"/>
                        <a:t>T</a:t>
                      </a:r>
                      <a:endParaRPr lang="en-US" sz="1100" b="1" dirty="0"/>
                    </a:p>
                  </a:txBody>
                  <a:tcPr/>
                </a:tc>
                <a:tc>
                  <a:txBody>
                    <a:bodyPr/>
                    <a:lstStyle/>
                    <a:p>
                      <a:r>
                        <a:rPr kumimoji="0" lang="en-US" sz="1000" b="1" kern="1200" baseline="0" dirty="0" smtClean="0">
                          <a:solidFill>
                            <a:schemeClr val="dk1"/>
                          </a:solidFill>
                          <a:latin typeface="+mn-lt"/>
                          <a:ea typeface="+mn-ea"/>
                          <a:cs typeface="+mn-cs"/>
                        </a:rPr>
                        <a:t>25.5(12.6-34.4) ND</a:t>
                      </a:r>
                    </a:p>
                    <a:p>
                      <a:r>
                        <a:rPr kumimoji="0" lang="en-US" sz="1000" b="1" kern="1200" baseline="0" dirty="0" smtClean="0">
                          <a:solidFill>
                            <a:schemeClr val="dk1"/>
                          </a:solidFill>
                          <a:latin typeface="+mn-lt"/>
                          <a:ea typeface="+mn-ea"/>
                          <a:cs typeface="+mn-cs"/>
                        </a:rPr>
                        <a:t> 25.5(12.634.4)b</a:t>
                      </a:r>
                      <a:endParaRPr lang="en-US" sz="1400" b="1" dirty="0"/>
                    </a:p>
                  </a:txBody>
                  <a:tcPr/>
                </a:tc>
                <a:tc>
                  <a:txBody>
                    <a:bodyPr/>
                    <a:lstStyle/>
                    <a:p>
                      <a:r>
                        <a:rPr kumimoji="0" lang="en-US" sz="900" b="1" kern="1200" baseline="0" dirty="0" smtClean="0">
                          <a:solidFill>
                            <a:schemeClr val="dk1"/>
                          </a:solidFill>
                          <a:latin typeface="+mn-lt"/>
                          <a:ea typeface="+mn-ea"/>
                          <a:cs typeface="+mn-cs"/>
                        </a:rPr>
                        <a:t>3098(1828-4094) b </a:t>
                      </a:r>
                    </a:p>
                    <a:p>
                      <a:r>
                        <a:rPr kumimoji="0" lang="en-US" sz="900" b="1" kern="1200" baseline="0" dirty="0" smtClean="0">
                          <a:solidFill>
                            <a:schemeClr val="dk1"/>
                          </a:solidFill>
                          <a:latin typeface="+mn-lt"/>
                          <a:ea typeface="+mn-ea"/>
                          <a:cs typeface="+mn-cs"/>
                        </a:rPr>
                        <a:t>ND</a:t>
                      </a:r>
                    </a:p>
                    <a:p>
                      <a:r>
                        <a:rPr kumimoji="0" lang="en-US" sz="900" b="1" kern="1200" baseline="0" dirty="0" smtClean="0">
                          <a:solidFill>
                            <a:schemeClr val="dk1"/>
                          </a:solidFill>
                          <a:latin typeface="+mn-lt"/>
                          <a:ea typeface="+mn-ea"/>
                          <a:cs typeface="+mn-cs"/>
                        </a:rPr>
                        <a:t> 3098(1828-4094) b </a:t>
                      </a:r>
                      <a:endParaRPr lang="en-US" sz="900" b="1" dirty="0"/>
                    </a:p>
                  </a:txBody>
                  <a:tcPr/>
                </a:tc>
                <a:tc>
                  <a:txBody>
                    <a:bodyPr/>
                    <a:lstStyle/>
                    <a:p>
                      <a:r>
                        <a:rPr kumimoji="0" lang="en-US" sz="900" b="1" kern="1200" baseline="0" dirty="0" smtClean="0">
                          <a:solidFill>
                            <a:schemeClr val="dk1"/>
                          </a:solidFill>
                          <a:latin typeface="+mn-lt"/>
                          <a:ea typeface="+mn-ea"/>
                          <a:cs typeface="+mn-cs"/>
                        </a:rPr>
                        <a:t>18.4(17.1-18.9) ND </a:t>
                      </a:r>
                    </a:p>
                    <a:p>
                      <a:r>
                        <a:rPr kumimoji="0" lang="en-US" sz="900" b="1" kern="1200" baseline="0" dirty="0" smtClean="0">
                          <a:solidFill>
                            <a:schemeClr val="dk1"/>
                          </a:solidFill>
                          <a:latin typeface="+mn-lt"/>
                          <a:ea typeface="+mn-ea"/>
                          <a:cs typeface="+mn-cs"/>
                        </a:rPr>
                        <a:t>18.4(17.1-18.9)b </a:t>
                      </a:r>
                      <a:endParaRPr lang="en-US" sz="900" b="1" dirty="0"/>
                    </a:p>
                  </a:txBody>
                  <a:tcPr/>
                </a:tc>
                <a:tc>
                  <a:txBody>
                    <a:bodyPr/>
                    <a:lstStyle/>
                    <a:p>
                      <a:r>
                        <a:rPr kumimoji="0" lang="en-US" sz="900" b="1" kern="1200" baseline="0" dirty="0" smtClean="0">
                          <a:solidFill>
                            <a:schemeClr val="dk1"/>
                          </a:solidFill>
                          <a:latin typeface="+mn-lt"/>
                          <a:ea typeface="+mn-ea"/>
                          <a:cs typeface="+mn-cs"/>
                        </a:rPr>
                        <a:t>18.8(13.6-26) </a:t>
                      </a:r>
                    </a:p>
                    <a:p>
                      <a:r>
                        <a:rPr kumimoji="0" lang="en-US" sz="900" b="1" kern="1200" baseline="0" dirty="0" smtClean="0">
                          <a:solidFill>
                            <a:schemeClr val="dk1"/>
                          </a:solidFill>
                          <a:latin typeface="+mn-lt"/>
                          <a:ea typeface="+mn-ea"/>
                          <a:cs typeface="+mn-cs"/>
                        </a:rPr>
                        <a:t>ND </a:t>
                      </a:r>
                    </a:p>
                    <a:p>
                      <a:r>
                        <a:rPr kumimoji="0" lang="en-US" sz="900" b="1" kern="1200" baseline="0" dirty="0" smtClean="0">
                          <a:solidFill>
                            <a:schemeClr val="dk1"/>
                          </a:solidFill>
                          <a:latin typeface="+mn-lt"/>
                          <a:ea typeface="+mn-ea"/>
                          <a:cs typeface="+mn-cs"/>
                        </a:rPr>
                        <a:t>18.8(13.6-26)a </a:t>
                      </a:r>
                      <a:endParaRPr lang="en-US" sz="900" b="1" dirty="0"/>
                    </a:p>
                  </a:txBody>
                  <a:tcPr/>
                </a:tc>
                <a:tc>
                  <a:txBody>
                    <a:bodyPr/>
                    <a:lstStyle/>
                    <a:p>
                      <a:r>
                        <a:rPr kumimoji="0" lang="en-US" sz="900" b="1" kern="1200" baseline="0" dirty="0" smtClean="0">
                          <a:solidFill>
                            <a:schemeClr val="dk1"/>
                          </a:solidFill>
                          <a:latin typeface="+mn-lt"/>
                          <a:ea typeface="+mn-ea"/>
                          <a:cs typeface="+mn-cs"/>
                        </a:rPr>
                        <a:t>914.3(623.4-1016.5) </a:t>
                      </a:r>
                    </a:p>
                    <a:p>
                      <a:r>
                        <a:rPr kumimoji="0" lang="en-US" sz="900" b="1" kern="1200" baseline="0" dirty="0" smtClean="0">
                          <a:solidFill>
                            <a:schemeClr val="dk1"/>
                          </a:solidFill>
                          <a:latin typeface="+mn-lt"/>
                          <a:ea typeface="+mn-ea"/>
                          <a:cs typeface="+mn-cs"/>
                        </a:rPr>
                        <a:t>ND</a:t>
                      </a:r>
                    </a:p>
                    <a:p>
                      <a:r>
                        <a:rPr kumimoji="0" lang="en-US" sz="900" b="1" kern="1200" baseline="0" dirty="0" smtClean="0">
                          <a:solidFill>
                            <a:schemeClr val="dk1"/>
                          </a:solidFill>
                          <a:latin typeface="+mn-lt"/>
                          <a:ea typeface="+mn-ea"/>
                          <a:cs typeface="+mn-cs"/>
                        </a:rPr>
                        <a:t> 914.3(623.4-1016.5) a</a:t>
                      </a:r>
                      <a:endParaRPr lang="en-US" sz="900" b="1" dirty="0"/>
                    </a:p>
                  </a:txBody>
                  <a:tcPr/>
                </a:tc>
              </a:tr>
              <a:tr h="772085">
                <a:tc>
                  <a:txBody>
                    <a:bodyPr/>
                    <a:lstStyle/>
                    <a:p>
                      <a:r>
                        <a:rPr kumimoji="0" lang="en-US" sz="1600" b="1" kern="1200" baseline="0" dirty="0" smtClean="0">
                          <a:solidFill>
                            <a:schemeClr val="dk1"/>
                          </a:solidFill>
                          <a:latin typeface="+mn-lt"/>
                          <a:ea typeface="+mn-ea"/>
                          <a:cs typeface="+mn-cs"/>
                        </a:rPr>
                        <a:t>Control</a:t>
                      </a:r>
                      <a:endParaRPr lang="en-US" sz="1600" b="1" dirty="0"/>
                    </a:p>
                  </a:txBody>
                  <a:tcPr/>
                </a:tc>
                <a:tc>
                  <a:txBody>
                    <a:bodyPr/>
                    <a:lstStyle/>
                    <a:p>
                      <a:r>
                        <a:rPr lang="en-US" sz="1100" b="1" dirty="0" smtClean="0"/>
                        <a:t>F</a:t>
                      </a:r>
                    </a:p>
                    <a:p>
                      <a:r>
                        <a:rPr lang="en-US" sz="1100" b="1" dirty="0" smtClean="0"/>
                        <a:t>M</a:t>
                      </a:r>
                    </a:p>
                    <a:p>
                      <a:r>
                        <a:rPr lang="en-US" sz="1100" b="1" dirty="0" smtClean="0"/>
                        <a:t>T</a:t>
                      </a:r>
                      <a:endParaRPr lang="en-US" sz="1100" b="1" dirty="0"/>
                    </a:p>
                  </a:txBody>
                  <a:tcPr/>
                </a:tc>
                <a:tc>
                  <a:txBody>
                    <a:bodyPr/>
                    <a:lstStyle/>
                    <a:p>
                      <a:r>
                        <a:rPr kumimoji="0" lang="en-US" sz="1000" b="1" kern="1200" baseline="0" dirty="0" smtClean="0">
                          <a:solidFill>
                            <a:schemeClr val="dk1"/>
                          </a:solidFill>
                          <a:latin typeface="+mn-lt"/>
                          <a:ea typeface="+mn-ea"/>
                          <a:cs typeface="+mn-cs"/>
                        </a:rPr>
                        <a:t>26.7(23.8-29.4) ND 504.1(460.9-672.9) b</a:t>
                      </a:r>
                      <a:endParaRPr lang="en-US" sz="1000" b="1" dirty="0"/>
                    </a:p>
                  </a:txBody>
                  <a:tcPr/>
                </a:tc>
                <a:tc>
                  <a:txBody>
                    <a:bodyPr/>
                    <a:lstStyle/>
                    <a:p>
                      <a:r>
                        <a:rPr kumimoji="0" lang="en-US" sz="1000" b="1" kern="1200" baseline="0" dirty="0" smtClean="0">
                          <a:solidFill>
                            <a:schemeClr val="dk1"/>
                          </a:solidFill>
                          <a:latin typeface="+mn-lt"/>
                          <a:ea typeface="+mn-ea"/>
                          <a:cs typeface="+mn-cs"/>
                        </a:rPr>
                        <a:t>2709(864-3686) </a:t>
                      </a:r>
                    </a:p>
                    <a:p>
                      <a:r>
                        <a:rPr kumimoji="0" lang="en-US" sz="1000" b="1" kern="1200" baseline="0" dirty="0" smtClean="0">
                          <a:solidFill>
                            <a:schemeClr val="dk1"/>
                          </a:solidFill>
                          <a:latin typeface="+mn-lt"/>
                          <a:ea typeface="+mn-ea"/>
                          <a:cs typeface="+mn-cs"/>
                        </a:rPr>
                        <a:t>ND </a:t>
                      </a:r>
                    </a:p>
                    <a:p>
                      <a:r>
                        <a:rPr kumimoji="0" lang="en-US" sz="1000" b="1" kern="1200" baseline="0" dirty="0" smtClean="0">
                          <a:solidFill>
                            <a:schemeClr val="dk1"/>
                          </a:solidFill>
                          <a:latin typeface="+mn-lt"/>
                          <a:ea typeface="+mn-ea"/>
                          <a:cs typeface="+mn-cs"/>
                        </a:rPr>
                        <a:t>2709(864-3686)c </a:t>
                      </a:r>
                      <a:endParaRPr lang="en-US" sz="1000" b="1" dirty="0"/>
                    </a:p>
                  </a:txBody>
                  <a:tcPr/>
                </a:tc>
                <a:tc>
                  <a:txBody>
                    <a:bodyPr/>
                    <a:lstStyle/>
                    <a:p>
                      <a:r>
                        <a:rPr kumimoji="0" lang="en-US" sz="1000" b="1" kern="1200" baseline="0" dirty="0" smtClean="0">
                          <a:solidFill>
                            <a:schemeClr val="dk1"/>
                          </a:solidFill>
                          <a:latin typeface="+mn-lt"/>
                          <a:ea typeface="+mn-ea"/>
                          <a:cs typeface="+mn-cs"/>
                        </a:rPr>
                        <a:t>19.2(14.2-27.5)a </a:t>
                      </a:r>
                    </a:p>
                    <a:p>
                      <a:r>
                        <a:rPr kumimoji="0" lang="en-US" sz="1000" b="1" kern="1200" baseline="0" dirty="0" smtClean="0">
                          <a:solidFill>
                            <a:schemeClr val="dk1"/>
                          </a:solidFill>
                          <a:latin typeface="+mn-lt"/>
                          <a:ea typeface="+mn-ea"/>
                          <a:cs typeface="+mn-cs"/>
                        </a:rPr>
                        <a:t>ND </a:t>
                      </a:r>
                    </a:p>
                    <a:p>
                      <a:r>
                        <a:rPr kumimoji="0" lang="en-US" sz="1000" b="1" kern="1200" baseline="0" dirty="0" smtClean="0">
                          <a:solidFill>
                            <a:schemeClr val="dk1"/>
                          </a:solidFill>
                          <a:latin typeface="+mn-lt"/>
                          <a:ea typeface="+mn-ea"/>
                          <a:cs typeface="+mn-cs"/>
                        </a:rPr>
                        <a:t>26.7(23.8-29.4)b </a:t>
                      </a:r>
                      <a:endParaRPr lang="en-US" sz="1000" b="1" dirty="0"/>
                    </a:p>
                  </a:txBody>
                  <a:tcPr/>
                </a:tc>
                <a:tc>
                  <a:txBody>
                    <a:bodyPr/>
                    <a:lstStyle/>
                    <a:p>
                      <a:r>
                        <a:rPr kumimoji="0" lang="en-US" sz="1000" b="1" kern="1200" baseline="0" dirty="0" smtClean="0">
                          <a:solidFill>
                            <a:schemeClr val="dk1"/>
                          </a:solidFill>
                          <a:latin typeface="+mn-lt"/>
                          <a:ea typeface="+mn-ea"/>
                          <a:cs typeface="+mn-cs"/>
                        </a:rPr>
                        <a:t>17.8(14.7-22.7) </a:t>
                      </a:r>
                    </a:p>
                    <a:p>
                      <a:r>
                        <a:rPr kumimoji="0" lang="en-US" sz="1000" b="1" kern="1200" baseline="0" dirty="0" smtClean="0">
                          <a:solidFill>
                            <a:schemeClr val="dk1"/>
                          </a:solidFill>
                          <a:latin typeface="+mn-lt"/>
                          <a:ea typeface="+mn-ea"/>
                          <a:cs typeface="+mn-cs"/>
                        </a:rPr>
                        <a:t>ND </a:t>
                      </a:r>
                    </a:p>
                    <a:p>
                      <a:r>
                        <a:rPr kumimoji="0" lang="en-US" sz="1000" b="1" kern="1200" baseline="0" dirty="0" smtClean="0">
                          <a:solidFill>
                            <a:schemeClr val="dk1"/>
                          </a:solidFill>
                          <a:latin typeface="+mn-lt"/>
                          <a:ea typeface="+mn-ea"/>
                          <a:cs typeface="+mn-cs"/>
                        </a:rPr>
                        <a:t>19.2(14.2-27.5)a </a:t>
                      </a:r>
                      <a:endParaRPr lang="en-US" sz="1000" b="1" dirty="0"/>
                    </a:p>
                  </a:txBody>
                  <a:tcPr/>
                </a:tc>
                <a:tc>
                  <a:txBody>
                    <a:bodyPr/>
                    <a:lstStyle/>
                    <a:p>
                      <a:r>
                        <a:rPr kumimoji="0" lang="en-US" sz="1000" b="1" kern="1200" baseline="0" dirty="0" smtClean="0">
                          <a:solidFill>
                            <a:schemeClr val="dk1"/>
                          </a:solidFill>
                          <a:latin typeface="+mn-lt"/>
                          <a:ea typeface="+mn-ea"/>
                          <a:cs typeface="+mn-cs"/>
                        </a:rPr>
                        <a:t>504.1(460.9-672.9) </a:t>
                      </a:r>
                    </a:p>
                    <a:p>
                      <a:r>
                        <a:rPr kumimoji="0" lang="en-US" sz="1000" b="1" kern="1200" baseline="0" dirty="0" smtClean="0">
                          <a:solidFill>
                            <a:schemeClr val="dk1"/>
                          </a:solidFill>
                          <a:latin typeface="+mn-lt"/>
                          <a:ea typeface="+mn-ea"/>
                          <a:cs typeface="+mn-cs"/>
                        </a:rPr>
                        <a:t>ND</a:t>
                      </a:r>
                    </a:p>
                    <a:p>
                      <a:r>
                        <a:rPr kumimoji="0" lang="en-US" sz="1000" b="1" kern="1200" baseline="0" dirty="0" smtClean="0">
                          <a:solidFill>
                            <a:schemeClr val="dk1"/>
                          </a:solidFill>
                          <a:latin typeface="+mn-lt"/>
                          <a:ea typeface="+mn-ea"/>
                          <a:cs typeface="+mn-cs"/>
                        </a:rPr>
                        <a:t>17.8(14.7-22.7)a</a:t>
                      </a:r>
                      <a:endParaRPr lang="en-US" sz="1000" b="1" dirty="0"/>
                    </a:p>
                  </a:txBody>
                  <a:tcPr/>
                </a:tc>
              </a:tr>
            </a:tbl>
          </a:graphicData>
        </a:graphic>
      </p:graphicFrame>
      <p:sp>
        <p:nvSpPr>
          <p:cNvPr id="3" name="Title 2"/>
          <p:cNvSpPr>
            <a:spLocks noGrp="1"/>
          </p:cNvSpPr>
          <p:nvPr>
            <p:ph type="title"/>
          </p:nvPr>
        </p:nvSpPr>
        <p:spPr/>
        <p:txBody>
          <a:bodyPr>
            <a:normAutofit/>
          </a:bodyPr>
          <a:lstStyle/>
          <a:p>
            <a:r>
              <a:rPr lang="en-US" sz="1800" b="0" i="1" dirty="0" smtClean="0"/>
              <a:t>Table 1 : </a:t>
            </a:r>
            <a:r>
              <a:rPr lang="en-US" sz="1600" dirty="0" smtClean="0"/>
              <a:t>Th1 and Th2 serum cytokines levels and spleen white pulp sizes (SWPs) in the control and vaccinated groups of </a:t>
            </a:r>
            <a:r>
              <a:rPr lang="en-US" sz="1600" dirty="0" err="1" smtClean="0"/>
              <a:t>Balb</a:t>
            </a:r>
            <a:r>
              <a:rPr lang="en-US" sz="1600" dirty="0" smtClean="0"/>
              <a:t>/c mice after challenging with live </a:t>
            </a:r>
            <a:r>
              <a:rPr lang="en-US" sz="1600" dirty="0" err="1" smtClean="0"/>
              <a:t>L.major</a:t>
            </a:r>
            <a:r>
              <a:rPr lang="en-US" sz="1600" dirty="0" smtClean="0"/>
              <a:t> </a:t>
            </a:r>
            <a:r>
              <a:rPr lang="en-US" sz="1600" dirty="0" err="1" smtClean="0"/>
              <a:t>promastigot</a:t>
            </a:r>
            <a:endParaRPr lang="en-US" sz="1600" dirty="0"/>
          </a:p>
        </p:txBody>
      </p:sp>
      <p:sp>
        <p:nvSpPr>
          <p:cNvPr id="5" name="Rectangle 4"/>
          <p:cNvSpPr/>
          <p:nvPr/>
        </p:nvSpPr>
        <p:spPr>
          <a:xfrm>
            <a:off x="304800" y="5257801"/>
            <a:ext cx="8153400" cy="461665"/>
          </a:xfrm>
          <a:prstGeom prst="rect">
            <a:avLst/>
          </a:prstGeom>
        </p:spPr>
        <p:txBody>
          <a:bodyPr wrap="square">
            <a:spAutoFit/>
          </a:bodyPr>
          <a:lstStyle/>
          <a:p>
            <a:r>
              <a:rPr lang="en-US" sz="1200" dirty="0" smtClean="0"/>
              <a:t>F: Female M: Male T: Total SWPs: Spleen White Pulp size min :( Min-Max)/2</a:t>
            </a:r>
          </a:p>
          <a:p>
            <a:r>
              <a:rPr lang="en-US" sz="1200" dirty="0" smtClean="0"/>
              <a:t>a-c Means within a column with no common superscripts are significantly different (P&lt;0.005)</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2938462"/>
        </p:xfrm>
        <a:graphic>
          <a:graphicData uri="http://schemas.openxmlformats.org/drawingml/2006/table">
            <a:tbl>
              <a:tblPr firstRow="1" bandRow="1">
                <a:tableStyleId>{5C22544A-7EE6-4342-B048-85BDC9FD1C3A}</a:tableStyleId>
              </a:tblPr>
              <a:tblGrid>
                <a:gridCol w="1219200"/>
                <a:gridCol w="1828800"/>
                <a:gridCol w="1066800"/>
                <a:gridCol w="1752600"/>
                <a:gridCol w="990600"/>
                <a:gridCol w="1371600"/>
              </a:tblGrid>
              <a:tr h="894315">
                <a:tc>
                  <a:txBody>
                    <a:bodyPr/>
                    <a:lstStyle/>
                    <a:p>
                      <a:endParaRPr lang="en-US" b="1" dirty="0"/>
                    </a:p>
                  </a:txBody>
                  <a:tcPr/>
                </a:tc>
                <a:tc>
                  <a:txBody>
                    <a:bodyPr/>
                    <a:lstStyle/>
                    <a:p>
                      <a:r>
                        <a:rPr kumimoji="0" lang="en-US" sz="1800" b="1" kern="1200" baseline="0" dirty="0" smtClean="0">
                          <a:solidFill>
                            <a:schemeClr val="dk1"/>
                          </a:solidFill>
                          <a:latin typeface="+mn-lt"/>
                          <a:ea typeface="+mn-ea"/>
                          <a:cs typeface="+mn-cs"/>
                        </a:rPr>
                        <a:t>Sum of Squares </a:t>
                      </a:r>
                      <a:r>
                        <a:rPr kumimoji="0" lang="en-US" sz="1800" b="1" kern="1200" baseline="0" dirty="0" err="1" smtClean="0">
                          <a:solidFill>
                            <a:schemeClr val="dk1"/>
                          </a:solidFill>
                          <a:latin typeface="+mn-lt"/>
                          <a:ea typeface="+mn-ea"/>
                          <a:cs typeface="+mn-cs"/>
                        </a:rPr>
                        <a:t>df</a:t>
                      </a:r>
                      <a:r>
                        <a:rPr kumimoji="0" lang="en-US" sz="1800" b="1" kern="1200" baseline="0" dirty="0" smtClean="0">
                          <a:solidFill>
                            <a:schemeClr val="dk1"/>
                          </a:solidFill>
                          <a:latin typeface="+mn-lt"/>
                          <a:ea typeface="+mn-ea"/>
                          <a:cs typeface="+mn-cs"/>
                        </a:rPr>
                        <a:t> </a:t>
                      </a:r>
                      <a:endParaRPr lang="en-US" b="1" dirty="0"/>
                    </a:p>
                  </a:txBody>
                  <a:tcPr/>
                </a:tc>
                <a:tc>
                  <a:txBody>
                    <a:bodyPr/>
                    <a:lstStyle/>
                    <a:p>
                      <a:r>
                        <a:rPr kumimoji="0" lang="en-US" sz="1800" b="1" kern="1200" baseline="0" dirty="0" smtClean="0">
                          <a:solidFill>
                            <a:schemeClr val="dk1"/>
                          </a:solidFill>
                          <a:latin typeface="+mn-lt"/>
                          <a:ea typeface="+mn-ea"/>
                          <a:cs typeface="+mn-cs"/>
                        </a:rPr>
                        <a:t>Mean </a:t>
                      </a:r>
                      <a:endParaRPr lang="en-US" b="1" dirty="0"/>
                    </a:p>
                  </a:txBody>
                  <a:tcPr/>
                </a:tc>
                <a:tc>
                  <a:txBody>
                    <a:bodyPr/>
                    <a:lstStyle/>
                    <a:p>
                      <a:r>
                        <a:rPr kumimoji="0" lang="en-US" sz="1800" b="1" kern="1200" baseline="0" dirty="0" smtClean="0">
                          <a:solidFill>
                            <a:schemeClr val="dk1"/>
                          </a:solidFill>
                          <a:latin typeface="+mn-lt"/>
                          <a:ea typeface="+mn-ea"/>
                          <a:cs typeface="+mn-cs"/>
                        </a:rPr>
                        <a:t>Square</a:t>
                      </a:r>
                      <a:endParaRPr lang="en-US" b="1" dirty="0"/>
                    </a:p>
                  </a:txBody>
                  <a:tcPr/>
                </a:tc>
                <a:tc>
                  <a:txBody>
                    <a:bodyPr/>
                    <a:lstStyle/>
                    <a:p>
                      <a:r>
                        <a:rPr kumimoji="0" lang="en-US" sz="1800" b="1" kern="1200" baseline="0" dirty="0" smtClean="0">
                          <a:solidFill>
                            <a:schemeClr val="dk1"/>
                          </a:solidFill>
                          <a:latin typeface="+mn-lt"/>
                          <a:ea typeface="+mn-ea"/>
                          <a:cs typeface="+mn-cs"/>
                        </a:rPr>
                        <a:t>F</a:t>
                      </a:r>
                      <a:endParaRPr lang="en-US" b="1" dirty="0"/>
                    </a:p>
                  </a:txBody>
                  <a:tcPr/>
                </a:tc>
                <a:tc>
                  <a:txBody>
                    <a:bodyPr/>
                    <a:lstStyle/>
                    <a:p>
                      <a:r>
                        <a:rPr kumimoji="0" lang="en-US" sz="1800" b="1" kern="1200" baseline="0" dirty="0" smtClean="0">
                          <a:solidFill>
                            <a:schemeClr val="dk1"/>
                          </a:solidFill>
                          <a:latin typeface="+mn-lt"/>
                          <a:ea typeface="+mn-ea"/>
                          <a:cs typeface="+mn-cs"/>
                        </a:rPr>
                        <a:t>Sig. </a:t>
                      </a:r>
                      <a:endParaRPr lang="en-US" b="1" dirty="0"/>
                    </a:p>
                  </a:txBody>
                  <a:tcPr/>
                </a:tc>
              </a:tr>
              <a:tr h="2044147">
                <a:tc>
                  <a:txBody>
                    <a:bodyPr/>
                    <a:lstStyle/>
                    <a:p>
                      <a:r>
                        <a:rPr kumimoji="0" lang="en-US" sz="1800" b="1" kern="1200" baseline="0" dirty="0" smtClean="0">
                          <a:solidFill>
                            <a:schemeClr val="dk1"/>
                          </a:solidFill>
                          <a:latin typeface="+mn-lt"/>
                          <a:ea typeface="+mn-ea"/>
                          <a:cs typeface="+mn-cs"/>
                        </a:rPr>
                        <a:t>Between Groups </a:t>
                      </a:r>
                    </a:p>
                    <a:p>
                      <a:endParaRPr kumimoji="0" lang="en-US" sz="1800" b="1" kern="1200" baseline="0" dirty="0" smtClean="0">
                        <a:solidFill>
                          <a:schemeClr val="dk1"/>
                        </a:solidFill>
                        <a:latin typeface="+mn-lt"/>
                        <a:ea typeface="+mn-ea"/>
                        <a:cs typeface="+mn-cs"/>
                      </a:endParaRPr>
                    </a:p>
                    <a:p>
                      <a:r>
                        <a:rPr kumimoji="0" lang="en-US" sz="1800" b="1" kern="1200" baseline="0" dirty="0" smtClean="0">
                          <a:solidFill>
                            <a:schemeClr val="dk1"/>
                          </a:solidFill>
                          <a:latin typeface="+mn-lt"/>
                          <a:ea typeface="+mn-ea"/>
                          <a:cs typeface="+mn-cs"/>
                        </a:rPr>
                        <a:t>Within Groups </a:t>
                      </a:r>
                    </a:p>
                    <a:p>
                      <a:endParaRPr kumimoji="0" lang="en-US" sz="1800" b="1" kern="1200" baseline="0" dirty="0" smtClean="0">
                        <a:solidFill>
                          <a:schemeClr val="dk1"/>
                        </a:solidFill>
                        <a:latin typeface="+mn-lt"/>
                        <a:ea typeface="+mn-ea"/>
                        <a:cs typeface="+mn-cs"/>
                      </a:endParaRPr>
                    </a:p>
                    <a:p>
                      <a:r>
                        <a:rPr kumimoji="0" lang="en-US" sz="1800" b="1" kern="1200" baseline="0" dirty="0" smtClean="0">
                          <a:solidFill>
                            <a:schemeClr val="dk1"/>
                          </a:solidFill>
                          <a:latin typeface="+mn-lt"/>
                          <a:ea typeface="+mn-ea"/>
                          <a:cs typeface="+mn-cs"/>
                        </a:rPr>
                        <a:t>Total</a:t>
                      </a:r>
                      <a:endParaRPr lang="en-US" b="1" dirty="0"/>
                    </a:p>
                  </a:txBody>
                  <a:tcPr/>
                </a:tc>
                <a:tc>
                  <a:txBody>
                    <a:bodyPr/>
                    <a:lstStyle/>
                    <a:p>
                      <a:r>
                        <a:rPr kumimoji="0" lang="en-US" sz="1800" b="1" kern="1200" baseline="0" dirty="0" smtClean="0">
                          <a:solidFill>
                            <a:schemeClr val="dk1"/>
                          </a:solidFill>
                          <a:latin typeface="+mn-lt"/>
                          <a:ea typeface="+mn-ea"/>
                          <a:cs typeface="+mn-cs"/>
                        </a:rPr>
                        <a:t>639993.436</a:t>
                      </a:r>
                    </a:p>
                    <a:p>
                      <a:endParaRPr kumimoji="0" lang="en-US" sz="1800" b="1" kern="1200" baseline="0" dirty="0" smtClean="0">
                        <a:solidFill>
                          <a:schemeClr val="dk1"/>
                        </a:solidFill>
                        <a:latin typeface="+mn-lt"/>
                        <a:ea typeface="+mn-ea"/>
                        <a:cs typeface="+mn-cs"/>
                      </a:endParaRPr>
                    </a:p>
                    <a:p>
                      <a:r>
                        <a:rPr kumimoji="0" lang="en-US" sz="1800" b="1" kern="1200" baseline="0" dirty="0" smtClean="0">
                          <a:solidFill>
                            <a:schemeClr val="dk1"/>
                          </a:solidFill>
                          <a:latin typeface="+mn-lt"/>
                          <a:ea typeface="+mn-ea"/>
                          <a:cs typeface="+mn-cs"/>
                        </a:rPr>
                        <a:t>608538.611</a:t>
                      </a:r>
                    </a:p>
                    <a:p>
                      <a:endParaRPr kumimoji="0" lang="en-US" sz="1800" b="1" kern="1200" baseline="0" dirty="0" smtClean="0">
                        <a:solidFill>
                          <a:schemeClr val="dk1"/>
                        </a:solidFill>
                        <a:latin typeface="+mn-lt"/>
                        <a:ea typeface="+mn-ea"/>
                        <a:cs typeface="+mn-cs"/>
                      </a:endParaRPr>
                    </a:p>
                    <a:p>
                      <a:endParaRPr kumimoji="0" lang="en-US" sz="1800" b="1" kern="1200" baseline="0" dirty="0" smtClean="0">
                        <a:solidFill>
                          <a:schemeClr val="dk1"/>
                        </a:solidFill>
                        <a:latin typeface="+mn-lt"/>
                        <a:ea typeface="+mn-ea"/>
                        <a:cs typeface="+mn-cs"/>
                      </a:endParaRPr>
                    </a:p>
                    <a:p>
                      <a:endParaRPr kumimoji="0" lang="en-US" sz="1800" b="1" kern="1200" baseline="0" dirty="0" smtClean="0">
                        <a:solidFill>
                          <a:schemeClr val="dk1"/>
                        </a:solidFill>
                        <a:latin typeface="+mn-lt"/>
                        <a:ea typeface="+mn-ea"/>
                        <a:cs typeface="+mn-cs"/>
                      </a:endParaRPr>
                    </a:p>
                    <a:p>
                      <a:r>
                        <a:rPr kumimoji="0" lang="en-US" sz="1800" b="1" kern="1200" baseline="0" dirty="0" smtClean="0">
                          <a:solidFill>
                            <a:schemeClr val="dk1"/>
                          </a:solidFill>
                          <a:latin typeface="+mn-lt"/>
                          <a:ea typeface="+mn-ea"/>
                          <a:cs typeface="+mn-cs"/>
                        </a:rPr>
                        <a:t>1248532.047</a:t>
                      </a:r>
                      <a:endParaRPr lang="en-US" b="1" dirty="0"/>
                    </a:p>
                  </a:txBody>
                  <a:tcPr/>
                </a:tc>
                <a:tc>
                  <a:txBody>
                    <a:bodyPr/>
                    <a:lstStyle/>
                    <a:p>
                      <a:r>
                        <a:rPr kumimoji="0" lang="en-US" sz="1800" b="1" kern="1200" baseline="0" dirty="0" smtClean="0">
                          <a:solidFill>
                            <a:schemeClr val="dk1"/>
                          </a:solidFill>
                          <a:latin typeface="+mn-lt"/>
                          <a:ea typeface="+mn-ea"/>
                          <a:cs typeface="+mn-cs"/>
                        </a:rPr>
                        <a:t>3 </a:t>
                      </a:r>
                    </a:p>
                    <a:p>
                      <a:endParaRPr kumimoji="0" lang="en-US" sz="1800" b="1" kern="1200" baseline="0" dirty="0" smtClean="0">
                        <a:solidFill>
                          <a:schemeClr val="dk1"/>
                        </a:solidFill>
                        <a:latin typeface="+mn-lt"/>
                        <a:ea typeface="+mn-ea"/>
                        <a:cs typeface="+mn-cs"/>
                      </a:endParaRPr>
                    </a:p>
                    <a:p>
                      <a:endParaRPr kumimoji="0" lang="en-US" sz="1800" b="1" kern="1200" baseline="0" dirty="0" smtClean="0">
                        <a:solidFill>
                          <a:schemeClr val="dk1"/>
                        </a:solidFill>
                        <a:latin typeface="+mn-lt"/>
                        <a:ea typeface="+mn-ea"/>
                        <a:cs typeface="+mn-cs"/>
                      </a:endParaRPr>
                    </a:p>
                    <a:p>
                      <a:r>
                        <a:rPr kumimoji="0" lang="en-US" sz="1800" b="1" kern="1200" baseline="0" dirty="0" smtClean="0">
                          <a:solidFill>
                            <a:schemeClr val="dk1"/>
                          </a:solidFill>
                          <a:latin typeface="+mn-lt"/>
                          <a:ea typeface="+mn-ea"/>
                          <a:cs typeface="+mn-cs"/>
                        </a:rPr>
                        <a:t>21</a:t>
                      </a:r>
                    </a:p>
                    <a:p>
                      <a:endParaRPr kumimoji="0" lang="en-US" sz="1800" b="1" kern="1200" baseline="0" dirty="0" smtClean="0">
                        <a:solidFill>
                          <a:schemeClr val="dk1"/>
                        </a:solidFill>
                        <a:latin typeface="+mn-lt"/>
                        <a:ea typeface="+mn-ea"/>
                        <a:cs typeface="+mn-cs"/>
                      </a:endParaRPr>
                    </a:p>
                    <a:p>
                      <a:endParaRPr kumimoji="0" lang="en-US" sz="1800" b="1" kern="1200" baseline="0" dirty="0" smtClean="0">
                        <a:solidFill>
                          <a:schemeClr val="dk1"/>
                        </a:solidFill>
                        <a:latin typeface="+mn-lt"/>
                        <a:ea typeface="+mn-ea"/>
                        <a:cs typeface="+mn-cs"/>
                      </a:endParaRPr>
                    </a:p>
                    <a:p>
                      <a:r>
                        <a:rPr lang="en-US" b="1" dirty="0" smtClean="0"/>
                        <a:t>24</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mn-lt"/>
                          <a:ea typeface="+mn-ea"/>
                          <a:cs typeface="+mn-cs"/>
                        </a:rPr>
                        <a:t>213331.145</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kumimoji="0" lang="en-US" sz="1800" b="1" kern="1200" baseline="0" dirty="0" smtClean="0">
                          <a:solidFill>
                            <a:schemeClr val="dk1"/>
                          </a:solidFill>
                          <a:latin typeface="+mn-lt"/>
                          <a:ea typeface="+mn-ea"/>
                          <a:cs typeface="+mn-cs"/>
                        </a:rPr>
                        <a:t>28978.029 </a:t>
                      </a:r>
                      <a:endParaRPr lang="en-US" b="1" dirty="0"/>
                    </a:p>
                  </a:txBody>
                  <a:tcPr/>
                </a:tc>
                <a:tc>
                  <a:txBody>
                    <a:bodyPr/>
                    <a:lstStyle/>
                    <a:p>
                      <a:r>
                        <a:rPr kumimoji="0" lang="en-US" sz="1800" b="1" kern="1200" baseline="0" dirty="0" smtClean="0">
                          <a:solidFill>
                            <a:schemeClr val="dk1"/>
                          </a:solidFill>
                          <a:latin typeface="+mn-lt"/>
                          <a:ea typeface="+mn-ea"/>
                          <a:cs typeface="+mn-cs"/>
                        </a:rPr>
                        <a:t>7.362</a:t>
                      </a:r>
                      <a:endParaRPr lang="en-US" b="1" dirty="0"/>
                    </a:p>
                  </a:txBody>
                  <a:tcPr/>
                </a:tc>
                <a:tc>
                  <a:txBody>
                    <a:bodyPr/>
                    <a:lstStyle/>
                    <a:p>
                      <a:r>
                        <a:rPr kumimoji="0" lang="en-US" sz="1800" b="1" kern="1200" baseline="0" dirty="0" smtClean="0">
                          <a:solidFill>
                            <a:schemeClr val="dk1"/>
                          </a:solidFill>
                          <a:latin typeface="+mn-lt"/>
                          <a:ea typeface="+mn-ea"/>
                          <a:cs typeface="+mn-cs"/>
                        </a:rPr>
                        <a:t>.001</a:t>
                      </a:r>
                      <a:endParaRPr lang="en-US" b="1" dirty="0"/>
                    </a:p>
                  </a:txBody>
                  <a:tcPr/>
                </a:tc>
              </a:tr>
            </a:tbl>
          </a:graphicData>
        </a:graphic>
      </p:graphicFrame>
      <p:sp>
        <p:nvSpPr>
          <p:cNvPr id="3" name="Title 2"/>
          <p:cNvSpPr>
            <a:spLocks noGrp="1"/>
          </p:cNvSpPr>
          <p:nvPr>
            <p:ph type="title"/>
          </p:nvPr>
        </p:nvSpPr>
        <p:spPr/>
        <p:txBody>
          <a:bodyPr>
            <a:normAutofit/>
          </a:bodyPr>
          <a:lstStyle/>
          <a:p>
            <a:r>
              <a:rPr lang="en-US" sz="2000" i="1" dirty="0" smtClean="0"/>
              <a:t>Table 2: </a:t>
            </a:r>
            <a:r>
              <a:rPr lang="en-US" sz="2000" dirty="0" smtClean="0"/>
              <a:t>A statistically comparison between the SWPS expansion rates of the groups LT, LB and LBT and control challenged with live </a:t>
            </a:r>
            <a:r>
              <a:rPr lang="en-US" sz="2000" dirty="0" err="1" smtClean="0"/>
              <a:t>L.major</a:t>
            </a:r>
            <a:r>
              <a:rPr lang="en-US" sz="2000" dirty="0" smtClean="0"/>
              <a:t> </a:t>
            </a:r>
            <a:r>
              <a:rPr lang="en-US" sz="2000" dirty="0" err="1" smtClean="0"/>
              <a:t>promastigotes</a:t>
            </a:r>
            <a:r>
              <a:rPr lang="en-US" sz="2000" i="1" dirty="0" smtClean="0"/>
              <a:t>.</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47800"/>
          <a:ext cx="8229600" cy="3845560"/>
        </p:xfrm>
        <a:graphic>
          <a:graphicData uri="http://schemas.openxmlformats.org/drawingml/2006/table">
            <a:tbl>
              <a:tblPr firstRow="1" bandRow="1">
                <a:tableStyleId>{5C22544A-7EE6-4342-B048-85BDC9FD1C3A}</a:tableStyleId>
              </a:tblPr>
              <a:tblGrid>
                <a:gridCol w="2514600"/>
                <a:gridCol w="1752600"/>
                <a:gridCol w="609600"/>
                <a:gridCol w="1676400"/>
                <a:gridCol w="762000"/>
                <a:gridCol w="914400"/>
              </a:tblGrid>
              <a:tr h="370840">
                <a:tc>
                  <a:txBody>
                    <a:bodyPr/>
                    <a:lstStyle/>
                    <a:p>
                      <a:r>
                        <a:rPr kumimoji="0" lang="en-US" sz="1600" b="1" kern="1200" baseline="0" dirty="0" smtClean="0">
                          <a:solidFill>
                            <a:schemeClr val="lt1"/>
                          </a:solidFill>
                          <a:latin typeface="+mn-lt"/>
                          <a:ea typeface="+mn-ea"/>
                          <a:cs typeface="+mn-cs"/>
                        </a:rPr>
                        <a:t>ANOVA</a:t>
                      </a:r>
                      <a:endParaRPr lang="en-US" sz="1600" dirty="0"/>
                    </a:p>
                  </a:txBody>
                  <a:tcPr/>
                </a:tc>
                <a:tc>
                  <a:txBody>
                    <a:bodyPr/>
                    <a:lstStyle/>
                    <a:p>
                      <a:r>
                        <a:rPr kumimoji="0" lang="en-US" sz="1600" b="1" kern="1200" baseline="0" dirty="0" smtClean="0">
                          <a:solidFill>
                            <a:schemeClr val="lt1"/>
                          </a:solidFill>
                          <a:latin typeface="+mn-lt"/>
                          <a:ea typeface="+mn-ea"/>
                          <a:cs typeface="+mn-cs"/>
                        </a:rPr>
                        <a:t>Sum of Squares</a:t>
                      </a:r>
                      <a:endParaRPr lang="en-US" sz="1600" dirty="0"/>
                    </a:p>
                  </a:txBody>
                  <a:tcPr/>
                </a:tc>
                <a:tc>
                  <a:txBody>
                    <a:bodyPr/>
                    <a:lstStyle/>
                    <a:p>
                      <a:r>
                        <a:rPr kumimoji="0" lang="en-US" sz="1600" b="1" kern="1200" baseline="0" dirty="0" err="1" smtClean="0">
                          <a:solidFill>
                            <a:schemeClr val="lt1"/>
                          </a:solidFill>
                          <a:latin typeface="+mn-lt"/>
                          <a:ea typeface="+mn-ea"/>
                          <a:cs typeface="+mn-cs"/>
                        </a:rPr>
                        <a:t>df</a:t>
                      </a:r>
                      <a:endParaRPr lang="en-US" sz="1600" dirty="0"/>
                    </a:p>
                  </a:txBody>
                  <a:tcPr/>
                </a:tc>
                <a:tc>
                  <a:txBody>
                    <a:bodyPr/>
                    <a:lstStyle/>
                    <a:p>
                      <a:r>
                        <a:rPr kumimoji="0" lang="en-US" sz="1600" b="1" kern="1200" baseline="0" dirty="0" smtClean="0">
                          <a:solidFill>
                            <a:schemeClr val="lt1"/>
                          </a:solidFill>
                          <a:latin typeface="+mn-lt"/>
                          <a:ea typeface="+mn-ea"/>
                          <a:cs typeface="+mn-cs"/>
                        </a:rPr>
                        <a:t>Mean Square</a:t>
                      </a:r>
                      <a:endParaRPr lang="en-US" sz="1600" dirty="0"/>
                    </a:p>
                  </a:txBody>
                  <a:tcPr/>
                </a:tc>
                <a:tc>
                  <a:txBody>
                    <a:bodyPr/>
                    <a:lstStyle/>
                    <a:p>
                      <a:r>
                        <a:rPr kumimoji="0" lang="en-US" sz="1600" b="1" kern="1200" baseline="0" dirty="0" smtClean="0">
                          <a:solidFill>
                            <a:schemeClr val="lt1"/>
                          </a:solidFill>
                          <a:latin typeface="+mn-lt"/>
                          <a:ea typeface="+mn-ea"/>
                          <a:cs typeface="+mn-cs"/>
                        </a:rPr>
                        <a:t>F</a:t>
                      </a:r>
                      <a:endParaRPr lang="en-US" sz="1600" dirty="0"/>
                    </a:p>
                  </a:txBody>
                  <a:tcPr/>
                </a:tc>
                <a:tc>
                  <a:txBody>
                    <a:bodyPr/>
                    <a:lstStyle/>
                    <a:p>
                      <a:r>
                        <a:rPr kumimoji="0" lang="en-US" sz="1600" b="1" kern="1200" baseline="0" dirty="0" smtClean="0">
                          <a:solidFill>
                            <a:schemeClr val="lt1"/>
                          </a:solidFill>
                          <a:latin typeface="+mn-lt"/>
                          <a:ea typeface="+mn-ea"/>
                          <a:cs typeface="+mn-cs"/>
                        </a:rPr>
                        <a:t>Sig.</a:t>
                      </a:r>
                      <a:endParaRPr lang="en-US" sz="1600" dirty="0"/>
                    </a:p>
                  </a:txBody>
                  <a:tcPr/>
                </a:tc>
              </a:tr>
              <a:tr h="370840">
                <a:tc>
                  <a:txBody>
                    <a:bodyPr/>
                    <a:lstStyle/>
                    <a:p>
                      <a:r>
                        <a:rPr kumimoji="0" lang="en-US" sz="1200" b="1" kern="1200" baseline="0" dirty="0" smtClean="0">
                          <a:solidFill>
                            <a:schemeClr val="dk1"/>
                          </a:solidFill>
                          <a:latin typeface="+mn-lt"/>
                          <a:ea typeface="+mn-ea"/>
                          <a:cs typeface="+mn-cs"/>
                        </a:rPr>
                        <a:t>IFN-γ        Between Groups       </a:t>
                      </a:r>
                    </a:p>
                    <a:p>
                      <a:r>
                        <a:rPr kumimoji="0" lang="en-US" sz="1200" b="1" kern="1200" baseline="0" dirty="0" smtClean="0">
                          <a:solidFill>
                            <a:schemeClr val="dk1"/>
                          </a:solidFill>
                          <a:latin typeface="+mn-lt"/>
                          <a:ea typeface="+mn-ea"/>
                          <a:cs typeface="+mn-cs"/>
                        </a:rPr>
                        <a:t>Levels</a:t>
                      </a:r>
                    </a:p>
                    <a:p>
                      <a:r>
                        <a:rPr kumimoji="0" lang="en-US" sz="1200" b="1" kern="1200" baseline="0" dirty="0" smtClean="0">
                          <a:solidFill>
                            <a:schemeClr val="dk1"/>
                          </a:solidFill>
                          <a:latin typeface="+mn-lt"/>
                          <a:ea typeface="+mn-ea"/>
                          <a:cs typeface="+mn-cs"/>
                        </a:rPr>
                        <a:t>                  Within Groups </a:t>
                      </a:r>
                    </a:p>
                    <a:p>
                      <a:r>
                        <a:rPr kumimoji="0" lang="en-US" sz="1200" b="1" kern="1200" baseline="0" dirty="0" smtClean="0">
                          <a:solidFill>
                            <a:schemeClr val="dk1"/>
                          </a:solidFill>
                          <a:latin typeface="+mn-lt"/>
                          <a:ea typeface="+mn-ea"/>
                          <a:cs typeface="+mn-cs"/>
                        </a:rPr>
                        <a:t>                  Total</a:t>
                      </a:r>
                      <a:endParaRPr lang="en-US" sz="1200" b="1" dirty="0"/>
                    </a:p>
                  </a:txBody>
                  <a:tcPr/>
                </a:tc>
                <a:tc>
                  <a:txBody>
                    <a:bodyPr/>
                    <a:lstStyle/>
                    <a:p>
                      <a:r>
                        <a:rPr kumimoji="0" lang="en-US" sz="1200" b="1" kern="1200" baseline="0" dirty="0" smtClean="0">
                          <a:solidFill>
                            <a:schemeClr val="dk1"/>
                          </a:solidFill>
                          <a:latin typeface="+mn-lt"/>
                          <a:ea typeface="+mn-ea"/>
                          <a:cs typeface="+mn-cs"/>
                        </a:rPr>
                        <a:t>98.548</a:t>
                      </a:r>
                    </a:p>
                    <a:p>
                      <a:endParaRPr kumimoji="0" lang="en-US" sz="1200" b="1" kern="1200" baseline="0" dirty="0" smtClean="0">
                        <a:solidFill>
                          <a:schemeClr val="dk1"/>
                        </a:solidFill>
                        <a:latin typeface="+mn-lt"/>
                        <a:ea typeface="+mn-ea"/>
                        <a:cs typeface="+mn-cs"/>
                      </a:endParaRPr>
                    </a:p>
                    <a:p>
                      <a:r>
                        <a:rPr kumimoji="0" lang="en-US" sz="1200" b="1" kern="1200" baseline="0" dirty="0" smtClean="0">
                          <a:solidFill>
                            <a:schemeClr val="dk1"/>
                          </a:solidFill>
                          <a:latin typeface="+mn-lt"/>
                          <a:ea typeface="+mn-ea"/>
                          <a:cs typeface="+mn-cs"/>
                        </a:rPr>
                        <a:t>1295.035</a:t>
                      </a:r>
                    </a:p>
                    <a:p>
                      <a:r>
                        <a:rPr kumimoji="0" lang="en-US" sz="1200" b="1" kern="1200" baseline="0" dirty="0" smtClean="0">
                          <a:solidFill>
                            <a:schemeClr val="dk1"/>
                          </a:solidFill>
                          <a:latin typeface="+mn-lt"/>
                          <a:ea typeface="+mn-ea"/>
                          <a:cs typeface="+mn-cs"/>
                        </a:rPr>
                        <a:t>1393.583</a:t>
                      </a:r>
                      <a:endParaRPr lang="en-US" sz="1200" b="1" dirty="0"/>
                    </a:p>
                  </a:txBody>
                  <a:tcPr/>
                </a:tc>
                <a:tc>
                  <a:txBody>
                    <a:bodyPr/>
                    <a:lstStyle/>
                    <a:p>
                      <a:r>
                        <a:rPr kumimoji="0" lang="en-US" sz="1200" b="1" kern="1200" baseline="0" dirty="0" smtClean="0">
                          <a:solidFill>
                            <a:schemeClr val="dk1"/>
                          </a:solidFill>
                          <a:latin typeface="+mn-lt"/>
                          <a:ea typeface="+mn-ea"/>
                          <a:cs typeface="+mn-cs"/>
                        </a:rPr>
                        <a:t> 3</a:t>
                      </a:r>
                    </a:p>
                    <a:p>
                      <a:endParaRPr kumimoji="0" lang="en-US" sz="1200" b="1" kern="1200" baseline="0" dirty="0" smtClean="0">
                        <a:solidFill>
                          <a:schemeClr val="dk1"/>
                        </a:solidFill>
                        <a:latin typeface="+mn-lt"/>
                        <a:ea typeface="+mn-ea"/>
                        <a:cs typeface="+mn-cs"/>
                      </a:endParaRPr>
                    </a:p>
                    <a:p>
                      <a:r>
                        <a:rPr kumimoji="0" lang="en-US" sz="1200" b="1" kern="1200" baseline="0" dirty="0" smtClean="0">
                          <a:solidFill>
                            <a:schemeClr val="dk1"/>
                          </a:solidFill>
                          <a:latin typeface="+mn-lt"/>
                          <a:ea typeface="+mn-ea"/>
                          <a:cs typeface="+mn-cs"/>
                        </a:rPr>
                        <a:t>32</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baseline="0" dirty="0" smtClean="0">
                          <a:solidFill>
                            <a:schemeClr val="dk1"/>
                          </a:solidFill>
                          <a:latin typeface="+mn-lt"/>
                          <a:ea typeface="+mn-ea"/>
                          <a:cs typeface="+mn-cs"/>
                        </a:rPr>
                        <a:t>35</a:t>
                      </a:r>
                      <a:endParaRPr lang="en-US" sz="1200" b="1" dirty="0" smtClean="0"/>
                    </a:p>
                    <a:p>
                      <a:endParaRPr lang="en-US" sz="1200" b="1" dirty="0"/>
                    </a:p>
                  </a:txBody>
                  <a:tcPr/>
                </a:tc>
                <a:tc>
                  <a:txBody>
                    <a:bodyPr/>
                    <a:lstStyle/>
                    <a:p>
                      <a:r>
                        <a:rPr kumimoji="0" lang="en-US" sz="1200" b="1" kern="1200" baseline="0" dirty="0" smtClean="0">
                          <a:solidFill>
                            <a:schemeClr val="dk1"/>
                          </a:solidFill>
                          <a:latin typeface="+mn-lt"/>
                          <a:ea typeface="+mn-ea"/>
                          <a:cs typeface="+mn-cs"/>
                        </a:rPr>
                        <a:t>32.849</a:t>
                      </a:r>
                    </a:p>
                    <a:p>
                      <a:endParaRPr kumimoji="0" lang="en-US" sz="1200" b="1" kern="1200" baseline="0" dirty="0" smtClean="0">
                        <a:solidFill>
                          <a:schemeClr val="dk1"/>
                        </a:solidFill>
                        <a:latin typeface="+mn-lt"/>
                        <a:ea typeface="+mn-ea"/>
                        <a:cs typeface="+mn-cs"/>
                      </a:endParaRPr>
                    </a:p>
                    <a:p>
                      <a:r>
                        <a:rPr kumimoji="0" lang="en-US" sz="1200" b="1" kern="1200" baseline="0" dirty="0" smtClean="0">
                          <a:solidFill>
                            <a:schemeClr val="dk1"/>
                          </a:solidFill>
                          <a:latin typeface="+mn-lt"/>
                          <a:ea typeface="+mn-ea"/>
                          <a:cs typeface="+mn-cs"/>
                        </a:rPr>
                        <a:t>40.470 </a:t>
                      </a:r>
                      <a:endParaRPr lang="en-US" sz="1200" b="1" dirty="0"/>
                    </a:p>
                  </a:txBody>
                  <a:tcPr/>
                </a:tc>
                <a:tc>
                  <a:txBody>
                    <a:bodyPr/>
                    <a:lstStyle/>
                    <a:p>
                      <a:r>
                        <a:rPr kumimoji="0" lang="en-US" sz="1200" b="1" kern="1200" baseline="0" dirty="0" smtClean="0">
                          <a:solidFill>
                            <a:schemeClr val="dk1"/>
                          </a:solidFill>
                          <a:latin typeface="+mn-lt"/>
                          <a:ea typeface="+mn-ea"/>
                          <a:cs typeface="+mn-cs"/>
                        </a:rPr>
                        <a:t>.812</a:t>
                      </a:r>
                      <a:endParaRPr lang="en-US" sz="1200" b="1" dirty="0"/>
                    </a:p>
                  </a:txBody>
                  <a:tcPr/>
                </a:tc>
                <a:tc>
                  <a:txBody>
                    <a:bodyPr/>
                    <a:lstStyle/>
                    <a:p>
                      <a:r>
                        <a:rPr kumimoji="0" lang="en-US" sz="1200" b="1" kern="1200" baseline="0" dirty="0" smtClean="0">
                          <a:solidFill>
                            <a:schemeClr val="dk1"/>
                          </a:solidFill>
                          <a:latin typeface="+mn-lt"/>
                          <a:ea typeface="+mn-ea"/>
                          <a:cs typeface="+mn-cs"/>
                        </a:rPr>
                        <a:t>.497 </a:t>
                      </a:r>
                      <a:endParaRPr lang="en-US" sz="1200" b="1" dirty="0"/>
                    </a:p>
                  </a:txBody>
                  <a:tcPr/>
                </a:tc>
              </a:tr>
              <a:tr h="370840">
                <a:tc>
                  <a:txBody>
                    <a:bodyPr/>
                    <a:lstStyle/>
                    <a:p>
                      <a:r>
                        <a:rPr kumimoji="0" lang="en-US" sz="1200" b="1" kern="1200" baseline="0" dirty="0" smtClean="0">
                          <a:solidFill>
                            <a:schemeClr val="dk1"/>
                          </a:solidFill>
                          <a:latin typeface="+mn-lt"/>
                          <a:ea typeface="+mn-ea"/>
                          <a:cs typeface="+mn-cs"/>
                        </a:rPr>
                        <a:t>IL-12       Between Groups Levels</a:t>
                      </a:r>
                    </a:p>
                    <a:p>
                      <a:r>
                        <a:rPr kumimoji="0" lang="en-US" sz="1200" b="1" kern="1200" baseline="0" dirty="0" smtClean="0">
                          <a:solidFill>
                            <a:schemeClr val="dk1"/>
                          </a:solidFill>
                          <a:latin typeface="+mn-lt"/>
                          <a:ea typeface="+mn-ea"/>
                          <a:cs typeface="+mn-cs"/>
                        </a:rPr>
                        <a:t>                  Within Groups </a:t>
                      </a:r>
                    </a:p>
                    <a:p>
                      <a:r>
                        <a:rPr kumimoji="0" lang="en-US" sz="1200" b="1" kern="1200" baseline="0" dirty="0" smtClean="0">
                          <a:solidFill>
                            <a:schemeClr val="dk1"/>
                          </a:solidFill>
                          <a:latin typeface="+mn-lt"/>
                          <a:ea typeface="+mn-ea"/>
                          <a:cs typeface="+mn-cs"/>
                        </a:rPr>
                        <a:t>                  Total</a:t>
                      </a:r>
                      <a:endParaRPr lang="en-US" sz="1200" b="1" dirty="0"/>
                    </a:p>
                  </a:txBody>
                  <a:tcPr/>
                </a:tc>
                <a:tc>
                  <a:txBody>
                    <a:bodyPr/>
                    <a:lstStyle/>
                    <a:p>
                      <a:r>
                        <a:rPr kumimoji="0" lang="en-US" sz="1200" b="1" kern="1200" baseline="0" dirty="0" smtClean="0">
                          <a:solidFill>
                            <a:schemeClr val="dk1"/>
                          </a:solidFill>
                          <a:latin typeface="+mn-lt"/>
                          <a:ea typeface="+mn-ea"/>
                          <a:cs typeface="+mn-cs"/>
                        </a:rPr>
                        <a:t>1.696E7</a:t>
                      </a:r>
                    </a:p>
                    <a:p>
                      <a:endParaRPr kumimoji="0" lang="en-US" sz="1200" b="1" kern="1200" baseline="0" dirty="0" smtClean="0">
                        <a:solidFill>
                          <a:schemeClr val="dk1"/>
                        </a:solidFill>
                        <a:latin typeface="+mn-lt"/>
                        <a:ea typeface="+mn-ea"/>
                        <a:cs typeface="+mn-cs"/>
                      </a:endParaRPr>
                    </a:p>
                    <a:p>
                      <a:r>
                        <a:rPr kumimoji="0" lang="en-US" sz="1200" b="1" kern="1200" baseline="0" dirty="0" smtClean="0">
                          <a:solidFill>
                            <a:schemeClr val="dk1"/>
                          </a:solidFill>
                          <a:latin typeface="+mn-lt"/>
                          <a:ea typeface="+mn-ea"/>
                          <a:cs typeface="+mn-cs"/>
                        </a:rPr>
                        <a:t>3.890E7</a:t>
                      </a:r>
                    </a:p>
                    <a:p>
                      <a:r>
                        <a:rPr kumimoji="0" lang="en-US" sz="1200" b="1" kern="1200" baseline="0" dirty="0" smtClean="0">
                          <a:solidFill>
                            <a:schemeClr val="dk1"/>
                          </a:solidFill>
                          <a:latin typeface="+mn-lt"/>
                          <a:ea typeface="+mn-ea"/>
                          <a:cs typeface="+mn-cs"/>
                        </a:rPr>
                        <a:t>5.586E7</a:t>
                      </a:r>
                      <a:endParaRPr lang="en-US" sz="1200" b="1" dirty="0"/>
                    </a:p>
                  </a:txBody>
                  <a:tcPr/>
                </a:tc>
                <a:tc>
                  <a:txBody>
                    <a:bodyPr/>
                    <a:lstStyle/>
                    <a:p>
                      <a:r>
                        <a:rPr kumimoji="0" lang="en-US" sz="1200" b="1" kern="1200" baseline="0" dirty="0" smtClean="0">
                          <a:solidFill>
                            <a:schemeClr val="dk1"/>
                          </a:solidFill>
                          <a:latin typeface="+mn-lt"/>
                          <a:ea typeface="+mn-ea"/>
                          <a:cs typeface="+mn-cs"/>
                        </a:rPr>
                        <a:t>3</a:t>
                      </a:r>
                    </a:p>
                    <a:p>
                      <a:endParaRPr kumimoji="0" lang="en-US" sz="1200" b="1" kern="1200" baseline="0" dirty="0" smtClean="0">
                        <a:solidFill>
                          <a:schemeClr val="dk1"/>
                        </a:solidFill>
                        <a:latin typeface="+mn-lt"/>
                        <a:ea typeface="+mn-ea"/>
                        <a:cs typeface="+mn-cs"/>
                      </a:endParaRPr>
                    </a:p>
                    <a:p>
                      <a:r>
                        <a:rPr kumimoji="0" lang="en-US" sz="1200" b="1" kern="1200" baseline="0" dirty="0" smtClean="0">
                          <a:solidFill>
                            <a:schemeClr val="dk1"/>
                          </a:solidFill>
                          <a:latin typeface="+mn-lt"/>
                          <a:ea typeface="+mn-ea"/>
                          <a:cs typeface="+mn-cs"/>
                        </a:rPr>
                        <a:t>32 </a:t>
                      </a:r>
                    </a:p>
                    <a:p>
                      <a:r>
                        <a:rPr kumimoji="0" lang="en-US" sz="1200" b="1" kern="1200" baseline="0" dirty="0" smtClean="0">
                          <a:solidFill>
                            <a:schemeClr val="dk1"/>
                          </a:solidFill>
                          <a:latin typeface="+mn-lt"/>
                          <a:ea typeface="+mn-ea"/>
                          <a:cs typeface="+mn-cs"/>
                        </a:rPr>
                        <a:t>35</a:t>
                      </a:r>
                      <a:endParaRPr lang="en-US" sz="1200" b="1" dirty="0"/>
                    </a:p>
                  </a:txBody>
                  <a:tcPr/>
                </a:tc>
                <a:tc>
                  <a:txBody>
                    <a:bodyPr/>
                    <a:lstStyle/>
                    <a:p>
                      <a:r>
                        <a:rPr kumimoji="0" lang="en-US" sz="1200" b="1" kern="1200" baseline="0" dirty="0" smtClean="0">
                          <a:solidFill>
                            <a:schemeClr val="dk1"/>
                          </a:solidFill>
                          <a:latin typeface="+mn-lt"/>
                          <a:ea typeface="+mn-ea"/>
                          <a:cs typeface="+mn-cs"/>
                        </a:rPr>
                        <a:t>5653365.43812</a:t>
                      </a:r>
                    </a:p>
                    <a:p>
                      <a:endParaRPr kumimoji="0" lang="en-US" sz="1200" b="1" kern="1200" baseline="0" dirty="0" smtClean="0">
                        <a:solidFill>
                          <a:schemeClr val="dk1"/>
                        </a:solidFill>
                        <a:latin typeface="+mn-lt"/>
                        <a:ea typeface="+mn-ea"/>
                        <a:cs typeface="+mn-cs"/>
                      </a:endParaRPr>
                    </a:p>
                    <a:p>
                      <a:r>
                        <a:rPr kumimoji="0" lang="en-US" sz="1200" b="1" kern="1200" baseline="0" dirty="0" smtClean="0">
                          <a:solidFill>
                            <a:schemeClr val="dk1"/>
                          </a:solidFill>
                          <a:latin typeface="+mn-lt"/>
                          <a:ea typeface="+mn-ea"/>
                          <a:cs typeface="+mn-cs"/>
                        </a:rPr>
                        <a:t>15595.185</a:t>
                      </a:r>
                      <a:endParaRPr lang="en-US" sz="1200" b="1" dirty="0"/>
                    </a:p>
                  </a:txBody>
                  <a:tcPr/>
                </a:tc>
                <a:tc>
                  <a:txBody>
                    <a:bodyPr/>
                    <a:lstStyle/>
                    <a:p>
                      <a:r>
                        <a:rPr kumimoji="0" lang="en-US" sz="1200" b="1" kern="1200" baseline="0" dirty="0" smtClean="0">
                          <a:solidFill>
                            <a:schemeClr val="dk1"/>
                          </a:solidFill>
                          <a:latin typeface="+mn-lt"/>
                          <a:ea typeface="+mn-ea"/>
                          <a:cs typeface="+mn-cs"/>
                        </a:rPr>
                        <a:t>.651</a:t>
                      </a:r>
                      <a:endParaRPr lang="en-US" sz="1200" b="1" dirty="0"/>
                    </a:p>
                  </a:txBody>
                  <a:tcPr/>
                </a:tc>
                <a:tc>
                  <a:txBody>
                    <a:bodyPr/>
                    <a:lstStyle/>
                    <a:p>
                      <a:r>
                        <a:rPr kumimoji="0" lang="en-US" sz="1200" b="1" kern="1200" baseline="0" dirty="0" smtClean="0">
                          <a:solidFill>
                            <a:schemeClr val="dk1"/>
                          </a:solidFill>
                          <a:latin typeface="+mn-lt"/>
                          <a:ea typeface="+mn-ea"/>
                          <a:cs typeface="+mn-cs"/>
                        </a:rPr>
                        <a:t>.</a:t>
                      </a:r>
                      <a:r>
                        <a:rPr kumimoji="0" lang="en-US" sz="1200" b="1" kern="1200" baseline="0" dirty="0" smtClean="0">
                          <a:solidFill>
                            <a:srgbClr val="FF0000"/>
                          </a:solidFill>
                          <a:latin typeface="+mn-lt"/>
                          <a:ea typeface="+mn-ea"/>
                          <a:cs typeface="+mn-cs"/>
                        </a:rPr>
                        <a:t>008 </a:t>
                      </a:r>
                      <a:endParaRPr lang="en-US" sz="1200" b="1" dirty="0">
                        <a:solidFill>
                          <a:srgbClr val="FF0000"/>
                        </a:solidFill>
                      </a:endParaRPr>
                    </a:p>
                  </a:txBody>
                  <a:tcPr/>
                </a:tc>
              </a:tr>
              <a:tr h="370840">
                <a:tc>
                  <a:txBody>
                    <a:bodyPr/>
                    <a:lstStyle/>
                    <a:p>
                      <a:r>
                        <a:rPr kumimoji="0" lang="en-US" sz="1200" b="1" kern="1200" baseline="0" dirty="0" smtClean="0">
                          <a:solidFill>
                            <a:schemeClr val="dk1"/>
                          </a:solidFill>
                          <a:latin typeface="+mn-lt"/>
                          <a:ea typeface="+mn-ea"/>
                          <a:cs typeface="+mn-cs"/>
                        </a:rPr>
                        <a:t>IL-10       Between Groups Levels</a:t>
                      </a:r>
                    </a:p>
                    <a:p>
                      <a:r>
                        <a:rPr kumimoji="0" lang="en-US" sz="1200" b="1" kern="1200" baseline="0" dirty="0" smtClean="0">
                          <a:solidFill>
                            <a:schemeClr val="dk1"/>
                          </a:solidFill>
                          <a:latin typeface="+mn-lt"/>
                          <a:ea typeface="+mn-ea"/>
                          <a:cs typeface="+mn-cs"/>
                        </a:rPr>
                        <a:t>                  Within Groups </a:t>
                      </a:r>
                    </a:p>
                    <a:p>
                      <a:r>
                        <a:rPr kumimoji="0" lang="en-US" sz="1200" b="1" kern="1200" baseline="0" dirty="0" smtClean="0">
                          <a:solidFill>
                            <a:schemeClr val="dk1"/>
                          </a:solidFill>
                          <a:latin typeface="+mn-lt"/>
                          <a:ea typeface="+mn-ea"/>
                          <a:cs typeface="+mn-cs"/>
                        </a:rPr>
                        <a:t>                  Total</a:t>
                      </a:r>
                      <a:endParaRPr lang="en-US" sz="1200" b="1" dirty="0"/>
                    </a:p>
                  </a:txBody>
                  <a:tcPr/>
                </a:tc>
                <a:tc>
                  <a:txBody>
                    <a:bodyPr/>
                    <a:lstStyle/>
                    <a:p>
                      <a:r>
                        <a:rPr kumimoji="0" lang="en-US" sz="1200" b="1" kern="1200" baseline="0" dirty="0" smtClean="0">
                          <a:solidFill>
                            <a:schemeClr val="dk1"/>
                          </a:solidFill>
                          <a:latin typeface="+mn-lt"/>
                          <a:ea typeface="+mn-ea"/>
                          <a:cs typeface="+mn-cs"/>
                        </a:rPr>
                        <a:t>263.395 1809.174 2072.569</a:t>
                      </a:r>
                      <a:endParaRPr lang="en-US" sz="1200" b="1" dirty="0"/>
                    </a:p>
                  </a:txBody>
                  <a:tcPr/>
                </a:tc>
                <a:tc>
                  <a:txBody>
                    <a:bodyPr/>
                    <a:lstStyle/>
                    <a:p>
                      <a:r>
                        <a:rPr kumimoji="0" lang="en-US" sz="1200" b="1" kern="1200" baseline="0" dirty="0" smtClean="0">
                          <a:solidFill>
                            <a:schemeClr val="dk1"/>
                          </a:solidFill>
                          <a:latin typeface="+mn-lt"/>
                          <a:ea typeface="+mn-ea"/>
                          <a:cs typeface="+mn-cs"/>
                        </a:rPr>
                        <a:t> 3</a:t>
                      </a:r>
                    </a:p>
                    <a:p>
                      <a:r>
                        <a:rPr kumimoji="0" lang="en-US" sz="1200" b="1" kern="1200" baseline="0" dirty="0" smtClean="0">
                          <a:solidFill>
                            <a:schemeClr val="dk1"/>
                          </a:solidFill>
                          <a:latin typeface="+mn-lt"/>
                          <a:ea typeface="+mn-ea"/>
                          <a:cs typeface="+mn-cs"/>
                        </a:rPr>
                        <a:t>32</a:t>
                      </a:r>
                    </a:p>
                    <a:p>
                      <a:r>
                        <a:rPr kumimoji="0" lang="en-US" sz="1200" b="1" kern="1200" baseline="0" dirty="0" smtClean="0">
                          <a:solidFill>
                            <a:schemeClr val="dk1"/>
                          </a:solidFill>
                          <a:latin typeface="+mn-lt"/>
                          <a:ea typeface="+mn-ea"/>
                          <a:cs typeface="+mn-cs"/>
                        </a:rPr>
                        <a:t> 35</a:t>
                      </a:r>
                      <a:endParaRPr lang="en-US" sz="1200" b="1" dirty="0"/>
                    </a:p>
                  </a:txBody>
                  <a:tcPr/>
                </a:tc>
                <a:tc>
                  <a:txBody>
                    <a:bodyPr/>
                    <a:lstStyle/>
                    <a:p>
                      <a:r>
                        <a:rPr kumimoji="0" lang="en-US" sz="1200" b="1" kern="1200" baseline="0" dirty="0" smtClean="0">
                          <a:solidFill>
                            <a:schemeClr val="dk1"/>
                          </a:solidFill>
                          <a:latin typeface="+mn-lt"/>
                          <a:ea typeface="+mn-ea"/>
                          <a:cs typeface="+mn-cs"/>
                        </a:rPr>
                        <a:t>87.798</a:t>
                      </a:r>
                    </a:p>
                    <a:p>
                      <a:r>
                        <a:rPr kumimoji="0" lang="en-US" sz="1200" b="1" kern="1200" baseline="0" dirty="0" smtClean="0">
                          <a:solidFill>
                            <a:schemeClr val="dk1"/>
                          </a:solidFill>
                          <a:latin typeface="+mn-lt"/>
                          <a:ea typeface="+mn-ea"/>
                          <a:cs typeface="+mn-cs"/>
                        </a:rPr>
                        <a:t>56.537</a:t>
                      </a:r>
                      <a:endParaRPr lang="en-US" sz="1200" b="1" dirty="0"/>
                    </a:p>
                  </a:txBody>
                  <a:tcPr/>
                </a:tc>
                <a:tc>
                  <a:txBody>
                    <a:bodyPr/>
                    <a:lstStyle/>
                    <a:p>
                      <a:r>
                        <a:rPr kumimoji="0" lang="en-US" sz="1200" b="1" kern="1200" baseline="0" dirty="0" smtClean="0">
                          <a:solidFill>
                            <a:schemeClr val="dk1"/>
                          </a:solidFill>
                          <a:latin typeface="+mn-lt"/>
                          <a:ea typeface="+mn-ea"/>
                          <a:cs typeface="+mn-cs"/>
                        </a:rPr>
                        <a:t>1.553</a:t>
                      </a:r>
                      <a:endParaRPr lang="en-US" sz="1200" b="1" dirty="0"/>
                    </a:p>
                  </a:txBody>
                  <a:tcPr/>
                </a:tc>
                <a:tc>
                  <a:txBody>
                    <a:bodyPr/>
                    <a:lstStyle/>
                    <a:p>
                      <a:r>
                        <a:rPr kumimoji="0" lang="en-US" sz="1200" b="1" kern="1200" baseline="0" dirty="0" smtClean="0">
                          <a:solidFill>
                            <a:schemeClr val="dk1"/>
                          </a:solidFill>
                          <a:latin typeface="+mn-lt"/>
                          <a:ea typeface="+mn-ea"/>
                          <a:cs typeface="+mn-cs"/>
                        </a:rPr>
                        <a:t>.220 </a:t>
                      </a:r>
                      <a:endParaRPr lang="en-US" sz="1200" b="1" dirty="0"/>
                    </a:p>
                  </a:txBody>
                  <a:tcPr/>
                </a:tc>
              </a:tr>
              <a:tr h="370840">
                <a:tc>
                  <a:txBody>
                    <a:bodyPr/>
                    <a:lstStyle/>
                    <a:p>
                      <a:r>
                        <a:rPr kumimoji="0" lang="en-US" sz="1200" b="1" kern="1200" baseline="0" dirty="0" smtClean="0">
                          <a:solidFill>
                            <a:schemeClr val="dk1"/>
                          </a:solidFill>
                          <a:latin typeface="+mn-lt"/>
                          <a:ea typeface="+mn-ea"/>
                          <a:cs typeface="+mn-cs"/>
                        </a:rPr>
                        <a:t>IL-10       Between Groups Levels</a:t>
                      </a:r>
                    </a:p>
                    <a:p>
                      <a:r>
                        <a:rPr kumimoji="0" lang="en-US" sz="1200" b="1" kern="1200" baseline="0" dirty="0" smtClean="0">
                          <a:solidFill>
                            <a:schemeClr val="dk1"/>
                          </a:solidFill>
                          <a:latin typeface="+mn-lt"/>
                          <a:ea typeface="+mn-ea"/>
                          <a:cs typeface="+mn-cs"/>
                        </a:rPr>
                        <a:t>                  Within Groups </a:t>
                      </a:r>
                    </a:p>
                    <a:p>
                      <a:r>
                        <a:rPr kumimoji="0" lang="en-US" sz="1200" b="1" kern="1200" baseline="0" dirty="0" smtClean="0">
                          <a:solidFill>
                            <a:schemeClr val="dk1"/>
                          </a:solidFill>
                          <a:latin typeface="+mn-lt"/>
                          <a:ea typeface="+mn-ea"/>
                          <a:cs typeface="+mn-cs"/>
                        </a:rPr>
                        <a:t>                  Total</a:t>
                      </a:r>
                      <a:endParaRPr lang="en-US" sz="1200" b="1" dirty="0"/>
                    </a:p>
                  </a:txBody>
                  <a:tcPr/>
                </a:tc>
                <a:tc>
                  <a:txBody>
                    <a:bodyPr/>
                    <a:lstStyle/>
                    <a:p>
                      <a:r>
                        <a:rPr kumimoji="0" lang="en-US" sz="1200" b="1" kern="1200" baseline="0" dirty="0" smtClean="0">
                          <a:solidFill>
                            <a:schemeClr val="dk1"/>
                          </a:solidFill>
                          <a:latin typeface="+mn-lt"/>
                          <a:ea typeface="+mn-ea"/>
                          <a:cs typeface="+mn-cs"/>
                        </a:rPr>
                        <a:t>487.502 4308.083 4795.586</a:t>
                      </a:r>
                      <a:endParaRPr lang="en-US" sz="1200" b="1" dirty="0"/>
                    </a:p>
                  </a:txBody>
                  <a:tcPr/>
                </a:tc>
                <a:tc>
                  <a:txBody>
                    <a:bodyPr/>
                    <a:lstStyle/>
                    <a:p>
                      <a:r>
                        <a:rPr kumimoji="0" lang="en-US" sz="1200" b="1" kern="1200" baseline="0" dirty="0" smtClean="0">
                          <a:solidFill>
                            <a:schemeClr val="dk1"/>
                          </a:solidFill>
                          <a:latin typeface="+mn-lt"/>
                          <a:ea typeface="+mn-ea"/>
                          <a:cs typeface="+mn-cs"/>
                        </a:rPr>
                        <a:t>3</a:t>
                      </a:r>
                    </a:p>
                    <a:p>
                      <a:r>
                        <a:rPr kumimoji="0" lang="en-US" sz="1200" b="1" kern="1200" baseline="0" dirty="0" smtClean="0">
                          <a:solidFill>
                            <a:schemeClr val="dk1"/>
                          </a:solidFill>
                          <a:latin typeface="+mn-lt"/>
                          <a:ea typeface="+mn-ea"/>
                          <a:cs typeface="+mn-cs"/>
                        </a:rPr>
                        <a:t>32</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baseline="0" dirty="0" smtClean="0">
                          <a:solidFill>
                            <a:schemeClr val="dk1"/>
                          </a:solidFill>
                          <a:latin typeface="+mn-lt"/>
                          <a:ea typeface="+mn-ea"/>
                          <a:cs typeface="+mn-cs"/>
                        </a:rPr>
                        <a:t>35</a:t>
                      </a:r>
                      <a:endParaRPr lang="en-US" sz="1200" b="1" dirty="0" smtClean="0"/>
                    </a:p>
                    <a:p>
                      <a:endParaRPr lang="en-US" sz="1200" b="1" dirty="0"/>
                    </a:p>
                  </a:txBody>
                  <a:tcPr/>
                </a:tc>
                <a:tc>
                  <a:txBody>
                    <a:bodyPr/>
                    <a:lstStyle/>
                    <a:p>
                      <a:r>
                        <a:rPr kumimoji="0" lang="en-US" sz="1200" b="1" kern="1200" baseline="0" dirty="0" smtClean="0">
                          <a:solidFill>
                            <a:schemeClr val="dk1"/>
                          </a:solidFill>
                          <a:latin typeface="+mn-lt"/>
                          <a:ea typeface="+mn-ea"/>
                          <a:cs typeface="+mn-cs"/>
                        </a:rPr>
                        <a:t>162.501 </a:t>
                      </a:r>
                    </a:p>
                    <a:p>
                      <a:r>
                        <a:rPr kumimoji="0" lang="en-US" sz="1200" b="1" kern="1200" baseline="0" dirty="0" smtClean="0">
                          <a:solidFill>
                            <a:schemeClr val="dk1"/>
                          </a:solidFill>
                          <a:latin typeface="+mn-lt"/>
                          <a:ea typeface="+mn-ea"/>
                          <a:cs typeface="+mn-cs"/>
                        </a:rPr>
                        <a:t>134.628 </a:t>
                      </a:r>
                      <a:endParaRPr lang="en-US" sz="1200" b="1" dirty="0"/>
                    </a:p>
                  </a:txBody>
                  <a:tcPr/>
                </a:tc>
                <a:tc>
                  <a:txBody>
                    <a:bodyPr/>
                    <a:lstStyle/>
                    <a:p>
                      <a:r>
                        <a:rPr kumimoji="0" lang="en-US" sz="1200" b="1" kern="1200" baseline="0" dirty="0" smtClean="0">
                          <a:solidFill>
                            <a:schemeClr val="dk1"/>
                          </a:solidFill>
                          <a:latin typeface="+mn-lt"/>
                          <a:ea typeface="+mn-ea"/>
                          <a:cs typeface="+mn-cs"/>
                        </a:rPr>
                        <a:t>1.207</a:t>
                      </a:r>
                      <a:endParaRPr lang="en-US" sz="1200" b="1" dirty="0"/>
                    </a:p>
                  </a:txBody>
                  <a:tcPr/>
                </a:tc>
                <a:tc>
                  <a:txBody>
                    <a:bodyPr/>
                    <a:lstStyle/>
                    <a:p>
                      <a:r>
                        <a:rPr kumimoji="0" lang="en-US" sz="1200" b="1" kern="1200" baseline="0" dirty="0" smtClean="0">
                          <a:solidFill>
                            <a:schemeClr val="dk1"/>
                          </a:solidFill>
                          <a:latin typeface="+mn-lt"/>
                          <a:ea typeface="+mn-ea"/>
                          <a:cs typeface="+mn-cs"/>
                        </a:rPr>
                        <a:t>.323 </a:t>
                      </a:r>
                      <a:endParaRPr lang="en-US" sz="1200" b="1" dirty="0"/>
                    </a:p>
                  </a:txBody>
                  <a:tcPr/>
                </a:tc>
              </a:tr>
            </a:tbl>
          </a:graphicData>
        </a:graphic>
      </p:graphicFrame>
      <p:sp>
        <p:nvSpPr>
          <p:cNvPr id="3" name="Title 2"/>
          <p:cNvSpPr>
            <a:spLocks noGrp="1"/>
          </p:cNvSpPr>
          <p:nvPr>
            <p:ph type="title"/>
          </p:nvPr>
        </p:nvSpPr>
        <p:spPr/>
        <p:txBody>
          <a:bodyPr>
            <a:normAutofit/>
          </a:bodyPr>
          <a:lstStyle/>
          <a:p>
            <a:r>
              <a:rPr lang="en-US" sz="2000" i="1" dirty="0" smtClean="0"/>
              <a:t>Table3: </a:t>
            </a:r>
            <a:r>
              <a:rPr lang="en-US" sz="2000" dirty="0" smtClean="0"/>
              <a:t>ANOVA test show that means square of IL-12 between groups and compare to other Th1, Th2 cytokines is significant.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69392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a:xfrm>
            <a:off x="457200" y="228600"/>
            <a:ext cx="8382000" cy="990600"/>
          </a:xfrm>
        </p:spPr>
        <p:txBody>
          <a:bodyPr>
            <a:normAutofit/>
          </a:bodyPr>
          <a:lstStyle/>
          <a:p>
            <a:r>
              <a:rPr lang="en-US" sz="2400" dirty="0" err="1" smtClean="0">
                <a:solidFill>
                  <a:srgbClr val="7030A0"/>
                </a:solidFill>
              </a:rPr>
              <a:t>Promastigotes</a:t>
            </a:r>
            <a:r>
              <a:rPr lang="en-US" sz="2400" dirty="0" smtClean="0">
                <a:solidFill>
                  <a:srgbClr val="7030A0"/>
                </a:solidFill>
              </a:rPr>
              <a:t> of </a:t>
            </a:r>
            <a:r>
              <a:rPr lang="en-US" sz="2400" i="1" dirty="0" err="1" smtClean="0">
                <a:solidFill>
                  <a:srgbClr val="7030A0"/>
                </a:solidFill>
              </a:rPr>
              <a:t>Leishmania</a:t>
            </a:r>
            <a:r>
              <a:rPr lang="en-US" sz="2400" i="1" dirty="0" smtClean="0">
                <a:solidFill>
                  <a:srgbClr val="7030A0"/>
                </a:solidFill>
              </a:rPr>
              <a:t> major</a:t>
            </a:r>
            <a:r>
              <a:rPr lang="en-US" sz="2400" dirty="0" smtClean="0">
                <a:solidFill>
                  <a:srgbClr val="7030A0"/>
                </a:solidFill>
              </a:rPr>
              <a:t>, 10×100, </a:t>
            </a:r>
            <a:r>
              <a:rPr lang="en-US" sz="2400" dirty="0" err="1" smtClean="0">
                <a:solidFill>
                  <a:srgbClr val="7030A0"/>
                </a:solidFill>
              </a:rPr>
              <a:t>Giemsa</a:t>
            </a:r>
            <a:r>
              <a:rPr lang="en-US" sz="2400" dirty="0" smtClean="0">
                <a:solidFill>
                  <a:srgbClr val="7030A0"/>
                </a:solidFill>
              </a:rPr>
              <a:t> stain.</a:t>
            </a:r>
            <a:endParaRPr lang="en-US" sz="2400" dirty="0">
              <a:solidFill>
                <a:srgbClr val="7030A0"/>
              </a:solidFill>
            </a:endParaRPr>
          </a:p>
        </p:txBody>
      </p:sp>
      <p:pic>
        <p:nvPicPr>
          <p:cNvPr id="4" name="Picture 3" descr="Leishmania major promastigotes.jpg">
            <a:hlinkClick r:id="rId2"/>
          </p:cNvPr>
          <p:cNvPicPr/>
          <p:nvPr/>
        </p:nvPicPr>
        <p:blipFill>
          <a:blip r:embed="rId3" cstate="print"/>
          <a:srcRect/>
          <a:stretch>
            <a:fillRect/>
          </a:stretch>
        </p:blipFill>
        <p:spPr bwMode="auto">
          <a:xfrm>
            <a:off x="1371600" y="2362200"/>
            <a:ext cx="60579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1"/>
          <a:ext cx="8382000" cy="4956459"/>
        </p:xfrm>
        <a:graphic>
          <a:graphicData uri="http://schemas.openxmlformats.org/drawingml/2006/table">
            <a:tbl>
              <a:tblPr firstRow="1" bandRow="1">
                <a:tableStyleId>{5C22544A-7EE6-4342-B048-85BDC9FD1C3A}</a:tableStyleId>
              </a:tblPr>
              <a:tblGrid>
                <a:gridCol w="1295400"/>
                <a:gridCol w="1219200"/>
                <a:gridCol w="1371600"/>
                <a:gridCol w="1066800"/>
                <a:gridCol w="1143000"/>
                <a:gridCol w="1066800"/>
                <a:gridCol w="1219200"/>
              </a:tblGrid>
              <a:tr h="628299">
                <a:tc>
                  <a:txBody>
                    <a:bodyPr/>
                    <a:lstStyle/>
                    <a:p>
                      <a:endParaRPr lang="en-US" dirty="0"/>
                    </a:p>
                  </a:txBody>
                  <a:tcPr/>
                </a:tc>
                <a:tc>
                  <a:txBody>
                    <a:bodyPr/>
                    <a:lstStyle/>
                    <a:p>
                      <a:r>
                        <a:rPr kumimoji="0" lang="fr-FR" sz="1400" b="1" kern="1200" baseline="0" dirty="0" err="1" smtClean="0">
                          <a:solidFill>
                            <a:schemeClr val="lt1"/>
                          </a:solidFill>
                          <a:latin typeface="+mn-lt"/>
                          <a:ea typeface="+mn-ea"/>
                          <a:cs typeface="+mn-cs"/>
                        </a:rPr>
                        <a:t>Correlations</a:t>
                      </a:r>
                      <a:endParaRPr lang="en-US" sz="1400" dirty="0"/>
                    </a:p>
                  </a:txBody>
                  <a:tcPr/>
                </a:tc>
                <a:tc>
                  <a:txBody>
                    <a:bodyPr/>
                    <a:lstStyle/>
                    <a:p>
                      <a:r>
                        <a:rPr kumimoji="0" lang="fr-FR" sz="1400" b="1" kern="1200" baseline="0" dirty="0" smtClean="0">
                          <a:solidFill>
                            <a:schemeClr val="lt1"/>
                          </a:solidFill>
                          <a:latin typeface="+mn-lt"/>
                          <a:ea typeface="+mn-ea"/>
                          <a:cs typeface="+mn-cs"/>
                        </a:rPr>
                        <a:t>SWPS(</a:t>
                      </a:r>
                      <a:r>
                        <a:rPr kumimoji="0" lang="fr-FR" sz="1400" b="1" kern="1200" baseline="0" dirty="0" err="1" smtClean="0">
                          <a:solidFill>
                            <a:schemeClr val="lt1"/>
                          </a:solidFill>
                          <a:latin typeface="+mn-lt"/>
                          <a:ea typeface="+mn-ea"/>
                          <a:cs typeface="+mn-cs"/>
                        </a:rPr>
                        <a:t>micrometer</a:t>
                      </a:r>
                      <a:r>
                        <a:rPr kumimoji="0" lang="fr-FR" sz="1400" b="1" kern="1200" baseline="0" dirty="0" smtClean="0">
                          <a:solidFill>
                            <a:schemeClr val="lt1"/>
                          </a:solidFill>
                          <a:latin typeface="+mn-lt"/>
                          <a:ea typeface="+mn-ea"/>
                          <a:cs typeface="+mn-cs"/>
                        </a:rPr>
                        <a:t>)</a:t>
                      </a:r>
                      <a:endParaRPr lang="en-US" sz="1400" dirty="0"/>
                    </a:p>
                  </a:txBody>
                  <a:tcPr/>
                </a:tc>
                <a:tc>
                  <a:txBody>
                    <a:bodyPr/>
                    <a:lstStyle/>
                    <a:p>
                      <a:r>
                        <a:rPr kumimoji="0" lang="fr-FR" sz="1200" b="1" kern="1200" baseline="0" dirty="0" smtClean="0">
                          <a:solidFill>
                            <a:schemeClr val="lt1"/>
                          </a:solidFill>
                          <a:latin typeface="+mn-lt"/>
                          <a:ea typeface="+mn-ea"/>
                          <a:cs typeface="+mn-cs"/>
                        </a:rPr>
                        <a:t>IL12 </a:t>
                      </a:r>
                      <a:r>
                        <a:rPr kumimoji="0" lang="fr-FR" sz="1200" b="1" kern="1200" baseline="0" dirty="0" err="1" smtClean="0">
                          <a:solidFill>
                            <a:schemeClr val="lt1"/>
                          </a:solidFill>
                          <a:latin typeface="+mn-lt"/>
                          <a:ea typeface="+mn-ea"/>
                          <a:cs typeface="+mn-cs"/>
                        </a:rPr>
                        <a:t>Levels</a:t>
                      </a:r>
                      <a:endParaRPr lang="en-US" sz="1200" dirty="0"/>
                    </a:p>
                  </a:txBody>
                  <a:tcPr/>
                </a:tc>
                <a:tc>
                  <a:txBody>
                    <a:bodyPr/>
                    <a:lstStyle/>
                    <a:p>
                      <a:r>
                        <a:rPr kumimoji="0" lang="fr-FR" sz="1200" b="1" kern="1200" baseline="0" dirty="0" smtClean="0">
                          <a:solidFill>
                            <a:schemeClr val="lt1"/>
                          </a:solidFill>
                          <a:latin typeface="+mn-lt"/>
                          <a:ea typeface="+mn-ea"/>
                          <a:cs typeface="+mn-cs"/>
                        </a:rPr>
                        <a:t>Il-10 </a:t>
                      </a:r>
                      <a:r>
                        <a:rPr kumimoji="0" lang="fr-FR" sz="1200" b="1" kern="1200" baseline="0" dirty="0" err="1" smtClean="0">
                          <a:solidFill>
                            <a:schemeClr val="lt1"/>
                          </a:solidFill>
                          <a:latin typeface="+mn-lt"/>
                          <a:ea typeface="+mn-ea"/>
                          <a:cs typeface="+mn-cs"/>
                        </a:rPr>
                        <a:t>levels</a:t>
                      </a:r>
                      <a:endParaRPr lang="en-US" sz="1200" dirty="0"/>
                    </a:p>
                  </a:txBody>
                  <a:tcPr/>
                </a:tc>
                <a:tc>
                  <a:txBody>
                    <a:bodyPr/>
                    <a:lstStyle/>
                    <a:p>
                      <a:r>
                        <a:rPr kumimoji="0" lang="fr-FR" sz="1400" b="1" kern="1200" baseline="0" smtClean="0">
                          <a:solidFill>
                            <a:schemeClr val="lt1"/>
                          </a:solidFill>
                          <a:latin typeface="+mn-lt"/>
                          <a:ea typeface="+mn-ea"/>
                          <a:cs typeface="+mn-cs"/>
                        </a:rPr>
                        <a:t>Il-4 levels</a:t>
                      </a:r>
                      <a:endParaRPr lang="en-US" sz="1400" dirty="0"/>
                    </a:p>
                  </a:txBody>
                  <a:tcPr/>
                </a:tc>
                <a:tc>
                  <a:txBody>
                    <a:bodyPr/>
                    <a:lstStyle/>
                    <a:p>
                      <a:r>
                        <a:rPr kumimoji="0" lang="fr-FR" sz="1400" b="1" kern="1200" baseline="0" smtClean="0">
                          <a:solidFill>
                            <a:schemeClr val="lt1"/>
                          </a:solidFill>
                          <a:latin typeface="+mn-lt"/>
                          <a:ea typeface="+mn-ea"/>
                          <a:cs typeface="+mn-cs"/>
                        </a:rPr>
                        <a:t>IFN-γ levels</a:t>
                      </a:r>
                      <a:r>
                        <a:rPr kumimoji="0" lang="en-US" sz="1100" b="1" kern="1200" baseline="0" smtClean="0">
                          <a:solidFill>
                            <a:schemeClr val="lt1"/>
                          </a:solidFill>
                          <a:latin typeface="+mn-lt"/>
                          <a:ea typeface="+mn-ea"/>
                          <a:cs typeface="+mn-cs"/>
                        </a:rPr>
                        <a:t>g/ml) </a:t>
                      </a:r>
                      <a:endParaRPr lang="en-US" sz="1400" dirty="0"/>
                    </a:p>
                  </a:txBody>
                  <a:tcPr/>
                </a:tc>
              </a:tr>
              <a:tr h="837732">
                <a:tc>
                  <a:txBody>
                    <a:bodyPr/>
                    <a:lstStyle/>
                    <a:p>
                      <a:r>
                        <a:rPr kumimoji="0" lang="en-US" sz="1200" b="1" kern="1200" baseline="0" dirty="0" smtClean="0">
                          <a:solidFill>
                            <a:schemeClr val="tx1"/>
                          </a:solidFill>
                          <a:latin typeface="+mn-lt"/>
                          <a:ea typeface="+mn-ea"/>
                          <a:cs typeface="+mn-cs"/>
                        </a:rPr>
                        <a:t>SWPs min(</a:t>
                      </a:r>
                      <a:r>
                        <a:rPr kumimoji="0" lang="el-GR" sz="1200" b="1" kern="1200" baseline="0" dirty="0" smtClean="0">
                          <a:solidFill>
                            <a:schemeClr val="tx1"/>
                          </a:solidFill>
                          <a:latin typeface="+mn-lt"/>
                          <a:ea typeface="+mn-ea"/>
                          <a:cs typeface="+mn-cs"/>
                        </a:rPr>
                        <a:t>μ</a:t>
                      </a:r>
                      <a:r>
                        <a:rPr kumimoji="0" lang="en-US" sz="1200" b="1" kern="1200" baseline="0" dirty="0" smtClean="0">
                          <a:solidFill>
                            <a:schemeClr val="tx1"/>
                          </a:solidFill>
                          <a:latin typeface="+mn-lt"/>
                          <a:ea typeface="+mn-ea"/>
                          <a:cs typeface="+mn-cs"/>
                        </a:rPr>
                        <a:t>m)</a:t>
                      </a:r>
                      <a:endParaRPr lang="en-US" sz="1200" dirty="0">
                        <a:solidFill>
                          <a:schemeClr val="tx1"/>
                        </a:solidFill>
                      </a:endParaRPr>
                    </a:p>
                  </a:txBody>
                  <a:tcPr/>
                </a:tc>
                <a:tc>
                  <a:txBody>
                    <a:bodyPr/>
                    <a:lstStyle/>
                    <a:p>
                      <a:r>
                        <a:rPr kumimoji="0" lang="en-US" sz="1000" b="1" kern="1200" baseline="0" dirty="0" smtClean="0">
                          <a:solidFill>
                            <a:schemeClr val="dk1"/>
                          </a:solidFill>
                          <a:latin typeface="+mn-lt"/>
                          <a:ea typeface="+mn-ea"/>
                          <a:cs typeface="+mn-cs"/>
                        </a:rPr>
                        <a:t>Pearson Correlation</a:t>
                      </a:r>
                    </a:p>
                    <a:p>
                      <a:r>
                        <a:rPr kumimoji="0" lang="sv-SE" sz="1000" b="1" kern="1200" baseline="0" dirty="0" smtClean="0">
                          <a:solidFill>
                            <a:schemeClr val="dk1"/>
                          </a:solidFill>
                          <a:latin typeface="+mn-lt"/>
                          <a:ea typeface="+mn-ea"/>
                          <a:cs typeface="+mn-cs"/>
                        </a:rPr>
                        <a:t>Sig. (2-tailed)</a:t>
                      </a:r>
                    </a:p>
                    <a:p>
                      <a:r>
                        <a:rPr kumimoji="0" lang="pt-BR" sz="1000" b="1" kern="1200" baseline="0" dirty="0" smtClean="0">
                          <a:solidFill>
                            <a:schemeClr val="dk1"/>
                          </a:solidFill>
                          <a:latin typeface="+mn-lt"/>
                          <a:ea typeface="+mn-ea"/>
                          <a:cs typeface="+mn-cs"/>
                        </a:rPr>
                        <a:t>N</a:t>
                      </a:r>
                      <a:endParaRPr lang="en-US" sz="1000" b="1" dirty="0"/>
                    </a:p>
                  </a:txBody>
                  <a:tcPr/>
                </a:tc>
                <a:tc>
                  <a:txBody>
                    <a:bodyPr/>
                    <a:lstStyle/>
                    <a:p>
                      <a:r>
                        <a:rPr kumimoji="0" lang="en-US" sz="1000" b="1" kern="1200" baseline="0" dirty="0" smtClean="0">
                          <a:solidFill>
                            <a:schemeClr val="dk1"/>
                          </a:solidFill>
                          <a:latin typeface="+mn-lt"/>
                          <a:ea typeface="+mn-ea"/>
                          <a:cs typeface="+mn-cs"/>
                        </a:rPr>
                        <a:t>1</a:t>
                      </a:r>
                    </a:p>
                    <a:p>
                      <a:endParaRPr kumimoji="0" lang="en-US" sz="1000" b="1" kern="1200" baseline="0" dirty="0" smtClean="0">
                        <a:solidFill>
                          <a:schemeClr val="dk1"/>
                        </a:solidFill>
                        <a:latin typeface="+mn-lt"/>
                        <a:ea typeface="+mn-ea"/>
                        <a:cs typeface="+mn-cs"/>
                      </a:endParaRPr>
                    </a:p>
                    <a:p>
                      <a:endParaRPr kumimoji="0" lang="en-US" sz="1000" b="1" kern="1200" baseline="0" dirty="0" smtClean="0">
                        <a:solidFill>
                          <a:schemeClr val="dk1"/>
                        </a:solidFill>
                        <a:latin typeface="+mn-lt"/>
                        <a:ea typeface="+mn-ea"/>
                        <a:cs typeface="+mn-cs"/>
                      </a:endParaRPr>
                    </a:p>
                    <a:p>
                      <a:r>
                        <a:rPr kumimoji="0" lang="pt-BR" sz="1000" b="1" kern="1200" baseline="0" dirty="0" smtClean="0">
                          <a:solidFill>
                            <a:schemeClr val="dk1"/>
                          </a:solidFill>
                          <a:latin typeface="+mn-lt"/>
                          <a:ea typeface="+mn-ea"/>
                          <a:cs typeface="+mn-cs"/>
                        </a:rPr>
                        <a:t>25</a:t>
                      </a:r>
                      <a:endParaRPr kumimoji="0" lang="en-US" sz="1000" b="1" kern="1200" baseline="0" dirty="0" smtClean="0">
                        <a:solidFill>
                          <a:schemeClr val="dk1"/>
                        </a:solidFill>
                        <a:latin typeface="+mn-lt"/>
                        <a:ea typeface="+mn-ea"/>
                        <a:cs typeface="+mn-cs"/>
                      </a:endParaRPr>
                    </a:p>
                  </a:txBody>
                  <a:tcPr/>
                </a:tc>
                <a:tc>
                  <a:txBody>
                    <a:bodyPr/>
                    <a:lstStyle/>
                    <a:p>
                      <a:r>
                        <a:rPr kumimoji="0" lang="en-US" sz="1000" b="1" kern="1200" baseline="0" dirty="0" smtClean="0">
                          <a:solidFill>
                            <a:schemeClr val="dk1"/>
                          </a:solidFill>
                          <a:latin typeface="+mn-lt"/>
                          <a:ea typeface="+mn-ea"/>
                          <a:cs typeface="+mn-cs"/>
                        </a:rPr>
                        <a:t>.</a:t>
                      </a:r>
                      <a:r>
                        <a:rPr kumimoji="0" lang="en-US" sz="1000" b="1" kern="1200" baseline="0" dirty="0" smtClean="0">
                          <a:solidFill>
                            <a:srgbClr val="FF0000"/>
                          </a:solidFill>
                          <a:latin typeface="+mn-lt"/>
                          <a:ea typeface="+mn-ea"/>
                          <a:cs typeface="+mn-cs"/>
                        </a:rPr>
                        <a:t>582**</a:t>
                      </a:r>
                    </a:p>
                    <a:p>
                      <a:endParaRPr kumimoji="0" lang="en-US" sz="1000" b="1" kern="1200" baseline="0" dirty="0" smtClean="0">
                        <a:solidFill>
                          <a:srgbClr val="FF0000"/>
                        </a:solidFill>
                        <a:latin typeface="+mn-lt"/>
                        <a:ea typeface="+mn-ea"/>
                        <a:cs typeface="+mn-cs"/>
                      </a:endParaRPr>
                    </a:p>
                    <a:p>
                      <a:r>
                        <a:rPr kumimoji="0" lang="sv-SE" sz="1000" b="1" kern="1200" baseline="0" dirty="0" smtClean="0">
                          <a:solidFill>
                            <a:srgbClr val="FF0000"/>
                          </a:solidFill>
                          <a:latin typeface="+mn-lt"/>
                          <a:ea typeface="+mn-ea"/>
                          <a:cs typeface="+mn-cs"/>
                        </a:rPr>
                        <a:t>.002</a:t>
                      </a:r>
                    </a:p>
                    <a:p>
                      <a:pPr marL="0" marR="0" indent="0" algn="l" defTabSz="914400" rtl="0" eaLnBrk="1" fontAlgn="auto" latinLnBrk="0" hangingPunct="1">
                        <a:lnSpc>
                          <a:spcPct val="100000"/>
                        </a:lnSpc>
                        <a:spcBef>
                          <a:spcPts val="0"/>
                        </a:spcBef>
                        <a:spcAft>
                          <a:spcPts val="0"/>
                        </a:spcAft>
                        <a:buClrTx/>
                        <a:buSzTx/>
                        <a:buFontTx/>
                        <a:buNone/>
                        <a:tabLst/>
                        <a:defRPr/>
                      </a:pPr>
                      <a:r>
                        <a:rPr kumimoji="0" lang="pt-BR" sz="1000" b="1" kern="1200" baseline="0" dirty="0" smtClean="0">
                          <a:solidFill>
                            <a:srgbClr val="FF0000"/>
                          </a:solidFill>
                          <a:latin typeface="+mn-lt"/>
                          <a:ea typeface="+mn-ea"/>
                          <a:cs typeface="+mn-cs"/>
                        </a:rPr>
                        <a:t>25</a:t>
                      </a:r>
                      <a:endParaRPr kumimoji="0" lang="en-US" sz="1000" b="1" kern="1200" baseline="0" dirty="0" smtClean="0">
                        <a:solidFill>
                          <a:srgbClr val="FF0000"/>
                        </a:solidFill>
                        <a:latin typeface="+mn-lt"/>
                        <a:ea typeface="+mn-ea"/>
                        <a:cs typeface="+mn-cs"/>
                      </a:endParaRPr>
                    </a:p>
                    <a:p>
                      <a:endParaRPr lang="en-US" sz="1000" b="1" dirty="0"/>
                    </a:p>
                  </a:txBody>
                  <a:tcPr/>
                </a:tc>
                <a:tc>
                  <a:txBody>
                    <a:bodyPr/>
                    <a:lstStyle/>
                    <a:p>
                      <a:r>
                        <a:rPr kumimoji="0" lang="en-US" sz="1000" b="1" kern="1200" baseline="0" dirty="0" smtClean="0">
                          <a:solidFill>
                            <a:srgbClr val="FF0000"/>
                          </a:solidFill>
                          <a:latin typeface="+mn-lt"/>
                          <a:ea typeface="+mn-ea"/>
                          <a:cs typeface="+mn-cs"/>
                        </a:rPr>
                        <a:t>-.351</a:t>
                      </a:r>
                    </a:p>
                    <a:p>
                      <a:endParaRPr kumimoji="0" lang="en-US" sz="1000" b="1" kern="1200" baseline="0" dirty="0" smtClean="0">
                        <a:solidFill>
                          <a:srgbClr val="FF0000"/>
                        </a:solidFill>
                        <a:latin typeface="+mn-lt"/>
                        <a:ea typeface="+mn-ea"/>
                        <a:cs typeface="+mn-cs"/>
                      </a:endParaRPr>
                    </a:p>
                    <a:p>
                      <a:r>
                        <a:rPr kumimoji="0" lang="sv-SE" sz="1000" b="1" kern="1200" baseline="0" dirty="0" smtClean="0">
                          <a:solidFill>
                            <a:srgbClr val="FF0000"/>
                          </a:solidFill>
                          <a:latin typeface="+mn-lt"/>
                          <a:ea typeface="+mn-ea"/>
                          <a:cs typeface="+mn-cs"/>
                        </a:rPr>
                        <a:t> .085</a:t>
                      </a:r>
                    </a:p>
                    <a:p>
                      <a:r>
                        <a:rPr kumimoji="0" lang="sv-SE" sz="1000" b="1" kern="1200" baseline="0" dirty="0" smtClean="0">
                          <a:solidFill>
                            <a:srgbClr val="FF0000"/>
                          </a:solidFill>
                          <a:latin typeface="+mn-lt"/>
                          <a:ea typeface="+mn-ea"/>
                          <a:cs typeface="+mn-cs"/>
                        </a:rPr>
                        <a:t>25</a:t>
                      </a:r>
                    </a:p>
                    <a:p>
                      <a:endParaRPr lang="en-US" sz="1000" b="1" dirty="0"/>
                    </a:p>
                  </a:txBody>
                  <a:tcPr/>
                </a:tc>
                <a:tc>
                  <a:txBody>
                    <a:bodyPr/>
                    <a:lstStyle/>
                    <a:p>
                      <a:r>
                        <a:rPr kumimoji="0" lang="en-US" sz="1000" b="1" kern="1200" baseline="0" dirty="0" smtClean="0">
                          <a:solidFill>
                            <a:schemeClr val="dk1"/>
                          </a:solidFill>
                          <a:latin typeface="+mn-lt"/>
                          <a:ea typeface="+mn-ea"/>
                          <a:cs typeface="+mn-cs"/>
                        </a:rPr>
                        <a:t>-.021</a:t>
                      </a:r>
                    </a:p>
                    <a:p>
                      <a:endParaRPr kumimoji="0" lang="en-US" sz="1000" b="1" kern="1200" baseline="0" dirty="0" smtClean="0">
                        <a:solidFill>
                          <a:schemeClr val="dk1"/>
                        </a:solidFill>
                        <a:latin typeface="+mn-lt"/>
                        <a:ea typeface="+mn-ea"/>
                        <a:cs typeface="+mn-cs"/>
                      </a:endParaRPr>
                    </a:p>
                    <a:p>
                      <a:r>
                        <a:rPr kumimoji="0" lang="sv-SE" sz="1000" b="1" kern="1200" baseline="0" dirty="0" smtClean="0">
                          <a:solidFill>
                            <a:schemeClr val="dk1"/>
                          </a:solidFill>
                          <a:latin typeface="+mn-lt"/>
                          <a:ea typeface="+mn-ea"/>
                          <a:cs typeface="+mn-cs"/>
                        </a:rPr>
                        <a:t>.919</a:t>
                      </a:r>
                    </a:p>
                    <a:p>
                      <a:r>
                        <a:rPr kumimoji="0" lang="pt-BR" sz="1000" b="1" kern="1200" baseline="0" dirty="0" smtClean="0">
                          <a:solidFill>
                            <a:schemeClr val="dk1"/>
                          </a:solidFill>
                          <a:latin typeface="+mn-lt"/>
                          <a:ea typeface="+mn-ea"/>
                          <a:cs typeface="+mn-cs"/>
                        </a:rPr>
                        <a:t>25</a:t>
                      </a:r>
                      <a:endParaRPr lang="en-US" sz="1000" b="1" dirty="0"/>
                    </a:p>
                  </a:txBody>
                  <a:tcPr/>
                </a:tc>
                <a:tc>
                  <a:txBody>
                    <a:bodyPr/>
                    <a:lstStyle/>
                    <a:p>
                      <a:r>
                        <a:rPr kumimoji="0" lang="en-US" sz="1000" b="1" kern="1200" baseline="0" dirty="0" smtClean="0">
                          <a:solidFill>
                            <a:schemeClr val="dk1"/>
                          </a:solidFill>
                          <a:latin typeface="+mn-lt"/>
                          <a:ea typeface="+mn-ea"/>
                          <a:cs typeface="+mn-cs"/>
                        </a:rPr>
                        <a:t>-.173</a:t>
                      </a:r>
                    </a:p>
                    <a:p>
                      <a:endParaRPr kumimoji="0" lang="en-US" sz="1000" b="1" kern="1200" baseline="0" dirty="0" smtClean="0">
                        <a:solidFill>
                          <a:schemeClr val="dk1"/>
                        </a:solidFill>
                        <a:latin typeface="+mn-lt"/>
                        <a:ea typeface="+mn-ea"/>
                        <a:cs typeface="+mn-cs"/>
                      </a:endParaRPr>
                    </a:p>
                    <a:p>
                      <a:r>
                        <a:rPr kumimoji="0" lang="sv-SE" sz="1000" b="1" kern="1200" baseline="0" dirty="0" smtClean="0">
                          <a:solidFill>
                            <a:schemeClr val="dk1"/>
                          </a:solidFill>
                          <a:latin typeface="+mn-lt"/>
                          <a:ea typeface="+mn-ea"/>
                          <a:cs typeface="+mn-cs"/>
                        </a:rPr>
                        <a:t> .409</a:t>
                      </a:r>
                    </a:p>
                    <a:p>
                      <a:pPr marL="0" marR="0" indent="0" algn="l" defTabSz="914400" rtl="0" eaLnBrk="1" fontAlgn="auto" latinLnBrk="0" hangingPunct="1">
                        <a:lnSpc>
                          <a:spcPct val="100000"/>
                        </a:lnSpc>
                        <a:spcBef>
                          <a:spcPts val="0"/>
                        </a:spcBef>
                        <a:spcAft>
                          <a:spcPts val="0"/>
                        </a:spcAft>
                        <a:buClrTx/>
                        <a:buSzTx/>
                        <a:buFontTx/>
                        <a:buNone/>
                        <a:tabLst/>
                        <a:defRPr/>
                      </a:pPr>
                      <a:r>
                        <a:rPr kumimoji="0" lang="pt-BR" sz="1000" b="1" kern="1200" baseline="0" dirty="0" smtClean="0">
                          <a:solidFill>
                            <a:schemeClr val="dk1"/>
                          </a:solidFill>
                          <a:latin typeface="+mn-lt"/>
                          <a:ea typeface="+mn-ea"/>
                          <a:cs typeface="+mn-cs"/>
                        </a:rPr>
                        <a:t>25 25</a:t>
                      </a:r>
                      <a:endParaRPr lang="en-US" sz="1000" b="1" dirty="0" smtClean="0"/>
                    </a:p>
                    <a:p>
                      <a:endParaRPr lang="en-US" sz="1000" b="1" dirty="0"/>
                    </a:p>
                  </a:txBody>
                  <a:tcPr/>
                </a:tc>
              </a:tr>
              <a:tr h="837732">
                <a:tc>
                  <a:txBody>
                    <a:bodyPr/>
                    <a:lstStyle/>
                    <a:p>
                      <a:r>
                        <a:rPr kumimoji="0" lang="en-US" sz="1200" b="1" kern="1200" baseline="0" dirty="0" smtClean="0">
                          <a:solidFill>
                            <a:schemeClr val="tx1"/>
                          </a:solidFill>
                          <a:latin typeface="+mn-lt"/>
                          <a:ea typeface="+mn-ea"/>
                          <a:cs typeface="+mn-cs"/>
                        </a:rPr>
                        <a:t>IL12min(pg/ml)</a:t>
                      </a:r>
                      <a:endParaRPr lang="en-US" sz="1200" dirty="0">
                        <a:solidFill>
                          <a:schemeClr val="tx1"/>
                        </a:solidFill>
                      </a:endParaRPr>
                    </a:p>
                  </a:txBody>
                  <a:tcPr/>
                </a:tc>
                <a:tc>
                  <a:txBody>
                    <a:bodyPr/>
                    <a:lstStyle/>
                    <a:p>
                      <a:r>
                        <a:rPr kumimoji="0" lang="en-US" sz="1000" b="1" kern="1200" baseline="0" dirty="0" smtClean="0">
                          <a:solidFill>
                            <a:schemeClr val="dk1"/>
                          </a:solidFill>
                          <a:latin typeface="+mn-lt"/>
                          <a:ea typeface="+mn-ea"/>
                          <a:cs typeface="+mn-cs"/>
                        </a:rPr>
                        <a:t>Pearson Correlation</a:t>
                      </a:r>
                    </a:p>
                    <a:p>
                      <a:r>
                        <a:rPr kumimoji="0" lang="sv-SE" sz="1000" b="1" kern="1200" baseline="0" dirty="0" smtClean="0">
                          <a:solidFill>
                            <a:schemeClr val="dk1"/>
                          </a:solidFill>
                          <a:latin typeface="+mn-lt"/>
                          <a:ea typeface="+mn-ea"/>
                          <a:cs typeface="+mn-cs"/>
                        </a:rPr>
                        <a:t>Sig. (2-tailed)</a:t>
                      </a:r>
                    </a:p>
                    <a:p>
                      <a:r>
                        <a:rPr kumimoji="0" lang="pt-BR" sz="1000" b="1" kern="1200" baseline="0" dirty="0" smtClean="0">
                          <a:solidFill>
                            <a:schemeClr val="dk1"/>
                          </a:solidFill>
                          <a:latin typeface="+mn-lt"/>
                          <a:ea typeface="+mn-ea"/>
                          <a:cs typeface="+mn-cs"/>
                        </a:rPr>
                        <a:t>N</a:t>
                      </a:r>
                      <a:endParaRPr lang="en-US" sz="1000" b="1" dirty="0"/>
                    </a:p>
                  </a:txBody>
                  <a:tcPr/>
                </a:tc>
                <a:tc>
                  <a:txBody>
                    <a:bodyPr/>
                    <a:lstStyle/>
                    <a:p>
                      <a:r>
                        <a:rPr kumimoji="0" lang="en-US" sz="1000" b="1" kern="1200" baseline="0" dirty="0" smtClean="0">
                          <a:solidFill>
                            <a:srgbClr val="FF0000"/>
                          </a:solidFill>
                          <a:latin typeface="+mn-lt"/>
                          <a:ea typeface="+mn-ea"/>
                          <a:cs typeface="+mn-cs"/>
                        </a:rPr>
                        <a:t>.582**</a:t>
                      </a:r>
                    </a:p>
                    <a:p>
                      <a:endParaRPr kumimoji="0" lang="en-US" sz="1000" b="1" kern="1200" baseline="0" dirty="0" smtClean="0">
                        <a:solidFill>
                          <a:srgbClr val="FF0000"/>
                        </a:solidFill>
                        <a:latin typeface="+mn-lt"/>
                        <a:ea typeface="+mn-ea"/>
                        <a:cs typeface="+mn-cs"/>
                      </a:endParaRPr>
                    </a:p>
                    <a:p>
                      <a:r>
                        <a:rPr kumimoji="0" lang="en-US" sz="1000" b="1" kern="1200" baseline="0" dirty="0" smtClean="0">
                          <a:solidFill>
                            <a:srgbClr val="FF0000"/>
                          </a:solidFill>
                          <a:latin typeface="+mn-lt"/>
                          <a:ea typeface="+mn-ea"/>
                          <a:cs typeface="+mn-cs"/>
                        </a:rPr>
                        <a:t>.002</a:t>
                      </a:r>
                    </a:p>
                    <a:p>
                      <a:r>
                        <a:rPr kumimoji="0" lang="en-US" sz="1000" b="1" kern="1200" baseline="0" dirty="0" smtClean="0">
                          <a:solidFill>
                            <a:srgbClr val="FF0000"/>
                          </a:solidFill>
                          <a:latin typeface="+mn-lt"/>
                          <a:ea typeface="+mn-ea"/>
                          <a:cs typeface="+mn-cs"/>
                        </a:rPr>
                        <a:t>25</a:t>
                      </a:r>
                      <a:endParaRPr kumimoji="0" lang="pt-BR" sz="1000" b="1" kern="1200" baseline="0" dirty="0" smtClean="0">
                        <a:solidFill>
                          <a:srgbClr val="FF0000"/>
                        </a:solidFill>
                        <a:latin typeface="+mn-lt"/>
                        <a:ea typeface="+mn-ea"/>
                        <a:cs typeface="+mn-cs"/>
                      </a:endParaRPr>
                    </a:p>
                  </a:txBody>
                  <a:tcPr/>
                </a:tc>
                <a:tc>
                  <a:txBody>
                    <a:bodyPr/>
                    <a:lstStyle/>
                    <a:p>
                      <a:r>
                        <a:rPr kumimoji="0" lang="en-US" sz="1000" b="1" kern="1200" baseline="0" dirty="0" smtClean="0">
                          <a:solidFill>
                            <a:schemeClr val="dk1"/>
                          </a:solidFill>
                          <a:latin typeface="+mn-lt"/>
                          <a:ea typeface="+mn-ea"/>
                          <a:cs typeface="+mn-cs"/>
                        </a:rPr>
                        <a:t>1</a:t>
                      </a:r>
                    </a:p>
                    <a:p>
                      <a:endParaRPr kumimoji="0" lang="en-US" sz="1000" b="1" kern="1200" baseline="0" dirty="0" smtClean="0">
                        <a:solidFill>
                          <a:schemeClr val="dk1"/>
                        </a:solidFill>
                        <a:latin typeface="+mn-lt"/>
                        <a:ea typeface="+mn-ea"/>
                        <a:cs typeface="+mn-cs"/>
                      </a:endParaRPr>
                    </a:p>
                    <a:p>
                      <a:endParaRPr kumimoji="0" lang="en-US" sz="1000" b="1" kern="1200" baseline="0" dirty="0" smtClean="0">
                        <a:solidFill>
                          <a:schemeClr val="dk1"/>
                        </a:solidFill>
                        <a:latin typeface="+mn-lt"/>
                        <a:ea typeface="+mn-ea"/>
                        <a:cs typeface="+mn-cs"/>
                      </a:endParaRPr>
                    </a:p>
                    <a:p>
                      <a:r>
                        <a:rPr kumimoji="0" lang="en-US" sz="1000" b="1" kern="1200" baseline="0" dirty="0" smtClean="0">
                          <a:solidFill>
                            <a:schemeClr val="dk1"/>
                          </a:solidFill>
                          <a:latin typeface="+mn-lt"/>
                          <a:ea typeface="+mn-ea"/>
                          <a:cs typeface="+mn-cs"/>
                        </a:rPr>
                        <a:t>36</a:t>
                      </a:r>
                    </a:p>
                  </a:txBody>
                  <a:tcPr/>
                </a:tc>
                <a:tc>
                  <a:txBody>
                    <a:bodyPr/>
                    <a:lstStyle/>
                    <a:p>
                      <a:r>
                        <a:rPr kumimoji="0" lang="en-US" sz="1000" b="1" kern="1200" baseline="0" dirty="0" smtClean="0">
                          <a:solidFill>
                            <a:schemeClr val="dk1"/>
                          </a:solidFill>
                          <a:latin typeface="+mn-lt"/>
                          <a:ea typeface="+mn-ea"/>
                          <a:cs typeface="+mn-cs"/>
                        </a:rPr>
                        <a:t>-.342*</a:t>
                      </a:r>
                    </a:p>
                    <a:p>
                      <a:endParaRPr kumimoji="0" lang="en-US" sz="1000" b="1" kern="1200" baseline="0" dirty="0" smtClean="0">
                        <a:solidFill>
                          <a:schemeClr val="dk1"/>
                        </a:solidFill>
                        <a:latin typeface="+mn-lt"/>
                        <a:ea typeface="+mn-ea"/>
                        <a:cs typeface="+mn-cs"/>
                      </a:endParaRPr>
                    </a:p>
                    <a:p>
                      <a:r>
                        <a:rPr kumimoji="0" lang="en-US" sz="1000" b="1" kern="1200" baseline="0" dirty="0" smtClean="0">
                          <a:solidFill>
                            <a:schemeClr val="dk1"/>
                          </a:solidFill>
                          <a:latin typeface="+mn-lt"/>
                          <a:ea typeface="+mn-ea"/>
                          <a:cs typeface="+mn-cs"/>
                        </a:rPr>
                        <a:t>.041</a:t>
                      </a:r>
                    </a:p>
                    <a:p>
                      <a:r>
                        <a:rPr kumimoji="0" lang="en-US" sz="1000" b="1" kern="1200" baseline="0" dirty="0" smtClean="0">
                          <a:solidFill>
                            <a:schemeClr val="dk1"/>
                          </a:solidFill>
                          <a:latin typeface="+mn-lt"/>
                          <a:ea typeface="+mn-ea"/>
                          <a:cs typeface="+mn-cs"/>
                        </a:rPr>
                        <a:t>36</a:t>
                      </a:r>
                    </a:p>
                    <a:p>
                      <a:endParaRPr lang="en-US" sz="1000" b="1" dirty="0"/>
                    </a:p>
                  </a:txBody>
                  <a:tcPr/>
                </a:tc>
                <a:tc>
                  <a:txBody>
                    <a:bodyPr/>
                    <a:lstStyle/>
                    <a:p>
                      <a:endParaRPr lang="en-US" sz="1000" b="1" dirty="0"/>
                    </a:p>
                    <a:p>
                      <a:endParaRPr lang="en-US" sz="1000" b="1" dirty="0"/>
                    </a:p>
                    <a:p>
                      <a:r>
                        <a:rPr kumimoji="0" lang="en-US" sz="1000" b="1" kern="1200" baseline="0" dirty="0" smtClean="0">
                          <a:solidFill>
                            <a:schemeClr val="dk1"/>
                          </a:solidFill>
                          <a:latin typeface="+mn-lt"/>
                          <a:ea typeface="+mn-ea"/>
                          <a:cs typeface="+mn-cs"/>
                        </a:rPr>
                        <a:t>UD</a:t>
                      </a:r>
                      <a:endParaRPr lang="en-US" sz="1000" b="1" dirty="0"/>
                    </a:p>
                  </a:txBody>
                  <a:tcPr/>
                </a:tc>
                <a:tc>
                  <a:txBody>
                    <a:bodyPr/>
                    <a:lstStyle/>
                    <a:p>
                      <a:endParaRPr lang="en-US" sz="1000" b="1" dirty="0"/>
                    </a:p>
                    <a:p>
                      <a:endParaRPr kumimoji="0" lang="en-US" sz="1000" b="1" kern="1200" baseline="0" dirty="0" smtClean="0">
                        <a:solidFill>
                          <a:schemeClr val="dk1"/>
                        </a:solidFill>
                        <a:latin typeface="+mn-lt"/>
                        <a:ea typeface="+mn-ea"/>
                        <a:cs typeface="+mn-cs"/>
                      </a:endParaRPr>
                    </a:p>
                    <a:p>
                      <a:r>
                        <a:rPr kumimoji="0" lang="en-US" sz="1000" b="1" kern="1200" baseline="0" dirty="0" smtClean="0">
                          <a:solidFill>
                            <a:schemeClr val="dk1"/>
                          </a:solidFill>
                          <a:latin typeface="+mn-lt"/>
                          <a:ea typeface="+mn-ea"/>
                          <a:cs typeface="+mn-cs"/>
                        </a:rPr>
                        <a:t>UD</a:t>
                      </a:r>
                    </a:p>
                    <a:p>
                      <a:endParaRPr lang="en-US" sz="1000" b="1" dirty="0"/>
                    </a:p>
                  </a:txBody>
                  <a:tcPr/>
                </a:tc>
              </a:tr>
              <a:tr h="837732">
                <a:tc>
                  <a:txBody>
                    <a:bodyPr/>
                    <a:lstStyle/>
                    <a:p>
                      <a:r>
                        <a:rPr kumimoji="0" lang="en-US" sz="1200" b="1" kern="1200" baseline="0" dirty="0" smtClean="0">
                          <a:solidFill>
                            <a:schemeClr val="tx1"/>
                          </a:solidFill>
                          <a:latin typeface="+mn-lt"/>
                          <a:ea typeface="+mn-ea"/>
                          <a:cs typeface="+mn-cs"/>
                        </a:rPr>
                        <a:t>IL10min(pg/ml) </a:t>
                      </a:r>
                      <a:endParaRPr lang="en-US" sz="1200" dirty="0">
                        <a:solidFill>
                          <a:schemeClr val="tx1"/>
                        </a:solidFill>
                      </a:endParaRPr>
                    </a:p>
                  </a:txBody>
                  <a:tcPr/>
                </a:tc>
                <a:tc>
                  <a:txBody>
                    <a:bodyPr/>
                    <a:lstStyle/>
                    <a:p>
                      <a:r>
                        <a:rPr kumimoji="0" lang="en-US" sz="1100" b="1" kern="1200" baseline="0" dirty="0" smtClean="0">
                          <a:solidFill>
                            <a:schemeClr val="dk1"/>
                          </a:solidFill>
                          <a:latin typeface="+mn-lt"/>
                          <a:ea typeface="+mn-ea"/>
                          <a:cs typeface="+mn-cs"/>
                        </a:rPr>
                        <a:t>Pearson Correlation</a:t>
                      </a:r>
                    </a:p>
                    <a:p>
                      <a:r>
                        <a:rPr kumimoji="0" lang="sv-SE" sz="1100" b="1" kern="1200" baseline="0" dirty="0" smtClean="0">
                          <a:solidFill>
                            <a:schemeClr val="dk1"/>
                          </a:solidFill>
                          <a:latin typeface="+mn-lt"/>
                          <a:ea typeface="+mn-ea"/>
                          <a:cs typeface="+mn-cs"/>
                        </a:rPr>
                        <a:t>Sig. (2-tailed)</a:t>
                      </a:r>
                    </a:p>
                    <a:p>
                      <a:r>
                        <a:rPr kumimoji="0" lang="pt-BR" sz="1100" b="1" kern="1200" baseline="0" dirty="0" smtClean="0">
                          <a:solidFill>
                            <a:schemeClr val="dk1"/>
                          </a:solidFill>
                          <a:latin typeface="+mn-lt"/>
                          <a:ea typeface="+mn-ea"/>
                          <a:cs typeface="+mn-cs"/>
                        </a:rPr>
                        <a:t>N</a:t>
                      </a:r>
                      <a:endParaRPr lang="en-US" sz="1100" b="1" dirty="0"/>
                    </a:p>
                  </a:txBody>
                  <a:tcPr/>
                </a:tc>
                <a:tc>
                  <a:txBody>
                    <a:bodyPr/>
                    <a:lstStyle/>
                    <a:p>
                      <a:r>
                        <a:rPr kumimoji="0" lang="da-DK" sz="1000" b="1" kern="1200" baseline="0" dirty="0" smtClean="0">
                          <a:solidFill>
                            <a:srgbClr val="FF0000"/>
                          </a:solidFill>
                          <a:latin typeface="+mn-lt"/>
                          <a:ea typeface="+mn-ea"/>
                          <a:cs typeface="+mn-cs"/>
                        </a:rPr>
                        <a:t>.351</a:t>
                      </a:r>
                    </a:p>
                    <a:p>
                      <a:endParaRPr kumimoji="0" lang="da-DK" sz="1000" b="1" kern="1200" baseline="0" dirty="0" smtClean="0">
                        <a:solidFill>
                          <a:srgbClr val="FF0000"/>
                        </a:solidFill>
                        <a:latin typeface="+mn-lt"/>
                        <a:ea typeface="+mn-ea"/>
                        <a:cs typeface="+mn-cs"/>
                      </a:endParaRPr>
                    </a:p>
                    <a:p>
                      <a:r>
                        <a:rPr kumimoji="0" lang="da-DK" sz="1000" b="1" kern="1200" baseline="0" dirty="0" smtClean="0">
                          <a:solidFill>
                            <a:srgbClr val="FF0000"/>
                          </a:solidFill>
                          <a:latin typeface="+mn-lt"/>
                          <a:ea typeface="+mn-ea"/>
                          <a:cs typeface="+mn-cs"/>
                        </a:rPr>
                        <a:t>.085 </a:t>
                      </a:r>
                    </a:p>
                    <a:p>
                      <a:r>
                        <a:rPr kumimoji="0" lang="da-DK" sz="1000" b="1" kern="1200" baseline="0" dirty="0" smtClean="0">
                          <a:solidFill>
                            <a:srgbClr val="FF0000"/>
                          </a:solidFill>
                          <a:latin typeface="+mn-lt"/>
                          <a:ea typeface="+mn-ea"/>
                          <a:cs typeface="+mn-cs"/>
                        </a:rPr>
                        <a:t> 25</a:t>
                      </a:r>
                    </a:p>
                    <a:p>
                      <a:r>
                        <a:rPr kumimoji="0" lang="en-US" sz="1000" b="1" kern="1200" baseline="0" dirty="0" smtClean="0">
                          <a:solidFill>
                            <a:schemeClr val="dk1"/>
                          </a:solidFill>
                          <a:latin typeface="+mn-lt"/>
                          <a:ea typeface="+mn-ea"/>
                          <a:cs typeface="+mn-cs"/>
                        </a:rPr>
                        <a:t> </a:t>
                      </a:r>
                      <a:endParaRPr lang="en-US" sz="1000" b="1" dirty="0"/>
                    </a:p>
                  </a:txBody>
                  <a:tcPr/>
                </a:tc>
                <a:tc>
                  <a:txBody>
                    <a:bodyPr/>
                    <a:lstStyle/>
                    <a:p>
                      <a:r>
                        <a:rPr kumimoji="0" lang="da-DK" sz="1000" b="1" kern="1200" baseline="0" smtClean="0">
                          <a:solidFill>
                            <a:schemeClr val="dk1"/>
                          </a:solidFill>
                          <a:latin typeface="+mn-lt"/>
                          <a:ea typeface="+mn-ea"/>
                          <a:cs typeface="+mn-cs"/>
                        </a:rPr>
                        <a:t>-.342*</a:t>
                      </a:r>
                    </a:p>
                    <a:p>
                      <a:endParaRPr kumimoji="0" lang="da-DK" sz="1000" b="1" kern="1200" baseline="0" smtClean="0">
                        <a:solidFill>
                          <a:schemeClr val="dk1"/>
                        </a:solidFill>
                        <a:latin typeface="+mn-lt"/>
                        <a:ea typeface="+mn-ea"/>
                        <a:cs typeface="+mn-cs"/>
                      </a:endParaRPr>
                    </a:p>
                    <a:p>
                      <a:r>
                        <a:rPr kumimoji="0" lang="da-DK" sz="1000" b="1" kern="1200" baseline="0" smtClean="0">
                          <a:solidFill>
                            <a:schemeClr val="dk1"/>
                          </a:solidFill>
                          <a:latin typeface="+mn-lt"/>
                          <a:ea typeface="+mn-ea"/>
                          <a:cs typeface="+mn-cs"/>
                        </a:rPr>
                        <a:t>.041</a:t>
                      </a:r>
                    </a:p>
                    <a:p>
                      <a:r>
                        <a:rPr kumimoji="0" lang="da-DK" sz="1000" b="1" kern="1200" baseline="0" smtClean="0">
                          <a:solidFill>
                            <a:schemeClr val="dk1"/>
                          </a:solidFill>
                          <a:latin typeface="+mn-lt"/>
                          <a:ea typeface="+mn-ea"/>
                          <a:cs typeface="+mn-cs"/>
                        </a:rPr>
                        <a:t>36</a:t>
                      </a:r>
                      <a:endParaRPr lang="en-US" sz="1000" b="1" dirty="0"/>
                    </a:p>
                  </a:txBody>
                  <a:tcPr/>
                </a:tc>
                <a:tc>
                  <a:txBody>
                    <a:bodyPr/>
                    <a:lstStyle/>
                    <a:p>
                      <a:r>
                        <a:rPr kumimoji="0" lang="da-DK" sz="1000" b="1" kern="1200" baseline="0" dirty="0" smtClean="0">
                          <a:solidFill>
                            <a:schemeClr val="dk1"/>
                          </a:solidFill>
                          <a:latin typeface="+mn-lt"/>
                          <a:ea typeface="+mn-ea"/>
                          <a:cs typeface="+mn-cs"/>
                        </a:rPr>
                        <a:t>1 </a:t>
                      </a:r>
                    </a:p>
                    <a:p>
                      <a:endParaRPr kumimoji="0" lang="da-DK" sz="1000" b="1" kern="1200" baseline="0" dirty="0" smtClean="0">
                        <a:solidFill>
                          <a:schemeClr val="dk1"/>
                        </a:solidFill>
                        <a:latin typeface="+mn-lt"/>
                        <a:ea typeface="+mn-ea"/>
                        <a:cs typeface="+mn-cs"/>
                      </a:endParaRPr>
                    </a:p>
                    <a:p>
                      <a:endParaRPr kumimoji="0" lang="da-DK" sz="1000" b="1" kern="1200" baseline="0" dirty="0" smtClean="0">
                        <a:solidFill>
                          <a:schemeClr val="dk1"/>
                        </a:solidFill>
                        <a:latin typeface="+mn-lt"/>
                        <a:ea typeface="+mn-ea"/>
                        <a:cs typeface="+mn-cs"/>
                      </a:endParaRPr>
                    </a:p>
                    <a:p>
                      <a:r>
                        <a:rPr kumimoji="0" lang="da-DK" sz="1000" b="1" kern="1200" baseline="0" dirty="0" smtClean="0">
                          <a:solidFill>
                            <a:schemeClr val="dk1"/>
                          </a:solidFill>
                          <a:latin typeface="+mn-lt"/>
                          <a:ea typeface="+mn-ea"/>
                          <a:cs typeface="+mn-cs"/>
                        </a:rPr>
                        <a:t>36</a:t>
                      </a:r>
                      <a:endParaRPr lang="en-US" sz="1000" b="1" dirty="0"/>
                    </a:p>
                  </a:txBody>
                  <a:tcPr/>
                </a:tc>
                <a:tc>
                  <a:txBody>
                    <a:bodyPr/>
                    <a:lstStyle/>
                    <a:p>
                      <a:endParaRPr lang="en-US" sz="1000" b="1" dirty="0" smtClean="0"/>
                    </a:p>
                    <a:p>
                      <a:endParaRPr lang="en-US" sz="1000" b="1" dirty="0" smtClean="0"/>
                    </a:p>
                    <a:p>
                      <a:r>
                        <a:rPr kumimoji="0" lang="da-DK" sz="1000" b="1" kern="1200" baseline="0" dirty="0" smtClean="0">
                          <a:solidFill>
                            <a:schemeClr val="dk1"/>
                          </a:solidFill>
                          <a:latin typeface="+mn-lt"/>
                          <a:ea typeface="+mn-ea"/>
                          <a:cs typeface="+mn-cs"/>
                        </a:rPr>
                        <a:t>UD </a:t>
                      </a:r>
                      <a:endParaRPr lang="en-US" sz="1000" b="1" dirty="0"/>
                    </a:p>
                  </a:txBody>
                  <a:tcPr/>
                </a:tc>
                <a:tc>
                  <a:txBody>
                    <a:bodyPr/>
                    <a:lstStyle/>
                    <a:p>
                      <a:endParaRPr lang="en-US" sz="1000" b="1" dirty="0" smtClean="0"/>
                    </a:p>
                    <a:p>
                      <a:endParaRPr lang="en-US" sz="1000" b="1" dirty="0" smtClean="0"/>
                    </a:p>
                    <a:p>
                      <a:r>
                        <a:rPr kumimoji="0" lang="da-DK" sz="1000" b="1" kern="1200" baseline="0" dirty="0" smtClean="0">
                          <a:solidFill>
                            <a:schemeClr val="dk1"/>
                          </a:solidFill>
                          <a:latin typeface="+mn-lt"/>
                          <a:ea typeface="+mn-ea"/>
                          <a:cs typeface="+mn-cs"/>
                        </a:rPr>
                        <a:t>UD </a:t>
                      </a:r>
                      <a:endParaRPr lang="en-US" sz="1000" b="1" dirty="0"/>
                    </a:p>
                  </a:txBody>
                  <a:tcPr/>
                </a:tc>
              </a:tr>
              <a:tr h="747975">
                <a:tc>
                  <a:txBody>
                    <a:bodyPr/>
                    <a:lstStyle/>
                    <a:p>
                      <a:r>
                        <a:rPr kumimoji="0" lang="en-US" sz="1200" b="1" kern="1200" baseline="0" dirty="0" smtClean="0">
                          <a:solidFill>
                            <a:schemeClr val="tx1"/>
                          </a:solidFill>
                          <a:latin typeface="+mn-lt"/>
                          <a:ea typeface="+mn-ea"/>
                          <a:cs typeface="+mn-cs"/>
                        </a:rPr>
                        <a:t>IL4min(pg/ml)</a:t>
                      </a:r>
                      <a:endParaRPr lang="en-US" sz="1200" dirty="0">
                        <a:solidFill>
                          <a:schemeClr val="tx1"/>
                        </a:solidFill>
                      </a:endParaRPr>
                    </a:p>
                  </a:txBody>
                  <a:tcPr/>
                </a:tc>
                <a:tc>
                  <a:txBody>
                    <a:bodyPr/>
                    <a:lstStyle/>
                    <a:p>
                      <a:r>
                        <a:rPr kumimoji="0" lang="en-US" sz="1100" b="1" kern="1200" baseline="0" dirty="0" smtClean="0">
                          <a:solidFill>
                            <a:schemeClr val="dk1"/>
                          </a:solidFill>
                          <a:latin typeface="+mn-lt"/>
                          <a:ea typeface="+mn-ea"/>
                          <a:cs typeface="+mn-cs"/>
                        </a:rPr>
                        <a:t>Pearson Correlation</a:t>
                      </a:r>
                    </a:p>
                    <a:p>
                      <a:r>
                        <a:rPr kumimoji="0" lang="sv-SE" sz="1100" b="1" kern="1200" baseline="0" dirty="0" smtClean="0">
                          <a:solidFill>
                            <a:schemeClr val="dk1"/>
                          </a:solidFill>
                          <a:latin typeface="+mn-lt"/>
                          <a:ea typeface="+mn-ea"/>
                          <a:cs typeface="+mn-cs"/>
                        </a:rPr>
                        <a:t>Sig. (2-tailed)</a:t>
                      </a:r>
                    </a:p>
                    <a:p>
                      <a:r>
                        <a:rPr kumimoji="0" lang="pt-BR" sz="1100" b="1" kern="1200" baseline="0" dirty="0" smtClean="0">
                          <a:solidFill>
                            <a:schemeClr val="dk1"/>
                          </a:solidFill>
                          <a:latin typeface="+mn-lt"/>
                          <a:ea typeface="+mn-ea"/>
                          <a:cs typeface="+mn-cs"/>
                        </a:rPr>
                        <a:t>N</a:t>
                      </a:r>
                      <a:endParaRPr lang="en-US" sz="1100" b="1" dirty="0"/>
                    </a:p>
                  </a:txBody>
                  <a:tcPr/>
                </a:tc>
                <a:tc>
                  <a:txBody>
                    <a:bodyPr/>
                    <a:lstStyle/>
                    <a:p>
                      <a:r>
                        <a:rPr kumimoji="0" lang="da-DK" sz="1000" b="1" kern="1200" baseline="0" dirty="0" smtClean="0">
                          <a:solidFill>
                            <a:schemeClr val="dk1"/>
                          </a:solidFill>
                          <a:latin typeface="+mn-lt"/>
                          <a:ea typeface="+mn-ea"/>
                          <a:cs typeface="+mn-cs"/>
                        </a:rPr>
                        <a:t>-.021 </a:t>
                      </a:r>
                    </a:p>
                    <a:p>
                      <a:endParaRPr kumimoji="0" lang="da-DK" sz="1000" b="1" kern="1200" baseline="0" dirty="0" smtClean="0">
                        <a:solidFill>
                          <a:schemeClr val="dk1"/>
                        </a:solidFill>
                        <a:latin typeface="+mn-lt"/>
                        <a:ea typeface="+mn-ea"/>
                        <a:cs typeface="+mn-cs"/>
                      </a:endParaRPr>
                    </a:p>
                    <a:p>
                      <a:r>
                        <a:rPr kumimoji="0" lang="da-DK" sz="1000" b="1" kern="1200" baseline="0" dirty="0" smtClean="0">
                          <a:solidFill>
                            <a:schemeClr val="dk1"/>
                          </a:solidFill>
                          <a:latin typeface="+mn-lt"/>
                          <a:ea typeface="+mn-ea"/>
                          <a:cs typeface="+mn-cs"/>
                        </a:rPr>
                        <a:t> .919 </a:t>
                      </a:r>
                    </a:p>
                    <a:p>
                      <a:r>
                        <a:rPr kumimoji="0" lang="da-DK" sz="1000" b="1" kern="1200" baseline="0" dirty="0" smtClean="0">
                          <a:solidFill>
                            <a:schemeClr val="dk1"/>
                          </a:solidFill>
                          <a:latin typeface="+mn-lt"/>
                          <a:ea typeface="+mn-ea"/>
                          <a:cs typeface="+mn-cs"/>
                        </a:rPr>
                        <a:t>25</a:t>
                      </a:r>
                      <a:endParaRPr lang="en-US" sz="1000" b="1" dirty="0"/>
                    </a:p>
                  </a:txBody>
                  <a:tcPr/>
                </a:tc>
                <a:tc>
                  <a:txBody>
                    <a:bodyPr/>
                    <a:lstStyle/>
                    <a:p>
                      <a:endParaRPr lang="en-US" sz="1000" b="1" dirty="0" smtClean="0"/>
                    </a:p>
                    <a:p>
                      <a:endParaRPr lang="en-US" sz="1000" b="1" dirty="0" smtClean="0"/>
                    </a:p>
                    <a:p>
                      <a:r>
                        <a:rPr lang="en-US" sz="1000" b="1" dirty="0" smtClean="0"/>
                        <a:t>UD</a:t>
                      </a:r>
                      <a:endParaRPr lang="en-US" sz="1000" b="1" dirty="0"/>
                    </a:p>
                  </a:txBody>
                  <a:tcPr/>
                </a:tc>
                <a:tc>
                  <a:txBody>
                    <a:bodyPr/>
                    <a:lstStyle/>
                    <a:p>
                      <a:endParaRPr lang="en-US" sz="1000" b="1" dirty="0" smtClean="0"/>
                    </a:p>
                    <a:p>
                      <a:endParaRPr lang="en-US" sz="1000" b="1" dirty="0" smtClean="0"/>
                    </a:p>
                    <a:p>
                      <a:r>
                        <a:rPr lang="en-US" sz="1000" b="1" dirty="0" smtClean="0"/>
                        <a:t>UD</a:t>
                      </a:r>
                      <a:endParaRPr lang="en-US" sz="1000" b="1" dirty="0"/>
                    </a:p>
                  </a:txBody>
                  <a:tcPr/>
                </a:tc>
                <a:tc>
                  <a:txBody>
                    <a:bodyPr/>
                    <a:lstStyle/>
                    <a:p>
                      <a:r>
                        <a:rPr kumimoji="0" lang="da-DK" sz="1000" b="1" kern="1200" baseline="0" dirty="0" smtClean="0">
                          <a:solidFill>
                            <a:schemeClr val="dk1"/>
                          </a:solidFill>
                          <a:latin typeface="+mn-lt"/>
                          <a:ea typeface="+mn-ea"/>
                          <a:cs typeface="+mn-cs"/>
                        </a:rPr>
                        <a:t>1</a:t>
                      </a:r>
                    </a:p>
                    <a:p>
                      <a:endParaRPr kumimoji="0" lang="da-DK" sz="1000" b="1" kern="1200" baseline="0" dirty="0" smtClean="0">
                        <a:solidFill>
                          <a:schemeClr val="dk1"/>
                        </a:solidFill>
                        <a:latin typeface="+mn-lt"/>
                        <a:ea typeface="+mn-ea"/>
                        <a:cs typeface="+mn-cs"/>
                      </a:endParaRPr>
                    </a:p>
                    <a:p>
                      <a:endParaRPr kumimoji="0" lang="da-DK" sz="1000" b="1" kern="1200" baseline="0" dirty="0" smtClean="0">
                        <a:solidFill>
                          <a:schemeClr val="dk1"/>
                        </a:solidFill>
                        <a:latin typeface="+mn-lt"/>
                        <a:ea typeface="+mn-ea"/>
                        <a:cs typeface="+mn-cs"/>
                      </a:endParaRPr>
                    </a:p>
                    <a:p>
                      <a:r>
                        <a:rPr kumimoji="0" lang="da-DK" sz="1000" b="1" kern="1200" baseline="0" dirty="0" smtClean="0">
                          <a:solidFill>
                            <a:schemeClr val="dk1"/>
                          </a:solidFill>
                          <a:latin typeface="+mn-lt"/>
                          <a:ea typeface="+mn-ea"/>
                          <a:cs typeface="+mn-cs"/>
                        </a:rPr>
                        <a:t>36</a:t>
                      </a:r>
                      <a:endParaRPr lang="en-US" sz="1000" b="1" dirty="0"/>
                    </a:p>
                  </a:txBody>
                  <a:tcPr/>
                </a:tc>
                <a:tc>
                  <a:txBody>
                    <a:bodyPr/>
                    <a:lstStyle/>
                    <a:p>
                      <a:r>
                        <a:rPr kumimoji="0" lang="da-DK" sz="1000" b="1" kern="1200" baseline="0" dirty="0" smtClean="0">
                          <a:solidFill>
                            <a:schemeClr val="dk1"/>
                          </a:solidFill>
                          <a:latin typeface="+mn-lt"/>
                          <a:ea typeface="+mn-ea"/>
                          <a:cs typeface="+mn-cs"/>
                        </a:rPr>
                        <a:t>UD</a:t>
                      </a:r>
                      <a:endParaRPr lang="en-US" sz="1000" b="1" dirty="0"/>
                    </a:p>
                  </a:txBody>
                  <a:tcPr/>
                </a:tc>
              </a:tr>
              <a:tr h="987327">
                <a:tc>
                  <a:txBody>
                    <a:bodyPr/>
                    <a:lstStyle/>
                    <a:p>
                      <a:r>
                        <a:rPr kumimoji="0" lang="en-US" sz="1200" b="1" kern="1200" baseline="0" dirty="0" smtClean="0">
                          <a:solidFill>
                            <a:schemeClr val="tx1"/>
                          </a:solidFill>
                          <a:latin typeface="+mn-lt"/>
                          <a:ea typeface="+mn-ea"/>
                          <a:cs typeface="+mn-cs"/>
                        </a:rPr>
                        <a:t>IFN</a:t>
                      </a:r>
                      <a:r>
                        <a:rPr kumimoji="0" lang="el-GR" sz="1200" b="1" kern="1200" baseline="0" dirty="0" smtClean="0">
                          <a:solidFill>
                            <a:schemeClr val="tx1"/>
                          </a:solidFill>
                          <a:latin typeface="+mn-lt"/>
                          <a:ea typeface="+mn-ea"/>
                          <a:cs typeface="+mn-cs"/>
                        </a:rPr>
                        <a:t>γ</a:t>
                      </a:r>
                      <a:r>
                        <a:rPr kumimoji="0" lang="en-US" sz="1200" b="1" kern="1200" baseline="0" dirty="0" smtClean="0">
                          <a:solidFill>
                            <a:schemeClr val="tx1"/>
                          </a:solidFill>
                          <a:latin typeface="+mn-lt"/>
                          <a:ea typeface="+mn-ea"/>
                          <a:cs typeface="+mn-cs"/>
                        </a:rPr>
                        <a:t>min(pg/ml)</a:t>
                      </a:r>
                      <a:endParaRPr lang="en-US" sz="1200" dirty="0">
                        <a:solidFill>
                          <a:schemeClr val="tx1"/>
                        </a:solidFill>
                      </a:endParaRPr>
                    </a:p>
                  </a:txBody>
                  <a:tcPr/>
                </a:tc>
                <a:tc>
                  <a:txBody>
                    <a:bodyPr/>
                    <a:lstStyle/>
                    <a:p>
                      <a:r>
                        <a:rPr kumimoji="0" lang="en-US" sz="1100" b="1" kern="1200" baseline="0" dirty="0" smtClean="0">
                          <a:solidFill>
                            <a:schemeClr val="dk1"/>
                          </a:solidFill>
                          <a:latin typeface="+mn-lt"/>
                          <a:ea typeface="+mn-ea"/>
                          <a:cs typeface="+mn-cs"/>
                        </a:rPr>
                        <a:t>Pearson Correlation</a:t>
                      </a:r>
                    </a:p>
                    <a:p>
                      <a:r>
                        <a:rPr kumimoji="0" lang="sv-SE" sz="1100" b="1" kern="1200" baseline="0" dirty="0" smtClean="0">
                          <a:solidFill>
                            <a:schemeClr val="dk1"/>
                          </a:solidFill>
                          <a:latin typeface="+mn-lt"/>
                          <a:ea typeface="+mn-ea"/>
                          <a:cs typeface="+mn-cs"/>
                        </a:rPr>
                        <a:t>Sig. (2-tailed)</a:t>
                      </a:r>
                    </a:p>
                    <a:p>
                      <a:r>
                        <a:rPr kumimoji="0" lang="pt-BR" sz="1100" b="1" kern="1200" baseline="0" dirty="0" smtClean="0">
                          <a:solidFill>
                            <a:schemeClr val="dk1"/>
                          </a:solidFill>
                          <a:latin typeface="+mn-lt"/>
                          <a:ea typeface="+mn-ea"/>
                          <a:cs typeface="+mn-cs"/>
                        </a:rPr>
                        <a:t>N</a:t>
                      </a:r>
                      <a:endParaRPr lang="en-US" sz="1100" b="1" dirty="0"/>
                    </a:p>
                  </a:txBody>
                  <a:tcPr/>
                </a:tc>
                <a:tc>
                  <a:txBody>
                    <a:bodyPr/>
                    <a:lstStyle/>
                    <a:p>
                      <a:r>
                        <a:rPr kumimoji="0" lang="da-DK" sz="1000" b="1" kern="1200" baseline="0" dirty="0" smtClean="0">
                          <a:solidFill>
                            <a:schemeClr val="dk1"/>
                          </a:solidFill>
                          <a:latin typeface="+mn-lt"/>
                          <a:ea typeface="+mn-ea"/>
                          <a:cs typeface="+mn-cs"/>
                        </a:rPr>
                        <a:t>-.173</a:t>
                      </a:r>
                    </a:p>
                    <a:p>
                      <a:endParaRPr kumimoji="0" lang="da-DK" sz="1000" b="1" kern="1200" baseline="0" dirty="0" smtClean="0">
                        <a:solidFill>
                          <a:schemeClr val="dk1"/>
                        </a:solidFill>
                        <a:latin typeface="+mn-lt"/>
                        <a:ea typeface="+mn-ea"/>
                        <a:cs typeface="+mn-cs"/>
                      </a:endParaRPr>
                    </a:p>
                    <a:p>
                      <a:r>
                        <a:rPr kumimoji="0" lang="da-DK" sz="1000" b="1" kern="1200" baseline="0" dirty="0" smtClean="0">
                          <a:solidFill>
                            <a:schemeClr val="dk1"/>
                          </a:solidFill>
                          <a:latin typeface="+mn-lt"/>
                          <a:ea typeface="+mn-ea"/>
                          <a:cs typeface="+mn-cs"/>
                        </a:rPr>
                        <a:t>.409 </a:t>
                      </a:r>
                    </a:p>
                    <a:p>
                      <a:r>
                        <a:rPr kumimoji="0" lang="da-DK" sz="1000" b="1" kern="1200" baseline="0" dirty="0" smtClean="0">
                          <a:solidFill>
                            <a:schemeClr val="dk1"/>
                          </a:solidFill>
                          <a:latin typeface="+mn-lt"/>
                          <a:ea typeface="+mn-ea"/>
                          <a:cs typeface="+mn-cs"/>
                        </a:rPr>
                        <a:t> 25</a:t>
                      </a:r>
                      <a:endParaRPr lang="en-US" sz="1000" b="1" dirty="0"/>
                    </a:p>
                  </a:txBody>
                  <a:tcPr/>
                </a:tc>
                <a:tc>
                  <a:txBody>
                    <a:bodyPr/>
                    <a:lstStyle/>
                    <a:p>
                      <a:endParaRPr lang="en-US" sz="1000" b="1" dirty="0" smtClean="0"/>
                    </a:p>
                    <a:p>
                      <a:endParaRPr lang="en-US" sz="1000" b="1" dirty="0"/>
                    </a:p>
                    <a:p>
                      <a:r>
                        <a:rPr kumimoji="0" lang="da-DK" sz="1000" b="1" kern="1200" baseline="0" dirty="0" smtClean="0">
                          <a:solidFill>
                            <a:schemeClr val="dk1"/>
                          </a:solidFill>
                          <a:latin typeface="+mn-lt"/>
                          <a:ea typeface="+mn-ea"/>
                          <a:cs typeface="+mn-cs"/>
                        </a:rPr>
                        <a:t>UD</a:t>
                      </a:r>
                    </a:p>
                    <a:p>
                      <a:endParaRPr lang="en-US" sz="1000" b="1" dirty="0"/>
                    </a:p>
                  </a:txBody>
                  <a:tcPr/>
                </a:tc>
                <a:tc>
                  <a:txBody>
                    <a:bodyPr/>
                    <a:lstStyle/>
                    <a:p>
                      <a:endParaRPr lang="en-US" sz="1000" b="1" dirty="0" smtClean="0"/>
                    </a:p>
                    <a:p>
                      <a:endParaRPr lang="en-US" sz="1000" b="1" dirty="0"/>
                    </a:p>
                    <a:p>
                      <a:r>
                        <a:rPr kumimoji="0" lang="da-DK" sz="1000" b="1" kern="1200" baseline="0" dirty="0" smtClean="0">
                          <a:solidFill>
                            <a:schemeClr val="dk1"/>
                          </a:solidFill>
                          <a:latin typeface="+mn-lt"/>
                          <a:ea typeface="+mn-ea"/>
                          <a:cs typeface="+mn-cs"/>
                        </a:rPr>
                        <a:t>UD</a:t>
                      </a:r>
                      <a:endParaRPr lang="en-US" sz="1000" b="1" dirty="0"/>
                    </a:p>
                    <a:p>
                      <a:endParaRPr lang="en-US" sz="1000" b="1" dirty="0"/>
                    </a:p>
                  </a:txBody>
                  <a:tcPr/>
                </a:tc>
                <a:tc>
                  <a:txBody>
                    <a:bodyPr/>
                    <a:lstStyle/>
                    <a:p>
                      <a:endParaRPr lang="en-US" sz="1000" b="1" dirty="0" smtClean="0"/>
                    </a:p>
                    <a:p>
                      <a:endParaRPr lang="en-US" sz="1000" b="1" dirty="0"/>
                    </a:p>
                    <a:p>
                      <a:r>
                        <a:rPr kumimoji="0" lang="da-DK" sz="1000" b="1" kern="1200" baseline="0" dirty="0" smtClean="0">
                          <a:solidFill>
                            <a:schemeClr val="dk1"/>
                          </a:solidFill>
                          <a:latin typeface="+mn-lt"/>
                          <a:ea typeface="+mn-ea"/>
                          <a:cs typeface="+mn-cs"/>
                        </a:rPr>
                        <a:t>UD</a:t>
                      </a:r>
                      <a:endParaRPr lang="en-US" sz="1000" b="1" dirty="0"/>
                    </a:p>
                  </a:txBody>
                  <a:tcPr/>
                </a:tc>
                <a:tc>
                  <a:txBody>
                    <a:bodyPr/>
                    <a:lstStyle/>
                    <a:p>
                      <a:endParaRPr lang="en-US" sz="1000" b="1" dirty="0" smtClean="0"/>
                    </a:p>
                    <a:p>
                      <a:endParaRPr lang="en-US" sz="1000" b="1" dirty="0" smtClean="0"/>
                    </a:p>
                    <a:p>
                      <a:endParaRPr lang="en-US" sz="1000" b="1" dirty="0" smtClean="0"/>
                    </a:p>
                    <a:p>
                      <a:endParaRPr lang="en-US" sz="1000" b="1" dirty="0" smtClean="0"/>
                    </a:p>
                    <a:p>
                      <a:r>
                        <a:rPr kumimoji="0" lang="da-DK" sz="1000" b="1" kern="1200" baseline="0" dirty="0" smtClean="0">
                          <a:solidFill>
                            <a:schemeClr val="dk1"/>
                          </a:solidFill>
                          <a:latin typeface="+mn-lt"/>
                          <a:ea typeface="+mn-ea"/>
                          <a:cs typeface="+mn-cs"/>
                        </a:rPr>
                        <a:t>36</a:t>
                      </a:r>
                      <a:endParaRPr lang="en-US" sz="1000" b="1" dirty="0" smtClean="0"/>
                    </a:p>
                    <a:p>
                      <a:endParaRPr lang="en-US" sz="1000" b="1" dirty="0"/>
                    </a:p>
                  </a:txBody>
                  <a:tcPr/>
                </a:tc>
              </a:tr>
            </a:tbl>
          </a:graphicData>
        </a:graphic>
      </p:graphicFrame>
      <p:sp>
        <p:nvSpPr>
          <p:cNvPr id="3" name="Title 2"/>
          <p:cNvSpPr>
            <a:spLocks noGrp="1"/>
          </p:cNvSpPr>
          <p:nvPr>
            <p:ph type="title"/>
          </p:nvPr>
        </p:nvSpPr>
        <p:spPr>
          <a:xfrm>
            <a:off x="457200" y="274638"/>
            <a:ext cx="8229600" cy="792162"/>
          </a:xfrm>
        </p:spPr>
        <p:txBody>
          <a:bodyPr>
            <a:noAutofit/>
          </a:bodyPr>
          <a:lstStyle/>
          <a:p>
            <a:r>
              <a:rPr lang="en-US" sz="1200" i="1" dirty="0" smtClean="0"/>
              <a:t>Table-4: </a:t>
            </a:r>
            <a:r>
              <a:rPr lang="en-US" sz="1200" dirty="0" smtClean="0"/>
              <a:t>Correlation between IL-12 and IL-10, IL-4, </a:t>
            </a:r>
            <a:r>
              <a:rPr lang="en-US" sz="1200" dirty="0" err="1" smtClean="0"/>
              <a:t>IFNγ</a:t>
            </a:r>
            <a:r>
              <a:rPr lang="en-US" sz="1200" dirty="0" smtClean="0"/>
              <a:t> on Doses 100 and 200 </a:t>
            </a:r>
            <a:r>
              <a:rPr lang="en-US" sz="1200" dirty="0" err="1" smtClean="0"/>
              <a:t>μg</a:t>
            </a:r>
            <a:r>
              <a:rPr lang="en-US" sz="1200" dirty="0" smtClean="0"/>
              <a:t> / 0.1ml combined with together. Pearson Correlation with 2 - tailed test show that IL-2 and IL-10 have reversed with together and when IL-12 is increased Il-10 decreased. Correlation is significant at the 0.05 levels (2-tailed) and also correlation between IL-12, IL10, Il-4, IFN-γ and SWPs expansion at doses 100 and 200 </a:t>
            </a:r>
            <a:r>
              <a:rPr lang="en-US" sz="1200" dirty="0" err="1" smtClean="0"/>
              <a:t>μg</a:t>
            </a:r>
            <a:r>
              <a:rPr lang="en-US" sz="1200" dirty="0" smtClean="0"/>
              <a:t> / 0.1ml Pearson Correlation with 2 - tailed test show that IL-12 and SWPs expansion is direct and when IL-12 is increased SWPs expansion is increased also. Correlation is significant at the 0.05 level (2-tailed). ** is significant, UD is Undetermined,</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85000" lnSpcReduction="10000"/>
          </a:bodyPr>
          <a:lstStyle/>
          <a:p>
            <a:pPr algn="just"/>
            <a:r>
              <a:rPr lang="en-US" sz="3300" b="1" dirty="0" smtClean="0"/>
              <a:t>Higher</a:t>
            </a:r>
            <a:r>
              <a:rPr lang="en-US" sz="3300" dirty="0" smtClean="0"/>
              <a:t> </a:t>
            </a:r>
            <a:r>
              <a:rPr lang="en-US" dirty="0" smtClean="0"/>
              <a:t>survival rate was seen in LT group which received the antigen preparation plus the alcoholic extract of </a:t>
            </a:r>
            <a:r>
              <a:rPr lang="en-US" dirty="0" err="1" smtClean="0"/>
              <a:t>T.polium</a:t>
            </a:r>
            <a:r>
              <a:rPr lang="en-US" dirty="0" smtClean="0"/>
              <a:t> followed by live </a:t>
            </a:r>
            <a:r>
              <a:rPr lang="en-US" dirty="0" err="1" smtClean="0"/>
              <a:t>L.major</a:t>
            </a:r>
            <a:r>
              <a:rPr lang="en-US" dirty="0" smtClean="0"/>
              <a:t> challenge. </a:t>
            </a:r>
          </a:p>
          <a:p>
            <a:pPr algn="just"/>
            <a:r>
              <a:rPr lang="en-US" dirty="0" smtClean="0"/>
              <a:t>Comparing, four groups of LT, LB, LBT and control, the lower survival rate was seen in control group challenged by live </a:t>
            </a:r>
            <a:r>
              <a:rPr lang="en-US" dirty="0" err="1" smtClean="0"/>
              <a:t>L.major</a:t>
            </a:r>
            <a:r>
              <a:rPr lang="en-US" dirty="0" smtClean="0"/>
              <a:t> </a:t>
            </a:r>
            <a:r>
              <a:rPr lang="en-US" dirty="0" err="1" smtClean="0"/>
              <a:t>promastigots</a:t>
            </a:r>
            <a:r>
              <a:rPr lang="en-US" dirty="0" smtClean="0"/>
              <a:t>. </a:t>
            </a:r>
          </a:p>
          <a:p>
            <a:pPr algn="just"/>
            <a:r>
              <a:rPr lang="en-US" dirty="0" smtClean="0"/>
              <a:t>Higher white pulp size in the LBT group indicated induction of </a:t>
            </a:r>
            <a:r>
              <a:rPr lang="en-US" dirty="0" err="1" smtClean="0"/>
              <a:t>humoral</a:t>
            </a:r>
            <a:r>
              <a:rPr lang="en-US" dirty="0" smtClean="0"/>
              <a:t> immunity which it may not protect the animals against </a:t>
            </a:r>
            <a:r>
              <a:rPr lang="en-US" dirty="0" err="1" smtClean="0"/>
              <a:t>leishmania</a:t>
            </a:r>
            <a:r>
              <a:rPr lang="en-US" dirty="0" smtClean="0"/>
              <a:t> infection or progression. </a:t>
            </a:r>
          </a:p>
          <a:p>
            <a:pPr algn="just"/>
            <a:r>
              <a:rPr lang="en-US" dirty="0" smtClean="0"/>
              <a:t>this antigen preparation also could induce cell mediated immunity which it seems to be a protective response as shown in previous studies. </a:t>
            </a:r>
            <a:r>
              <a:rPr lang="en-US" dirty="0" smtClean="0">
                <a:solidFill>
                  <a:srgbClr val="C00000"/>
                </a:solidFill>
              </a:rPr>
              <a:t>(41)</a:t>
            </a:r>
            <a:endParaRPr lang="en-US" dirty="0">
              <a:solidFill>
                <a:srgbClr val="C00000"/>
              </a:solidFill>
            </a:endParaRPr>
          </a:p>
        </p:txBody>
      </p:sp>
      <p:sp>
        <p:nvSpPr>
          <p:cNvPr id="3" name="Title 2"/>
          <p:cNvSpPr>
            <a:spLocks noGrp="1"/>
          </p:cNvSpPr>
          <p:nvPr>
            <p:ph type="title"/>
          </p:nvPr>
        </p:nvSpPr>
        <p:spPr>
          <a:xfrm>
            <a:off x="457200" y="274638"/>
            <a:ext cx="8229600" cy="792162"/>
          </a:xfrm>
        </p:spPr>
        <p:txBody>
          <a:bodyPr/>
          <a:lstStyle/>
          <a:p>
            <a:r>
              <a:rPr lang="en-US" dirty="0" smtClean="0">
                <a:solidFill>
                  <a:srgbClr val="7030A0"/>
                </a:solidFill>
              </a:rPr>
              <a:t>               Discussion</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n-US" sz="5100" b="1" dirty="0" smtClean="0"/>
              <a:t>LB</a:t>
            </a:r>
            <a:r>
              <a:rPr lang="en-US" sz="5100" dirty="0" smtClean="0"/>
              <a:t> </a:t>
            </a:r>
            <a:r>
              <a:rPr lang="en-US" dirty="0" smtClean="0"/>
              <a:t>group has the highest level of IFN-</a:t>
            </a:r>
            <a:r>
              <a:rPr lang="el-GR" dirty="0" smtClean="0"/>
              <a:t>γ</a:t>
            </a:r>
            <a:r>
              <a:rPr lang="en-US" dirty="0" smtClean="0"/>
              <a:t> (35.4 pg/ml), whether (27.2 pg/ml) related to the LT is lowest which belong to the LBT group (19.39 pg/ml). </a:t>
            </a:r>
          </a:p>
          <a:p>
            <a:pPr algn="just"/>
            <a:r>
              <a:rPr lang="en-US" dirty="0" smtClean="0"/>
              <a:t>Male mice had higher IFN</a:t>
            </a:r>
            <a:r>
              <a:rPr lang="el-GR" dirty="0" smtClean="0"/>
              <a:t>γ</a:t>
            </a:r>
            <a:r>
              <a:rPr lang="en-US" dirty="0" smtClean="0"/>
              <a:t> (32 pg/</a:t>
            </a:r>
            <a:r>
              <a:rPr lang="en-US" dirty="0" err="1" smtClean="0"/>
              <a:t>mL</a:t>
            </a:r>
            <a:r>
              <a:rPr lang="en-US" dirty="0" smtClean="0"/>
              <a:t>) than female (26.23 pg/ml).</a:t>
            </a:r>
          </a:p>
          <a:p>
            <a:pPr algn="just"/>
            <a:endParaRPr lang="en-US" dirty="0" smtClean="0"/>
          </a:p>
          <a:p>
            <a:pPr algn="just"/>
            <a:r>
              <a:rPr lang="en-US" dirty="0" smtClean="0"/>
              <a:t>The resistance to </a:t>
            </a:r>
            <a:r>
              <a:rPr lang="en-US" dirty="0" err="1" smtClean="0"/>
              <a:t>leishmania</a:t>
            </a:r>
            <a:r>
              <a:rPr lang="en-US" dirty="0" smtClean="0"/>
              <a:t> conferred by T-helper type-1 (Th1) cells while the susceptibility is conferred by Th2 cells.Th1 cells secret IL12 and IFN- γ where as Th2 cells secret IL- 4, IL-5 and IL-10.It has been shown that IFN- γ activates macrophages to express iNOS2, the enzyme catalyzing the formation of nitric oxide; nitric oxide kills the intracellular </a:t>
            </a:r>
            <a:r>
              <a:rPr lang="en-US" dirty="0" err="1" smtClean="0"/>
              <a:t>amastigotes</a:t>
            </a:r>
            <a:r>
              <a:rPr lang="en-US" dirty="0" smtClean="0"/>
              <a:t>. In contrast, Th2 immune response limits the action of Th1 functions via IL-10 and IL-4, which deactivate macrophages helping intracellular parasite growth and disease progression </a:t>
            </a:r>
            <a:r>
              <a:rPr lang="en-US" dirty="0" smtClean="0">
                <a:solidFill>
                  <a:srgbClr val="C00000"/>
                </a:solidFill>
              </a:rPr>
              <a:t>(42).</a:t>
            </a:r>
          </a:p>
          <a:p>
            <a:pPr algn="just"/>
            <a:endParaRPr lang="en-US" dirty="0" smtClean="0"/>
          </a:p>
          <a:p>
            <a:pPr algn="just"/>
            <a:r>
              <a:rPr lang="en-US" dirty="0" smtClean="0"/>
              <a:t>Ldp23 is a powerful and selective activator of Th1 cytokines by mouse cells </a:t>
            </a:r>
            <a:r>
              <a:rPr lang="en-US" dirty="0" smtClean="0">
                <a:solidFill>
                  <a:srgbClr val="C00000"/>
                </a:solidFill>
              </a:rPr>
              <a:t>(41).</a:t>
            </a:r>
            <a:endParaRPr lang="en-US" dirty="0">
              <a:solidFill>
                <a:srgbClr val="C00000"/>
              </a:solidFill>
            </a:endParaRPr>
          </a:p>
        </p:txBody>
      </p:sp>
      <p:sp>
        <p:nvSpPr>
          <p:cNvPr id="3" name="Title 2"/>
          <p:cNvSpPr>
            <a:spLocks noGrp="1"/>
          </p:cNvSpPr>
          <p:nvPr>
            <p:ph type="title"/>
          </p:nvPr>
        </p:nvSpPr>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sz="3100" b="1" dirty="0" smtClean="0"/>
              <a:t>C57BL/6</a:t>
            </a:r>
            <a:r>
              <a:rPr lang="en-US" sz="3100" dirty="0" smtClean="0"/>
              <a:t>, </a:t>
            </a:r>
            <a:r>
              <a:rPr lang="en-US" dirty="0" smtClean="0"/>
              <a:t>CBA/J, C3H, B10D2) are resistant to infection with </a:t>
            </a:r>
            <a:r>
              <a:rPr lang="en-US" dirty="0" err="1" smtClean="0"/>
              <a:t>leishmania</a:t>
            </a:r>
            <a:r>
              <a:rPr lang="en-US" dirty="0" smtClean="0"/>
              <a:t> major .Upon intra dermal /sub-</a:t>
            </a:r>
            <a:r>
              <a:rPr lang="en-US" dirty="0" err="1" smtClean="0"/>
              <a:t>cutaneous</a:t>
            </a:r>
            <a:r>
              <a:rPr lang="en-US" dirty="0" smtClean="0"/>
              <a:t> injection with </a:t>
            </a:r>
            <a:r>
              <a:rPr lang="en-US" dirty="0" err="1" smtClean="0"/>
              <a:t>L.major</a:t>
            </a:r>
            <a:r>
              <a:rPr lang="en-US" dirty="0" smtClean="0"/>
              <a:t>, these animals develop a small lesion that subsides within 6-8 weeks.</a:t>
            </a:r>
          </a:p>
          <a:p>
            <a:pPr algn="just"/>
            <a:r>
              <a:rPr lang="en-US" dirty="0" smtClean="0"/>
              <a:t> By contrast, BALB/c mice are highly susceptible to infection with these organisms </a:t>
            </a:r>
            <a:r>
              <a:rPr lang="en-US" dirty="0" smtClean="0">
                <a:solidFill>
                  <a:srgbClr val="C00000"/>
                </a:solidFill>
              </a:rPr>
              <a:t>(4, 5)</a:t>
            </a:r>
            <a:r>
              <a:rPr lang="en-US" dirty="0" smtClean="0"/>
              <a:t>.</a:t>
            </a:r>
            <a:r>
              <a:rPr lang="en-US" dirty="0" smtClean="0">
                <a:solidFill>
                  <a:srgbClr val="C00000"/>
                </a:solidFill>
              </a:rPr>
              <a:t> </a:t>
            </a:r>
            <a:r>
              <a:rPr lang="en-US" dirty="0" smtClean="0"/>
              <a:t>These mice fail to control the infection and develop extensive lesions. The parasites metastasize to the internal Viscera (primarily liver, spleen, and bone marrow), an event that may lead to the animal’s death</a:t>
            </a:r>
            <a:r>
              <a:rPr lang="en-US" dirty="0" smtClean="0">
                <a:solidFill>
                  <a:srgbClr val="C00000"/>
                </a:solidFill>
              </a:rPr>
              <a:t>(7)</a:t>
            </a:r>
            <a:r>
              <a:rPr lang="en-US" dirty="0" smtClean="0"/>
              <a:t>.</a:t>
            </a:r>
          </a:p>
          <a:p>
            <a:pPr algn="just"/>
            <a:r>
              <a:rPr lang="en-US" dirty="0" smtClean="0"/>
              <a:t>resistance and susceptibility with the emergence of the two </a:t>
            </a:r>
            <a:r>
              <a:rPr lang="en-US" dirty="0" err="1" smtClean="0"/>
              <a:t>phenotypically</a:t>
            </a:r>
            <a:r>
              <a:rPr lang="en-US" dirty="0" smtClean="0"/>
              <a:t> distinct subsets of CD4+T cells, namely T helper cell type I (Th1) and type 2 (Th2) cells, during the disease process. Upon infection with </a:t>
            </a:r>
            <a:r>
              <a:rPr lang="en-US" dirty="0" err="1" smtClean="0"/>
              <a:t>L.major</a:t>
            </a:r>
            <a:r>
              <a:rPr lang="en-US" dirty="0" smtClean="0"/>
              <a:t> mice of the resistant phenotype clearly develop a dominant a Th1 phenotype of immune response to the parasite’s antigens.</a:t>
            </a:r>
            <a:endParaRPr lang="en-US" dirty="0"/>
          </a:p>
        </p:txBody>
      </p:sp>
      <p:sp>
        <p:nvSpPr>
          <p:cNvPr id="3" name="Title 2"/>
          <p:cNvSpPr>
            <a:spLocks noGrp="1"/>
          </p:cNvSpPr>
          <p:nvPr>
            <p:ph type="title"/>
          </p:nvPr>
        </p:nvSpPr>
        <p:spPr/>
        <p:txBody>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n-US" sz="3800" b="1" dirty="0" smtClean="0"/>
              <a:t>Based on </a:t>
            </a:r>
            <a:r>
              <a:rPr lang="en-US" dirty="0" smtClean="0"/>
              <a:t>these results, we can say, our findings about this preliminary vaccine that showed most expression of IL-12 in survival LBT group 70 days Post challenging, and conversely, lowest expression of IL-10 in survival LBT group 70 days Post challenging, and also increasing IFN γ expression in almost all 3 injection groups, and finally IL4 little increasing only in LT group. Our results almost confirmed other experiments results which mentioned above. In several systems have been used to correlate resistance/susceptibility with Th1/Th2 response but perhaps the most compelling one is that involving mice genetically deficient in either interferon-γ (IFN- γ ) or interleukin 4(IL-4),the phenotypic surrogates of Th1 and Th2 CD4+ T cell responses, respectively </a:t>
            </a:r>
            <a:r>
              <a:rPr lang="en-US" dirty="0" smtClean="0">
                <a:solidFill>
                  <a:srgbClr val="C00000"/>
                </a:solidFill>
              </a:rPr>
              <a:t>(7)</a:t>
            </a:r>
            <a:r>
              <a:rPr lang="en-US" dirty="0" smtClean="0"/>
              <a:t>. The results of other researches finally shifted focus from IL-4 to IL-10 as a susceptibly factor </a:t>
            </a:r>
            <a:r>
              <a:rPr lang="en-US" dirty="0" smtClean="0">
                <a:solidFill>
                  <a:srgbClr val="C00000"/>
                </a:solidFill>
              </a:rPr>
              <a:t>(21). </a:t>
            </a:r>
            <a:r>
              <a:rPr lang="en-US" dirty="0" smtClean="0"/>
              <a:t>Recently it has been shown that IL-10 plays a suppressive or regulatory role in autoimmune diseases </a:t>
            </a:r>
            <a:r>
              <a:rPr lang="en-US" dirty="0" smtClean="0">
                <a:solidFill>
                  <a:srgbClr val="C00000"/>
                </a:solidFill>
              </a:rPr>
              <a:t>(24), </a:t>
            </a:r>
            <a:r>
              <a:rPr lang="en-US" dirty="0" smtClean="0"/>
              <a:t>host versus graft rejection (25), and parasitic infection (</a:t>
            </a:r>
            <a:r>
              <a:rPr lang="en-US" dirty="0" smtClean="0">
                <a:solidFill>
                  <a:srgbClr val="C00000"/>
                </a:solidFill>
              </a:rPr>
              <a:t>26, 27). </a:t>
            </a:r>
            <a:r>
              <a:rPr lang="en-US" dirty="0" smtClean="0"/>
              <a:t>Administration of antiIL-10 antibodies during </a:t>
            </a:r>
            <a:r>
              <a:rPr lang="en-US" dirty="0" err="1" smtClean="0"/>
              <a:t>L.major</a:t>
            </a:r>
            <a:r>
              <a:rPr lang="en-US" dirty="0" smtClean="0"/>
              <a:t> infection reduced the susceptibility of IL-4 receptor α gene deficient mice </a:t>
            </a:r>
            <a:r>
              <a:rPr lang="en-US" dirty="0" smtClean="0">
                <a:solidFill>
                  <a:srgbClr val="C00000"/>
                </a:solidFill>
              </a:rPr>
              <a:t>(28). </a:t>
            </a:r>
            <a:r>
              <a:rPr lang="en-US" dirty="0" smtClean="0"/>
              <a:t>It has been shown that IL-10 dictates the susceptibility to </a:t>
            </a:r>
            <a:r>
              <a:rPr lang="en-US" dirty="0" err="1" smtClean="0"/>
              <a:t>L.donovani</a:t>
            </a:r>
            <a:r>
              <a:rPr lang="en-US" dirty="0" smtClean="0"/>
              <a:t> infection </a:t>
            </a:r>
            <a:r>
              <a:rPr lang="en-US" dirty="0" smtClean="0">
                <a:solidFill>
                  <a:srgbClr val="C00000"/>
                </a:solidFill>
              </a:rPr>
              <a:t>(29, 30)</a:t>
            </a:r>
            <a:r>
              <a:rPr lang="en-US" dirty="0" smtClean="0"/>
              <a:t> and is required for higher parasite persistence in both resistant C57BL/6 and susceptible BALB/c mice </a:t>
            </a:r>
            <a:r>
              <a:rPr lang="en-US" dirty="0" smtClean="0">
                <a:solidFill>
                  <a:srgbClr val="C00000"/>
                </a:solidFill>
              </a:rPr>
              <a:t>(31, 32).</a:t>
            </a:r>
            <a:endParaRPr lang="en-US" dirty="0">
              <a:solidFill>
                <a:srgbClr val="C00000"/>
              </a:solidFill>
            </a:endParaRPr>
          </a:p>
        </p:txBody>
      </p:sp>
      <p:sp>
        <p:nvSpPr>
          <p:cNvPr id="3" name="Title 2"/>
          <p:cNvSpPr>
            <a:spLocks noGrp="1"/>
          </p:cNvSpPr>
          <p:nvPr>
            <p:ph type="title"/>
          </p:nvPr>
        </p:nvSpPr>
        <p:spPr/>
        <p:txBody>
          <a:bodyPr>
            <a:normAutofit fontScale="90000"/>
          </a:bodyPr>
          <a:lstStyle/>
          <a:p>
            <a:r>
              <a:rPr lang="en-US" dirty="0" smtClean="0">
                <a:solidFill>
                  <a:srgbClr val="7030A0"/>
                </a:solidFill>
              </a:rPr>
              <a:t>              </a:t>
            </a:r>
            <a:r>
              <a:rPr lang="en-US" dirty="0" err="1" smtClean="0">
                <a:solidFill>
                  <a:srgbClr val="7030A0"/>
                </a:solidFill>
              </a:rPr>
              <a:t>Discussionc</a:t>
            </a:r>
            <a:r>
              <a:rPr lang="en-US" dirty="0" smtClean="0">
                <a:solidFill>
                  <a:srgbClr val="7030A0"/>
                </a:solidFill>
              </a:rPr>
              <a:t>(continued)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just"/>
            <a:r>
              <a:rPr lang="en-US" sz="3800" b="1" dirty="0" smtClean="0"/>
              <a:t>Most of </a:t>
            </a:r>
            <a:r>
              <a:rPr lang="en-US" dirty="0" smtClean="0"/>
              <a:t>the vaccines target the host DCs with adjutants, such as Bacillus </a:t>
            </a:r>
            <a:r>
              <a:rPr lang="en-US" dirty="0" err="1" smtClean="0"/>
              <a:t>Calmette</a:t>
            </a:r>
            <a:r>
              <a:rPr lang="en-US" dirty="0" smtClean="0"/>
              <a:t> Guerin (BCG),, or, more recently ,with non </a:t>
            </a:r>
            <a:r>
              <a:rPr lang="en-US" dirty="0" err="1" smtClean="0"/>
              <a:t>methylated</a:t>
            </a:r>
            <a:r>
              <a:rPr lang="en-US" dirty="0" smtClean="0"/>
              <a:t> </a:t>
            </a:r>
            <a:r>
              <a:rPr lang="en-US" dirty="0" err="1" smtClean="0"/>
              <a:t>CpG</a:t>
            </a:r>
            <a:r>
              <a:rPr lang="en-US" dirty="0" smtClean="0"/>
              <a:t> </a:t>
            </a:r>
            <a:r>
              <a:rPr lang="en-US" dirty="0" err="1" smtClean="0"/>
              <a:t>oligo</a:t>
            </a:r>
            <a:r>
              <a:rPr lang="en-US" dirty="0" smtClean="0"/>
              <a:t> </a:t>
            </a:r>
            <a:r>
              <a:rPr lang="en-US" dirty="0" err="1" smtClean="0"/>
              <a:t>deoxy</a:t>
            </a:r>
            <a:r>
              <a:rPr lang="en-US" dirty="0" smtClean="0"/>
              <a:t> nucleotides, which mimic nucleotide sequences common to bacterial DNA </a:t>
            </a:r>
            <a:r>
              <a:rPr lang="en-US" dirty="0" smtClean="0">
                <a:solidFill>
                  <a:srgbClr val="C00000"/>
                </a:solidFill>
              </a:rPr>
              <a:t>(18,19).</a:t>
            </a:r>
          </a:p>
          <a:p>
            <a:pPr algn="just"/>
            <a:r>
              <a:rPr lang="en-US" dirty="0" smtClean="0"/>
              <a:t>Other adjuvant strategies being developed include the administration of Th1 promoting cytokines, such as IL-12, within the vaccine.</a:t>
            </a:r>
          </a:p>
          <a:p>
            <a:pPr algn="just"/>
            <a:r>
              <a:rPr lang="en-US" dirty="0" smtClean="0"/>
              <a:t>In our previous research white pulp statue showed the lowest increasing size in the resistant mice and injection</a:t>
            </a:r>
          </a:p>
          <a:p>
            <a:pPr algn="just"/>
            <a:r>
              <a:rPr lang="en-US" dirty="0" smtClean="0"/>
              <a:t>group I that received 100 </a:t>
            </a:r>
            <a:r>
              <a:rPr lang="en-US" dirty="0" err="1" smtClean="0"/>
              <a:t>μg</a:t>
            </a:r>
            <a:r>
              <a:rPr lang="en-US" dirty="0" smtClean="0"/>
              <a:t> of the antigen, pre challenge. The same result was found in; mice type 1 and group I that injected with 200 </a:t>
            </a:r>
            <a:r>
              <a:rPr lang="en-US" dirty="0" err="1" smtClean="0"/>
              <a:t>μg</a:t>
            </a:r>
            <a:r>
              <a:rPr lang="en-US" dirty="0" smtClean="0"/>
              <a:t> of antigen. Correlation of DTH 24h and 48h showed when SLT (24 hrs) increasing, SLT (48hrs) increased too.</a:t>
            </a:r>
          </a:p>
          <a:p>
            <a:pPr algn="just"/>
            <a:r>
              <a:rPr lang="en-US" dirty="0" smtClean="0"/>
              <a:t>Correlation of DTH at 24 hrs post inoculation (PI) and 48 hrs PI with percentage of SWPF size expansion is reversed and linear (-0.0797), that is near to (-1.0). There is a correlation between groups injected with antigen plus BCG and PPD skin test reversed and linear (-0.0797), that is near to (-1.0) susceptible (type 1) and resistant (type 2).</a:t>
            </a:r>
            <a:endParaRPr lang="en-US" dirty="0">
              <a:solidFill>
                <a:srgbClr val="C00000"/>
              </a:solidFill>
            </a:endParaRPr>
          </a:p>
        </p:txBody>
      </p:sp>
      <p:sp>
        <p:nvSpPr>
          <p:cNvPr id="3" name="Title 2"/>
          <p:cNvSpPr>
            <a:spLocks noGrp="1"/>
          </p:cNvSpPr>
          <p:nvPr>
            <p:ph type="title"/>
          </p:nvPr>
        </p:nvSpPr>
        <p:spPr/>
        <p:txBody>
          <a:bodyPr>
            <a:normAutofit/>
          </a:bodyPr>
          <a:lstStyle/>
          <a:p>
            <a:r>
              <a:rPr lang="en-US" smtClean="0">
                <a:solidFill>
                  <a:srgbClr val="7030A0"/>
                </a:solidFill>
              </a:rPr>
              <a:t>       Discussion(continued</a:t>
            </a:r>
            <a:r>
              <a:rPr lang="en-US" dirty="0" smtClean="0">
                <a:solidFill>
                  <a:srgbClr val="7030A0"/>
                </a:solidFill>
              </a:rPr>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US" sz="2900" b="1" dirty="0" smtClean="0"/>
              <a:t>Our previous results </a:t>
            </a:r>
            <a:r>
              <a:rPr lang="en-US" dirty="0" smtClean="0"/>
              <a:t>indicated that the DTH responses and spleen white pulp statue differed significantly when mice type 1 and 2. Comparing with groups I, II and III results showed a statistically significant difference among groups in an antigen dependent manner. The higher DTH responses and lower spleen white pulp size were noticed in animals that had received 100 or 200 </a:t>
            </a:r>
            <a:r>
              <a:rPr lang="en-US" dirty="0" err="1" smtClean="0"/>
              <a:t>μg</a:t>
            </a:r>
            <a:r>
              <a:rPr lang="en-US" dirty="0" smtClean="0"/>
              <a:t> of the antigen with a single booster either in mice type 1 or 2. Previous studies show that CD4+ Th1 and Th2 regulate infection development. When L. major causes a single </a:t>
            </a:r>
            <a:r>
              <a:rPr lang="en-US" dirty="0" err="1" smtClean="0"/>
              <a:t>cutaneous</a:t>
            </a:r>
            <a:r>
              <a:rPr lang="en-US" dirty="0" smtClean="0"/>
              <a:t> lesion, or undergo spontaneous cure, subject is resistant and probably infection is inhibited in macrophage via innate immunity and production of interferon gamma and IL12 by Th1 response that lead to parasite killing, and probably in future challenge subject is immune. Scott et al suggested that low antigen doses may preferably promote a CD4+ Th2 response in vivo, where as high doses may favor Th1 cells develop </a:t>
            </a:r>
            <a:r>
              <a:rPr lang="en-US" dirty="0" smtClean="0">
                <a:solidFill>
                  <a:srgbClr val="C00000"/>
                </a:solidFill>
              </a:rPr>
              <a:t>(13)</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b="1" dirty="0" smtClean="0"/>
              <a:t>The higher </a:t>
            </a:r>
            <a:r>
              <a:rPr lang="en-US" sz="1900" dirty="0" smtClean="0"/>
              <a:t>DTH responses and lower spleen white pulp size were noticed in animals that had received 100 or 200 </a:t>
            </a:r>
            <a:r>
              <a:rPr lang="en-US" sz="1900" dirty="0" err="1" smtClean="0"/>
              <a:t>μg</a:t>
            </a:r>
            <a:r>
              <a:rPr lang="en-US" sz="1900" dirty="0" smtClean="0"/>
              <a:t> of antigen with a single booster either in mice type 1 or 2</a:t>
            </a:r>
            <a:r>
              <a:rPr lang="en-US" sz="1900" dirty="0" smtClean="0">
                <a:solidFill>
                  <a:srgbClr val="C00000"/>
                </a:solidFill>
              </a:rPr>
              <a:t>(13)</a:t>
            </a:r>
            <a:r>
              <a:rPr lang="en-US" sz="1900" dirty="0" smtClean="0"/>
              <a:t>. The injection of purified </a:t>
            </a:r>
            <a:r>
              <a:rPr lang="en-US" sz="1900" dirty="0" err="1" smtClean="0"/>
              <a:t>Leishmania</a:t>
            </a:r>
            <a:r>
              <a:rPr lang="en-US" sz="1900" dirty="0" smtClean="0"/>
              <a:t> subunit proteins, conferred protection in the mouse model of </a:t>
            </a:r>
            <a:r>
              <a:rPr lang="en-US" sz="1900" dirty="0" err="1" smtClean="0"/>
              <a:t>leishmanasis</a:t>
            </a:r>
            <a:r>
              <a:rPr lang="en-US" sz="1900" dirty="0" smtClean="0"/>
              <a:t> against subsequent challenges, but such vaccines seems to require continuous boosters and presence of immune adjuvant. Understanding how antigen dose influences the development of Th1 and Th2 cells is important for designing vaccines and until the time of being, experiments that have addressed this issue have had conflicting results.</a:t>
            </a:r>
          </a:p>
          <a:p>
            <a:pPr algn="just"/>
            <a:r>
              <a:rPr lang="en-US" sz="2000" dirty="0" smtClean="0"/>
              <a:t>Our previous studies include two types of mice: susceptible (type 1) and resistant (type 2), and five injection doses of antigen (100,200,300,400,500 </a:t>
            </a:r>
            <a:r>
              <a:rPr lang="el-GR" sz="2000" dirty="0" smtClean="0"/>
              <a:t>μ</a:t>
            </a:r>
            <a:r>
              <a:rPr lang="en-US" sz="2000" dirty="0" smtClean="0"/>
              <a:t>g /0.1ml) and three injection groups: group I (</a:t>
            </a:r>
            <a:r>
              <a:rPr lang="en-US" sz="2000" dirty="0" err="1" smtClean="0"/>
              <a:t>Leismania</a:t>
            </a:r>
            <a:r>
              <a:rPr lang="en-US" sz="2000" dirty="0" smtClean="0"/>
              <a:t> plus the same dose booster) group, group II (</a:t>
            </a:r>
            <a:r>
              <a:rPr lang="en-US" sz="2000" dirty="0" err="1" smtClean="0"/>
              <a:t>Leismania</a:t>
            </a:r>
            <a:r>
              <a:rPr lang="en-US" sz="2000" dirty="0" smtClean="0"/>
              <a:t> plus BCG), and group III (</a:t>
            </a:r>
            <a:r>
              <a:rPr lang="en-US" sz="2000" dirty="0" err="1" smtClean="0"/>
              <a:t>Leismania</a:t>
            </a:r>
            <a:r>
              <a:rPr lang="en-US" sz="2000" dirty="0" smtClean="0"/>
              <a:t> plus BCG plus the same dose booster).</a:t>
            </a:r>
            <a:endParaRPr lang="en-US" sz="1900" dirty="0"/>
          </a:p>
        </p:txBody>
      </p:sp>
      <p:sp>
        <p:nvSpPr>
          <p:cNvPr id="3" name="Title 2"/>
          <p:cNvSpPr>
            <a:spLocks noGrp="1"/>
          </p:cNvSpPr>
          <p:nvPr>
            <p:ph type="title"/>
          </p:nvPr>
        </p:nvSpPr>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000" b="1" dirty="0" smtClean="0"/>
              <a:t>Spleen </a:t>
            </a:r>
            <a:r>
              <a:rPr lang="en-US" sz="1900" dirty="0" smtClean="0"/>
              <a:t>is a lymphoid organ of the secondary lymphatic system that contains two types of tissues, red pulp and white pulp. The white pulp is the place where immune response is induce that subsequently antibody production. Upon antigenic challenge, these primary follicles develop into characteristic secondary follicles containing germinal centers, where rapidly dividing B cells (</a:t>
            </a:r>
            <a:r>
              <a:rPr lang="en-US" sz="1900" dirty="0" err="1" smtClean="0"/>
              <a:t>centroblasts</a:t>
            </a:r>
            <a:r>
              <a:rPr lang="en-US" sz="1900" dirty="0" smtClean="0"/>
              <a:t>) and plasma cells are surrounded by dense clusters of concentrically arranged lymphocytes</a:t>
            </a:r>
            <a:r>
              <a:rPr lang="en-US" sz="2000" dirty="0" smtClean="0">
                <a:solidFill>
                  <a:srgbClr val="FF0000"/>
                </a:solidFill>
              </a:rPr>
              <a:t>(45)</a:t>
            </a:r>
            <a:r>
              <a:rPr lang="en-US" sz="1900" dirty="0" smtClean="0">
                <a:solidFill>
                  <a:srgbClr val="FF0000"/>
                </a:solidFill>
              </a:rPr>
              <a:t>.</a:t>
            </a:r>
          </a:p>
          <a:p>
            <a:r>
              <a:rPr lang="en-US" sz="2000" dirty="0" smtClean="0"/>
              <a:t>NKT cells should be considered both when treating active </a:t>
            </a:r>
            <a:r>
              <a:rPr lang="en-US" sz="2000" dirty="0" err="1" smtClean="0"/>
              <a:t>Leishmania</a:t>
            </a:r>
            <a:r>
              <a:rPr lang="en-US" sz="2000" dirty="0" smtClean="0"/>
              <a:t> infection as well as in the development of vaccines.</a:t>
            </a:r>
          </a:p>
          <a:p>
            <a:r>
              <a:rPr lang="en-US" sz="2000" dirty="0" smtClean="0"/>
              <a:t>Recent progress in understanding how the innate immune system recognizes microbial stimuli and regulates adaptive immunity is being applied to vaccine discovery in what is termed “systems </a:t>
            </a:r>
            <a:r>
              <a:rPr lang="en-US" sz="2000" dirty="0" err="1" smtClean="0"/>
              <a:t>vaccinology</a:t>
            </a:r>
            <a:r>
              <a:rPr lang="en-US" sz="2000" dirty="0" smtClean="0"/>
              <a:t>” </a:t>
            </a:r>
            <a:r>
              <a:rPr lang="en-US" sz="2000" dirty="0" smtClean="0">
                <a:solidFill>
                  <a:srgbClr val="FF0000"/>
                </a:solidFill>
              </a:rPr>
              <a:t>(47).</a:t>
            </a:r>
            <a:endParaRPr lang="en-US" sz="1900" dirty="0">
              <a:solidFill>
                <a:srgbClr val="FF0000"/>
              </a:solidFill>
            </a:endParaRPr>
          </a:p>
        </p:txBody>
      </p:sp>
      <p:sp>
        <p:nvSpPr>
          <p:cNvPr id="3" name="Title 2"/>
          <p:cNvSpPr>
            <a:spLocks noGrp="1"/>
          </p:cNvSpPr>
          <p:nvPr>
            <p:ph type="title"/>
          </p:nvPr>
        </p:nvSpPr>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9200"/>
          </a:xfrm>
        </p:spPr>
        <p:txBody>
          <a:bodyPr>
            <a:noAutofit/>
          </a:bodyPr>
          <a:lstStyle/>
          <a:p>
            <a:r>
              <a:rPr lang="en-US" sz="1600" b="1" dirty="0" smtClean="0"/>
              <a:t>Several versions </a:t>
            </a:r>
            <a:r>
              <a:rPr lang="en-US" sz="1600" dirty="0" smtClean="0"/>
              <a:t>of a </a:t>
            </a:r>
            <a:r>
              <a:rPr lang="en-US" sz="1600" dirty="0" err="1" smtClean="0"/>
              <a:t>GalCer</a:t>
            </a:r>
            <a:r>
              <a:rPr lang="en-US" sz="1600" dirty="0" smtClean="0"/>
              <a:t> and other </a:t>
            </a:r>
            <a:r>
              <a:rPr lang="en-US" sz="1600" dirty="0" err="1" smtClean="0"/>
              <a:t>glycolipids</a:t>
            </a:r>
            <a:r>
              <a:rPr lang="en-US" sz="1600" dirty="0" smtClean="0"/>
              <a:t> have been synthetically generated and vary in terms of cytokine responses, is favor more of a Th-1 or Th-2 response </a:t>
            </a:r>
            <a:r>
              <a:rPr lang="en-US" sz="1600" dirty="0" smtClean="0">
                <a:solidFill>
                  <a:srgbClr val="FF0000"/>
                </a:solidFill>
              </a:rPr>
              <a:t>(49, 50). </a:t>
            </a:r>
          </a:p>
          <a:p>
            <a:r>
              <a:rPr lang="en-US" sz="1600" dirty="0" smtClean="0"/>
              <a:t>Multi copy genes are often preferred to enhance sensitivity, and thus are beneficial for detection, but due to potential variations and instability in copy number of the same gene both between and within species </a:t>
            </a:r>
            <a:r>
              <a:rPr lang="en-US" sz="1600" dirty="0" smtClean="0">
                <a:solidFill>
                  <a:srgbClr val="FF0000"/>
                </a:solidFill>
              </a:rPr>
              <a:t>(51). </a:t>
            </a:r>
            <a:r>
              <a:rPr lang="en-US" sz="1600" dirty="0" smtClean="0"/>
              <a:t>Systems </a:t>
            </a:r>
            <a:r>
              <a:rPr lang="en-US" sz="1600" dirty="0" err="1" smtClean="0"/>
              <a:t>vaccinology</a:t>
            </a:r>
            <a:r>
              <a:rPr lang="en-US" sz="1600" dirty="0" smtClean="0"/>
              <a:t> is one shoot out systems biology for which tools of a number of high- through put technologies including DNA microarrays, RNA-seq., protein arrays, deep sequencing, and mass spectrometry along with sophisticated computational tools have been originally developed (</a:t>
            </a:r>
            <a:r>
              <a:rPr lang="en-US" sz="1600" dirty="0" smtClean="0">
                <a:solidFill>
                  <a:srgbClr val="FF0000"/>
                </a:solidFill>
              </a:rPr>
              <a:t>52-27).</a:t>
            </a:r>
          </a:p>
          <a:p>
            <a:r>
              <a:rPr lang="en-US" sz="1600" dirty="0" smtClean="0"/>
              <a:t> </a:t>
            </a:r>
            <a:r>
              <a:rPr lang="en-US" sz="1800" b="1" dirty="0" smtClean="0"/>
              <a:t>The role </a:t>
            </a:r>
            <a:r>
              <a:rPr lang="en-US" sz="1600" dirty="0" smtClean="0"/>
              <a:t>of IL-10 in promoting pathology of VL has long been demonstrated in human studies. It must be noted that in several of the heat killed </a:t>
            </a:r>
            <a:r>
              <a:rPr lang="en-US" sz="1600" i="1" dirty="0" err="1" smtClean="0"/>
              <a:t>Leishmania</a:t>
            </a:r>
            <a:r>
              <a:rPr lang="en-US" sz="1600" i="1" dirty="0" smtClean="0"/>
              <a:t> vaccines, BCG was a common adjuvant and the immune reaction caused by BCG compounded the LST-based interpretation significantly. A meta- analysis further confirmed that LST conversion maybe associated with an immune response that can provide some protection by its ability to distinguish as a population of responders to </a:t>
            </a:r>
            <a:r>
              <a:rPr lang="en-US" sz="1600" i="1" dirty="0" err="1" smtClean="0"/>
              <a:t>leishmanial</a:t>
            </a:r>
            <a:r>
              <a:rPr lang="en-US" sz="1600" i="1" dirty="0" smtClean="0"/>
              <a:t> antigen or BCG after vaccination even though such response had a huge variability (16–68%conversion rate) in these studies </a:t>
            </a:r>
            <a:r>
              <a:rPr lang="en-US" sz="1600" i="1" dirty="0" smtClean="0">
                <a:solidFill>
                  <a:srgbClr val="FF0000"/>
                </a:solidFill>
              </a:rPr>
              <a:t>(53).</a:t>
            </a:r>
            <a:endParaRPr lang="en-US" sz="1600" dirty="0">
              <a:solidFill>
                <a:srgbClr val="FF0000"/>
              </a:solidFill>
            </a:endParaRPr>
          </a:p>
        </p:txBody>
      </p:sp>
      <p:sp>
        <p:nvSpPr>
          <p:cNvPr id="3" name="Title 2"/>
          <p:cNvSpPr>
            <a:spLocks noGrp="1"/>
          </p:cNvSpPr>
          <p:nvPr>
            <p:ph type="title"/>
          </p:nvPr>
        </p:nvSpPr>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Leishmaniasis life cycle diagram en.svg">
            <a:hlinkClick r:id="rId2"/>
          </p:cNvPr>
          <p:cNvPicPr>
            <a:picLocks noGrp="1"/>
          </p:cNvPicPr>
          <p:nvPr>
            <p:ph idx="1"/>
          </p:nvPr>
        </p:nvPicPr>
        <p:blipFill>
          <a:blip r:embed="rId3" cstate="print"/>
          <a:srcRect/>
          <a:stretch>
            <a:fillRect/>
          </a:stretch>
        </p:blipFill>
        <p:spPr bwMode="auto">
          <a:xfrm>
            <a:off x="228600" y="1600200"/>
            <a:ext cx="8229600" cy="41148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err="1" smtClean="0">
                <a:solidFill>
                  <a:srgbClr val="7030A0"/>
                </a:solidFill>
              </a:rPr>
              <a:t>Leishmaniasis</a:t>
            </a:r>
            <a:r>
              <a:rPr lang="en-US" b="1" dirty="0" smtClean="0">
                <a:solidFill>
                  <a:srgbClr val="7030A0"/>
                </a:solidFill>
              </a:rPr>
              <a:t> life cycle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77500" lnSpcReduction="20000"/>
          </a:bodyPr>
          <a:lstStyle/>
          <a:p>
            <a:r>
              <a:rPr lang="en-US" b="1" dirty="0" smtClean="0"/>
              <a:t>An important </a:t>
            </a:r>
            <a:r>
              <a:rPr lang="en-US" dirty="0" smtClean="0"/>
              <a:t>finding in our previous study is that, lower expansion of SWPs and highest increasing in DTH was seen in groups received 100 and 200 </a:t>
            </a:r>
            <a:r>
              <a:rPr lang="en-US" dirty="0" err="1" smtClean="0"/>
              <a:t>μg</a:t>
            </a:r>
            <a:r>
              <a:rPr lang="en-US" dirty="0" smtClean="0"/>
              <a:t> antigen.</a:t>
            </a:r>
          </a:p>
          <a:p>
            <a:r>
              <a:rPr lang="en-US" dirty="0" smtClean="0"/>
              <a:t> </a:t>
            </a:r>
          </a:p>
          <a:p>
            <a:r>
              <a:rPr lang="en-US" dirty="0" smtClean="0"/>
              <a:t>These findings may indicate that in the resistant animal and human subjects the infection will be probably resolved in the macrophage via innate immunity and production of interferon gamma and IL12 by Th1 response that lead to parasite inhibition which in turn it confer immunity to future challenge </a:t>
            </a:r>
            <a:r>
              <a:rPr lang="en-US" dirty="0" smtClean="0">
                <a:solidFill>
                  <a:srgbClr val="FF0000"/>
                </a:solidFill>
              </a:rPr>
              <a:t>(12).</a:t>
            </a:r>
          </a:p>
          <a:p>
            <a:endParaRPr lang="en-US" dirty="0" smtClean="0">
              <a:solidFill>
                <a:srgbClr val="FF0000"/>
              </a:solidFill>
            </a:endParaRPr>
          </a:p>
          <a:p>
            <a:r>
              <a:rPr lang="en-US" dirty="0" smtClean="0"/>
              <a:t>In author previous published results show that group I that received 100 </a:t>
            </a:r>
            <a:r>
              <a:rPr lang="en-US" dirty="0" err="1" smtClean="0"/>
              <a:t>μg</a:t>
            </a:r>
            <a:r>
              <a:rPr lang="en-US" dirty="0" smtClean="0"/>
              <a:t>/0.1 ml and 200 </a:t>
            </a:r>
            <a:r>
              <a:rPr lang="en-US" dirty="0" err="1" smtClean="0"/>
              <a:t>μg</a:t>
            </a:r>
            <a:r>
              <a:rPr lang="en-US" dirty="0" smtClean="0"/>
              <a:t>/0.1 ml antigen had high DTH for SLT and low SWPs increasing, </a:t>
            </a:r>
            <a:r>
              <a:rPr lang="en-US" dirty="0" smtClean="0">
                <a:solidFill>
                  <a:srgbClr val="FF0000"/>
                </a:solidFill>
              </a:rPr>
              <a:t>while low DTH and high SWPs was seen in group II, III that received 400 </a:t>
            </a:r>
            <a:r>
              <a:rPr lang="en-US" dirty="0" err="1" smtClean="0">
                <a:solidFill>
                  <a:srgbClr val="FF0000"/>
                </a:solidFill>
              </a:rPr>
              <a:t>μg</a:t>
            </a:r>
            <a:r>
              <a:rPr lang="en-US" dirty="0" smtClean="0">
                <a:solidFill>
                  <a:srgbClr val="FF0000"/>
                </a:solidFill>
              </a:rPr>
              <a:t>/0.1ml and 500 </a:t>
            </a:r>
            <a:r>
              <a:rPr lang="en-US" dirty="0" err="1" smtClean="0">
                <a:solidFill>
                  <a:srgbClr val="FF0000"/>
                </a:solidFill>
              </a:rPr>
              <a:t>μg</a:t>
            </a:r>
            <a:r>
              <a:rPr lang="en-US" dirty="0" smtClean="0">
                <a:solidFill>
                  <a:srgbClr val="FF0000"/>
                </a:solidFill>
              </a:rPr>
              <a:t>/0.1ml antigen which lead to high dose and low dose concepts</a:t>
            </a:r>
            <a:r>
              <a:rPr lang="en-US" dirty="0" smtClean="0"/>
              <a:t> that proposed by </a:t>
            </a:r>
            <a:r>
              <a:rPr lang="en-US" dirty="0" err="1" smtClean="0"/>
              <a:t>Uzonna</a:t>
            </a:r>
            <a:r>
              <a:rPr lang="en-US" dirty="0" smtClean="0"/>
              <a:t> </a:t>
            </a:r>
            <a:r>
              <a:rPr lang="en-US" i="1" dirty="0" smtClean="0"/>
              <a:t>et al in 2004.</a:t>
            </a:r>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fontScale="47500" lnSpcReduction="20000"/>
          </a:bodyPr>
          <a:lstStyle/>
          <a:p>
            <a:r>
              <a:rPr lang="en-US" sz="5000" b="1" dirty="0" smtClean="0"/>
              <a:t>In present research </a:t>
            </a:r>
            <a:r>
              <a:rPr lang="en-US" sz="4500" dirty="0" smtClean="0"/>
              <a:t>also, highest SWPs was related to LBT group and lowest SWPs was also to LT group however, LB group had SWPs greater than LT group and less than LBL group. </a:t>
            </a:r>
            <a:r>
              <a:rPr lang="en-US" sz="4500" dirty="0" err="1" smtClean="0"/>
              <a:t>Leishmania</a:t>
            </a:r>
            <a:r>
              <a:rPr lang="en-US" sz="4500" dirty="0" smtClean="0"/>
              <a:t> vaccine development has proven to be a difficult and challenging task, which is mostly hampered by inadequate knowledge of parasite pathogenesis and the complex of immune responses needed for protection </a:t>
            </a:r>
            <a:r>
              <a:rPr lang="en-US" sz="4500" dirty="0" smtClean="0">
                <a:solidFill>
                  <a:srgbClr val="FF0000"/>
                </a:solidFill>
              </a:rPr>
              <a:t>(13). </a:t>
            </a:r>
          </a:p>
          <a:p>
            <a:endParaRPr lang="en-US" sz="4500" dirty="0" smtClean="0">
              <a:solidFill>
                <a:srgbClr val="FF0000"/>
              </a:solidFill>
            </a:endParaRPr>
          </a:p>
          <a:p>
            <a:r>
              <a:rPr lang="en-US" sz="4500" dirty="0" smtClean="0"/>
              <a:t>Regard to all of the Th1&amp; Th2 cytokines and SWPs expansion results in this study which new vaccine could had induce Th1 pattern expression (IFN γ,IL-12), and prevent of Th2 (IL-10,IL-4) pattern induction ,and effect on spleen and SWPs which had adverse or direct effect with same injection doses and diverse injection groups(author previous experiments </a:t>
            </a:r>
            <a:r>
              <a:rPr lang="en-US" sz="4500" dirty="0" smtClean="0">
                <a:solidFill>
                  <a:srgbClr val="FF0000"/>
                </a:solidFill>
              </a:rPr>
              <a:t>(9, 12,13,41&amp;44)</a:t>
            </a:r>
            <a:endParaRPr lang="en-US" dirty="0">
              <a:solidFill>
                <a:srgbClr val="FF0000"/>
              </a:solidFill>
            </a:endParaRPr>
          </a:p>
        </p:txBody>
      </p:sp>
      <p:sp>
        <p:nvSpPr>
          <p:cNvPr id="3" name="Title 2"/>
          <p:cNvSpPr>
            <a:spLocks noGrp="1"/>
          </p:cNvSpPr>
          <p:nvPr>
            <p:ph type="title"/>
          </p:nvPr>
        </p:nvSpPr>
        <p:spPr>
          <a:xfrm>
            <a:off x="457200" y="274638"/>
            <a:ext cx="8229600" cy="868362"/>
          </a:xfrm>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The present confirmed other scientist findings.</a:t>
            </a:r>
          </a:p>
          <a:p>
            <a:r>
              <a:rPr lang="en-US" dirty="0" smtClean="0"/>
              <a:t> Regard to our results following suggestion could be presented at this stage of my study:</a:t>
            </a:r>
          </a:p>
          <a:p>
            <a:r>
              <a:rPr lang="en-US" b="1" dirty="0" smtClean="0">
                <a:solidFill>
                  <a:srgbClr val="FF0000"/>
                </a:solidFill>
              </a:rPr>
              <a:t>1-</a:t>
            </a:r>
            <a:r>
              <a:rPr lang="en-US" dirty="0" smtClean="0"/>
              <a:t> preliminary vaccine  used in this study could have been induced protective effect after vaccination and against re exposure with live </a:t>
            </a:r>
            <a:r>
              <a:rPr lang="en-US" dirty="0" err="1" smtClean="0"/>
              <a:t>leishmania</a:t>
            </a:r>
            <a:r>
              <a:rPr lang="en-US" dirty="0" smtClean="0"/>
              <a:t>, in Blab/c mice.</a:t>
            </a:r>
          </a:p>
          <a:p>
            <a:r>
              <a:rPr lang="en-US" b="1" dirty="0" smtClean="0">
                <a:solidFill>
                  <a:srgbClr val="FF0000"/>
                </a:solidFill>
              </a:rPr>
              <a:t>2-</a:t>
            </a:r>
            <a:r>
              <a:rPr lang="en-US" dirty="0" smtClean="0"/>
              <a:t>IL-10 expression has lowest level in LBT group and, down regulation for IL10 and up regulation of IL12 for LBT group were  seen post challenging.</a:t>
            </a:r>
          </a:p>
          <a:p>
            <a:r>
              <a:rPr lang="en-US" b="1" dirty="0" smtClean="0">
                <a:solidFill>
                  <a:srgbClr val="FF0000"/>
                </a:solidFill>
              </a:rPr>
              <a:t>3-</a:t>
            </a:r>
            <a:r>
              <a:rPr lang="en-US" dirty="0" smtClean="0"/>
              <a:t>IL-4 expression influence could  regulate the preliminary Vaccine protective effects, in this regard  the LT group had highest IL-4 expression.</a:t>
            </a:r>
          </a:p>
          <a:p>
            <a:r>
              <a:rPr lang="en-US" b="1" dirty="0" smtClean="0">
                <a:solidFill>
                  <a:srgbClr val="FF0000"/>
                </a:solidFill>
              </a:rPr>
              <a:t>4-</a:t>
            </a:r>
            <a:r>
              <a:rPr lang="en-US" dirty="0" smtClean="0"/>
              <a:t> This new vaccine could induce Th1 pattern which could increase survival rates in a number of mice after 70 days.</a:t>
            </a:r>
          </a:p>
          <a:p>
            <a:r>
              <a:rPr lang="en-US" b="1" dirty="0" smtClean="0">
                <a:solidFill>
                  <a:srgbClr val="FF0000"/>
                </a:solidFill>
              </a:rPr>
              <a:t>5-</a:t>
            </a:r>
            <a:r>
              <a:rPr lang="en-US" dirty="0" smtClean="0"/>
              <a:t>This new vaccine induce Th1 pattern and could increase  SWPs and prevent induction of   Th2 cytokines  pattern in LBT group.</a:t>
            </a:r>
          </a:p>
          <a:p>
            <a:r>
              <a:rPr lang="en-US" b="1" dirty="0" smtClean="0">
                <a:solidFill>
                  <a:srgbClr val="FF0000"/>
                </a:solidFill>
              </a:rPr>
              <a:t>6-</a:t>
            </a:r>
            <a:r>
              <a:rPr lang="en-US" dirty="0" smtClean="0"/>
              <a:t> LT group has lowest level of SWPs and reasonable level of IL12,but, the level is lower than LBT group, IL-10 less in LT group is less than LB group but more than LBT.</a:t>
            </a:r>
          </a:p>
          <a:p>
            <a:r>
              <a:rPr lang="en-US" b="1" dirty="0" smtClean="0">
                <a:solidFill>
                  <a:srgbClr val="FF0000"/>
                </a:solidFill>
              </a:rPr>
              <a:t>7-</a:t>
            </a:r>
            <a:r>
              <a:rPr lang="en-US" dirty="0" smtClean="0"/>
              <a:t> LT group had reasonable  levels of serum IL-4 and IFN-γ</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3200" b="1" dirty="0" smtClean="0"/>
              <a:t>And while we do not know</a:t>
            </a:r>
            <a:r>
              <a:rPr lang="en-US" dirty="0" smtClean="0"/>
              <a:t>:</a:t>
            </a:r>
          </a:p>
          <a:p>
            <a:r>
              <a:rPr lang="en-US" dirty="0" smtClean="0"/>
              <a:t>whether SWPs is the site to create and induce </a:t>
            </a:r>
            <a:r>
              <a:rPr lang="en-US" dirty="0" err="1" smtClean="0"/>
              <a:t>humoral</a:t>
            </a:r>
            <a:r>
              <a:rPr lang="en-US" dirty="0" smtClean="0"/>
              <a:t> antibody,</a:t>
            </a:r>
          </a:p>
          <a:p>
            <a:r>
              <a:rPr lang="en-US" dirty="0" smtClean="0"/>
              <a:t>The serum levels of </a:t>
            </a:r>
            <a:r>
              <a:rPr lang="en-US" dirty="0" err="1" smtClean="0"/>
              <a:t>leishmania</a:t>
            </a:r>
            <a:r>
              <a:rPr lang="en-US" dirty="0" smtClean="0"/>
              <a:t> antibody in the  LBT group .whether LBT is a good inducer of antibody induce and cytokines, and </a:t>
            </a:r>
            <a:r>
              <a:rPr lang="en-US" dirty="0" err="1" smtClean="0"/>
              <a:t>alsowhether</a:t>
            </a:r>
            <a:r>
              <a:rPr lang="en-US" dirty="0" smtClean="0"/>
              <a:t> the LT group is a bad inducer of antibody and a good inducer of protective cytokines.</a:t>
            </a:r>
          </a:p>
          <a:p>
            <a:r>
              <a:rPr lang="en-US" dirty="0" smtClean="0"/>
              <a:t> Since most of the survived mice are in LT group, it can be imagined that the group received antigen plus alcoholic extract of </a:t>
            </a:r>
            <a:r>
              <a:rPr lang="en-US" dirty="0" err="1" smtClean="0"/>
              <a:t>T.polium</a:t>
            </a:r>
            <a:r>
              <a:rPr lang="en-US" dirty="0" smtClean="0"/>
              <a:t> produced a protective cytokines profiles or network which contained the organism at the site of </a:t>
            </a:r>
            <a:r>
              <a:rPr lang="en-US" dirty="0" err="1" smtClean="0"/>
              <a:t>enry</a:t>
            </a:r>
            <a:r>
              <a:rPr lang="en-US" dirty="0" smtClean="0"/>
              <a:t> .</a:t>
            </a:r>
          </a:p>
          <a:p>
            <a:r>
              <a:rPr lang="en-US" dirty="0" smtClean="0"/>
              <a:t>And we know that the BCG could  have a side effect especially in MSMD patients. </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7030A0"/>
                </a:solidFill>
              </a:rPr>
              <a:t>                 Discussion(continued)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solidFill>
                  <a:srgbClr val="FF0000"/>
                </a:solidFill>
              </a:rPr>
              <a:t>Most important </a:t>
            </a:r>
            <a:r>
              <a:rPr lang="en-US" dirty="0" smtClean="0">
                <a:solidFill>
                  <a:srgbClr val="FF0000"/>
                </a:solidFill>
              </a:rPr>
              <a:t>suggestions </a:t>
            </a:r>
            <a:r>
              <a:rPr lang="en-US" dirty="0" smtClean="0"/>
              <a:t>are; </a:t>
            </a:r>
          </a:p>
          <a:p>
            <a:r>
              <a:rPr lang="en-US" dirty="0" smtClean="0"/>
              <a:t>1- Additional studies should be conducted on animal models towards final process of phase I clinical trial of this preliminary </a:t>
            </a:r>
            <a:r>
              <a:rPr lang="en-US" dirty="0" err="1" smtClean="0"/>
              <a:t>leishmania</a:t>
            </a:r>
            <a:r>
              <a:rPr lang="en-US" dirty="0" smtClean="0"/>
              <a:t> major vaccine in the </a:t>
            </a:r>
            <a:r>
              <a:rPr lang="en-US" dirty="0" err="1" smtClean="0"/>
              <a:t>future.Furthermore</a:t>
            </a:r>
            <a:r>
              <a:rPr lang="en-US" dirty="0" smtClean="0"/>
              <a:t>, we are planning to measure IL23 and IL17 expression, after </a:t>
            </a:r>
            <a:r>
              <a:rPr lang="en-US" dirty="0" err="1" smtClean="0"/>
              <a:t>adminstration</a:t>
            </a:r>
            <a:r>
              <a:rPr lang="en-US" dirty="0" smtClean="0"/>
              <a:t> of  new </a:t>
            </a:r>
            <a:r>
              <a:rPr lang="en-US" dirty="0" err="1" smtClean="0"/>
              <a:t>leishmania</a:t>
            </a:r>
            <a:r>
              <a:rPr lang="en-US" dirty="0" smtClean="0"/>
              <a:t> vaccine </a:t>
            </a:r>
            <a:r>
              <a:rPr lang="en-US" dirty="0" err="1" smtClean="0"/>
              <a:t>folllowed</a:t>
            </a:r>
            <a:r>
              <a:rPr lang="en-US" dirty="0" smtClean="0"/>
              <a:t> by challenging with live </a:t>
            </a:r>
            <a:r>
              <a:rPr lang="en-US" dirty="0" err="1" smtClean="0"/>
              <a:t>leishmania</a:t>
            </a:r>
            <a:r>
              <a:rPr lang="en-US" dirty="0" smtClean="0"/>
              <a:t> major  in the future.</a:t>
            </a:r>
          </a:p>
          <a:p>
            <a:r>
              <a:rPr lang="en-US" dirty="0" smtClean="0"/>
              <a:t>2- In this regard </a:t>
            </a:r>
            <a:r>
              <a:rPr lang="en-US" sz="2600" dirty="0" smtClean="0"/>
              <a:t>the rate of antibody production (</a:t>
            </a:r>
            <a:r>
              <a:rPr lang="en-US" sz="2600" dirty="0" err="1" smtClean="0"/>
              <a:t>IgM</a:t>
            </a:r>
            <a:r>
              <a:rPr lang="en-US" sz="2600" dirty="0" smtClean="0"/>
              <a:t>, </a:t>
            </a:r>
            <a:r>
              <a:rPr lang="en-US" sz="2600" dirty="0" err="1" smtClean="0"/>
              <a:t>IgG</a:t>
            </a:r>
            <a:r>
              <a:rPr lang="en-US" sz="2600" dirty="0" smtClean="0"/>
              <a:t>) will be conducted .</a:t>
            </a:r>
          </a:p>
        </p:txBody>
      </p:sp>
      <p:sp>
        <p:nvSpPr>
          <p:cNvPr id="3" name="Title 2"/>
          <p:cNvSpPr>
            <a:spLocks noGrp="1"/>
          </p:cNvSpPr>
          <p:nvPr>
            <p:ph type="title"/>
          </p:nvPr>
        </p:nvSpPr>
        <p:spPr/>
        <p:txBody>
          <a:bodyPr/>
          <a:lstStyle/>
          <a:p>
            <a:r>
              <a:rPr lang="en-US" dirty="0" smtClean="0">
                <a:solidFill>
                  <a:srgbClr val="FF0000"/>
                </a:solidFill>
              </a:rPr>
              <a:t>              suggestions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n-US" dirty="0" smtClean="0"/>
              <a:t>1-Awasthi A, Kumar </a:t>
            </a:r>
            <a:r>
              <a:rPr lang="en-US" dirty="0" err="1" smtClean="0"/>
              <a:t>Mathur</a:t>
            </a:r>
            <a:r>
              <a:rPr lang="en-US" dirty="0" smtClean="0"/>
              <a:t> R , </a:t>
            </a:r>
            <a:r>
              <a:rPr lang="en-US" dirty="0" err="1" smtClean="0"/>
              <a:t>Saha</a:t>
            </a:r>
            <a:r>
              <a:rPr lang="en-US" dirty="0" smtClean="0"/>
              <a:t> B (2004).Immune response to </a:t>
            </a:r>
            <a:r>
              <a:rPr lang="en-US" dirty="0" err="1" smtClean="0"/>
              <a:t>leishmania</a:t>
            </a:r>
            <a:r>
              <a:rPr lang="en-US" dirty="0" smtClean="0"/>
              <a:t> </a:t>
            </a:r>
            <a:r>
              <a:rPr lang="en-US" dirty="0" err="1" smtClean="0"/>
              <a:t>infection.Indian</a:t>
            </a:r>
            <a:r>
              <a:rPr lang="en-US" dirty="0" smtClean="0"/>
              <a:t> J Med Res 119: 238-258.</a:t>
            </a:r>
          </a:p>
          <a:p>
            <a:pPr algn="just"/>
            <a:r>
              <a:rPr lang="en-US" dirty="0" smtClean="0"/>
              <a:t>2-Oryan A, </a:t>
            </a:r>
            <a:r>
              <a:rPr lang="en-US" dirty="0" err="1" smtClean="0"/>
              <a:t>Mehrabani</a:t>
            </a:r>
            <a:r>
              <a:rPr lang="en-US" dirty="0" smtClean="0"/>
              <a:t> D, </a:t>
            </a:r>
            <a:r>
              <a:rPr lang="en-US" dirty="0" err="1" smtClean="0"/>
              <a:t>Owji</a:t>
            </a:r>
            <a:r>
              <a:rPr lang="en-US" dirty="0" smtClean="0"/>
              <a:t> </a:t>
            </a:r>
            <a:r>
              <a:rPr lang="en-US" dirty="0" err="1" smtClean="0"/>
              <a:t>S.M,Motazedian</a:t>
            </a:r>
            <a:r>
              <a:rPr lang="en-US" dirty="0" smtClean="0"/>
              <a:t> M. H , </a:t>
            </a:r>
            <a:r>
              <a:rPr lang="en-US" dirty="0" err="1" smtClean="0"/>
              <a:t>Asgari</a:t>
            </a:r>
            <a:r>
              <a:rPr lang="en-US" dirty="0" smtClean="0"/>
              <a:t> Q (2007) </a:t>
            </a:r>
            <a:r>
              <a:rPr lang="en-US" dirty="0" err="1" smtClean="0"/>
              <a:t>Hostopathologic</a:t>
            </a:r>
            <a:r>
              <a:rPr lang="en-US" dirty="0" smtClean="0"/>
              <a:t> and electron microscopic characterization of </a:t>
            </a:r>
            <a:r>
              <a:rPr lang="en-US" dirty="0" err="1" smtClean="0"/>
              <a:t>cutaneous</a:t>
            </a:r>
            <a:r>
              <a:rPr lang="en-US" dirty="0" smtClean="0"/>
              <a:t> </a:t>
            </a:r>
            <a:r>
              <a:rPr lang="en-US" dirty="0" err="1" smtClean="0"/>
              <a:t>leishmaniasis</a:t>
            </a:r>
            <a:r>
              <a:rPr lang="en-US" dirty="0" smtClean="0"/>
              <a:t> in </a:t>
            </a:r>
            <a:r>
              <a:rPr lang="en-US" dirty="0" err="1" smtClean="0"/>
              <a:t>Tatera</a:t>
            </a:r>
            <a:r>
              <a:rPr lang="en-US" dirty="0" smtClean="0"/>
              <a:t> </a:t>
            </a:r>
            <a:r>
              <a:rPr lang="en-US" dirty="0" err="1" smtClean="0"/>
              <a:t>indica</a:t>
            </a:r>
            <a:r>
              <a:rPr lang="en-US" dirty="0" smtClean="0"/>
              <a:t> and </a:t>
            </a:r>
            <a:r>
              <a:rPr lang="en-US" dirty="0" err="1" smtClean="0"/>
              <a:t>Gerbillus</a:t>
            </a:r>
            <a:r>
              <a:rPr lang="en-US" dirty="0" smtClean="0"/>
              <a:t> </a:t>
            </a:r>
            <a:r>
              <a:rPr lang="en-US" dirty="0" err="1" smtClean="0"/>
              <a:t>spp.infected</a:t>
            </a:r>
            <a:r>
              <a:rPr lang="en-US" dirty="0" smtClean="0"/>
              <a:t> with </a:t>
            </a:r>
            <a:r>
              <a:rPr lang="en-US" dirty="0" err="1" smtClean="0"/>
              <a:t>leishmania</a:t>
            </a:r>
            <a:r>
              <a:rPr lang="en-US" dirty="0" smtClean="0"/>
              <a:t> major .Comp </a:t>
            </a:r>
            <a:r>
              <a:rPr lang="en-US" dirty="0" err="1" smtClean="0"/>
              <a:t>Clin</a:t>
            </a:r>
            <a:r>
              <a:rPr lang="en-US" dirty="0" smtClean="0"/>
              <a:t> </a:t>
            </a:r>
            <a:r>
              <a:rPr lang="en-US" dirty="0" err="1" smtClean="0"/>
              <a:t>Pathol</a:t>
            </a:r>
            <a:r>
              <a:rPr lang="en-US" dirty="0" smtClean="0"/>
              <a:t> 16 :275-279.</a:t>
            </a:r>
          </a:p>
          <a:p>
            <a:pPr algn="just"/>
            <a:r>
              <a:rPr lang="en-US" dirty="0" smtClean="0"/>
              <a:t>3 – </a:t>
            </a:r>
            <a:r>
              <a:rPr lang="en-US" dirty="0" err="1" smtClean="0"/>
              <a:t>Skeiky</a:t>
            </a:r>
            <a:r>
              <a:rPr lang="en-US" dirty="0" smtClean="0"/>
              <a:t> Y. </a:t>
            </a:r>
            <a:r>
              <a:rPr lang="en-US" dirty="0" err="1" smtClean="0"/>
              <a:t>A,Kennedy</a:t>
            </a:r>
            <a:r>
              <a:rPr lang="en-US" dirty="0" smtClean="0"/>
              <a:t> M, Kaufman </a:t>
            </a:r>
            <a:r>
              <a:rPr lang="en-US" dirty="0" err="1" smtClean="0"/>
              <a:t>D.,et</a:t>
            </a:r>
            <a:r>
              <a:rPr lang="en-US" dirty="0" smtClean="0"/>
              <a:t> al. (1998).</a:t>
            </a:r>
            <a:r>
              <a:rPr lang="en-US" dirty="0" err="1" smtClean="0"/>
              <a:t>LeIF</a:t>
            </a:r>
            <a:r>
              <a:rPr lang="en-US" dirty="0" smtClean="0"/>
              <a:t> : a recombinant </a:t>
            </a:r>
            <a:r>
              <a:rPr lang="en-US" dirty="0" err="1" smtClean="0"/>
              <a:t>Leishmania</a:t>
            </a:r>
            <a:r>
              <a:rPr lang="en-US" dirty="0" smtClean="0"/>
              <a:t> protein that induces an IL-12 –mediated Th1 cytokine profile .J.Immunol.161 :6171-6179.</a:t>
            </a:r>
          </a:p>
          <a:p>
            <a:pPr algn="just"/>
            <a:r>
              <a:rPr lang="en-US" dirty="0" smtClean="0"/>
              <a:t>4- </a:t>
            </a:r>
            <a:r>
              <a:rPr lang="en-US" dirty="0" err="1" smtClean="0"/>
              <a:t>BerberichC</a:t>
            </a:r>
            <a:r>
              <a:rPr lang="en-US" dirty="0" smtClean="0"/>
              <a:t>, Ramirez-Pineda J.R, Hambrecht </a:t>
            </a:r>
            <a:r>
              <a:rPr lang="en-US" dirty="0" err="1" smtClean="0"/>
              <a:t>Cet</a:t>
            </a:r>
            <a:r>
              <a:rPr lang="en-US" dirty="0" smtClean="0"/>
              <a:t> al.(2003) </a:t>
            </a:r>
            <a:r>
              <a:rPr lang="en-US" dirty="0" err="1" smtClean="0"/>
              <a:t>Dendritic</a:t>
            </a:r>
            <a:r>
              <a:rPr lang="en-US" dirty="0" smtClean="0"/>
              <a:t> cell (DC)-based protection against an intracellular pathogen is dependent upon DC-derived IL-12 and can be induced by molecularly defined </a:t>
            </a:r>
            <a:r>
              <a:rPr lang="en-US" dirty="0" err="1" smtClean="0"/>
              <a:t>antigens.J.Immunol</a:t>
            </a:r>
            <a:r>
              <a:rPr lang="en-US" dirty="0" smtClean="0"/>
              <a:t> 170:3171-3179.</a:t>
            </a:r>
          </a:p>
          <a:p>
            <a:pPr algn="just"/>
            <a:r>
              <a:rPr lang="en-US" dirty="0" smtClean="0"/>
              <a:t>5- </a:t>
            </a:r>
            <a:r>
              <a:rPr lang="en-US" dirty="0" err="1" smtClean="0"/>
              <a:t>ColerR.N</a:t>
            </a:r>
            <a:r>
              <a:rPr lang="en-US" dirty="0" smtClean="0"/>
              <a:t>, </a:t>
            </a:r>
            <a:r>
              <a:rPr lang="en-US" dirty="0" err="1" smtClean="0"/>
              <a:t>Skeiky</a:t>
            </a:r>
            <a:r>
              <a:rPr lang="en-US" dirty="0" smtClean="0"/>
              <a:t> Y.A, </a:t>
            </a:r>
            <a:r>
              <a:rPr lang="en-US" dirty="0" err="1" smtClean="0"/>
              <a:t>Bernards</a:t>
            </a:r>
            <a:r>
              <a:rPr lang="en-US" dirty="0" smtClean="0"/>
              <a:t> k, et al. (2002) Immunization with a </a:t>
            </a:r>
            <a:r>
              <a:rPr lang="en-US" dirty="0" err="1" smtClean="0"/>
              <a:t>polyprotein</a:t>
            </a:r>
            <a:r>
              <a:rPr lang="en-US" dirty="0" smtClean="0"/>
              <a:t> vaccine consisting of the T-cell antigens </a:t>
            </a:r>
            <a:r>
              <a:rPr lang="en-US" dirty="0" err="1" smtClean="0"/>
              <a:t>thiolspecific</a:t>
            </a:r>
            <a:r>
              <a:rPr lang="en-US" dirty="0" smtClean="0"/>
              <a:t> antioxidant, </a:t>
            </a:r>
            <a:r>
              <a:rPr lang="en-US" dirty="0" err="1" smtClean="0"/>
              <a:t>Leishmania</a:t>
            </a:r>
            <a:r>
              <a:rPr lang="en-US" dirty="0" smtClean="0"/>
              <a:t> major stress –inducible protein 1, and </a:t>
            </a:r>
            <a:r>
              <a:rPr lang="en-US" dirty="0" err="1" smtClean="0"/>
              <a:t>Leishmania</a:t>
            </a:r>
            <a:r>
              <a:rPr lang="en-US" dirty="0" smtClean="0"/>
              <a:t> elongation initiation factor protects against leishmaniasis.Infect.Immunol70: 4215-4225.</a:t>
            </a:r>
          </a:p>
          <a:p>
            <a:pPr algn="just"/>
            <a:r>
              <a:rPr lang="en-US" dirty="0" smtClean="0"/>
              <a:t>6- </a:t>
            </a:r>
            <a:r>
              <a:rPr lang="en-US" dirty="0" err="1" smtClean="0"/>
              <a:t>HandmanE</a:t>
            </a:r>
            <a:r>
              <a:rPr lang="en-US" dirty="0" smtClean="0"/>
              <a:t> (2001).</a:t>
            </a:r>
            <a:r>
              <a:rPr lang="en-US" dirty="0" err="1" smtClean="0"/>
              <a:t>Leishmaniasis</a:t>
            </a:r>
            <a:r>
              <a:rPr lang="en-US" dirty="0" smtClean="0"/>
              <a:t>: current status of vaccine development .Cli.Microbiol.Rev14:229-243.</a:t>
            </a:r>
          </a:p>
          <a:p>
            <a:pPr algn="just"/>
            <a:r>
              <a:rPr lang="en-US" dirty="0" smtClean="0"/>
              <a:t>7-ManickasinghamS.P, </a:t>
            </a:r>
            <a:r>
              <a:rPr lang="en-US" dirty="0" err="1" smtClean="0"/>
              <a:t>Edvards</a:t>
            </a:r>
            <a:r>
              <a:rPr lang="en-US" dirty="0" smtClean="0"/>
              <a:t> A.D, Schulz O, Reis E Sousa C (2003) The ability of </a:t>
            </a:r>
            <a:r>
              <a:rPr lang="en-US" dirty="0" err="1" smtClean="0"/>
              <a:t>murine</a:t>
            </a:r>
            <a:r>
              <a:rPr lang="en-US" dirty="0" smtClean="0"/>
              <a:t> </a:t>
            </a:r>
            <a:r>
              <a:rPr lang="en-US" dirty="0" err="1" smtClean="0"/>
              <a:t>dendritic</a:t>
            </a:r>
            <a:r>
              <a:rPr lang="en-US" dirty="0" smtClean="0"/>
              <a:t> cell subsets to direct T helper cell differentiation is dependent on microbial signals .</a:t>
            </a:r>
            <a:r>
              <a:rPr lang="en-US" dirty="0" err="1" smtClean="0"/>
              <a:t>Eur.J</a:t>
            </a:r>
            <a:r>
              <a:rPr lang="en-US" dirty="0" smtClean="0"/>
              <a:t>. </a:t>
            </a:r>
            <a:r>
              <a:rPr lang="en-US" dirty="0" err="1" smtClean="0"/>
              <a:t>Immunol</a:t>
            </a:r>
            <a:r>
              <a:rPr lang="en-US" dirty="0" smtClean="0"/>
              <a:t> 33: 101-107.</a:t>
            </a:r>
            <a:endParaRPr lang="en-US" dirty="0"/>
          </a:p>
        </p:txBody>
      </p:sp>
      <p:sp>
        <p:nvSpPr>
          <p:cNvPr id="3" name="Title 2"/>
          <p:cNvSpPr>
            <a:spLocks noGrp="1"/>
          </p:cNvSpPr>
          <p:nvPr>
            <p:ph type="title"/>
          </p:nvPr>
        </p:nvSpPr>
        <p:spPr/>
        <p:txBody>
          <a:bodyPr>
            <a:normAutofit/>
          </a:bodyPr>
          <a:lstStyle/>
          <a:p>
            <a:r>
              <a:rPr lang="en-US" sz="3600" dirty="0" smtClean="0">
                <a:solidFill>
                  <a:srgbClr val="7030A0"/>
                </a:solidFill>
              </a:rPr>
              <a:t>                  References: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noAutofit/>
          </a:bodyPr>
          <a:lstStyle/>
          <a:p>
            <a:pPr algn="just"/>
            <a:r>
              <a:rPr lang="en-US" sz="1400" dirty="0" smtClean="0"/>
              <a:t>8– </a:t>
            </a:r>
            <a:r>
              <a:rPr lang="en-US" sz="1400" dirty="0" err="1" smtClean="0"/>
              <a:t>Skeiky</a:t>
            </a:r>
            <a:r>
              <a:rPr lang="en-US" sz="1400" dirty="0" smtClean="0"/>
              <a:t> Y. A, Kennedy M, Kaufman </a:t>
            </a:r>
            <a:r>
              <a:rPr lang="en-US" sz="1400" dirty="0" err="1" smtClean="0"/>
              <a:t>D,et</a:t>
            </a:r>
            <a:r>
              <a:rPr lang="en-US" sz="1400" dirty="0" smtClean="0"/>
              <a:t> al. (1998) </a:t>
            </a:r>
            <a:r>
              <a:rPr lang="en-US" sz="1400" dirty="0" err="1" smtClean="0"/>
              <a:t>LeIF</a:t>
            </a:r>
            <a:r>
              <a:rPr lang="en-US" sz="1400" dirty="0" smtClean="0"/>
              <a:t> : a recombinant </a:t>
            </a:r>
            <a:r>
              <a:rPr lang="en-US" sz="1400" dirty="0" err="1" smtClean="0"/>
              <a:t>Leishmania</a:t>
            </a:r>
            <a:r>
              <a:rPr lang="en-US" sz="1400" dirty="0" smtClean="0"/>
              <a:t> protein that induces an IL-12 –mediated Th1 cytokine profile .J.Immunol.161 :6171-6179.</a:t>
            </a:r>
          </a:p>
          <a:p>
            <a:pPr algn="just"/>
            <a:r>
              <a:rPr lang="en-US" sz="1400" dirty="0" smtClean="0"/>
              <a:t>9- </a:t>
            </a:r>
            <a:r>
              <a:rPr lang="en-US" sz="1400" dirty="0" err="1" smtClean="0"/>
              <a:t>Handman</a:t>
            </a:r>
            <a:r>
              <a:rPr lang="en-US" sz="1400" dirty="0" smtClean="0"/>
              <a:t> E (2001) </a:t>
            </a:r>
            <a:r>
              <a:rPr lang="en-US" sz="1400" dirty="0" err="1" smtClean="0"/>
              <a:t>Leishmaniasis</a:t>
            </a:r>
            <a:r>
              <a:rPr lang="en-US" sz="1400" dirty="0" smtClean="0"/>
              <a:t>: current status of vaccine development Cli.Microbiol.Rev14:229-243.</a:t>
            </a:r>
          </a:p>
          <a:p>
            <a:pPr algn="just"/>
            <a:r>
              <a:rPr lang="en-US" sz="1400" dirty="0" smtClean="0"/>
              <a:t>10- Kane </a:t>
            </a:r>
            <a:r>
              <a:rPr lang="en-US" sz="1400" dirty="0" err="1" smtClean="0"/>
              <a:t>MM,Mosser</a:t>
            </a:r>
            <a:r>
              <a:rPr lang="en-US" sz="1400" dirty="0" smtClean="0"/>
              <a:t> DM (2001).The role of IL-10 in promoting disease progression in </a:t>
            </a:r>
            <a:r>
              <a:rPr lang="en-US" sz="1400" dirty="0" err="1" smtClean="0"/>
              <a:t>leishmaniasis.Journal</a:t>
            </a:r>
            <a:r>
              <a:rPr lang="en-US" sz="1400" dirty="0" smtClean="0"/>
              <a:t> of Immunology. 166: 141-1147.</a:t>
            </a:r>
          </a:p>
          <a:p>
            <a:pPr algn="just"/>
            <a:r>
              <a:rPr lang="en-US" sz="1400" dirty="0" smtClean="0"/>
              <a:t>11-Belkaid </a:t>
            </a:r>
            <a:r>
              <a:rPr lang="en-US" sz="1400" dirty="0" err="1" smtClean="0"/>
              <a:t>y,Piccirillo</a:t>
            </a:r>
            <a:r>
              <a:rPr lang="en-US" sz="1400" dirty="0" smtClean="0"/>
              <a:t> </a:t>
            </a:r>
            <a:r>
              <a:rPr lang="en-US" sz="1400" dirty="0" err="1" smtClean="0"/>
              <a:t>C,A,Mendez</a:t>
            </a:r>
            <a:r>
              <a:rPr lang="en-US" sz="1400" dirty="0" smtClean="0"/>
              <a:t> </a:t>
            </a:r>
            <a:r>
              <a:rPr lang="en-US" sz="1400" dirty="0" err="1" smtClean="0"/>
              <a:t>S,Shevach</a:t>
            </a:r>
            <a:r>
              <a:rPr lang="en-US" sz="1400" dirty="0" smtClean="0"/>
              <a:t> E.M ,Sacks DL (2002) CD4+CD25+regulatory T cells control </a:t>
            </a:r>
            <a:r>
              <a:rPr lang="en-US" sz="1400" dirty="0" err="1" smtClean="0"/>
              <a:t>leishmania</a:t>
            </a:r>
            <a:r>
              <a:rPr lang="en-US" sz="1400" dirty="0" smtClean="0"/>
              <a:t> major persistence and </a:t>
            </a:r>
            <a:r>
              <a:rPr lang="en-US" sz="1400" dirty="0" err="1" smtClean="0"/>
              <a:t>immunity.Nature</a:t>
            </a:r>
            <a:r>
              <a:rPr lang="en-US" sz="1400" dirty="0" smtClean="0"/>
              <a:t> 420 :502-507.</a:t>
            </a:r>
          </a:p>
          <a:p>
            <a:pPr algn="just"/>
            <a:r>
              <a:rPr lang="en-US" sz="1400" dirty="0" smtClean="0"/>
              <a:t>12- </a:t>
            </a:r>
            <a:r>
              <a:rPr lang="en-US" sz="1400" dirty="0" err="1" smtClean="0"/>
              <a:t>Belkaid</a:t>
            </a:r>
            <a:r>
              <a:rPr lang="en-US" sz="1400" dirty="0" smtClean="0"/>
              <a:t> </a:t>
            </a:r>
            <a:r>
              <a:rPr lang="en-US" sz="1400" dirty="0" err="1" smtClean="0"/>
              <a:t>Y,Hoffmann</a:t>
            </a:r>
            <a:r>
              <a:rPr lang="en-US" sz="1400" dirty="0" smtClean="0"/>
              <a:t> </a:t>
            </a:r>
            <a:r>
              <a:rPr lang="en-US" sz="1400" dirty="0" err="1" smtClean="0"/>
              <a:t>KF,Mendez</a:t>
            </a:r>
            <a:r>
              <a:rPr lang="en-US" sz="1400" dirty="0" smtClean="0"/>
              <a:t> </a:t>
            </a:r>
            <a:r>
              <a:rPr lang="en-US" sz="1400" dirty="0" err="1" smtClean="0"/>
              <a:t>S,Kamhavwi</a:t>
            </a:r>
            <a:r>
              <a:rPr lang="en-US" sz="1400" dirty="0" smtClean="0"/>
              <a:t> </a:t>
            </a:r>
            <a:r>
              <a:rPr lang="en-US" sz="1400" dirty="0" err="1" smtClean="0"/>
              <a:t>S,Udey</a:t>
            </a:r>
            <a:r>
              <a:rPr lang="en-US" sz="1400" dirty="0" smtClean="0"/>
              <a:t> </a:t>
            </a:r>
            <a:r>
              <a:rPr lang="en-US" sz="1400" dirty="0" err="1" smtClean="0"/>
              <a:t>MC,Wynn</a:t>
            </a:r>
            <a:r>
              <a:rPr lang="en-US" sz="1400" dirty="0" smtClean="0"/>
              <a:t> TA , Sacks DL (2001) The role of IL-10 in the persistence of </a:t>
            </a:r>
            <a:r>
              <a:rPr lang="en-US" sz="1400" dirty="0" err="1" smtClean="0"/>
              <a:t>leishmania</a:t>
            </a:r>
            <a:r>
              <a:rPr lang="en-US" sz="1400" dirty="0" smtClean="0"/>
              <a:t> major in the skin after healing and the therapeutic potential of anti IL-10 receptor antibody for sterile cure. Journal of experimental Medicine194:1497-1506.</a:t>
            </a:r>
          </a:p>
          <a:p>
            <a:pPr algn="just"/>
            <a:r>
              <a:rPr lang="en-US" sz="1400" dirty="0" smtClean="0"/>
              <a:t>13-Campos-Neto A, (2005) What about Th1/Th2 in </a:t>
            </a:r>
            <a:r>
              <a:rPr lang="en-US" sz="1400" dirty="0" err="1" smtClean="0"/>
              <a:t>cutaneous</a:t>
            </a:r>
            <a:r>
              <a:rPr lang="en-US" sz="1400" dirty="0" smtClean="0"/>
              <a:t> </a:t>
            </a:r>
            <a:r>
              <a:rPr lang="en-US" sz="1400" dirty="0" err="1" smtClean="0"/>
              <a:t>leishmaniasis</a:t>
            </a:r>
            <a:r>
              <a:rPr lang="en-US" sz="1400" dirty="0" smtClean="0"/>
              <a:t> vaccine </a:t>
            </a:r>
            <a:r>
              <a:rPr lang="en-US" sz="1400" dirty="0" err="1" smtClean="0"/>
              <a:t>discovery?Brazilian</a:t>
            </a:r>
            <a:r>
              <a:rPr lang="en-US" sz="1400" dirty="0" smtClean="0"/>
              <a:t> Journal of Medical and Biological Research .38:979-984.</a:t>
            </a:r>
          </a:p>
          <a:p>
            <a:pPr algn="just"/>
            <a:r>
              <a:rPr lang="en-US" sz="1400" dirty="0" smtClean="0"/>
              <a:t>14-TaylorA.P, Murray H W (1997) Intracellular antimicrobial activity in the absence of interferon-gamma: effect of </a:t>
            </a:r>
            <a:r>
              <a:rPr lang="en-US" sz="1400" dirty="0" err="1" smtClean="0"/>
              <a:t>interlukin</a:t>
            </a:r>
            <a:r>
              <a:rPr lang="en-US" sz="1400" dirty="0" smtClean="0"/>
              <a:t> -12 in experimental visceral </a:t>
            </a:r>
            <a:r>
              <a:rPr lang="en-US" sz="1400" dirty="0" err="1" smtClean="0"/>
              <a:t>leishmaniasis</a:t>
            </a:r>
            <a:r>
              <a:rPr lang="en-US" sz="1400" dirty="0" smtClean="0"/>
              <a:t> in interferon-gamma gene </a:t>
            </a:r>
            <a:r>
              <a:rPr lang="en-US" sz="1400" dirty="0" err="1" smtClean="0"/>
              <a:t>disruptd</a:t>
            </a:r>
            <a:r>
              <a:rPr lang="en-US" sz="1400" dirty="0" smtClean="0"/>
              <a:t> </a:t>
            </a:r>
            <a:r>
              <a:rPr lang="en-US" sz="1400" dirty="0" err="1" smtClean="0"/>
              <a:t>mice.J</a:t>
            </a:r>
            <a:r>
              <a:rPr lang="en-US" sz="1400" dirty="0" smtClean="0"/>
              <a:t> Exp Med185:121-9.</a:t>
            </a:r>
            <a:endParaRPr lang="en-US" sz="1400" dirty="0"/>
          </a:p>
        </p:txBody>
      </p:sp>
      <p:sp>
        <p:nvSpPr>
          <p:cNvPr id="3" name="Title 2"/>
          <p:cNvSpPr>
            <a:spLocks noGrp="1"/>
          </p:cNvSpPr>
          <p:nvPr>
            <p:ph type="title"/>
          </p:nvPr>
        </p:nvSpPr>
        <p:spPr/>
        <p:txBody>
          <a:bodyPr>
            <a:normAutofit/>
          </a:bodyPr>
          <a:lstStyle/>
          <a:p>
            <a:r>
              <a:rPr lang="en-US" sz="3600" dirty="0" smtClean="0">
                <a:solidFill>
                  <a:srgbClr val="7030A0"/>
                </a:solidFill>
              </a:rPr>
              <a:t>                   References:</a:t>
            </a:r>
            <a:endParaRPr lang="en-US"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n-US" dirty="0" smtClean="0"/>
              <a:t>15- </a:t>
            </a:r>
            <a:r>
              <a:rPr lang="en-US" dirty="0" err="1" smtClean="0"/>
              <a:t>Afonso</a:t>
            </a:r>
            <a:r>
              <a:rPr lang="en-US" dirty="0" smtClean="0"/>
              <a:t> LC, </a:t>
            </a:r>
            <a:r>
              <a:rPr lang="en-US" dirty="0" err="1" smtClean="0"/>
              <a:t>Scharton</a:t>
            </a:r>
            <a:r>
              <a:rPr lang="en-US" dirty="0" smtClean="0"/>
              <a:t> </a:t>
            </a:r>
            <a:r>
              <a:rPr lang="en-US" dirty="0" err="1" smtClean="0"/>
              <a:t>TM,Viera</a:t>
            </a:r>
            <a:r>
              <a:rPr lang="en-US" dirty="0" smtClean="0"/>
              <a:t> </a:t>
            </a:r>
            <a:r>
              <a:rPr lang="en-US" dirty="0" err="1" smtClean="0"/>
              <a:t>LQ,Wysocka</a:t>
            </a:r>
            <a:r>
              <a:rPr lang="en-US" dirty="0" smtClean="0"/>
              <a:t> </a:t>
            </a:r>
            <a:r>
              <a:rPr lang="en-US" dirty="0" err="1" smtClean="0"/>
              <a:t>M,Trinchieri</a:t>
            </a:r>
            <a:r>
              <a:rPr lang="en-US" dirty="0" smtClean="0"/>
              <a:t> </a:t>
            </a:r>
            <a:r>
              <a:rPr lang="en-US" dirty="0" err="1" smtClean="0"/>
              <a:t>G,Scott</a:t>
            </a:r>
            <a:r>
              <a:rPr lang="en-US" dirty="0" smtClean="0"/>
              <a:t> P (1994) The adjuvant effect of interleukin -12 in a vaccine against </a:t>
            </a:r>
            <a:r>
              <a:rPr lang="en-US" dirty="0" err="1" smtClean="0"/>
              <a:t>Leishmania</a:t>
            </a:r>
            <a:r>
              <a:rPr lang="en-US" dirty="0" smtClean="0"/>
              <a:t> major Science.263: 235-7.</a:t>
            </a:r>
          </a:p>
          <a:p>
            <a:pPr algn="just"/>
            <a:r>
              <a:rPr lang="en-US" dirty="0" smtClean="0"/>
              <a:t>16-Goudy KS, </a:t>
            </a:r>
            <a:r>
              <a:rPr lang="en-US" dirty="0" err="1" smtClean="0"/>
              <a:t>Burkhardt</a:t>
            </a:r>
            <a:r>
              <a:rPr lang="en-US" dirty="0" smtClean="0"/>
              <a:t> BR, </a:t>
            </a:r>
            <a:r>
              <a:rPr lang="en-US" dirty="0" err="1" smtClean="0"/>
              <a:t>Wasserfall</a:t>
            </a:r>
            <a:r>
              <a:rPr lang="en-US" dirty="0" smtClean="0"/>
              <a:t> C, Song S, Campbell Thompson ML, </a:t>
            </a:r>
            <a:r>
              <a:rPr lang="en-US" dirty="0" err="1" smtClean="0"/>
              <a:t>Brusko</a:t>
            </a:r>
            <a:r>
              <a:rPr lang="en-US" dirty="0" smtClean="0"/>
              <a:t> T, et al.(2003) Systemic over expression of IL-10 induces CD4+CD25+ cell populations in vivo and ameliorates type 1 </a:t>
            </a:r>
            <a:r>
              <a:rPr lang="en-US" dirty="0" err="1" smtClean="0"/>
              <a:t>diabets</a:t>
            </a:r>
            <a:r>
              <a:rPr lang="en-US" dirty="0" smtClean="0"/>
              <a:t> in </a:t>
            </a:r>
            <a:r>
              <a:rPr lang="en-US" dirty="0" err="1" smtClean="0"/>
              <a:t>nonobese</a:t>
            </a:r>
            <a:r>
              <a:rPr lang="en-US" dirty="0" smtClean="0"/>
              <a:t> </a:t>
            </a:r>
            <a:r>
              <a:rPr lang="en-US" dirty="0" err="1" smtClean="0"/>
              <a:t>diabeticmice</a:t>
            </a:r>
            <a:r>
              <a:rPr lang="en-US" dirty="0" smtClean="0"/>
              <a:t> in a dose dependent fashion. J Immunol171: 2270-8.</a:t>
            </a:r>
          </a:p>
          <a:p>
            <a:pPr algn="just"/>
            <a:r>
              <a:rPr lang="en-US" dirty="0" smtClean="0"/>
              <a:t>17- </a:t>
            </a:r>
            <a:r>
              <a:rPr lang="en-US" dirty="0" err="1" smtClean="0"/>
              <a:t>Belkaid</a:t>
            </a:r>
            <a:r>
              <a:rPr lang="en-US" dirty="0" smtClean="0"/>
              <a:t> </a:t>
            </a:r>
            <a:r>
              <a:rPr lang="en-US" dirty="0" err="1" smtClean="0"/>
              <a:t>y,Hoffmann</a:t>
            </a:r>
            <a:r>
              <a:rPr lang="en-US" dirty="0" smtClean="0"/>
              <a:t> KF, Mendez </a:t>
            </a:r>
            <a:r>
              <a:rPr lang="en-US" dirty="0" err="1" smtClean="0"/>
              <a:t>S,Kamhawi</a:t>
            </a:r>
            <a:r>
              <a:rPr lang="en-US" dirty="0" smtClean="0"/>
              <a:t> S, </a:t>
            </a:r>
            <a:r>
              <a:rPr lang="en-US" dirty="0" err="1" smtClean="0"/>
              <a:t>Udey</a:t>
            </a:r>
            <a:r>
              <a:rPr lang="en-US" dirty="0" smtClean="0"/>
              <a:t> </a:t>
            </a:r>
            <a:r>
              <a:rPr lang="en-US" dirty="0" err="1" smtClean="0"/>
              <a:t>MC,Wynn</a:t>
            </a:r>
            <a:r>
              <a:rPr lang="en-US" dirty="0" smtClean="0"/>
              <a:t> TA , et al.(2001) The role of IL-10 in the persistence of </a:t>
            </a:r>
            <a:r>
              <a:rPr lang="en-US" dirty="0" err="1" smtClean="0"/>
              <a:t>leishmania</a:t>
            </a:r>
            <a:r>
              <a:rPr lang="en-US" dirty="0" smtClean="0"/>
              <a:t> major in the skin after healing and the therapeutic potential of anti-IL-10 receptor antibody for sterile cure .J Exp Med 194 :1497-506.</a:t>
            </a:r>
          </a:p>
          <a:p>
            <a:pPr algn="just"/>
            <a:r>
              <a:rPr lang="en-US" dirty="0" smtClean="0"/>
              <a:t>18- Murray </a:t>
            </a:r>
            <a:r>
              <a:rPr lang="en-US" dirty="0" err="1" smtClean="0"/>
              <a:t>HW,Mauze</a:t>
            </a:r>
            <a:r>
              <a:rPr lang="en-US" dirty="0" smtClean="0"/>
              <a:t> </a:t>
            </a:r>
            <a:r>
              <a:rPr lang="en-US" dirty="0" err="1" smtClean="0"/>
              <a:t>S,Moreira</a:t>
            </a:r>
            <a:r>
              <a:rPr lang="en-US" dirty="0" smtClean="0"/>
              <a:t> A </a:t>
            </a:r>
            <a:r>
              <a:rPr lang="en-US" dirty="0" err="1" smtClean="0"/>
              <a:t>L,Kaplan</a:t>
            </a:r>
            <a:r>
              <a:rPr lang="en-US" dirty="0" smtClean="0"/>
              <a:t> </a:t>
            </a:r>
            <a:r>
              <a:rPr lang="en-US" dirty="0" err="1" smtClean="0"/>
              <a:t>G,et</a:t>
            </a:r>
            <a:r>
              <a:rPr lang="en-US" dirty="0" smtClean="0"/>
              <a:t> al. (2002) .Interleukin -10 in experimental visceral </a:t>
            </a:r>
            <a:r>
              <a:rPr lang="en-US" dirty="0" err="1" smtClean="0"/>
              <a:t>leishmaniasis</a:t>
            </a:r>
            <a:r>
              <a:rPr lang="en-US" dirty="0" smtClean="0"/>
              <a:t> and IL-10 receptor blockade as immunotherapy. Infect Immune 70: 6284-93.</a:t>
            </a:r>
          </a:p>
          <a:p>
            <a:pPr algn="just"/>
            <a:r>
              <a:rPr lang="en-US" dirty="0" smtClean="0"/>
              <a:t>19-Murphy </a:t>
            </a:r>
            <a:r>
              <a:rPr lang="en-US" dirty="0" err="1" smtClean="0"/>
              <a:t>ML,Wille</a:t>
            </a:r>
            <a:r>
              <a:rPr lang="en-US" dirty="0" smtClean="0"/>
              <a:t> </a:t>
            </a:r>
            <a:r>
              <a:rPr lang="en-US" dirty="0" err="1" smtClean="0"/>
              <a:t>U,Villegase</a:t>
            </a:r>
            <a:r>
              <a:rPr lang="en-US" dirty="0" smtClean="0"/>
              <a:t> </a:t>
            </a:r>
            <a:r>
              <a:rPr lang="en-US" dirty="0" err="1" smtClean="0"/>
              <a:t>EN,Hunter</a:t>
            </a:r>
            <a:r>
              <a:rPr lang="en-US" dirty="0" smtClean="0"/>
              <a:t> CA , Farrell JP (2001) IL-10 mediates susceptibility to </a:t>
            </a:r>
            <a:r>
              <a:rPr lang="en-US" dirty="0" err="1" smtClean="0"/>
              <a:t>leishmania</a:t>
            </a:r>
            <a:r>
              <a:rPr lang="en-US" dirty="0" smtClean="0"/>
              <a:t> </a:t>
            </a:r>
            <a:r>
              <a:rPr lang="en-US" dirty="0" err="1" smtClean="0"/>
              <a:t>donovani</a:t>
            </a:r>
            <a:r>
              <a:rPr lang="en-US" dirty="0" smtClean="0"/>
              <a:t> infection .</a:t>
            </a:r>
            <a:r>
              <a:rPr lang="en-US" dirty="0" err="1" smtClean="0"/>
              <a:t>Eur</a:t>
            </a:r>
            <a:r>
              <a:rPr lang="en-US" dirty="0" smtClean="0"/>
              <a:t> J </a:t>
            </a:r>
            <a:r>
              <a:rPr lang="en-US" dirty="0" err="1" smtClean="0"/>
              <a:t>Immunol</a:t>
            </a:r>
            <a:r>
              <a:rPr lang="en-US" dirty="0" smtClean="0"/>
              <a:t> 31:2848-56.</a:t>
            </a:r>
          </a:p>
          <a:p>
            <a:pPr algn="just"/>
            <a:r>
              <a:rPr lang="en-US" dirty="0" smtClean="0"/>
              <a:t>20- </a:t>
            </a:r>
            <a:r>
              <a:rPr lang="en-US" dirty="0" err="1" smtClean="0"/>
              <a:t>Yamakami</a:t>
            </a:r>
            <a:r>
              <a:rPr lang="en-US" dirty="0" smtClean="0"/>
              <a:t> K, </a:t>
            </a:r>
            <a:r>
              <a:rPr lang="en-US" dirty="0" err="1" smtClean="0"/>
              <a:t>Akaao</a:t>
            </a:r>
            <a:r>
              <a:rPr lang="en-US" dirty="0" smtClean="0"/>
              <a:t> S, </a:t>
            </a:r>
            <a:r>
              <a:rPr lang="en-US" dirty="0" err="1" smtClean="0"/>
              <a:t>Tadakuma</a:t>
            </a:r>
            <a:r>
              <a:rPr lang="en-US" dirty="0" smtClean="0"/>
              <a:t> T, Nitta Y, Miyazaki J, </a:t>
            </a:r>
            <a:r>
              <a:rPr lang="en-US" dirty="0" err="1" smtClean="0"/>
              <a:t>Yoshizawa</a:t>
            </a:r>
            <a:r>
              <a:rPr lang="en-US" dirty="0" smtClean="0"/>
              <a:t> N (2002) Administration of plasmids expressing IL-4 and IL-10 causes </a:t>
            </a:r>
            <a:r>
              <a:rPr lang="en-US" dirty="0" err="1" smtClean="0"/>
              <a:t>Balb</a:t>
            </a:r>
            <a:r>
              <a:rPr lang="en-US" dirty="0" smtClean="0"/>
              <a:t>/c mice to induce a T helper 1-type response with a low dose infection of </a:t>
            </a:r>
            <a:r>
              <a:rPr lang="en-US" dirty="0" err="1" smtClean="0"/>
              <a:t>Leishmania</a:t>
            </a:r>
            <a:r>
              <a:rPr lang="en-US" dirty="0" smtClean="0"/>
              <a:t> major . Immunology105: 515-23.</a:t>
            </a:r>
          </a:p>
          <a:p>
            <a:pPr algn="just"/>
            <a:r>
              <a:rPr lang="en-US" dirty="0" smtClean="0"/>
              <a:t>21-Kane </a:t>
            </a:r>
            <a:r>
              <a:rPr lang="en-US" dirty="0" err="1" smtClean="0"/>
              <a:t>MM,Mosser</a:t>
            </a:r>
            <a:r>
              <a:rPr lang="en-US" dirty="0" smtClean="0"/>
              <a:t> DM (2001) The role of IL-10 in promoting disease progression in </a:t>
            </a:r>
            <a:r>
              <a:rPr lang="en-US" dirty="0" err="1" smtClean="0"/>
              <a:t>leishmaniasis</a:t>
            </a:r>
            <a:r>
              <a:rPr lang="en-US" dirty="0" smtClean="0"/>
              <a:t>. J </a:t>
            </a:r>
            <a:r>
              <a:rPr lang="en-US" dirty="0" err="1" smtClean="0"/>
              <a:t>Immunol</a:t>
            </a:r>
            <a:r>
              <a:rPr lang="en-US" dirty="0" smtClean="0"/>
              <a:t> 166:1141-7.</a:t>
            </a:r>
            <a:endParaRPr lang="en-US" dirty="0"/>
          </a:p>
        </p:txBody>
      </p:sp>
      <p:sp>
        <p:nvSpPr>
          <p:cNvPr id="3" name="Title 2"/>
          <p:cNvSpPr>
            <a:spLocks noGrp="1"/>
          </p:cNvSpPr>
          <p:nvPr>
            <p:ph type="title"/>
          </p:nvPr>
        </p:nvSpPr>
        <p:spPr/>
        <p:txBody>
          <a:bodyPr>
            <a:normAutofit/>
          </a:bodyPr>
          <a:lstStyle/>
          <a:p>
            <a:r>
              <a:rPr lang="en-US" sz="3600" dirty="0" smtClean="0">
                <a:solidFill>
                  <a:srgbClr val="7030A0"/>
                </a:solidFill>
              </a:rPr>
              <a:t>                    References:</a:t>
            </a:r>
            <a:endParaRPr 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noAutofit/>
          </a:bodyPr>
          <a:lstStyle/>
          <a:p>
            <a:pPr algn="just"/>
            <a:r>
              <a:rPr lang="en-US" sz="1400" dirty="0" smtClean="0"/>
              <a:t>22 - Hsieh </a:t>
            </a:r>
            <a:r>
              <a:rPr lang="en-US" sz="1400" dirty="0" err="1" smtClean="0"/>
              <a:t>CS,Macatonia</a:t>
            </a:r>
            <a:r>
              <a:rPr lang="en-US" sz="1400" dirty="0" smtClean="0"/>
              <a:t> </a:t>
            </a:r>
            <a:r>
              <a:rPr lang="en-US" sz="1400" dirty="0" err="1" smtClean="0"/>
              <a:t>SE,Trip</a:t>
            </a:r>
            <a:r>
              <a:rPr lang="en-US" sz="1400" dirty="0" smtClean="0"/>
              <a:t> </a:t>
            </a:r>
            <a:r>
              <a:rPr lang="en-US" sz="1400" dirty="0" err="1" smtClean="0"/>
              <a:t>CS,Wolf</a:t>
            </a:r>
            <a:r>
              <a:rPr lang="en-US" sz="1400" dirty="0" smtClean="0"/>
              <a:t> </a:t>
            </a:r>
            <a:r>
              <a:rPr lang="en-US" sz="1400" dirty="0" err="1" smtClean="0"/>
              <a:t>SF,O'Garra</a:t>
            </a:r>
            <a:r>
              <a:rPr lang="en-US" sz="1400" dirty="0" smtClean="0"/>
              <a:t> A, Murphy KM (1993) Development of Th1 CD4+ T cells through IL-12 produced by </a:t>
            </a:r>
            <a:r>
              <a:rPr lang="en-US" sz="1400" dirty="0" err="1" smtClean="0"/>
              <a:t>listeria</a:t>
            </a:r>
            <a:r>
              <a:rPr lang="en-US" sz="1400" dirty="0" smtClean="0"/>
              <a:t> induced macrophages. Science260:547-9.</a:t>
            </a:r>
          </a:p>
          <a:p>
            <a:pPr algn="just"/>
            <a:r>
              <a:rPr lang="en-US" sz="1400" dirty="0" smtClean="0"/>
              <a:t>23- </a:t>
            </a:r>
            <a:r>
              <a:rPr lang="en-US" sz="1400" dirty="0" err="1" smtClean="0"/>
              <a:t>Macatonia</a:t>
            </a:r>
            <a:r>
              <a:rPr lang="en-US" sz="1400" dirty="0" smtClean="0"/>
              <a:t> </a:t>
            </a:r>
            <a:r>
              <a:rPr lang="en-US" sz="1400" dirty="0" err="1" smtClean="0"/>
              <a:t>SE,Hsieh</a:t>
            </a:r>
            <a:r>
              <a:rPr lang="en-US" sz="1400" dirty="0" smtClean="0"/>
              <a:t> CS, Murphy </a:t>
            </a:r>
            <a:r>
              <a:rPr lang="en-US" sz="1400" dirty="0" err="1" smtClean="0"/>
              <a:t>KM,O'Carra</a:t>
            </a:r>
            <a:r>
              <a:rPr lang="en-US" sz="1400" dirty="0" smtClean="0"/>
              <a:t> A (1993) </a:t>
            </a:r>
            <a:r>
              <a:rPr lang="en-US" sz="1400" dirty="0" err="1" smtClean="0"/>
              <a:t>Dendritic</a:t>
            </a:r>
            <a:r>
              <a:rPr lang="en-US" sz="1400" dirty="0" smtClean="0"/>
              <a:t> cells and macrophages are required for Th1 development of CD4+ T cells from </a:t>
            </a:r>
            <a:r>
              <a:rPr lang="el-GR" sz="1400" dirty="0" smtClean="0"/>
              <a:t>αβ </a:t>
            </a:r>
            <a:r>
              <a:rPr lang="en-US" sz="1400" dirty="0" smtClean="0"/>
              <a:t>TCR transgenic mice: IL-12 substitution for macrophages to stimulate IFN-</a:t>
            </a:r>
            <a:r>
              <a:rPr lang="el-GR" sz="1400" dirty="0" smtClean="0"/>
              <a:t>γ </a:t>
            </a:r>
            <a:r>
              <a:rPr lang="en-US" sz="1400" dirty="0" smtClean="0"/>
              <a:t>production is IFN-g dependent. </a:t>
            </a:r>
            <a:r>
              <a:rPr lang="en-US" sz="1400" dirty="0" err="1" smtClean="0"/>
              <a:t>Int</a:t>
            </a:r>
            <a:r>
              <a:rPr lang="en-US" sz="1400" dirty="0" smtClean="0"/>
              <a:t> </a:t>
            </a:r>
            <a:r>
              <a:rPr lang="en-US" sz="1400" dirty="0" err="1" smtClean="0"/>
              <a:t>Immunol</a:t>
            </a:r>
            <a:r>
              <a:rPr lang="en-US" sz="1400" dirty="0" smtClean="0"/>
              <a:t> 5:1119-28.</a:t>
            </a:r>
          </a:p>
          <a:p>
            <a:pPr algn="just"/>
            <a:r>
              <a:rPr lang="en-US" sz="1400" dirty="0" smtClean="0"/>
              <a:t>24- Tanaka T, HU Li </a:t>
            </a:r>
            <a:r>
              <a:rPr lang="en-US" sz="1400" dirty="0" err="1" smtClean="0"/>
              <a:t>J,Seder</a:t>
            </a:r>
            <a:r>
              <a:rPr lang="en-US" sz="1400" dirty="0" smtClean="0"/>
              <a:t> RA, </a:t>
            </a:r>
            <a:r>
              <a:rPr lang="en-US" sz="1400" dirty="0" err="1" smtClean="0"/>
              <a:t>Fazekas</a:t>
            </a:r>
            <a:r>
              <a:rPr lang="en-US" sz="1400" dirty="0" smtClean="0"/>
              <a:t> de </a:t>
            </a:r>
            <a:r>
              <a:rPr lang="en-US" sz="1400" dirty="0" err="1" smtClean="0"/>
              <a:t>st</a:t>
            </a:r>
            <a:r>
              <a:rPr lang="en-US" sz="1400" dirty="0" smtClean="0"/>
              <a:t> </a:t>
            </a:r>
            <a:r>
              <a:rPr lang="en-US" sz="1400" dirty="0" err="1" smtClean="0"/>
              <a:t>Groth</a:t>
            </a:r>
            <a:r>
              <a:rPr lang="en-US" sz="1400" dirty="0" smtClean="0"/>
              <a:t> B, Paul WE (1993) IL-4 suppresses IL-2 and interferon </a:t>
            </a:r>
            <a:r>
              <a:rPr lang="el-GR" sz="1400" dirty="0" smtClean="0"/>
              <a:t>γ </a:t>
            </a:r>
            <a:r>
              <a:rPr lang="en-US" sz="1400" dirty="0" smtClean="0"/>
              <a:t>production by naïve T cells stimulated by accessory cell-dependent receptor </a:t>
            </a:r>
            <a:r>
              <a:rPr lang="en-US" sz="1400" dirty="0" err="1" smtClean="0"/>
              <a:t>engagement.proc</a:t>
            </a:r>
            <a:r>
              <a:rPr lang="en-US" sz="1400" dirty="0" smtClean="0"/>
              <a:t> </a:t>
            </a:r>
            <a:r>
              <a:rPr lang="en-US" sz="1400" dirty="0" err="1" smtClean="0"/>
              <a:t>Natl</a:t>
            </a:r>
            <a:r>
              <a:rPr lang="en-US" sz="1400" dirty="0" smtClean="0"/>
              <a:t> </a:t>
            </a:r>
            <a:r>
              <a:rPr lang="en-US" sz="1400" dirty="0" err="1" smtClean="0"/>
              <a:t>Acad</a:t>
            </a:r>
            <a:r>
              <a:rPr lang="en-US" sz="1400" dirty="0" smtClean="0"/>
              <a:t> </a:t>
            </a:r>
            <a:r>
              <a:rPr lang="en-US" sz="1400" dirty="0" err="1" smtClean="0"/>
              <a:t>Sci</a:t>
            </a:r>
            <a:r>
              <a:rPr lang="en-US" sz="1400" dirty="0" smtClean="0"/>
              <a:t> USA90 : 5914-8.</a:t>
            </a:r>
          </a:p>
          <a:p>
            <a:pPr algn="just"/>
            <a:r>
              <a:rPr lang="en-US" sz="1400" dirty="0" smtClean="0"/>
              <a:t>25 - Seder </a:t>
            </a:r>
            <a:r>
              <a:rPr lang="en-US" sz="1400" dirty="0" err="1" smtClean="0"/>
              <a:t>RA,Gazzinelli</a:t>
            </a:r>
            <a:r>
              <a:rPr lang="en-US" sz="1400" dirty="0" smtClean="0"/>
              <a:t> R, </a:t>
            </a:r>
            <a:r>
              <a:rPr lang="en-US" sz="1400" dirty="0" err="1" smtClean="0"/>
              <a:t>Sher</a:t>
            </a:r>
            <a:r>
              <a:rPr lang="en-US" sz="1400" dirty="0" smtClean="0"/>
              <a:t> A, Paul WE(1993)IL-12 acts directly on CD4+ T cells to enhance priming for interferon </a:t>
            </a:r>
            <a:r>
              <a:rPr lang="el-GR" sz="1400" dirty="0" smtClean="0"/>
              <a:t>γ </a:t>
            </a:r>
            <a:r>
              <a:rPr lang="en-US" sz="1400" dirty="0" smtClean="0"/>
              <a:t>production and diminishes IL-4 inhibition of such priming. Proc </a:t>
            </a:r>
            <a:r>
              <a:rPr lang="en-US" sz="1400" dirty="0" err="1" smtClean="0"/>
              <a:t>Natl</a:t>
            </a:r>
            <a:r>
              <a:rPr lang="en-US" sz="1400" dirty="0" smtClean="0"/>
              <a:t> </a:t>
            </a:r>
            <a:r>
              <a:rPr lang="en-US" sz="1400" dirty="0" err="1" smtClean="0"/>
              <a:t>Acad</a:t>
            </a:r>
            <a:r>
              <a:rPr lang="en-US" sz="1400" dirty="0" smtClean="0"/>
              <a:t> </a:t>
            </a:r>
            <a:r>
              <a:rPr lang="en-US" sz="1400" dirty="0" err="1" smtClean="0"/>
              <a:t>Sci</a:t>
            </a:r>
            <a:r>
              <a:rPr lang="en-US" sz="1400" dirty="0" smtClean="0"/>
              <a:t> USA 90: 10188-92.</a:t>
            </a:r>
          </a:p>
          <a:p>
            <a:pPr algn="just"/>
            <a:r>
              <a:rPr lang="en-US" sz="1400" dirty="0" smtClean="0"/>
              <a:t>26- </a:t>
            </a:r>
            <a:r>
              <a:rPr lang="en-US" sz="1400" dirty="0" err="1" smtClean="0"/>
              <a:t>Latifynia</a:t>
            </a:r>
            <a:r>
              <a:rPr lang="en-US" sz="1400" dirty="0" smtClean="0"/>
              <a:t> A, </a:t>
            </a:r>
            <a:r>
              <a:rPr lang="en-US" sz="1400" dirty="0" err="1" smtClean="0"/>
              <a:t>Mohaghegh</a:t>
            </a:r>
            <a:r>
              <a:rPr lang="en-US" sz="1400" dirty="0" smtClean="0"/>
              <a:t> </a:t>
            </a:r>
            <a:r>
              <a:rPr lang="en-US" sz="1400" dirty="0" err="1" smtClean="0"/>
              <a:t>Hazrati</a:t>
            </a:r>
            <a:r>
              <a:rPr lang="en-US" sz="1400" dirty="0" smtClean="0"/>
              <a:t> S (2008) Safety and Toxicity of a New Formulated </a:t>
            </a:r>
            <a:r>
              <a:rPr lang="en-US" sz="1400" dirty="0" err="1" smtClean="0"/>
              <a:t>Leishmania</a:t>
            </a:r>
            <a:r>
              <a:rPr lang="en-US" sz="1400" dirty="0" smtClean="0"/>
              <a:t> major Preliminary Vaccine in Animal </a:t>
            </a:r>
            <a:r>
              <a:rPr lang="en-US" sz="1400" i="1" dirty="0" smtClean="0"/>
              <a:t>Model </a:t>
            </a:r>
            <a:r>
              <a:rPr lang="en-US" sz="1400" i="1" dirty="0" err="1" smtClean="0"/>
              <a:t>Balb</a:t>
            </a:r>
            <a:r>
              <a:rPr lang="en-US" sz="1400" i="1" dirty="0" smtClean="0"/>
              <a:t>/c and Small White Conventional Laboratory </a:t>
            </a:r>
            <a:r>
              <a:rPr lang="en-US" sz="1400" i="1" dirty="0" err="1" smtClean="0"/>
              <a:t>Mici.Acta</a:t>
            </a:r>
            <a:r>
              <a:rPr lang="en-US" sz="1400" i="1" dirty="0" smtClean="0"/>
              <a:t> </a:t>
            </a:r>
            <a:r>
              <a:rPr lang="en-US" sz="1400" i="1" dirty="0" err="1" smtClean="0"/>
              <a:t>Parasitologica</a:t>
            </a:r>
            <a:r>
              <a:rPr lang="en-US" sz="1400" i="1" dirty="0" smtClean="0"/>
              <a:t> </a:t>
            </a:r>
            <a:r>
              <a:rPr lang="en-US" sz="1400" i="1" dirty="0" err="1" smtClean="0"/>
              <a:t>Turcica</a:t>
            </a:r>
            <a:r>
              <a:rPr lang="en-US" sz="1400" i="1" dirty="0" smtClean="0"/>
              <a:t> 32 (2): 103 - 108, 2008.</a:t>
            </a:r>
          </a:p>
          <a:p>
            <a:pPr algn="just"/>
            <a:r>
              <a:rPr lang="en-US" sz="1400" dirty="0" smtClean="0"/>
              <a:t>27- </a:t>
            </a:r>
            <a:r>
              <a:rPr lang="en-US" sz="1400" dirty="0" err="1" smtClean="0"/>
              <a:t>Latifynia</a:t>
            </a:r>
            <a:r>
              <a:rPr lang="en-US" sz="1400" dirty="0" smtClean="0"/>
              <a:t> A, </a:t>
            </a:r>
            <a:r>
              <a:rPr lang="en-US" sz="1400" dirty="0" err="1" smtClean="0"/>
              <a:t>Mohaghegh</a:t>
            </a:r>
            <a:r>
              <a:rPr lang="en-US" sz="1400" dirty="0" smtClean="0"/>
              <a:t> </a:t>
            </a:r>
            <a:r>
              <a:rPr lang="en-US" sz="1400" dirty="0" err="1" smtClean="0"/>
              <a:t>Hazrati</a:t>
            </a:r>
            <a:r>
              <a:rPr lang="en-US" sz="1400" dirty="0" smtClean="0"/>
              <a:t> S(2010) Evaluation of the Effects of a New Formulation of </a:t>
            </a:r>
            <a:r>
              <a:rPr lang="en-US" sz="1400" dirty="0" err="1" smtClean="0"/>
              <a:t>Leishmania</a:t>
            </a:r>
            <a:r>
              <a:rPr lang="en-US" sz="1400" dirty="0" smtClean="0"/>
              <a:t> Major Antigen in </a:t>
            </a:r>
            <a:r>
              <a:rPr lang="en-US" sz="1400" dirty="0" err="1" smtClean="0"/>
              <a:t>Balb</a:t>
            </a:r>
            <a:r>
              <a:rPr lang="en-US" sz="1400" dirty="0" smtClean="0"/>
              <a:t>/C and Conventional </a:t>
            </a:r>
            <a:r>
              <a:rPr lang="en-US" sz="1400" dirty="0" err="1" smtClean="0"/>
              <a:t>WhiteLaboratory</a:t>
            </a:r>
            <a:r>
              <a:rPr lang="en-US" sz="1400" dirty="0" smtClean="0"/>
              <a:t> Mice. J </a:t>
            </a:r>
            <a:r>
              <a:rPr lang="en-US" sz="1400" dirty="0" err="1" smtClean="0"/>
              <a:t>Microbiol</a:t>
            </a:r>
            <a:r>
              <a:rPr lang="en-US" sz="1400" dirty="0" smtClean="0"/>
              <a:t> </a:t>
            </a:r>
            <a:r>
              <a:rPr lang="en-US" sz="1400" dirty="0" err="1" smtClean="0"/>
              <a:t>Immunol</a:t>
            </a:r>
            <a:r>
              <a:rPr lang="en-US" sz="1400" dirty="0" smtClean="0"/>
              <a:t> Infect. 43(2):138–146.</a:t>
            </a:r>
          </a:p>
          <a:p>
            <a:pPr algn="just"/>
            <a:r>
              <a:rPr lang="en-US" sz="1400" dirty="0" smtClean="0"/>
              <a:t>28- </a:t>
            </a:r>
            <a:r>
              <a:rPr lang="en-US" sz="1400" dirty="0" err="1" smtClean="0"/>
              <a:t>Latifynia</a:t>
            </a:r>
            <a:r>
              <a:rPr lang="en-US" sz="1400" dirty="0" smtClean="0"/>
              <a:t> A, </a:t>
            </a:r>
            <a:r>
              <a:rPr lang="en-US" sz="1400" dirty="0" err="1" smtClean="0"/>
              <a:t>Mohaghegh</a:t>
            </a:r>
            <a:r>
              <a:rPr lang="en-US" sz="1400" dirty="0" smtClean="0"/>
              <a:t> </a:t>
            </a:r>
            <a:r>
              <a:rPr lang="en-US" sz="1400" dirty="0" err="1" smtClean="0"/>
              <a:t>HazratiS</a:t>
            </a:r>
            <a:r>
              <a:rPr lang="en-US" sz="1400" dirty="0" smtClean="0"/>
              <a:t>, </a:t>
            </a:r>
            <a:r>
              <a:rPr lang="en-US" sz="1400" dirty="0" err="1" smtClean="0"/>
              <a:t>Mahmodi</a:t>
            </a:r>
            <a:r>
              <a:rPr lang="en-US" sz="1400" dirty="0" smtClean="0"/>
              <a:t> M, </a:t>
            </a:r>
            <a:r>
              <a:rPr lang="en-US" sz="1400" dirty="0" err="1" smtClean="0"/>
              <a:t>Mohebali</a:t>
            </a:r>
            <a:r>
              <a:rPr lang="en-US" sz="1400" dirty="0" smtClean="0"/>
              <a:t>, M(2009) .Study on immunity of </a:t>
            </a:r>
            <a:r>
              <a:rPr lang="en-US" sz="1400" i="1" dirty="0" err="1" smtClean="0"/>
              <a:t>Leishmania</a:t>
            </a:r>
            <a:r>
              <a:rPr lang="en-US" sz="1400" i="1" dirty="0" smtClean="0"/>
              <a:t> major new crude antigen as a vaccine against </a:t>
            </a:r>
            <a:r>
              <a:rPr lang="en-US" sz="1400" i="1" dirty="0" err="1" smtClean="0"/>
              <a:t>leishmaniasis</a:t>
            </a:r>
            <a:r>
              <a:rPr lang="en-US" sz="1400" i="1" dirty="0" smtClean="0"/>
              <a:t> in out bred (resistant) and </a:t>
            </a:r>
            <a:r>
              <a:rPr lang="en-US" sz="1400" i="1" dirty="0" err="1" smtClean="0"/>
              <a:t>Balb</a:t>
            </a:r>
            <a:r>
              <a:rPr lang="en-US" sz="1400" i="1" dirty="0" smtClean="0"/>
              <a:t>/c (sensitive) </a:t>
            </a:r>
            <a:r>
              <a:rPr lang="en-US" sz="1400" i="1" dirty="0" err="1" smtClean="0"/>
              <a:t>mice.Archives</a:t>
            </a:r>
            <a:r>
              <a:rPr lang="en-US" sz="1400" i="1" dirty="0" smtClean="0"/>
              <a:t> of </a:t>
            </a:r>
            <a:r>
              <a:rPr lang="en-US" sz="1400" i="1" dirty="0" err="1" smtClean="0"/>
              <a:t>Razi</a:t>
            </a:r>
            <a:r>
              <a:rPr lang="en-US" sz="1400" i="1" dirty="0" smtClean="0"/>
              <a:t> Institute 64 : 1 27-37.</a:t>
            </a:r>
          </a:p>
        </p:txBody>
      </p:sp>
      <p:sp>
        <p:nvSpPr>
          <p:cNvPr id="3" name="Title 2"/>
          <p:cNvSpPr>
            <a:spLocks noGrp="1"/>
          </p:cNvSpPr>
          <p:nvPr>
            <p:ph type="title"/>
          </p:nvPr>
        </p:nvSpPr>
        <p:spPr/>
        <p:txBody>
          <a:bodyPr>
            <a:normAutofit/>
          </a:bodyPr>
          <a:lstStyle/>
          <a:p>
            <a:r>
              <a:rPr lang="en-US" sz="3600" dirty="0" smtClean="0">
                <a:solidFill>
                  <a:srgbClr val="7030A0"/>
                </a:solidFill>
              </a:rPr>
              <a:t>                  References</a:t>
            </a:r>
            <a:endParaRPr lang="en-US"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38200"/>
            <a:ext cx="8229600" cy="5867400"/>
          </a:xfrm>
        </p:spPr>
        <p:txBody>
          <a:bodyPr>
            <a:noAutofit/>
          </a:bodyPr>
          <a:lstStyle/>
          <a:p>
            <a:pPr algn="just"/>
            <a:r>
              <a:rPr lang="en-US" sz="1400" dirty="0" smtClean="0"/>
              <a:t>29 - </a:t>
            </a:r>
            <a:r>
              <a:rPr lang="en-US" sz="1400" dirty="0" err="1" smtClean="0"/>
              <a:t>Latifynia</a:t>
            </a:r>
            <a:r>
              <a:rPr lang="en-US" sz="1400" dirty="0" smtClean="0"/>
              <a:t> A, </a:t>
            </a:r>
            <a:r>
              <a:rPr lang="en-US" sz="1400" dirty="0" err="1" smtClean="0"/>
              <a:t>Khamisipour</a:t>
            </a:r>
            <a:r>
              <a:rPr lang="en-US" sz="1400" dirty="0" smtClean="0"/>
              <a:t> A, </a:t>
            </a:r>
            <a:r>
              <a:rPr lang="en-US" sz="1400" dirty="0" err="1" smtClean="0"/>
              <a:t>Gharagozlou</a:t>
            </a:r>
            <a:r>
              <a:rPr lang="en-US" sz="1400" dirty="0" smtClean="0"/>
              <a:t> M J, </a:t>
            </a:r>
            <a:r>
              <a:rPr lang="en-US" sz="1400" dirty="0" err="1" smtClean="0"/>
              <a:t>Bokaie</a:t>
            </a:r>
            <a:r>
              <a:rPr lang="en-US" sz="1400" dirty="0" smtClean="0"/>
              <a:t> S, </a:t>
            </a:r>
            <a:r>
              <a:rPr lang="en-US" sz="1400" dirty="0" err="1" smtClean="0"/>
              <a:t>Vodjgani</a:t>
            </a:r>
            <a:r>
              <a:rPr lang="en-US" sz="1400" dirty="0" smtClean="0"/>
              <a:t> M, </a:t>
            </a:r>
            <a:r>
              <a:rPr lang="en-US" sz="1400" dirty="0" err="1" smtClean="0"/>
              <a:t>Gheflati</a:t>
            </a:r>
            <a:r>
              <a:rPr lang="en-US" sz="1400" dirty="0" smtClean="0"/>
              <a:t> </a:t>
            </a:r>
            <a:r>
              <a:rPr lang="en-US" sz="1400" dirty="0" err="1" smtClean="0"/>
              <a:t>ZKhansari</a:t>
            </a:r>
            <a:r>
              <a:rPr lang="en-US" sz="1400" dirty="0" smtClean="0"/>
              <a:t> N(2013)Post challenging cytokine profile (Th1&amp;Th2)in the vaccinated mice (</a:t>
            </a:r>
            <a:r>
              <a:rPr lang="en-US" sz="1400" dirty="0" err="1" smtClean="0"/>
              <a:t>Balb</a:t>
            </a:r>
            <a:r>
              <a:rPr lang="en-US" sz="1400" dirty="0" smtClean="0"/>
              <a:t>/c) with a new formulation of </a:t>
            </a:r>
            <a:r>
              <a:rPr lang="en-US" sz="1400" dirty="0" err="1" smtClean="0"/>
              <a:t>leishmania</a:t>
            </a:r>
            <a:r>
              <a:rPr lang="en-US" sz="1400" dirty="0" smtClean="0"/>
              <a:t> major antigen. </a:t>
            </a:r>
            <a:r>
              <a:rPr lang="en-US" sz="1400" dirty="0" err="1" smtClean="0"/>
              <a:t>Turkiye</a:t>
            </a:r>
            <a:r>
              <a:rPr lang="en-US" sz="1400" dirty="0" smtClean="0"/>
              <a:t> </a:t>
            </a:r>
            <a:r>
              <a:rPr lang="en-US" sz="1400" dirty="0" err="1" smtClean="0"/>
              <a:t>Parazitol</a:t>
            </a:r>
            <a:r>
              <a:rPr lang="en-US" sz="1400" dirty="0" smtClean="0"/>
              <a:t> </a:t>
            </a:r>
            <a:r>
              <a:rPr lang="en-US" sz="1400" dirty="0" err="1" smtClean="0"/>
              <a:t>Derg</a:t>
            </a:r>
            <a:r>
              <a:rPr lang="en-US" sz="1400" dirty="0" smtClean="0"/>
              <a:t> 37: 233-40.</a:t>
            </a:r>
          </a:p>
          <a:p>
            <a:pPr algn="just"/>
            <a:r>
              <a:rPr lang="en-US" sz="1400" dirty="0" smtClean="0"/>
              <a:t>29 - </a:t>
            </a:r>
            <a:r>
              <a:rPr lang="en-US" sz="1400" dirty="0" err="1" smtClean="0"/>
              <a:t>Latifynia</a:t>
            </a:r>
            <a:r>
              <a:rPr lang="en-US" sz="1400" dirty="0" smtClean="0"/>
              <a:t> A, </a:t>
            </a:r>
            <a:r>
              <a:rPr lang="en-US" sz="1400" dirty="0" err="1" smtClean="0"/>
              <a:t>Khamisipour</a:t>
            </a:r>
            <a:r>
              <a:rPr lang="en-US" sz="1400" dirty="0" smtClean="0"/>
              <a:t> A, </a:t>
            </a:r>
            <a:r>
              <a:rPr lang="en-US" sz="1400" dirty="0" err="1" smtClean="0"/>
              <a:t>Gharagozlou</a:t>
            </a:r>
            <a:r>
              <a:rPr lang="en-US" sz="1400" dirty="0" smtClean="0"/>
              <a:t> M J, </a:t>
            </a:r>
            <a:r>
              <a:rPr lang="en-US" sz="1400" dirty="0" err="1" smtClean="0"/>
              <a:t>Bokaie</a:t>
            </a:r>
            <a:r>
              <a:rPr lang="en-US" sz="1400" dirty="0" smtClean="0"/>
              <a:t> S, </a:t>
            </a:r>
            <a:r>
              <a:rPr lang="en-US" sz="1400" dirty="0" err="1" smtClean="0"/>
              <a:t>Vodjgani</a:t>
            </a:r>
            <a:r>
              <a:rPr lang="en-US" sz="1400" dirty="0" smtClean="0"/>
              <a:t> M, </a:t>
            </a:r>
            <a:r>
              <a:rPr lang="en-US" sz="1400" dirty="0" err="1" smtClean="0"/>
              <a:t>Gheflati</a:t>
            </a:r>
            <a:r>
              <a:rPr lang="en-US" sz="1400" dirty="0" smtClean="0"/>
              <a:t> </a:t>
            </a:r>
            <a:r>
              <a:rPr lang="en-US" sz="1400" dirty="0" err="1" smtClean="0"/>
              <a:t>ZKhansari</a:t>
            </a:r>
            <a:r>
              <a:rPr lang="en-US" sz="1400" dirty="0" smtClean="0"/>
              <a:t> N(2013)Post challenging cytokine profile (Th1&amp;Th2)in the vaccinated mice (</a:t>
            </a:r>
            <a:r>
              <a:rPr lang="en-US" sz="1400" dirty="0" err="1" smtClean="0"/>
              <a:t>Balb</a:t>
            </a:r>
            <a:r>
              <a:rPr lang="en-US" sz="1400" dirty="0" smtClean="0"/>
              <a:t>/c) with a new formulation of </a:t>
            </a:r>
            <a:r>
              <a:rPr lang="en-US" sz="1400" dirty="0" err="1" smtClean="0"/>
              <a:t>leishmania</a:t>
            </a:r>
            <a:r>
              <a:rPr lang="en-US" sz="1400" dirty="0" smtClean="0"/>
              <a:t> major antigen. </a:t>
            </a:r>
            <a:r>
              <a:rPr lang="en-US" sz="1400" dirty="0" err="1" smtClean="0"/>
              <a:t>Turkiye</a:t>
            </a:r>
            <a:r>
              <a:rPr lang="en-US" sz="1400" dirty="0" smtClean="0"/>
              <a:t> </a:t>
            </a:r>
            <a:r>
              <a:rPr lang="en-US" sz="1400" dirty="0" err="1" smtClean="0"/>
              <a:t>Parazitol</a:t>
            </a:r>
            <a:r>
              <a:rPr lang="en-US" sz="1400" dirty="0" smtClean="0"/>
              <a:t> </a:t>
            </a:r>
            <a:r>
              <a:rPr lang="en-US" sz="1400" dirty="0" err="1" smtClean="0"/>
              <a:t>Derg</a:t>
            </a:r>
            <a:r>
              <a:rPr lang="en-US" sz="1400" dirty="0" smtClean="0"/>
              <a:t> 37: 233-40.</a:t>
            </a:r>
          </a:p>
          <a:p>
            <a:pPr algn="just"/>
            <a:r>
              <a:rPr lang="en-US" sz="1400" dirty="0" smtClean="0"/>
              <a:t>30- </a:t>
            </a:r>
            <a:r>
              <a:rPr lang="en-US" sz="1400" dirty="0" err="1" smtClean="0"/>
              <a:t>Latifynia</a:t>
            </a:r>
            <a:r>
              <a:rPr lang="en-US" sz="1400" dirty="0" smtClean="0"/>
              <a:t> A, </a:t>
            </a:r>
            <a:r>
              <a:rPr lang="en-US" sz="1400" dirty="0" err="1" smtClean="0"/>
              <a:t>Gharagozlou</a:t>
            </a:r>
            <a:r>
              <a:rPr lang="en-US" sz="1400" dirty="0" smtClean="0"/>
              <a:t> M.J, </a:t>
            </a:r>
            <a:r>
              <a:rPr lang="en-US" sz="1400" dirty="0" err="1" smtClean="0"/>
              <a:t>Khamesipour</a:t>
            </a:r>
            <a:r>
              <a:rPr lang="en-US" sz="1400" dirty="0" smtClean="0"/>
              <a:t> A, and Mir </a:t>
            </a:r>
            <a:r>
              <a:rPr lang="en-US" sz="1400" dirty="0" err="1" smtClean="0"/>
              <a:t>Amin</a:t>
            </a:r>
            <a:r>
              <a:rPr lang="en-US" sz="1400" dirty="0" smtClean="0"/>
              <a:t> </a:t>
            </a:r>
            <a:r>
              <a:rPr lang="en-US" sz="1400" dirty="0" err="1" smtClean="0"/>
              <a:t>Mohammady</a:t>
            </a:r>
            <a:r>
              <a:rPr lang="en-US" sz="1400" dirty="0" smtClean="0"/>
              <a:t> A (2014) Primary effects of new </a:t>
            </a:r>
            <a:r>
              <a:rPr lang="en-US" sz="1400" dirty="0" err="1" smtClean="0"/>
              <a:t>leishmania</a:t>
            </a:r>
            <a:r>
              <a:rPr lang="en-US" sz="1400" dirty="0" smtClean="0"/>
              <a:t> major antigen on </a:t>
            </a:r>
            <a:r>
              <a:rPr lang="en-US" sz="1400" dirty="0" err="1" smtClean="0"/>
              <a:t>Balb</a:t>
            </a:r>
            <a:r>
              <a:rPr lang="en-US" sz="1400" dirty="0" smtClean="0"/>
              <a:t>/c mice Spleen. Accepted for present in vaccine and </a:t>
            </a:r>
            <a:r>
              <a:rPr lang="en-US" sz="1400" dirty="0" err="1" smtClean="0"/>
              <a:t>vaccinology</a:t>
            </a:r>
            <a:r>
              <a:rPr lang="en-US" sz="1400" dirty="0" smtClean="0"/>
              <a:t> congress sep 22-24, 2014.</a:t>
            </a:r>
          </a:p>
          <a:p>
            <a:pPr algn="just"/>
            <a:r>
              <a:rPr lang="en-US" sz="1400" dirty="0" smtClean="0"/>
              <a:t>31- Lowry OH, </a:t>
            </a:r>
            <a:r>
              <a:rPr lang="en-US" sz="1400" dirty="0" err="1" smtClean="0"/>
              <a:t>Rosebrough</a:t>
            </a:r>
            <a:r>
              <a:rPr lang="en-US" sz="1400" dirty="0" smtClean="0"/>
              <a:t> N, Farr AL (1951) Protein </a:t>
            </a:r>
            <a:r>
              <a:rPr lang="en-US" sz="1400" dirty="0" err="1" smtClean="0"/>
              <a:t>measurment</a:t>
            </a:r>
            <a:r>
              <a:rPr lang="en-US" sz="1400" dirty="0" smtClean="0"/>
              <a:t> with the </a:t>
            </a:r>
            <a:r>
              <a:rPr lang="en-US" sz="1400" dirty="0" err="1" smtClean="0"/>
              <a:t>folin</a:t>
            </a:r>
            <a:r>
              <a:rPr lang="en-US" sz="1400" dirty="0" smtClean="0"/>
              <a:t> phenol reagent. J Bio </a:t>
            </a:r>
            <a:r>
              <a:rPr lang="en-US" sz="1400" dirty="0" err="1" smtClean="0"/>
              <a:t>Chem</a:t>
            </a:r>
            <a:r>
              <a:rPr lang="en-US" sz="1400" dirty="0" smtClean="0"/>
              <a:t>: (193) 265-275.</a:t>
            </a:r>
          </a:p>
          <a:p>
            <a:pPr algn="just"/>
            <a:r>
              <a:rPr lang="en-US" sz="1400" dirty="0" smtClean="0"/>
              <a:t>The effect of </a:t>
            </a:r>
            <a:r>
              <a:rPr lang="en-US" sz="1400" dirty="0" err="1" smtClean="0"/>
              <a:t>Teucriumpolium</a:t>
            </a:r>
            <a:r>
              <a:rPr lang="en-US" sz="1400" dirty="0" smtClean="0"/>
              <a:t> 2007) .(</a:t>
            </a:r>
            <a:r>
              <a:rPr lang="en-US" sz="1400" dirty="0" err="1" smtClean="0"/>
              <a:t>Palan</a:t>
            </a:r>
            <a:r>
              <a:rPr lang="en-US" sz="1400" dirty="0" smtClean="0"/>
              <a:t> MJ, </a:t>
            </a:r>
            <a:r>
              <a:rPr lang="en-US" sz="1400" dirty="0" err="1" smtClean="0"/>
              <a:t>Mirimokaddam</a:t>
            </a:r>
            <a:r>
              <a:rPr lang="en-US" sz="1400" dirty="0" smtClean="0"/>
              <a:t> E, Arab MR, </a:t>
            </a:r>
            <a:r>
              <a:rPr lang="en-US" sz="1400" dirty="0" err="1" smtClean="0"/>
              <a:t>Shahraki</a:t>
            </a:r>
            <a:r>
              <a:rPr lang="en-US" sz="1400" dirty="0" smtClean="0"/>
              <a:t> MR-32: Iran Biomed J (</a:t>
            </a:r>
            <a:r>
              <a:rPr lang="en-US" sz="1400" dirty="0" err="1" smtClean="0"/>
              <a:t>Calpoureh</a:t>
            </a:r>
            <a:r>
              <a:rPr lang="en-US" sz="1400" dirty="0" smtClean="0"/>
              <a:t>) on liver function, serum lipids and glucose in diabetic male rats.(11) 165-8.</a:t>
            </a:r>
          </a:p>
          <a:p>
            <a:pPr algn="just"/>
            <a:r>
              <a:rPr lang="en-US" sz="1400" dirty="0" smtClean="0"/>
              <a:t>33- Hall LR, Titus RG (1995) Sand fly vector saliva selectively modulates macrophage </a:t>
            </a:r>
            <a:r>
              <a:rPr lang="en-US" sz="1400" dirty="0" err="1" smtClean="0"/>
              <a:t>functionsthat</a:t>
            </a:r>
            <a:r>
              <a:rPr lang="en-US" sz="1400" dirty="0" smtClean="0"/>
              <a:t> inhibit killing of </a:t>
            </a:r>
            <a:r>
              <a:rPr lang="en-US" sz="1400" dirty="0" err="1" smtClean="0"/>
              <a:t>leishmania</a:t>
            </a:r>
            <a:r>
              <a:rPr lang="en-US" sz="1400" dirty="0" smtClean="0"/>
              <a:t> major and nitric oxide </a:t>
            </a:r>
            <a:r>
              <a:rPr lang="en-US" sz="1400" dirty="0" err="1" smtClean="0"/>
              <a:t>production.J</a:t>
            </a:r>
            <a:r>
              <a:rPr lang="en-US" sz="1400" dirty="0" smtClean="0"/>
              <a:t> </a:t>
            </a:r>
            <a:r>
              <a:rPr lang="en-US" sz="1400" dirty="0" err="1" smtClean="0"/>
              <a:t>Immunol</a:t>
            </a:r>
            <a:r>
              <a:rPr lang="en-US" sz="1400" dirty="0" smtClean="0"/>
              <a:t> 155: 3501-6.</a:t>
            </a:r>
          </a:p>
          <a:p>
            <a:pPr algn="just"/>
            <a:r>
              <a:rPr lang="en-US" sz="1400" dirty="0" smtClean="0"/>
              <a:t>34- </a:t>
            </a:r>
            <a:r>
              <a:rPr lang="en-US" sz="1400" dirty="0" err="1" smtClean="0"/>
              <a:t>Launoise</a:t>
            </a:r>
            <a:r>
              <a:rPr lang="en-US" sz="1400" dirty="0" smtClean="0"/>
              <a:t> </a:t>
            </a:r>
            <a:r>
              <a:rPr lang="en-US" sz="1400" dirty="0" err="1" smtClean="0"/>
              <a:t>P,Tacchini-Cottier</a:t>
            </a:r>
            <a:r>
              <a:rPr lang="en-US" sz="1400" dirty="0" smtClean="0"/>
              <a:t> </a:t>
            </a:r>
            <a:r>
              <a:rPr lang="en-US" sz="1400" dirty="0" err="1" smtClean="0"/>
              <a:t>F,Parra</a:t>
            </a:r>
            <a:r>
              <a:rPr lang="en-US" sz="1400" dirty="0" smtClean="0"/>
              <a:t>-Lopez C, Louis JA (1998). Cytokine in parasitic disease: the example of </a:t>
            </a:r>
            <a:r>
              <a:rPr lang="en-US" sz="1400" dirty="0" err="1" smtClean="0"/>
              <a:t>cutaneous</a:t>
            </a:r>
            <a:r>
              <a:rPr lang="en-US" sz="1400" dirty="0" smtClean="0"/>
              <a:t> </a:t>
            </a:r>
            <a:r>
              <a:rPr lang="en-US" sz="1400" dirty="0" err="1" smtClean="0"/>
              <a:t>leishmaniasis</a:t>
            </a:r>
            <a:r>
              <a:rPr lang="en-US" sz="1400" dirty="0" smtClean="0"/>
              <a:t>. International Reviews of Immunology 17: 157-180.</a:t>
            </a:r>
          </a:p>
          <a:p>
            <a:pPr algn="just"/>
            <a:r>
              <a:rPr lang="en-US" sz="1400" dirty="0" smtClean="0"/>
              <a:t>35- Scott P (1998) Differentiation, regulation and death of T helper cell subsets during   infection with </a:t>
            </a:r>
            <a:r>
              <a:rPr lang="en-US" sz="1400" dirty="0" err="1" smtClean="0"/>
              <a:t>leishmania</a:t>
            </a:r>
            <a:r>
              <a:rPr lang="en-US" sz="1400" dirty="0" smtClean="0"/>
              <a:t> major. Immunologic research 17: 229-238.</a:t>
            </a:r>
            <a:endParaRPr lang="en-US" sz="1400" dirty="0"/>
          </a:p>
        </p:txBody>
      </p:sp>
      <p:sp>
        <p:nvSpPr>
          <p:cNvPr id="3" name="Title 2"/>
          <p:cNvSpPr>
            <a:spLocks noGrp="1"/>
          </p:cNvSpPr>
          <p:nvPr>
            <p:ph type="title"/>
          </p:nvPr>
        </p:nvSpPr>
        <p:spPr>
          <a:xfrm>
            <a:off x="457200" y="274638"/>
            <a:ext cx="8229600" cy="639762"/>
          </a:xfrm>
        </p:spPr>
        <p:txBody>
          <a:bodyPr>
            <a:normAutofit fontScale="90000"/>
          </a:bodyPr>
          <a:lstStyle/>
          <a:p>
            <a:r>
              <a:rPr lang="en-US" sz="3600" dirty="0" smtClean="0">
                <a:solidFill>
                  <a:srgbClr val="7030A0"/>
                </a:solidFill>
              </a:rPr>
              <a:t>                       References:</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sz="3200" dirty="0" err="1" smtClean="0">
                <a:solidFill>
                  <a:srgbClr val="7030A0"/>
                </a:solidFill>
              </a:rPr>
              <a:t>Cutaneous</a:t>
            </a:r>
            <a:r>
              <a:rPr lang="en-US" sz="3200" dirty="0" smtClean="0">
                <a:solidFill>
                  <a:srgbClr val="7030A0"/>
                </a:solidFill>
              </a:rPr>
              <a:t> </a:t>
            </a:r>
            <a:r>
              <a:rPr lang="en-US" sz="3200" dirty="0" err="1" smtClean="0">
                <a:solidFill>
                  <a:srgbClr val="7030A0"/>
                </a:solidFill>
              </a:rPr>
              <a:t>Leishmaniasis</a:t>
            </a:r>
            <a:r>
              <a:rPr lang="en-US" sz="3200" dirty="0" smtClean="0">
                <a:solidFill>
                  <a:srgbClr val="7030A0"/>
                </a:solidFill>
              </a:rPr>
              <a:t> Sore(human)</a:t>
            </a:r>
          </a:p>
        </p:txBody>
      </p:sp>
      <p:pic>
        <p:nvPicPr>
          <p:cNvPr id="4" name="Picture 3" descr="http://upload.wikimedia.org/wikipedia/commons/thumb/b/ba/Leishmaniose_cutan%C3%A9e_-_Guyane_fr.JPG/220px-Leishmaniose_cutan%C3%A9e_-_Guyane_fr.JPG">
            <a:hlinkClick r:id="rId2"/>
          </p:cNvPr>
          <p:cNvPicPr/>
          <p:nvPr/>
        </p:nvPicPr>
        <p:blipFill>
          <a:blip r:embed="rId3" cstate="print"/>
          <a:srcRect/>
          <a:stretch>
            <a:fillRect/>
          </a:stretch>
        </p:blipFill>
        <p:spPr bwMode="auto">
          <a:xfrm>
            <a:off x="533400" y="1447800"/>
            <a:ext cx="7467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Autofit/>
          </a:bodyPr>
          <a:lstStyle/>
          <a:p>
            <a:pPr algn="just"/>
            <a:r>
              <a:rPr lang="en-US" sz="1600" dirty="0" smtClean="0"/>
              <a:t>36- </a:t>
            </a:r>
            <a:r>
              <a:rPr lang="en-US" sz="1600" dirty="0" err="1" smtClean="0"/>
              <a:t>Campose</a:t>
            </a:r>
            <a:r>
              <a:rPr lang="en-US" sz="1600" dirty="0" smtClean="0"/>
              <a:t> –</a:t>
            </a:r>
            <a:r>
              <a:rPr lang="en-US" sz="1600" dirty="0" err="1" smtClean="0"/>
              <a:t>Neto</a:t>
            </a:r>
            <a:r>
              <a:rPr lang="en-US" sz="1600" dirty="0" smtClean="0"/>
              <a:t> </a:t>
            </a:r>
            <a:r>
              <a:rPr lang="en-US" sz="1600" dirty="0" err="1" smtClean="0"/>
              <a:t>A,Soong</a:t>
            </a:r>
            <a:r>
              <a:rPr lang="en-US" sz="1600" dirty="0" smtClean="0"/>
              <a:t> L , </a:t>
            </a:r>
            <a:r>
              <a:rPr lang="en-US" sz="1600" dirty="0" err="1" smtClean="0"/>
              <a:t>Cardova</a:t>
            </a:r>
            <a:r>
              <a:rPr lang="en-US" sz="1600" dirty="0" smtClean="0"/>
              <a:t> JL , </a:t>
            </a:r>
            <a:r>
              <a:rPr lang="en-US" sz="1600" dirty="0" err="1" smtClean="0"/>
              <a:t>Sant’angelo</a:t>
            </a:r>
            <a:r>
              <a:rPr lang="en-US" sz="1600" dirty="0" smtClean="0"/>
              <a:t> </a:t>
            </a:r>
            <a:r>
              <a:rPr lang="en-US" sz="1600" dirty="0" err="1" smtClean="0"/>
              <a:t>D,Skeiky</a:t>
            </a:r>
            <a:r>
              <a:rPr lang="en-US" sz="1600" dirty="0" smtClean="0"/>
              <a:t> Y </a:t>
            </a:r>
            <a:r>
              <a:rPr lang="en-US" sz="1600" dirty="0" err="1" smtClean="0"/>
              <a:t>A,Ruddle</a:t>
            </a:r>
            <a:r>
              <a:rPr lang="en-US" sz="1600" dirty="0" smtClean="0"/>
              <a:t> </a:t>
            </a:r>
            <a:r>
              <a:rPr lang="en-US" sz="1600" dirty="0" err="1" smtClean="0"/>
              <a:t>NH,Reed</a:t>
            </a:r>
            <a:r>
              <a:rPr lang="en-US" sz="1600" dirty="0" smtClean="0"/>
              <a:t> SG, </a:t>
            </a:r>
            <a:r>
              <a:rPr lang="en-US" sz="1600" dirty="0" err="1" smtClean="0"/>
              <a:t>Janeway</a:t>
            </a:r>
            <a:r>
              <a:rPr lang="en-US" sz="1600" dirty="0" smtClean="0"/>
              <a:t> </a:t>
            </a:r>
            <a:r>
              <a:rPr lang="en-US" sz="1600" dirty="0" err="1" smtClean="0"/>
              <a:t>Jr</a:t>
            </a:r>
            <a:r>
              <a:rPr lang="en-US" sz="1600" dirty="0" smtClean="0"/>
              <a:t> C , </a:t>
            </a:r>
            <a:r>
              <a:rPr lang="en-US" sz="1600" dirty="0" err="1" smtClean="0"/>
              <a:t>Mcmahom-pratt</a:t>
            </a:r>
            <a:r>
              <a:rPr lang="en-US" sz="1600" dirty="0" smtClean="0"/>
              <a:t> D. (1995).Cloning and expression of a </a:t>
            </a:r>
            <a:r>
              <a:rPr lang="en-US" sz="1600" dirty="0" err="1" smtClean="0"/>
              <a:t>leishmania</a:t>
            </a:r>
            <a:r>
              <a:rPr lang="en-US" sz="1600" dirty="0" smtClean="0"/>
              <a:t> </a:t>
            </a:r>
            <a:r>
              <a:rPr lang="en-US" sz="1600" dirty="0" err="1" smtClean="0"/>
              <a:t>donovani</a:t>
            </a:r>
            <a:r>
              <a:rPr lang="en-US" sz="1600" dirty="0" smtClean="0"/>
              <a:t> gene instructed by a peptide isolated from major </a:t>
            </a:r>
            <a:r>
              <a:rPr lang="en-US" sz="1600" dirty="0" err="1" smtClean="0"/>
              <a:t>histocompatibility</a:t>
            </a:r>
            <a:r>
              <a:rPr lang="en-US" sz="1600" dirty="0" smtClean="0"/>
              <a:t> complex class II molecules of infected </a:t>
            </a:r>
            <a:r>
              <a:rPr lang="en-US" sz="1600" dirty="0" err="1" smtClean="0"/>
              <a:t>macrophages.Jurnal</a:t>
            </a:r>
            <a:r>
              <a:rPr lang="en-US" sz="1600" dirty="0" smtClean="0"/>
              <a:t> of Experimental Medicine:182 1423-1433.</a:t>
            </a:r>
          </a:p>
          <a:p>
            <a:pPr algn="just"/>
            <a:r>
              <a:rPr lang="en-US" sz="1600" dirty="0" smtClean="0"/>
              <a:t>37-Boehler A (2002) The role of interleukin-10 in lung transplantation. </a:t>
            </a:r>
            <a:r>
              <a:rPr lang="en-US" sz="1600" dirty="0" err="1" smtClean="0"/>
              <a:t>Transpl</a:t>
            </a:r>
            <a:r>
              <a:rPr lang="en-US" sz="1600" dirty="0" smtClean="0"/>
              <a:t> </a:t>
            </a:r>
            <a:r>
              <a:rPr lang="en-US" sz="1600" dirty="0" err="1" smtClean="0"/>
              <a:t>Immunol</a:t>
            </a:r>
            <a:r>
              <a:rPr lang="en-US" sz="1600" dirty="0" smtClean="0"/>
              <a:t> 19 : 121-4.</a:t>
            </a:r>
          </a:p>
          <a:p>
            <a:pPr algn="just"/>
            <a:r>
              <a:rPr lang="en-US" sz="1600" dirty="0" smtClean="0"/>
              <a:t>38- Reed </a:t>
            </a:r>
            <a:r>
              <a:rPr lang="en-US" sz="1600" dirty="0" err="1" smtClean="0"/>
              <a:t>SG,Brownell</a:t>
            </a:r>
            <a:r>
              <a:rPr lang="en-US" sz="1600" dirty="0" smtClean="0"/>
              <a:t> </a:t>
            </a:r>
            <a:r>
              <a:rPr lang="en-US" sz="1600" dirty="0" err="1" smtClean="0"/>
              <a:t>CE,Russo</a:t>
            </a:r>
            <a:r>
              <a:rPr lang="en-US" sz="1600" dirty="0" smtClean="0"/>
              <a:t> </a:t>
            </a:r>
            <a:r>
              <a:rPr lang="en-US" sz="1600" dirty="0" err="1" smtClean="0"/>
              <a:t>DM,Silva</a:t>
            </a:r>
            <a:r>
              <a:rPr lang="en-US" sz="1600" dirty="0" smtClean="0"/>
              <a:t> </a:t>
            </a:r>
            <a:r>
              <a:rPr lang="en-US" sz="1600" dirty="0" err="1" smtClean="0"/>
              <a:t>JS,Grabstein</a:t>
            </a:r>
            <a:r>
              <a:rPr lang="en-US" sz="1600" dirty="0" smtClean="0"/>
              <a:t> </a:t>
            </a:r>
            <a:r>
              <a:rPr lang="en-US" sz="1600" dirty="0" err="1" smtClean="0"/>
              <a:t>KH,Morrissey</a:t>
            </a:r>
            <a:r>
              <a:rPr lang="en-US" sz="1600" dirty="0" smtClean="0"/>
              <a:t> PJ (1994) IL-10 mediates susceptibility to </a:t>
            </a:r>
            <a:r>
              <a:rPr lang="en-US" sz="1600" dirty="0" err="1" smtClean="0"/>
              <a:t>Trypasosoma</a:t>
            </a:r>
            <a:r>
              <a:rPr lang="en-US" sz="1600" dirty="0" smtClean="0"/>
              <a:t> </a:t>
            </a:r>
            <a:r>
              <a:rPr lang="en-US" sz="1600" dirty="0" err="1" smtClean="0"/>
              <a:t>cruzi</a:t>
            </a:r>
            <a:r>
              <a:rPr lang="en-US" sz="1600" dirty="0" smtClean="0"/>
              <a:t> infection .J </a:t>
            </a:r>
            <a:r>
              <a:rPr lang="en-US" sz="1600" dirty="0" err="1" smtClean="0"/>
              <a:t>Immunol</a:t>
            </a:r>
            <a:r>
              <a:rPr lang="en-US" sz="1600" dirty="0" smtClean="0"/>
              <a:t> 153 : 3135-40.</a:t>
            </a:r>
          </a:p>
          <a:p>
            <a:pPr algn="just"/>
            <a:r>
              <a:rPr lang="en-US" sz="1600" dirty="0" smtClean="0"/>
              <a:t>39- </a:t>
            </a:r>
            <a:r>
              <a:rPr lang="en-US" sz="1600" dirty="0" err="1" smtClean="0"/>
              <a:t>Noben-Trauth</a:t>
            </a:r>
            <a:r>
              <a:rPr lang="en-US" sz="1600" dirty="0" smtClean="0"/>
              <a:t> </a:t>
            </a:r>
            <a:r>
              <a:rPr lang="en-US" sz="1600" dirty="0" err="1" smtClean="0"/>
              <a:t>N,Lira</a:t>
            </a:r>
            <a:r>
              <a:rPr lang="en-US" sz="1600" dirty="0" smtClean="0"/>
              <a:t> </a:t>
            </a:r>
            <a:r>
              <a:rPr lang="en-US" sz="1600" dirty="0" err="1" smtClean="0"/>
              <a:t>R,Nagase</a:t>
            </a:r>
            <a:r>
              <a:rPr lang="en-US" sz="1600" dirty="0" smtClean="0"/>
              <a:t> </a:t>
            </a:r>
            <a:r>
              <a:rPr lang="en-US" sz="1600" dirty="0" err="1" smtClean="0"/>
              <a:t>H,Paul</a:t>
            </a:r>
            <a:r>
              <a:rPr lang="en-US" sz="1600" dirty="0" smtClean="0"/>
              <a:t> </a:t>
            </a:r>
            <a:r>
              <a:rPr lang="en-US" sz="1600" dirty="0" err="1" smtClean="0"/>
              <a:t>WE,Sacks</a:t>
            </a:r>
            <a:r>
              <a:rPr lang="en-US" sz="1600" dirty="0" smtClean="0"/>
              <a:t> DL (2003) The relative </a:t>
            </a:r>
            <a:r>
              <a:rPr lang="en-US" sz="1600" dirty="0" err="1" smtClean="0"/>
              <a:t>contribiution</a:t>
            </a:r>
            <a:r>
              <a:rPr lang="en-US" sz="1600" dirty="0" smtClean="0"/>
              <a:t> of IL-4 receptor signaling and IL-10 to susceptibility to </a:t>
            </a:r>
            <a:r>
              <a:rPr lang="en-US" sz="1600" dirty="0" err="1" smtClean="0"/>
              <a:t>Leishmania</a:t>
            </a:r>
            <a:r>
              <a:rPr lang="en-US" sz="1600" dirty="0" smtClean="0"/>
              <a:t> major. J </a:t>
            </a:r>
            <a:r>
              <a:rPr lang="en-US" sz="1600" dirty="0" err="1" smtClean="0"/>
              <a:t>Immunol</a:t>
            </a:r>
            <a:r>
              <a:rPr lang="en-US" sz="1600" dirty="0" smtClean="0"/>
              <a:t>: (170)5152-8.</a:t>
            </a:r>
          </a:p>
          <a:p>
            <a:pPr algn="just"/>
            <a:r>
              <a:rPr lang="en-US" sz="1600" dirty="0" smtClean="0"/>
              <a:t>40- Murphy ML, </a:t>
            </a:r>
            <a:r>
              <a:rPr lang="en-US" sz="1600" dirty="0" err="1" smtClean="0"/>
              <a:t>Wille</a:t>
            </a:r>
            <a:r>
              <a:rPr lang="en-US" sz="1600" dirty="0" smtClean="0"/>
              <a:t> U ,Villegas E N ,Hunter CA, Farrell JP (2001) IL-10 mediates susceptibility to </a:t>
            </a:r>
            <a:r>
              <a:rPr lang="en-US" sz="1600" dirty="0" err="1" smtClean="0"/>
              <a:t>leishmania</a:t>
            </a:r>
            <a:r>
              <a:rPr lang="en-US" sz="1600" dirty="0" smtClean="0"/>
              <a:t> </a:t>
            </a:r>
            <a:r>
              <a:rPr lang="en-US" sz="1600" dirty="0" err="1" smtClean="0"/>
              <a:t>donovani</a:t>
            </a:r>
            <a:r>
              <a:rPr lang="en-US" sz="1600" dirty="0" smtClean="0"/>
              <a:t> infection .</a:t>
            </a:r>
            <a:r>
              <a:rPr lang="en-US" sz="1600" dirty="0" err="1" smtClean="0"/>
              <a:t>Eur</a:t>
            </a:r>
            <a:r>
              <a:rPr lang="en-US" sz="1600" dirty="0" smtClean="0"/>
              <a:t> J </a:t>
            </a:r>
            <a:r>
              <a:rPr lang="en-US" sz="1600" dirty="0" err="1" smtClean="0"/>
              <a:t>Immunol</a:t>
            </a:r>
            <a:r>
              <a:rPr lang="en-US" sz="1600" dirty="0" smtClean="0"/>
              <a:t> 312 : 848-56.</a:t>
            </a:r>
          </a:p>
          <a:p>
            <a:pPr algn="just"/>
            <a:r>
              <a:rPr lang="en-US" sz="1600" dirty="0" smtClean="0"/>
              <a:t>41- </a:t>
            </a:r>
            <a:r>
              <a:rPr lang="en-US" sz="1600" dirty="0" err="1" smtClean="0"/>
              <a:t>Padigel</a:t>
            </a:r>
            <a:r>
              <a:rPr lang="en-US" sz="1600" dirty="0" smtClean="0"/>
              <a:t> UM, Alexander </a:t>
            </a:r>
            <a:r>
              <a:rPr lang="en-US" sz="1600" dirty="0" err="1" smtClean="0"/>
              <a:t>J,Farrell</a:t>
            </a:r>
            <a:r>
              <a:rPr lang="en-US" sz="1600" dirty="0" smtClean="0"/>
              <a:t> JP (2003) The role of interleukin-10 in susceptibility of </a:t>
            </a:r>
            <a:r>
              <a:rPr lang="en-US" sz="1600" dirty="0" err="1" smtClean="0"/>
              <a:t>Balb</a:t>
            </a:r>
            <a:r>
              <a:rPr lang="en-US" sz="1600" dirty="0" smtClean="0"/>
              <a:t>/c mice to infection with </a:t>
            </a:r>
            <a:r>
              <a:rPr lang="en-US" sz="1600" dirty="0" err="1" smtClean="0"/>
              <a:t>leishmania</a:t>
            </a:r>
            <a:r>
              <a:rPr lang="en-US" sz="1600" dirty="0" smtClean="0"/>
              <a:t> Mexicana and </a:t>
            </a:r>
            <a:r>
              <a:rPr lang="en-US" sz="1600" dirty="0" err="1" smtClean="0"/>
              <a:t>leishmania</a:t>
            </a:r>
            <a:r>
              <a:rPr lang="en-US" sz="1600" dirty="0" smtClean="0"/>
              <a:t> </a:t>
            </a:r>
            <a:r>
              <a:rPr lang="en-US" sz="1600" dirty="0" err="1" smtClean="0"/>
              <a:t>amazonensis.J</a:t>
            </a:r>
            <a:r>
              <a:rPr lang="en-US" sz="1600" dirty="0" smtClean="0"/>
              <a:t> </a:t>
            </a:r>
            <a:r>
              <a:rPr lang="en-US" sz="1600" dirty="0" err="1" smtClean="0"/>
              <a:t>Immunol</a:t>
            </a:r>
            <a:r>
              <a:rPr lang="en-US" sz="1600" dirty="0" smtClean="0"/>
              <a:t> 171: 3705-10.</a:t>
            </a:r>
          </a:p>
        </p:txBody>
      </p:sp>
      <p:sp>
        <p:nvSpPr>
          <p:cNvPr id="3" name="Title 2"/>
          <p:cNvSpPr>
            <a:spLocks noGrp="1"/>
          </p:cNvSpPr>
          <p:nvPr>
            <p:ph type="title"/>
          </p:nvPr>
        </p:nvSpPr>
        <p:spPr/>
        <p:txBody>
          <a:bodyPr>
            <a:normAutofit/>
          </a:bodyPr>
          <a:lstStyle/>
          <a:p>
            <a:r>
              <a:rPr lang="en-US" sz="3600" dirty="0" smtClean="0">
                <a:solidFill>
                  <a:srgbClr val="7030A0"/>
                </a:solidFill>
              </a:rPr>
              <a:t>                    References</a:t>
            </a:r>
            <a:endParaRPr 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600" dirty="0" smtClean="0"/>
              <a:t>42- </a:t>
            </a:r>
            <a:r>
              <a:rPr lang="en-US" sz="1600" dirty="0" err="1" smtClean="0"/>
              <a:t>Viana</a:t>
            </a:r>
            <a:r>
              <a:rPr lang="en-US" sz="1600" dirty="0" smtClean="0"/>
              <a:t> </a:t>
            </a:r>
            <a:r>
              <a:rPr lang="en-US" sz="1600" dirty="0" err="1" smtClean="0"/>
              <a:t>da</a:t>
            </a:r>
            <a:r>
              <a:rPr lang="en-US" sz="1600" dirty="0" smtClean="0"/>
              <a:t> Costa A, </a:t>
            </a:r>
            <a:r>
              <a:rPr lang="en-US" sz="1600" dirty="0" err="1" smtClean="0"/>
              <a:t>Huerre</a:t>
            </a:r>
            <a:r>
              <a:rPr lang="en-US" sz="1600" dirty="0" smtClean="0"/>
              <a:t> M, </a:t>
            </a:r>
            <a:r>
              <a:rPr lang="en-US" sz="1600" dirty="0" err="1" smtClean="0"/>
              <a:t>Delacre</a:t>
            </a:r>
            <a:r>
              <a:rPr lang="en-US" sz="1600" dirty="0" smtClean="0"/>
              <a:t> </a:t>
            </a:r>
            <a:r>
              <a:rPr lang="en-US" sz="1600" dirty="0" err="1" smtClean="0"/>
              <a:t>M,Auiault</a:t>
            </a:r>
            <a:r>
              <a:rPr lang="en-US" sz="1600" dirty="0" smtClean="0"/>
              <a:t> </a:t>
            </a:r>
            <a:r>
              <a:rPr lang="en-US" sz="1600" dirty="0" err="1" smtClean="0"/>
              <a:t>C,Corria</a:t>
            </a:r>
            <a:r>
              <a:rPr lang="en-US" sz="1600" dirty="0" smtClean="0"/>
              <a:t> Costa </a:t>
            </a:r>
            <a:r>
              <a:rPr lang="en-US" sz="1600" dirty="0" err="1" smtClean="0"/>
              <a:t>JM,Verwaerde</a:t>
            </a:r>
            <a:r>
              <a:rPr lang="en-US" sz="1600" dirty="0" smtClean="0"/>
              <a:t> C (2002) IL-10 leads to a higher parasite persistence in a resistant mouse model of </a:t>
            </a:r>
            <a:r>
              <a:rPr lang="en-US" sz="1600" dirty="0" err="1" smtClean="0"/>
              <a:t>leishmania</a:t>
            </a:r>
            <a:r>
              <a:rPr lang="en-US" sz="1600" dirty="0" smtClean="0"/>
              <a:t> major infection. </a:t>
            </a:r>
            <a:r>
              <a:rPr lang="en-US" sz="1600" dirty="0" err="1" smtClean="0"/>
              <a:t>Parasitol</a:t>
            </a:r>
            <a:r>
              <a:rPr lang="en-US" sz="1600" dirty="0" smtClean="0"/>
              <a:t> </a:t>
            </a:r>
            <a:r>
              <a:rPr lang="en-US" sz="1600" dirty="0" err="1" smtClean="0"/>
              <a:t>Int</a:t>
            </a:r>
            <a:r>
              <a:rPr lang="en-US" sz="1600" dirty="0" smtClean="0"/>
              <a:t> 51: 367-79.</a:t>
            </a:r>
          </a:p>
          <a:p>
            <a:r>
              <a:rPr lang="en-US" sz="1600" dirty="0" smtClean="0"/>
              <a:t>43-Stobie </a:t>
            </a:r>
            <a:r>
              <a:rPr lang="en-US" sz="1600" dirty="0" err="1" smtClean="0"/>
              <a:t>L,Gurunathan</a:t>
            </a:r>
            <a:r>
              <a:rPr lang="en-US" sz="1600" dirty="0" smtClean="0"/>
              <a:t> </a:t>
            </a:r>
            <a:r>
              <a:rPr lang="en-US" sz="1600" dirty="0" err="1" smtClean="0"/>
              <a:t>S,Prussin</a:t>
            </a:r>
            <a:r>
              <a:rPr lang="en-US" sz="1600" dirty="0" smtClean="0"/>
              <a:t> </a:t>
            </a:r>
            <a:r>
              <a:rPr lang="en-US" sz="1600" dirty="0" err="1" smtClean="0"/>
              <a:t>C,Sacks</a:t>
            </a:r>
            <a:r>
              <a:rPr lang="en-US" sz="1600" dirty="0" smtClean="0"/>
              <a:t> DL, </a:t>
            </a:r>
            <a:r>
              <a:rPr lang="en-US" sz="1600" dirty="0" err="1" smtClean="0"/>
              <a:t>Glaichenhaus</a:t>
            </a:r>
            <a:r>
              <a:rPr lang="en-US" sz="1600" dirty="0" smtClean="0"/>
              <a:t> </a:t>
            </a:r>
            <a:r>
              <a:rPr lang="en-US" sz="1600" dirty="0" err="1" smtClean="0"/>
              <a:t>N,Wu</a:t>
            </a:r>
            <a:r>
              <a:rPr lang="en-US" sz="1600" dirty="0" smtClean="0"/>
              <a:t> CY &amp;Seder RA (2000) The rule of antigen and IL-12 in sustaining Th1 memory /</a:t>
            </a:r>
            <a:r>
              <a:rPr lang="en-US" sz="1600" dirty="0" err="1" smtClean="0"/>
              <a:t>effector</a:t>
            </a:r>
            <a:r>
              <a:rPr lang="en-US" sz="1600" dirty="0" smtClean="0"/>
              <a:t> Th1 cells sufficient to mediate protection to an infectious parasite </a:t>
            </a:r>
            <a:r>
              <a:rPr lang="en-US" sz="1600" dirty="0" err="1" smtClean="0"/>
              <a:t>challenge.Proceedings</a:t>
            </a:r>
            <a:r>
              <a:rPr lang="en-US" sz="1600" dirty="0" smtClean="0"/>
              <a:t> of the National Academy of Sciences USA 97 : 8427-8432.</a:t>
            </a:r>
          </a:p>
          <a:p>
            <a:r>
              <a:rPr lang="en-US" sz="1600" dirty="0" smtClean="0"/>
              <a:t>44- </a:t>
            </a:r>
            <a:r>
              <a:rPr lang="en-US" sz="1600" dirty="0" err="1" smtClean="0"/>
              <a:t>Grandoni</a:t>
            </a:r>
            <a:r>
              <a:rPr lang="en-US" sz="1600" dirty="0" smtClean="0"/>
              <a:t> CL (2001). An update on anti </a:t>
            </a:r>
            <a:r>
              <a:rPr lang="en-US" sz="1600" dirty="0" err="1" smtClean="0"/>
              <a:t>leishmanial</a:t>
            </a:r>
            <a:r>
              <a:rPr lang="en-US" sz="1600" dirty="0" smtClean="0"/>
              <a:t> vaccine candidates and prospects for a </a:t>
            </a:r>
            <a:r>
              <a:rPr lang="en-US" sz="1600" dirty="0" err="1" smtClean="0"/>
              <a:t>canin</a:t>
            </a:r>
            <a:r>
              <a:rPr lang="en-US" sz="1600" dirty="0" smtClean="0"/>
              <a:t>  </a:t>
            </a:r>
            <a:r>
              <a:rPr lang="en-US" sz="1600" dirty="0" err="1" smtClean="0"/>
              <a:t>Leishmania</a:t>
            </a:r>
            <a:r>
              <a:rPr lang="en-US" sz="1600" dirty="0" smtClean="0"/>
              <a:t>  vaccine. </a:t>
            </a:r>
            <a:r>
              <a:rPr lang="en-US" sz="1600" dirty="0" err="1" smtClean="0"/>
              <a:t>Vet.parasitol</a:t>
            </a:r>
            <a:r>
              <a:rPr lang="en-US" sz="1600" dirty="0" smtClean="0"/>
              <a:t> 100: 87-103.</a:t>
            </a:r>
          </a:p>
          <a:p>
            <a:r>
              <a:rPr lang="en-US" sz="1600" dirty="0" smtClean="0"/>
              <a:t>45- </a:t>
            </a:r>
            <a:r>
              <a:rPr lang="en-US" sz="1600" dirty="0" err="1" smtClean="0"/>
              <a:t>Abul</a:t>
            </a:r>
            <a:r>
              <a:rPr lang="en-US" sz="1600" dirty="0" smtClean="0"/>
              <a:t> </a:t>
            </a:r>
            <a:r>
              <a:rPr lang="en-US" sz="1600" dirty="0" err="1" smtClean="0"/>
              <a:t>Abbas</a:t>
            </a:r>
            <a:r>
              <a:rPr lang="en-US" sz="1600" dirty="0" smtClean="0"/>
              <a:t> K, </a:t>
            </a:r>
            <a:r>
              <a:rPr lang="en-US" sz="1600" dirty="0" err="1" smtClean="0"/>
              <a:t>Lichman</a:t>
            </a:r>
            <a:r>
              <a:rPr lang="en-US" sz="1600" dirty="0" smtClean="0"/>
              <a:t> A.H. and </a:t>
            </a:r>
            <a:r>
              <a:rPr lang="en-US" sz="1600" dirty="0" err="1" smtClean="0"/>
              <a:t>Pober</a:t>
            </a:r>
            <a:r>
              <a:rPr lang="en-US" sz="1600" dirty="0" smtClean="0"/>
              <a:t> J.S (2005) Cellular and Molecular Immunology. (3rd end) Philadelphia; Saunders.</a:t>
            </a:r>
          </a:p>
          <a:p>
            <a:r>
              <a:rPr lang="en-US" sz="1600" dirty="0" smtClean="0"/>
              <a:t>46-Griewank K G, Lorenz B, Fischer M R, Boon L , </a:t>
            </a:r>
            <a:r>
              <a:rPr lang="en-US" sz="1600" dirty="0" err="1" smtClean="0"/>
              <a:t>Kostka</a:t>
            </a:r>
            <a:r>
              <a:rPr lang="en-US" sz="1600" dirty="0" smtClean="0"/>
              <a:t> S L, </a:t>
            </a:r>
            <a:r>
              <a:rPr lang="en-US" sz="1600" dirty="0" err="1" smtClean="0"/>
              <a:t>Stebut</a:t>
            </a:r>
            <a:r>
              <a:rPr lang="en-US" sz="1600" dirty="0" smtClean="0"/>
              <a:t> E V (2014)Immune Modulating Effects of NKT Cells in a Physiologically Low Dose </a:t>
            </a:r>
            <a:r>
              <a:rPr lang="en-US" sz="1600" dirty="0" err="1" smtClean="0"/>
              <a:t>Leishmania</a:t>
            </a:r>
            <a:r>
              <a:rPr lang="en-US" sz="1600" dirty="0" smtClean="0"/>
              <a:t> major Infection Model after a </a:t>
            </a:r>
            <a:r>
              <a:rPr lang="en-US" sz="1600" dirty="0" err="1" smtClean="0"/>
              <a:t>GalCer</a:t>
            </a:r>
            <a:r>
              <a:rPr lang="en-US" sz="1600" dirty="0" smtClean="0"/>
              <a:t> Analog PBS57 Stimulation. PLOS Neglected Tropical Diseases 8 (6):2917.</a:t>
            </a:r>
          </a:p>
          <a:p>
            <a:r>
              <a:rPr lang="en-US" sz="1600" dirty="0" smtClean="0"/>
              <a:t>47-Gannavaram S, </a:t>
            </a:r>
            <a:r>
              <a:rPr lang="en-US" sz="1600" dirty="0" err="1" smtClean="0"/>
              <a:t>Dey</a:t>
            </a:r>
            <a:r>
              <a:rPr lang="en-US" sz="1600" dirty="0" smtClean="0"/>
              <a:t> R, </a:t>
            </a:r>
            <a:r>
              <a:rPr lang="en-US" sz="1600" dirty="0" err="1" smtClean="0"/>
              <a:t>Avishek</a:t>
            </a:r>
            <a:r>
              <a:rPr lang="en-US" sz="1600" dirty="0" smtClean="0"/>
              <a:t> K, </a:t>
            </a:r>
            <a:r>
              <a:rPr lang="en-US" sz="1600" dirty="0" err="1" smtClean="0"/>
              <a:t>Selvapandiyan</a:t>
            </a:r>
            <a:r>
              <a:rPr lang="en-US" sz="1600" dirty="0" smtClean="0"/>
              <a:t> A, </a:t>
            </a:r>
            <a:r>
              <a:rPr lang="en-US" sz="1600" dirty="0" err="1" smtClean="0"/>
              <a:t>Salotra</a:t>
            </a:r>
            <a:r>
              <a:rPr lang="en-US" sz="1600" dirty="0" smtClean="0"/>
              <a:t> P, </a:t>
            </a:r>
            <a:r>
              <a:rPr lang="en-US" sz="1600" dirty="0" err="1" smtClean="0"/>
              <a:t>Nakhasi</a:t>
            </a:r>
            <a:r>
              <a:rPr lang="en-US" sz="1600" dirty="0" smtClean="0"/>
              <a:t> HL( 2014) Biomarkers of safety and immune protection for genetically modified live attenuated </a:t>
            </a:r>
            <a:r>
              <a:rPr lang="en-US" sz="1600" dirty="0" err="1" smtClean="0"/>
              <a:t>leishmania</a:t>
            </a:r>
            <a:r>
              <a:rPr lang="en-US" sz="1600" dirty="0" smtClean="0"/>
              <a:t> vaccines against visceral </a:t>
            </a:r>
            <a:r>
              <a:rPr lang="en-US" sz="1600" dirty="0" err="1" smtClean="0"/>
              <a:t>leishmaniasis</a:t>
            </a:r>
            <a:r>
              <a:rPr lang="en-US" sz="1600" dirty="0" smtClean="0"/>
              <a:t> - discovery and implications. Front </a:t>
            </a:r>
            <a:r>
              <a:rPr lang="en-US" sz="1600" dirty="0" err="1" smtClean="0"/>
              <a:t>Immunol</a:t>
            </a:r>
            <a:r>
              <a:rPr lang="en-US" sz="1600" dirty="0" smtClean="0"/>
              <a:t>. 23(5):241. </a:t>
            </a:r>
            <a:r>
              <a:rPr lang="en-US" sz="1600" dirty="0" err="1" smtClean="0"/>
              <a:t>doi</a:t>
            </a:r>
            <a:r>
              <a:rPr lang="en-US" sz="1600" dirty="0" smtClean="0"/>
              <a:t>: 10.3389/</a:t>
            </a:r>
            <a:r>
              <a:rPr lang="en-US" sz="1600" dirty="0" err="1" smtClean="0"/>
              <a:t>fimmu</a:t>
            </a:r>
            <a:r>
              <a:rPr lang="en-US" sz="1600" dirty="0" smtClean="0"/>
              <a:t>..00241. e Collection 2014.</a:t>
            </a:r>
          </a:p>
        </p:txBody>
      </p:sp>
      <p:sp>
        <p:nvSpPr>
          <p:cNvPr id="3" name="Title 2"/>
          <p:cNvSpPr>
            <a:spLocks noGrp="1"/>
          </p:cNvSpPr>
          <p:nvPr>
            <p:ph type="title"/>
          </p:nvPr>
        </p:nvSpPr>
        <p:spPr/>
        <p:txBody>
          <a:bodyPr>
            <a:normAutofit/>
          </a:bodyPr>
          <a:lstStyle/>
          <a:p>
            <a:r>
              <a:rPr lang="en-US" sz="3600" dirty="0" smtClean="0">
                <a:solidFill>
                  <a:srgbClr val="7030A0"/>
                </a:solidFill>
              </a:rPr>
              <a:t>                    References</a:t>
            </a:r>
            <a:endParaRPr lang="en-US"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953000"/>
          </a:xfrm>
        </p:spPr>
        <p:txBody>
          <a:bodyPr>
            <a:noAutofit/>
          </a:bodyPr>
          <a:lstStyle/>
          <a:p>
            <a:pPr algn="just"/>
            <a:r>
              <a:rPr lang="en-US" sz="1600" dirty="0" smtClean="0"/>
              <a:t>48-Mannaert A, </a:t>
            </a:r>
            <a:r>
              <a:rPr lang="en-US" sz="1600" dirty="0" err="1" smtClean="0"/>
              <a:t>DowningT</a:t>
            </a:r>
            <a:r>
              <a:rPr lang="en-US" sz="1600" dirty="0" smtClean="0"/>
              <a:t>, Imamura H, </a:t>
            </a:r>
            <a:r>
              <a:rPr lang="en-US" sz="1600" dirty="0" err="1" smtClean="0"/>
              <a:t>Dujardin</a:t>
            </a:r>
            <a:r>
              <a:rPr lang="en-US" sz="1600" dirty="0" smtClean="0"/>
              <a:t> J-C Adaptive (2012) mechanisms in pathogens: universal </a:t>
            </a:r>
            <a:r>
              <a:rPr lang="en-US" sz="1600" dirty="0" err="1" smtClean="0"/>
              <a:t>aneuploidy</a:t>
            </a:r>
            <a:r>
              <a:rPr lang="en-US" sz="1600" dirty="0" smtClean="0"/>
              <a:t> in </a:t>
            </a:r>
            <a:r>
              <a:rPr lang="en-US" sz="1600" dirty="0" err="1" smtClean="0"/>
              <a:t>Leishmania</a:t>
            </a:r>
            <a:r>
              <a:rPr lang="en-US" sz="1600" dirty="0" smtClean="0"/>
              <a:t>. Trends in </a:t>
            </a:r>
            <a:r>
              <a:rPr lang="en-US" sz="1600" dirty="0" err="1" smtClean="0"/>
              <a:t>Parasitology</a:t>
            </a:r>
            <a:r>
              <a:rPr lang="en-US" sz="1600" dirty="0" smtClean="0"/>
              <a:t> : 28 ( 9) 370-377.</a:t>
            </a:r>
          </a:p>
          <a:p>
            <a:pPr algn="just"/>
            <a:r>
              <a:rPr lang="en-US" sz="1600" dirty="0" smtClean="0"/>
              <a:t>49- Van </a:t>
            </a:r>
            <a:r>
              <a:rPr lang="en-US" sz="1600" dirty="0" err="1" smtClean="0"/>
              <a:t>Kaer</a:t>
            </a:r>
            <a:r>
              <a:rPr lang="en-US" sz="1600" dirty="0" smtClean="0"/>
              <a:t> L (2005) alpha-</a:t>
            </a:r>
            <a:r>
              <a:rPr lang="en-US" sz="1600" dirty="0" err="1" smtClean="0"/>
              <a:t>Galactosylceramide</a:t>
            </a:r>
            <a:r>
              <a:rPr lang="en-US" sz="1600" dirty="0" smtClean="0"/>
              <a:t> therapy for autoimmune diseases: prospects and obstacles. Nat Rev </a:t>
            </a:r>
            <a:r>
              <a:rPr lang="en-US" sz="1600" dirty="0" err="1" smtClean="0"/>
              <a:t>Immunol</a:t>
            </a:r>
            <a:r>
              <a:rPr lang="en-US" sz="1600" dirty="0" smtClean="0"/>
              <a:t> 5: 31–42.</a:t>
            </a:r>
          </a:p>
          <a:p>
            <a:pPr algn="just"/>
            <a:r>
              <a:rPr lang="en-US" sz="1600" dirty="0" smtClean="0"/>
              <a:t>50-Tyznik AJ, Farber E, </a:t>
            </a:r>
            <a:r>
              <a:rPr lang="en-US" sz="1600" dirty="0" err="1" smtClean="0"/>
              <a:t>Girardi</a:t>
            </a:r>
            <a:r>
              <a:rPr lang="en-US" sz="1600" dirty="0" smtClean="0"/>
              <a:t> E, </a:t>
            </a:r>
            <a:r>
              <a:rPr lang="en-US" sz="1600" dirty="0" err="1" smtClean="0"/>
              <a:t>Birkholz</a:t>
            </a:r>
            <a:r>
              <a:rPr lang="en-US" sz="1600" dirty="0" smtClean="0"/>
              <a:t> A, Li Y, et al. (2011) </a:t>
            </a:r>
            <a:r>
              <a:rPr lang="en-US" sz="1600" dirty="0" err="1" smtClean="0"/>
              <a:t>Glycolipids</a:t>
            </a:r>
            <a:r>
              <a:rPr lang="en-US" sz="1600" dirty="0" smtClean="0"/>
              <a:t> that elicit IFN- gamma -biased responses from natural killer T cells. </a:t>
            </a:r>
            <a:r>
              <a:rPr lang="en-US" sz="1600" dirty="0" err="1" smtClean="0"/>
              <a:t>Chem</a:t>
            </a:r>
            <a:r>
              <a:rPr lang="en-US" sz="1600" dirty="0" smtClean="0"/>
              <a:t> </a:t>
            </a:r>
            <a:r>
              <a:rPr lang="en-US" sz="1600" dirty="0" err="1" smtClean="0"/>
              <a:t>Biol</a:t>
            </a:r>
            <a:r>
              <a:rPr lang="en-US" sz="1600" dirty="0" smtClean="0"/>
              <a:t> 18:1620–1630.</a:t>
            </a:r>
          </a:p>
          <a:p>
            <a:pPr algn="just"/>
            <a:r>
              <a:rPr lang="en-US" sz="1600" dirty="0" smtClean="0"/>
              <a:t>51-Weirather J L , </a:t>
            </a:r>
            <a:r>
              <a:rPr lang="en-US" sz="1600" dirty="0" err="1" smtClean="0"/>
              <a:t>Jeronimo</a:t>
            </a:r>
            <a:r>
              <a:rPr lang="en-US" sz="1600" dirty="0" smtClean="0"/>
              <a:t> S M , </a:t>
            </a:r>
            <a:r>
              <a:rPr lang="en-US" sz="1600" dirty="0" err="1" smtClean="0"/>
              <a:t>Gautam</a:t>
            </a:r>
            <a:r>
              <a:rPr lang="en-US" sz="1600" dirty="0" smtClean="0"/>
              <a:t> S , </a:t>
            </a:r>
            <a:r>
              <a:rPr lang="en-US" sz="1600" dirty="0" err="1" smtClean="0"/>
              <a:t>Sundar</a:t>
            </a:r>
            <a:r>
              <a:rPr lang="en-US" sz="1600" dirty="0" smtClean="0"/>
              <a:t> S , Kang M , et al.( 2011) Serial quantitative PCR assay for detection, species discrimination, and quantification of </a:t>
            </a:r>
            <a:r>
              <a:rPr lang="en-US" sz="1600" dirty="0" err="1" smtClean="0"/>
              <a:t>Leishmania</a:t>
            </a:r>
            <a:r>
              <a:rPr lang="en-US" sz="1600" dirty="0" smtClean="0"/>
              <a:t> spp. in human samples. J. </a:t>
            </a:r>
            <a:r>
              <a:rPr lang="en-US" sz="1600" dirty="0" err="1" smtClean="0"/>
              <a:t>Clin</a:t>
            </a:r>
            <a:r>
              <a:rPr lang="en-US" sz="1600" dirty="0" smtClean="0"/>
              <a:t>. </a:t>
            </a:r>
            <a:r>
              <a:rPr lang="en-US" sz="1600" dirty="0" err="1" smtClean="0"/>
              <a:t>Microbiol</a:t>
            </a:r>
            <a:r>
              <a:rPr lang="en-US" sz="1600" dirty="0" smtClean="0"/>
              <a:t>: (49) 3892–3904.</a:t>
            </a:r>
          </a:p>
          <a:p>
            <a:pPr algn="just"/>
            <a:r>
              <a:rPr lang="en-US" sz="1600" dirty="0" smtClean="0"/>
              <a:t>52- </a:t>
            </a:r>
            <a:r>
              <a:rPr lang="en-US" sz="1600" dirty="0" err="1" smtClean="0"/>
              <a:t>Pulendran</a:t>
            </a:r>
            <a:r>
              <a:rPr lang="en-US" sz="1600" dirty="0" smtClean="0"/>
              <a:t> B, </a:t>
            </a:r>
            <a:r>
              <a:rPr lang="en-US" sz="1600" dirty="0" err="1" smtClean="0"/>
              <a:t>Nakaya</a:t>
            </a:r>
            <a:r>
              <a:rPr lang="en-US" sz="1600" dirty="0" smtClean="0"/>
              <a:t> HI L (2010) Systems </a:t>
            </a:r>
            <a:r>
              <a:rPr lang="en-US" sz="1600" dirty="0" err="1" smtClean="0"/>
              <a:t>vaccinology</a:t>
            </a:r>
            <a:r>
              <a:rPr lang="en-US" sz="1600" dirty="0" smtClean="0"/>
              <a:t>. Immunity 33: 516–29.</a:t>
            </a:r>
          </a:p>
          <a:p>
            <a:pPr algn="just"/>
            <a:r>
              <a:rPr lang="en-US" sz="1600" dirty="0" smtClean="0"/>
              <a:t>53-NoazinS, </a:t>
            </a:r>
            <a:r>
              <a:rPr lang="en-US" sz="1600" dirty="0" err="1" smtClean="0"/>
              <a:t>Khamesipour</a:t>
            </a:r>
            <a:r>
              <a:rPr lang="en-US" sz="1600" dirty="0" smtClean="0"/>
              <a:t> A, </a:t>
            </a:r>
            <a:r>
              <a:rPr lang="en-US" sz="1600" dirty="0" err="1" smtClean="0"/>
              <a:t>MoultonLH,TannerM,NasseriK</a:t>
            </a:r>
            <a:r>
              <a:rPr lang="en-US" sz="1600" dirty="0" smtClean="0"/>
              <a:t>, </a:t>
            </a:r>
            <a:r>
              <a:rPr lang="en-US" sz="1600" dirty="0" err="1" smtClean="0"/>
              <a:t>Modabber</a:t>
            </a:r>
            <a:r>
              <a:rPr lang="en-US" sz="1600" dirty="0" smtClean="0"/>
              <a:t> </a:t>
            </a:r>
            <a:r>
              <a:rPr lang="en-US" sz="1600" dirty="0" err="1" smtClean="0"/>
              <a:t>F,etal</a:t>
            </a:r>
            <a:r>
              <a:rPr lang="en-US" sz="1600" dirty="0" smtClean="0"/>
              <a:t>. (2009) Efficacy of killed  whole-parasite vaccines in the prevention of </a:t>
            </a:r>
            <a:r>
              <a:rPr lang="en-US" sz="1600" dirty="0" err="1" smtClean="0"/>
              <a:t>leishmaniasis</a:t>
            </a:r>
            <a:r>
              <a:rPr lang="en-US" sz="1600" dirty="0" smtClean="0"/>
              <a:t>: a meta-analysis. Vaccine 27:4747–53.doi: 10.1016/j. vaccine. 2009.05.084</a:t>
            </a:r>
            <a:endParaRPr lang="en-US" sz="1600" dirty="0"/>
          </a:p>
        </p:txBody>
      </p:sp>
      <p:sp>
        <p:nvSpPr>
          <p:cNvPr id="3" name="Title 2"/>
          <p:cNvSpPr>
            <a:spLocks noGrp="1"/>
          </p:cNvSpPr>
          <p:nvPr>
            <p:ph type="title"/>
          </p:nvPr>
        </p:nvSpPr>
        <p:spPr>
          <a:xfrm>
            <a:off x="457200" y="274638"/>
            <a:ext cx="8229600" cy="792162"/>
          </a:xfrm>
        </p:spPr>
        <p:txBody>
          <a:bodyPr>
            <a:normAutofit/>
          </a:bodyPr>
          <a:lstStyle/>
          <a:p>
            <a:r>
              <a:rPr lang="en-US" sz="3600" dirty="0" smtClean="0">
                <a:solidFill>
                  <a:srgbClr val="7030A0"/>
                </a:solidFill>
              </a:rPr>
              <a:t>                     References</a:t>
            </a:r>
            <a:endParaRPr lang="en-US"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886200"/>
          </a:xfrm>
        </p:spPr>
        <p:txBody>
          <a:bodyPr/>
          <a:lstStyle/>
          <a:p>
            <a:r>
              <a:rPr lang="en-US" dirty="0" smtClean="0"/>
              <a:t>Thank you of your attention</a:t>
            </a:r>
            <a:endParaRPr lang="en-US" dirty="0"/>
          </a:p>
        </p:txBody>
      </p:sp>
      <p:graphicFrame>
        <p:nvGraphicFramePr>
          <p:cNvPr id="4" name="Content Placeholder 3"/>
          <p:cNvGraphicFramePr>
            <a:graphicFrameLocks noGrp="1"/>
          </p:cNvGraphicFramePr>
          <p:nvPr>
            <p:ph sz="quarter" idx="1"/>
          </p:nvPr>
        </p:nvGraphicFramePr>
        <p:xfrm>
          <a:off x="301625" y="2209800"/>
          <a:ext cx="8504238"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smtClean="0">
                <a:solidFill>
                  <a:srgbClr val="7030A0"/>
                </a:solidFill>
              </a:rPr>
              <a:t>Cutaneous</a:t>
            </a:r>
            <a:r>
              <a:rPr lang="en-US" sz="3600" dirty="0" smtClean="0">
                <a:solidFill>
                  <a:srgbClr val="7030A0"/>
                </a:solidFill>
              </a:rPr>
              <a:t> </a:t>
            </a:r>
            <a:r>
              <a:rPr lang="en-US" sz="3600" dirty="0" err="1" smtClean="0">
                <a:solidFill>
                  <a:srgbClr val="7030A0"/>
                </a:solidFill>
              </a:rPr>
              <a:t>Leishmaniasis</a:t>
            </a:r>
            <a:r>
              <a:rPr lang="en-US" sz="3600" dirty="0" smtClean="0">
                <a:solidFill>
                  <a:srgbClr val="7030A0"/>
                </a:solidFill>
              </a:rPr>
              <a:t> Sore(dog)</a:t>
            </a:r>
            <a:endParaRPr lang="en-US" sz="3600" dirty="0"/>
          </a:p>
        </p:txBody>
      </p:sp>
      <p:pic>
        <p:nvPicPr>
          <p:cNvPr id="1026" name="Picture 2" descr="H:\Leishmaniasis\dog leishmaniasis3.jpg"/>
          <p:cNvPicPr>
            <a:picLocks noGrp="1" noChangeAspect="1" noChangeArrowheads="1"/>
          </p:cNvPicPr>
          <p:nvPr>
            <p:ph idx="1"/>
          </p:nvPr>
        </p:nvPicPr>
        <p:blipFill>
          <a:blip r:embed="rId2" cstate="print"/>
          <a:srcRect/>
          <a:stretch>
            <a:fillRect/>
          </a:stretch>
        </p:blipFill>
        <p:spPr bwMode="auto">
          <a:xfrm>
            <a:off x="685801" y="1481138"/>
            <a:ext cx="7924800" cy="44624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8382000" cy="1143000"/>
          </a:xfrm>
        </p:spPr>
        <p:txBody>
          <a:bodyPr>
            <a:normAutofit fontScale="90000"/>
          </a:bodyPr>
          <a:lstStyle/>
          <a:p>
            <a:r>
              <a:rPr lang="en-US" sz="3200" dirty="0" err="1" smtClean="0">
                <a:solidFill>
                  <a:srgbClr val="7030A0"/>
                </a:solidFill>
              </a:rPr>
              <a:t>Amastigotes</a:t>
            </a:r>
            <a:r>
              <a:rPr lang="en-US" sz="3200" dirty="0" smtClean="0">
                <a:solidFill>
                  <a:srgbClr val="7030A0"/>
                </a:solidFill>
              </a:rPr>
              <a:t> of </a:t>
            </a:r>
            <a:r>
              <a:rPr lang="en-US" sz="3200" i="1" dirty="0" err="1" smtClean="0">
                <a:solidFill>
                  <a:srgbClr val="7030A0"/>
                </a:solidFill>
              </a:rPr>
              <a:t>Leishmania</a:t>
            </a:r>
            <a:r>
              <a:rPr lang="en-US" sz="3200" i="1" dirty="0" smtClean="0">
                <a:solidFill>
                  <a:srgbClr val="7030A0"/>
                </a:solidFill>
              </a:rPr>
              <a:t> major  within </a:t>
            </a:r>
            <a:r>
              <a:rPr lang="en-US" sz="3200" i="1" dirty="0" err="1" smtClean="0">
                <a:solidFill>
                  <a:srgbClr val="7030A0"/>
                </a:solidFill>
              </a:rPr>
              <a:t>macrophges</a:t>
            </a:r>
            <a:r>
              <a:rPr lang="en-US" sz="3200" dirty="0" smtClean="0">
                <a:solidFill>
                  <a:srgbClr val="7030A0"/>
                </a:solidFill>
              </a:rPr>
              <a:t>, 4×100, H&amp;E staining method(</a:t>
            </a:r>
            <a:r>
              <a:rPr lang="en-US" sz="3200" dirty="0" err="1" smtClean="0">
                <a:solidFill>
                  <a:srgbClr val="7030A0"/>
                </a:solidFill>
              </a:rPr>
              <a:t>cutaneous</a:t>
            </a:r>
            <a:r>
              <a:rPr lang="en-US" sz="3200" dirty="0" smtClean="0">
                <a:solidFill>
                  <a:srgbClr val="7030A0"/>
                </a:solidFill>
              </a:rPr>
              <a:t> lesion).</a:t>
            </a:r>
            <a:endParaRPr lang="en-US" sz="3200" dirty="0"/>
          </a:p>
        </p:txBody>
      </p:sp>
      <p:pic>
        <p:nvPicPr>
          <p:cNvPr id="1026" name="Picture 2" descr="H:\دکتر قراگوزلو\20124731.jpg"/>
          <p:cNvPicPr>
            <a:picLocks noGrp="1" noChangeAspect="1" noChangeArrowheads="1"/>
          </p:cNvPicPr>
          <p:nvPr>
            <p:ph idx="1"/>
          </p:nvPr>
        </p:nvPicPr>
        <p:blipFill>
          <a:blip r:embed="rId2" cstate="print"/>
          <a:srcRect/>
          <a:stretch>
            <a:fillRect/>
          </a:stretch>
        </p:blipFill>
        <p:spPr bwMode="auto">
          <a:xfrm>
            <a:off x="685800" y="1481138"/>
            <a:ext cx="7696200" cy="45259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447800"/>
            <a:ext cx="8503920" cy="4651248"/>
          </a:xfrm>
        </p:spPr>
        <p:txBody>
          <a:bodyPr>
            <a:normAutofit fontScale="92500" lnSpcReduction="20000"/>
          </a:bodyPr>
          <a:lstStyle/>
          <a:p>
            <a:pPr lvl="0" algn="just">
              <a:buNone/>
            </a:pPr>
            <a:endParaRPr lang="en-US" dirty="0" smtClean="0">
              <a:solidFill>
                <a:srgbClr val="002060"/>
              </a:solidFill>
            </a:endParaRPr>
          </a:p>
          <a:p>
            <a:pPr lvl="0" algn="just"/>
            <a:r>
              <a:rPr lang="en-US" b="1" i="1" dirty="0" smtClean="0">
                <a:solidFill>
                  <a:srgbClr val="002060"/>
                </a:solidFill>
              </a:rPr>
              <a:t>L. major</a:t>
            </a:r>
            <a:r>
              <a:rPr lang="en-US" b="1" dirty="0" smtClean="0">
                <a:solidFill>
                  <a:srgbClr val="002060"/>
                </a:solidFill>
              </a:rPr>
              <a:t> should be considered </a:t>
            </a:r>
            <a:r>
              <a:rPr lang="en-US" b="1" u="sng" dirty="0" smtClean="0">
                <a:solidFill>
                  <a:srgbClr val="002060"/>
                </a:solidFill>
                <a:hlinkClick r:id="rId2"/>
              </a:rPr>
              <a:t>chronic</a:t>
            </a:r>
            <a:r>
              <a:rPr lang="en-US" b="1" dirty="0" smtClean="0">
                <a:solidFill>
                  <a:srgbClr val="002060"/>
                </a:solidFill>
              </a:rPr>
              <a:t> lesions in </a:t>
            </a:r>
            <a:r>
              <a:rPr lang="en-US" b="1" u="sng" dirty="0" smtClean="0">
                <a:solidFill>
                  <a:srgbClr val="002060"/>
                </a:solidFill>
                <a:hlinkClick r:id="rId3"/>
              </a:rPr>
              <a:t>endemic</a:t>
            </a:r>
            <a:r>
              <a:rPr lang="en-US" b="1" dirty="0" smtClean="0">
                <a:solidFill>
                  <a:srgbClr val="002060"/>
                </a:solidFill>
              </a:rPr>
              <a:t>  area</a:t>
            </a:r>
          </a:p>
          <a:p>
            <a:pPr lvl="0" algn="just"/>
            <a:endParaRPr lang="en-US" b="1" dirty="0" smtClean="0">
              <a:solidFill>
                <a:srgbClr val="002060"/>
              </a:solidFill>
            </a:endParaRPr>
          </a:p>
          <a:p>
            <a:pPr lvl="0" algn="just"/>
            <a:r>
              <a:rPr lang="en-US" b="1" dirty="0" smtClean="0">
                <a:solidFill>
                  <a:srgbClr val="002060"/>
                </a:solidFill>
              </a:rPr>
              <a:t>similar </a:t>
            </a:r>
            <a:r>
              <a:rPr lang="en-US" b="1" u="sng" dirty="0" smtClean="0">
                <a:solidFill>
                  <a:srgbClr val="002060"/>
                </a:solidFill>
                <a:hlinkClick r:id="rId4"/>
              </a:rPr>
              <a:t>lesions</a:t>
            </a:r>
            <a:r>
              <a:rPr lang="en-US" b="1" dirty="0" smtClean="0">
                <a:solidFill>
                  <a:srgbClr val="002060"/>
                </a:solidFill>
              </a:rPr>
              <a:t> :</a:t>
            </a:r>
            <a:r>
              <a:rPr lang="en-US" b="1" dirty="0" err="1" smtClean="0">
                <a:solidFill>
                  <a:srgbClr val="002060"/>
                </a:solidFill>
              </a:rPr>
              <a:t>paracoccidiodomycosis</a:t>
            </a:r>
            <a:r>
              <a:rPr lang="en-US" b="1" dirty="0" smtClean="0">
                <a:solidFill>
                  <a:srgbClr val="002060"/>
                </a:solidFill>
              </a:rPr>
              <a:t>, </a:t>
            </a:r>
            <a:r>
              <a:rPr lang="en-US" b="1" u="sng" dirty="0" err="1" smtClean="0">
                <a:solidFill>
                  <a:srgbClr val="002060"/>
                </a:solidFill>
                <a:hlinkClick r:id="rId5"/>
              </a:rPr>
              <a:t>histoplasmosis</a:t>
            </a:r>
            <a:r>
              <a:rPr lang="en-US" b="1" dirty="0" smtClean="0">
                <a:solidFill>
                  <a:srgbClr val="002060"/>
                </a:solidFill>
              </a:rPr>
              <a:t>, </a:t>
            </a:r>
            <a:r>
              <a:rPr lang="en-US" b="1" u="sng" dirty="0" err="1" smtClean="0">
                <a:solidFill>
                  <a:srgbClr val="002060"/>
                </a:solidFill>
                <a:hlinkClick r:id="rId6"/>
              </a:rPr>
              <a:t>sporotrichosis</a:t>
            </a:r>
            <a:r>
              <a:rPr lang="en-US" b="1" dirty="0" smtClean="0">
                <a:solidFill>
                  <a:srgbClr val="002060"/>
                </a:solidFill>
              </a:rPr>
              <a:t>, </a:t>
            </a:r>
            <a:r>
              <a:rPr lang="en-US" b="1" u="sng" dirty="0" err="1" smtClean="0">
                <a:solidFill>
                  <a:srgbClr val="002060"/>
                </a:solidFill>
                <a:hlinkClick r:id="rId7"/>
              </a:rPr>
              <a:t>lobomycosis</a:t>
            </a:r>
            <a:r>
              <a:rPr lang="en-US" b="1" dirty="0" smtClean="0">
                <a:solidFill>
                  <a:srgbClr val="002060"/>
                </a:solidFill>
              </a:rPr>
              <a:t>, </a:t>
            </a:r>
            <a:r>
              <a:rPr lang="en-US" b="1" u="sng" dirty="0" smtClean="0">
                <a:solidFill>
                  <a:srgbClr val="002060"/>
                </a:solidFill>
                <a:hlinkClick r:id="rId8"/>
              </a:rPr>
              <a:t>lupus </a:t>
            </a:r>
            <a:r>
              <a:rPr lang="en-US" b="1" u="sng" dirty="0" err="1" smtClean="0">
                <a:solidFill>
                  <a:srgbClr val="002060"/>
                </a:solidFill>
                <a:hlinkClick r:id="rId8"/>
              </a:rPr>
              <a:t>vulgaris</a:t>
            </a:r>
            <a:r>
              <a:rPr lang="en-US" b="1" dirty="0" smtClean="0">
                <a:solidFill>
                  <a:srgbClr val="002060"/>
                </a:solidFill>
              </a:rPr>
              <a:t>, </a:t>
            </a:r>
            <a:r>
              <a:rPr lang="en-US" b="1" i="1" u="sng" dirty="0" smtClean="0">
                <a:solidFill>
                  <a:srgbClr val="002060"/>
                </a:solidFill>
                <a:hlinkClick r:id="rId9"/>
              </a:rPr>
              <a:t>Mycobacterium </a:t>
            </a:r>
            <a:r>
              <a:rPr lang="en-US" b="1" i="1" u="sng" dirty="0" err="1" smtClean="0">
                <a:solidFill>
                  <a:srgbClr val="002060"/>
                </a:solidFill>
                <a:hlinkClick r:id="rId9"/>
              </a:rPr>
              <a:t>ulcerans</a:t>
            </a:r>
            <a:r>
              <a:rPr lang="en-US" b="1" dirty="0" smtClean="0">
                <a:solidFill>
                  <a:srgbClr val="002060"/>
                </a:solidFill>
              </a:rPr>
              <a:t>, </a:t>
            </a:r>
            <a:r>
              <a:rPr lang="en-US" b="1" u="sng" dirty="0" smtClean="0">
                <a:solidFill>
                  <a:srgbClr val="002060"/>
                </a:solidFill>
                <a:hlinkClick r:id="rId10"/>
              </a:rPr>
              <a:t>syphilis</a:t>
            </a:r>
            <a:r>
              <a:rPr lang="en-US" b="1" dirty="0" smtClean="0">
                <a:solidFill>
                  <a:srgbClr val="002060"/>
                </a:solidFill>
              </a:rPr>
              <a:t>, </a:t>
            </a:r>
            <a:r>
              <a:rPr lang="en-US" b="1" u="sng" dirty="0" err="1" smtClean="0">
                <a:solidFill>
                  <a:srgbClr val="002060"/>
                </a:solidFill>
                <a:hlinkClick r:id="rId11"/>
              </a:rPr>
              <a:t>cutaneous</a:t>
            </a:r>
            <a:r>
              <a:rPr lang="en-US" b="1" u="sng" dirty="0" smtClean="0">
                <a:solidFill>
                  <a:srgbClr val="002060"/>
                </a:solidFill>
                <a:hlinkClick r:id="rId11"/>
              </a:rPr>
              <a:t> </a:t>
            </a:r>
            <a:r>
              <a:rPr lang="en-US" b="1" u="sng" dirty="0" err="1" smtClean="0">
                <a:solidFill>
                  <a:srgbClr val="002060"/>
                </a:solidFill>
                <a:hlinkClick r:id="rId11"/>
              </a:rPr>
              <a:t>sarcoidosis</a:t>
            </a:r>
            <a:r>
              <a:rPr lang="en-US" b="1" dirty="0" smtClean="0">
                <a:solidFill>
                  <a:srgbClr val="002060"/>
                </a:solidFill>
              </a:rPr>
              <a:t>, and </a:t>
            </a:r>
            <a:r>
              <a:rPr lang="en-US" b="1" u="sng" dirty="0" smtClean="0">
                <a:solidFill>
                  <a:srgbClr val="002060"/>
                </a:solidFill>
                <a:hlinkClick r:id="rId12"/>
              </a:rPr>
              <a:t>leprosy</a:t>
            </a:r>
            <a:r>
              <a:rPr lang="en-US" b="1" dirty="0" smtClean="0">
                <a:solidFill>
                  <a:srgbClr val="002060"/>
                </a:solidFill>
              </a:rPr>
              <a:t> should all be considered as well </a:t>
            </a:r>
          </a:p>
          <a:p>
            <a:pPr lvl="0" algn="just"/>
            <a:endParaRPr lang="en-US" dirty="0" smtClean="0">
              <a:solidFill>
                <a:srgbClr val="002060"/>
              </a:solidFill>
            </a:endParaRPr>
          </a:p>
          <a:p>
            <a:pPr lvl="0" algn="just"/>
            <a:r>
              <a:rPr lang="en-US" b="1" dirty="0" smtClean="0">
                <a:solidFill>
                  <a:srgbClr val="002060"/>
                </a:solidFill>
              </a:rPr>
              <a:t>Identify </a:t>
            </a:r>
            <a:r>
              <a:rPr lang="en-US" b="1" u="sng" dirty="0" err="1" smtClean="0">
                <a:solidFill>
                  <a:srgbClr val="002060"/>
                </a:solidFill>
                <a:hlinkClick r:id="rId13"/>
              </a:rPr>
              <a:t>amastigotes</a:t>
            </a:r>
            <a:r>
              <a:rPr lang="en-US" b="1" dirty="0" smtClean="0">
                <a:solidFill>
                  <a:srgbClr val="002060"/>
                </a:solidFill>
              </a:rPr>
              <a:t> in a </a:t>
            </a:r>
            <a:r>
              <a:rPr lang="en-US" b="1" u="sng" dirty="0" smtClean="0">
                <a:solidFill>
                  <a:srgbClr val="002060"/>
                </a:solidFill>
                <a:hlinkClick r:id="rId14"/>
              </a:rPr>
              <a:t>Wright-</a:t>
            </a:r>
            <a:r>
              <a:rPr lang="en-US" b="1" u="sng" dirty="0" err="1" smtClean="0">
                <a:solidFill>
                  <a:srgbClr val="002060"/>
                </a:solidFill>
                <a:hlinkClick r:id="rId14"/>
              </a:rPr>
              <a:t>Giemsa</a:t>
            </a:r>
            <a:r>
              <a:rPr lang="en-US" b="1" u="sng" dirty="0" smtClean="0">
                <a:solidFill>
                  <a:srgbClr val="002060"/>
                </a:solidFill>
                <a:hlinkClick r:id="rId14"/>
              </a:rPr>
              <a:t>-stained</a:t>
            </a:r>
            <a:r>
              <a:rPr lang="en-US" b="1" dirty="0" smtClean="0">
                <a:solidFill>
                  <a:srgbClr val="002060"/>
                </a:solidFill>
              </a:rPr>
              <a:t> touch preparation or through isolation of the </a:t>
            </a:r>
            <a:r>
              <a:rPr lang="en-US" b="1" u="sng" dirty="0" smtClean="0">
                <a:solidFill>
                  <a:srgbClr val="002060"/>
                </a:solidFill>
                <a:hlinkClick r:id="rId15"/>
              </a:rPr>
              <a:t>parasites</a:t>
            </a:r>
            <a:r>
              <a:rPr lang="en-US" b="1" dirty="0" smtClean="0">
                <a:solidFill>
                  <a:srgbClr val="002060"/>
                </a:solidFill>
              </a:rPr>
              <a:t> in cultures. </a:t>
            </a:r>
          </a:p>
          <a:p>
            <a:pPr lvl="0"/>
            <a:endParaRPr lang="en-US" dirty="0" smtClean="0">
              <a:solidFill>
                <a:srgbClr val="002060"/>
              </a:solidFill>
            </a:endParaRPr>
          </a:p>
          <a:p>
            <a:pPr lvl="0"/>
            <a:endParaRPr lang="en-US" dirty="0" smtClean="0">
              <a:solidFill>
                <a:srgbClr val="002060"/>
              </a:solidFill>
            </a:endParaRPr>
          </a:p>
        </p:txBody>
      </p:sp>
      <p:sp>
        <p:nvSpPr>
          <p:cNvPr id="2" name="Title 1"/>
          <p:cNvSpPr>
            <a:spLocks noGrp="1"/>
          </p:cNvSpPr>
          <p:nvPr>
            <p:ph type="title"/>
          </p:nvPr>
        </p:nvSpPr>
        <p:spPr/>
        <p:txBody>
          <a:bodyPr/>
          <a:lstStyle/>
          <a:p>
            <a:r>
              <a:rPr lang="en-US" sz="3600" b="1" dirty="0" smtClean="0">
                <a:solidFill>
                  <a:srgbClr val="7030A0"/>
                </a:solidFill>
              </a:rPr>
              <a:t>                    Diagnosis</a:t>
            </a:r>
            <a:r>
              <a:rPr lang="en-US" sz="3600" dirty="0" smtClean="0">
                <a:solidFill>
                  <a:srgbClr val="7030A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b="1" dirty="0" smtClean="0">
                <a:solidFill>
                  <a:srgbClr val="0070C0"/>
                </a:solidFill>
              </a:rPr>
              <a:t>:</a:t>
            </a:r>
            <a:endParaRPr lang="en-US" b="1" dirty="0" smtClean="0"/>
          </a:p>
          <a:p>
            <a:r>
              <a:rPr lang="en-US" sz="2200" dirty="0" smtClean="0"/>
              <a:t>One hundred and twenty young adult female and male </a:t>
            </a:r>
            <a:r>
              <a:rPr lang="en-US" sz="2200" dirty="0" err="1" smtClean="0"/>
              <a:t>Balb</a:t>
            </a:r>
            <a:r>
              <a:rPr lang="en-US" sz="2200" dirty="0" smtClean="0"/>
              <a:t>/c mice </a:t>
            </a:r>
          </a:p>
          <a:p>
            <a:r>
              <a:rPr lang="en-US" sz="2800" b="1" dirty="0" smtClean="0"/>
              <a:t>Culture and Isolation of </a:t>
            </a:r>
            <a:r>
              <a:rPr lang="en-US" sz="2800" b="1" dirty="0" err="1" smtClean="0"/>
              <a:t>Leishmania</a:t>
            </a:r>
            <a:r>
              <a:rPr lang="en-US" sz="2800" b="1" dirty="0" smtClean="0"/>
              <a:t> Parasites:</a:t>
            </a:r>
          </a:p>
          <a:p>
            <a:r>
              <a:rPr lang="en-US" sz="2400" dirty="0" err="1" smtClean="0"/>
              <a:t>Leishmania</a:t>
            </a:r>
            <a:r>
              <a:rPr lang="en-US" sz="2400" dirty="0" smtClean="0"/>
              <a:t>  </a:t>
            </a:r>
            <a:r>
              <a:rPr lang="en-US" sz="2400" dirty="0" err="1" smtClean="0"/>
              <a:t>promastigotes</a:t>
            </a:r>
            <a:r>
              <a:rPr lang="en-US" sz="2400" dirty="0" smtClean="0"/>
              <a:t> of L. major (WHO) strain were provided by the Tehran University of Medical Sciences</a:t>
            </a:r>
          </a:p>
          <a:p>
            <a:r>
              <a:rPr lang="en-US" sz="2400" dirty="0" smtClean="0"/>
              <a:t> were grown in NNN medium and RPMI 1640 supplemented with  5% - 10%FCS</a:t>
            </a:r>
          </a:p>
          <a:p>
            <a:r>
              <a:rPr lang="en-US" sz="2400" dirty="0" smtClean="0"/>
              <a:t> Harvested parasites were washed three times with normal saline solution (0.9%) or PBS . </a:t>
            </a:r>
          </a:p>
          <a:p>
            <a:r>
              <a:rPr lang="en-US" sz="2400" dirty="0" smtClean="0"/>
              <a:t>counted in a </a:t>
            </a:r>
            <a:r>
              <a:rPr lang="en-US" sz="2400" dirty="0" err="1" smtClean="0"/>
              <a:t>Neubar</a:t>
            </a:r>
            <a:r>
              <a:rPr lang="en-US" sz="2400" dirty="0" smtClean="0"/>
              <a:t> chamber and kept at -70°c until use. accumulated parasites diluted to a concentration of 5.92×10¹º</a:t>
            </a:r>
            <a:endParaRPr lang="en-US" sz="2400" dirty="0"/>
          </a:p>
        </p:txBody>
      </p:sp>
      <p:sp>
        <p:nvSpPr>
          <p:cNvPr id="2" name="Title 1"/>
          <p:cNvSpPr>
            <a:spLocks noGrp="1"/>
          </p:cNvSpPr>
          <p:nvPr>
            <p:ph type="title"/>
          </p:nvPr>
        </p:nvSpPr>
        <p:spPr>
          <a:xfrm>
            <a:off x="301752" y="381000"/>
            <a:ext cx="8534400" cy="1143000"/>
          </a:xfrm>
        </p:spPr>
        <p:txBody>
          <a:bodyPr>
            <a:noAutofit/>
          </a:bodyPr>
          <a:lstStyle/>
          <a:p>
            <a:pPr rtl="1"/>
            <a:r>
              <a:rPr lang="en-US" sz="3600" dirty="0" smtClean="0">
                <a:solidFill>
                  <a:srgbClr val="0070C0"/>
                </a:solidFill>
              </a:rPr>
              <a:t>             </a:t>
            </a:r>
            <a:r>
              <a:rPr lang="en-US" sz="3600" dirty="0" smtClean="0">
                <a:solidFill>
                  <a:srgbClr val="7030A0"/>
                </a:solidFill>
              </a:rPr>
              <a:t>Materials and Methods</a:t>
            </a:r>
            <a:endParaRPr lang="en-US" sz="3600" dirty="0">
              <a:solidFill>
                <a:srgbClr val="7030A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TotalTime>
  <Words>6676</Words>
  <Application>Microsoft Office PowerPoint</Application>
  <PresentationFormat>On-screen Show (4:3)</PresentationFormat>
  <Paragraphs>562</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    University of Tehran </vt:lpstr>
      <vt:lpstr>  TH1, Th2 serum cytokines and spleen white pulp changes against preliminary L. major vaccine injection and challenge with live  L.major promastigotes in Balb /c mice.              </vt:lpstr>
      <vt:lpstr>Promastigotes of Leishmania major, 10×100, Giemsa stain.</vt:lpstr>
      <vt:lpstr>Leishmaniasis life cycle </vt:lpstr>
      <vt:lpstr>Cutaneous Leishmaniasis Sore(human)</vt:lpstr>
      <vt:lpstr>Cutaneous Leishmaniasis Sore(dog)</vt:lpstr>
      <vt:lpstr>Amastigotes of Leishmania major  within macrophges, 4×100, H&amp;E staining method(cutaneous lesion).</vt:lpstr>
      <vt:lpstr>                    Diagnosis </vt:lpstr>
      <vt:lpstr>             Materials and Methods</vt:lpstr>
      <vt:lpstr>       Materials and Methods</vt:lpstr>
      <vt:lpstr>      Materials and Methods</vt:lpstr>
      <vt:lpstr>     Materials and Methods  </vt:lpstr>
      <vt:lpstr>Slide 13</vt:lpstr>
      <vt:lpstr>Slide 14</vt:lpstr>
      <vt:lpstr>    Materials and Met animals survived hods</vt:lpstr>
      <vt:lpstr>    Materials and Methods</vt:lpstr>
      <vt:lpstr>                   Results</vt:lpstr>
      <vt:lpstr>                   Results</vt:lpstr>
      <vt:lpstr>                   Results</vt:lpstr>
      <vt:lpstr>                   Results</vt:lpstr>
      <vt:lpstr>                   Results</vt:lpstr>
      <vt:lpstr>                   Results</vt:lpstr>
      <vt:lpstr>                   Results</vt:lpstr>
      <vt:lpstr>                   Results</vt:lpstr>
      <vt:lpstr>Spleen White Pulp size-Normal Balb/c                   × 3.5</vt:lpstr>
      <vt:lpstr>  Group LB. dose100 Balb/c  ×3.5</vt:lpstr>
      <vt:lpstr>Table 1 : Th1 and Th2 serum cytokines levels and spleen white pulp sizes (SWPs) in the control and vaccinated groups of Balb/c mice after challenging with live L.major promastigot</vt:lpstr>
      <vt:lpstr>Table 2: A statistically comparison between the SWPS expansion rates of the groups LT, LB and LBT and control challenged with live L.major promastigotes.</vt:lpstr>
      <vt:lpstr>Table3: ANOVA test show that means square of IL-12 between groups and compare to other Th1, Th2 cytokines is significant.</vt:lpstr>
      <vt:lpstr>Table-4: Correlation between IL-12 and IL-10, IL-4, IFNγ on Doses 100 and 200 μg / 0.1ml combined with together. Pearson Correlation with 2 - tailed test show that IL-2 and IL-10 have reversed with together and when IL-12 is increased Il-10 decreased. Correlation is significant at the 0.05 levels (2-tailed) and also correlation between IL-12, IL10, Il-4, IFN-γ and SWPs expansion at doses 100 and 200 μg / 0.1ml Pearson Correlation with 2 - tailed test show that IL-12 and SWPs expansion is direct and when IL-12 is increased SWPs expansion is increased also. Correlation is significant at the 0.05 level (2-tailed). ** is significant, UD is Undetermined,</vt:lpstr>
      <vt:lpstr>               Discussion</vt:lpstr>
      <vt:lpstr>                Discussion(continued)</vt:lpstr>
      <vt:lpstr>              Discussion(continued)</vt:lpstr>
      <vt:lpstr>              Discussionc(continued)</vt:lpstr>
      <vt:lpstr>       Discussion(continued)</vt:lpstr>
      <vt:lpstr>                Discussion(continued)</vt:lpstr>
      <vt:lpstr>                 Discussion(continued)</vt:lpstr>
      <vt:lpstr>                Discussion(continued)</vt:lpstr>
      <vt:lpstr>                Discussion(continued)</vt:lpstr>
      <vt:lpstr>                Discussion(continued)</vt:lpstr>
      <vt:lpstr>                 Discussion(continued)</vt:lpstr>
      <vt:lpstr>                 Discussion(continued)</vt:lpstr>
      <vt:lpstr>                 Discussion(continued)</vt:lpstr>
      <vt:lpstr>              suggestions</vt:lpstr>
      <vt:lpstr>                  References:</vt:lpstr>
      <vt:lpstr>                   References:</vt:lpstr>
      <vt:lpstr>                    References:</vt:lpstr>
      <vt:lpstr>                  References</vt:lpstr>
      <vt:lpstr>                       References:</vt:lpstr>
      <vt:lpstr>                    References</vt:lpstr>
      <vt:lpstr>                    References</vt:lpstr>
      <vt:lpstr>                     References</vt:lpstr>
      <vt:lpstr>Thank you of your attention</vt:lpstr>
    </vt:vector>
  </TitlesOfParts>
  <Company>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afshineh_latifinia</dc:creator>
  <cp:lastModifiedBy>afshineh_latifinia</cp:lastModifiedBy>
  <cp:revision>153</cp:revision>
  <dcterms:created xsi:type="dcterms:W3CDTF">2014-09-02T08:13:45Z</dcterms:created>
  <dcterms:modified xsi:type="dcterms:W3CDTF">2014-09-21T09:43:17Z</dcterms:modified>
</cp:coreProperties>
</file>