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2" r:id="rId2"/>
    <p:sldId id="303" r:id="rId3"/>
    <p:sldId id="257" r:id="rId4"/>
    <p:sldId id="295" r:id="rId5"/>
    <p:sldId id="300" r:id="rId6"/>
    <p:sldId id="301" r:id="rId7"/>
    <p:sldId id="262" r:id="rId8"/>
    <p:sldId id="281" r:id="rId9"/>
    <p:sldId id="256" r:id="rId10"/>
    <p:sldId id="286" r:id="rId11"/>
    <p:sldId id="285" r:id="rId12"/>
    <p:sldId id="283" r:id="rId13"/>
    <p:sldId id="282" r:id="rId14"/>
    <p:sldId id="287" r:id="rId15"/>
    <p:sldId id="288" r:id="rId16"/>
    <p:sldId id="258" r:id="rId17"/>
    <p:sldId id="259" r:id="rId18"/>
    <p:sldId id="260" r:id="rId19"/>
    <p:sldId id="261" r:id="rId20"/>
    <p:sldId id="263" r:id="rId21"/>
    <p:sldId id="289" r:id="rId22"/>
    <p:sldId id="264" r:id="rId23"/>
    <p:sldId id="290" r:id="rId24"/>
    <p:sldId id="265" r:id="rId25"/>
    <p:sldId id="291" r:id="rId26"/>
    <p:sldId id="267" r:id="rId27"/>
    <p:sldId id="268" r:id="rId28"/>
    <p:sldId id="269" r:id="rId29"/>
    <p:sldId id="270" r:id="rId30"/>
    <p:sldId id="271" r:id="rId31"/>
    <p:sldId id="275" r:id="rId32"/>
    <p:sldId id="272" r:id="rId33"/>
    <p:sldId id="273" r:id="rId34"/>
    <p:sldId id="274" r:id="rId35"/>
    <p:sldId id="297" r:id="rId36"/>
    <p:sldId id="293" r:id="rId37"/>
    <p:sldId id="294" r:id="rId38"/>
    <p:sldId id="276" r:id="rId39"/>
    <p:sldId id="279" r:id="rId40"/>
    <p:sldId id="280" r:id="rId41"/>
    <p:sldId id="298" r:id="rId42"/>
    <p:sldId id="299"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519B1B9-4501-4809-AD59-8002F29E2769}" type="datetimeFigureOut">
              <a:rPr lang="en-US" smtClean="0"/>
              <a:pPr/>
              <a:t>10/31/2014</a:t>
            </a:fld>
            <a:endParaRPr lang="en-US"/>
          </a:p>
        </p:txBody>
      </p:sp>
      <p:sp>
        <p:nvSpPr>
          <p:cNvPr id="8" name="Slide Number Placeholder 7"/>
          <p:cNvSpPr>
            <a:spLocks noGrp="1"/>
          </p:cNvSpPr>
          <p:nvPr>
            <p:ph type="sldNum" sz="quarter" idx="11"/>
          </p:nvPr>
        </p:nvSpPr>
        <p:spPr/>
        <p:txBody>
          <a:bodyPr/>
          <a:lstStyle/>
          <a:p>
            <a:fld id="{B19C23AE-5FBD-448D-B5C9-8935E04CDF5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9B1B9-4501-4809-AD59-8002F29E2769}"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C23AE-5FBD-448D-B5C9-8935E04CDF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9B1B9-4501-4809-AD59-8002F29E2769}"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C23AE-5FBD-448D-B5C9-8935E04CDF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519B1B9-4501-4809-AD59-8002F29E2769}"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C23AE-5FBD-448D-B5C9-8935E04CDF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9B1B9-4501-4809-AD59-8002F29E2769}"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C23AE-5FBD-448D-B5C9-8935E04CDF52}"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519B1B9-4501-4809-AD59-8002F29E2769}" type="datetimeFigureOut">
              <a:rPr lang="en-US" smtClean="0"/>
              <a:pPr/>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C23AE-5FBD-448D-B5C9-8935E04CDF52}"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519B1B9-4501-4809-AD59-8002F29E2769}" type="datetimeFigureOut">
              <a:rPr lang="en-US" smtClean="0"/>
              <a:pPr/>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C23AE-5FBD-448D-B5C9-8935E04CDF52}"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19B1B9-4501-4809-AD59-8002F29E2769}" type="datetimeFigureOut">
              <a:rPr lang="en-US" smtClean="0"/>
              <a:pPr/>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C23AE-5FBD-448D-B5C9-8935E04CDF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9B1B9-4501-4809-AD59-8002F29E2769}" type="datetimeFigureOut">
              <a:rPr lang="en-US" smtClean="0"/>
              <a:pPr/>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C23AE-5FBD-448D-B5C9-8935E04CDF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9B1B9-4501-4809-AD59-8002F29E2769}" type="datetimeFigureOut">
              <a:rPr lang="en-US" smtClean="0"/>
              <a:pPr/>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C23AE-5FBD-448D-B5C9-8935E04CDF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9B1B9-4501-4809-AD59-8002F29E2769}" type="datetimeFigureOut">
              <a:rPr lang="en-US" smtClean="0"/>
              <a:pPr/>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C23AE-5FBD-448D-B5C9-8935E04CDF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519B1B9-4501-4809-AD59-8002F29E2769}" type="datetimeFigureOut">
              <a:rPr lang="en-US" smtClean="0"/>
              <a:pPr/>
              <a:t>10/31/2014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C23AE-5FBD-448D-B5C9-8935E04CDF52}"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7.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063" y="428625"/>
            <a:ext cx="8186737" cy="1143000"/>
          </a:xfrm>
          <a:prstGeom prst="rect">
            <a:avLst/>
          </a:prstGeom>
          <a:ln w="3175"/>
        </p:spPr>
        <p:txBody>
          <a:body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4">
                    <a:lumMod val="50000"/>
                  </a:schemeClr>
                </a:solidFill>
                <a:effectLst>
                  <a:outerShdw blurRad="38100" dist="38100" dir="2700000" algn="tl">
                    <a:srgbClr val="000000">
                      <a:alpha val="43137"/>
                    </a:srgbClr>
                  </a:outerShdw>
                </a:effectLst>
                <a:uLnTx/>
                <a:uFillTx/>
                <a:latin typeface="Baskerville Old Face" pitchFamily="18" charset="0"/>
                <a:ea typeface="+mj-ea"/>
                <a:cs typeface="+mj-cs"/>
              </a:rPr>
              <a:t>About OMICS Group</a:t>
            </a:r>
            <a:endParaRPr kumimoji="0" lang="en-US" sz="3600" b="0" i="0" u="none" strike="noStrike" kern="1200" cap="none" spc="0" normalizeH="0" baseline="0" noProof="0" dirty="0">
              <a:ln>
                <a:noFill/>
              </a:ln>
              <a:solidFill>
                <a:schemeClr val="accent4">
                  <a:lumMod val="50000"/>
                </a:schemeClr>
              </a:solidFill>
              <a:effectLst>
                <a:outerShdw blurRad="38100" dist="38100" dir="2700000" algn="tl">
                  <a:srgbClr val="000000">
                    <a:alpha val="43137"/>
                  </a:srgbClr>
                </a:outerShdw>
              </a:effectLst>
              <a:uLnTx/>
              <a:uFillTx/>
              <a:latin typeface="Baskerville Old Face" pitchFamily="18" charset="0"/>
              <a:ea typeface="+mj-ea"/>
              <a:cs typeface="+mj-cs"/>
            </a:endParaRPr>
          </a:p>
        </p:txBody>
      </p:sp>
      <p:sp>
        <p:nvSpPr>
          <p:cNvPr id="3" name="Content Placeholder 3"/>
          <p:cNvSpPr txBox="1">
            <a:spLocks/>
          </p:cNvSpPr>
          <p:nvPr/>
        </p:nvSpPr>
        <p:spPr>
          <a:xfrm>
            <a:off x="838200" y="2038350"/>
            <a:ext cx="7467600" cy="3951288"/>
          </a:xfrm>
          <a:prstGeom prst="rect">
            <a:avLst/>
          </a:prstGeom>
          <a:solidFill>
            <a:schemeClr val="accent1">
              <a:lumMod val="40000"/>
              <a:lumOff val="60000"/>
            </a:schemeClr>
          </a:solidFill>
        </p:spPr>
        <p:txBody>
          <a:bodyPr>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charset="0"/>
              <a:buNone/>
              <a:tabLst/>
              <a:defRPr/>
            </a:pPr>
            <a:r>
              <a:rPr kumimoji="0" lang="en-US" b="0" i="0" u="none" strike="noStrike" kern="1200" cap="none" spc="0" normalizeH="0" baseline="0" noProof="0" dirty="0" smtClean="0">
                <a:ln>
                  <a:noFill/>
                </a:ln>
                <a:effectLst/>
                <a:uLnTx/>
                <a:uFillTx/>
                <a:latin typeface="Times New Roman" pitchFamily="18" charset="0"/>
                <a:cs typeface="Times New Roman" pitchFamily="18" charset="0"/>
              </a:rPr>
              <a:t>      OMICS Group International is an amalgamation of </a:t>
            </a:r>
            <a:r>
              <a:rPr kumimoji="0" lang="en-US" b="0" i="0" u="none" strike="noStrike" kern="1200" cap="none" spc="0" normalizeH="0" baseline="0" noProof="0" dirty="0" smtClean="0">
                <a:ln>
                  <a:noFill/>
                </a:ln>
                <a:effectLst/>
                <a:uLnTx/>
                <a:uFillTx/>
                <a:latin typeface="Times New Roman" pitchFamily="18" charset="0"/>
                <a:cs typeface="Times New Roman" pitchFamily="18" charset="0"/>
                <a:hlinkClick r:id="rId2" tooltip="Open Access publications"/>
              </a:rPr>
              <a:t>Open Access publications</a:t>
            </a:r>
            <a:r>
              <a:rPr kumimoji="0" lang="en-US" b="0" i="0" u="none" strike="noStrike" kern="1200" cap="none" spc="0" normalizeH="0" baseline="0" noProof="0" dirty="0" smtClean="0">
                <a:ln>
                  <a:noFill/>
                </a:ln>
                <a:effectLst/>
                <a:uLnTx/>
                <a:uFillTx/>
                <a:latin typeface="Times New Roman" pitchFamily="18" charset="0"/>
                <a:cs typeface="Times New Roman" pitchFamily="18" charset="0"/>
              </a:rPr>
              <a:t> and worldwide international science conferences and events. Established in the year 2007 with the sole aim of making the information on Sciences and technology ‘Open Access’, OMICS Group publishes 400 online open access </a:t>
            </a:r>
            <a:r>
              <a:rPr kumimoji="0" lang="en-US" b="0" i="0" u="none" strike="noStrike" kern="1200" cap="none" spc="0" normalizeH="0" baseline="0" noProof="0" dirty="0" smtClean="0">
                <a:ln>
                  <a:noFill/>
                </a:ln>
                <a:effectLst/>
                <a:uLnTx/>
                <a:uFillTx/>
                <a:latin typeface="Times New Roman" pitchFamily="18" charset="0"/>
                <a:cs typeface="Times New Roman" pitchFamily="18" charset="0"/>
                <a:hlinkClick r:id="rId3" tooltip="scholarly journals"/>
              </a:rPr>
              <a:t>scholarly journals</a:t>
            </a:r>
            <a:r>
              <a:rPr kumimoji="0" lang="en-US" b="0" i="0" u="none" strike="noStrike" kern="1200" cap="none" spc="0" normalizeH="0" baseline="0" noProof="0" dirty="0" smtClean="0">
                <a:ln>
                  <a:noFill/>
                </a:ln>
                <a:effectLst/>
                <a:uLnTx/>
                <a:uFillTx/>
                <a:latin typeface="Times New Roman" pitchFamily="18" charset="0"/>
                <a:cs typeface="Times New Roman" pitchFamily="18" charset="0"/>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kumimoji="0" lang="en-US" b="0" i="0" u="none" strike="noStrike" kern="1200" cap="none" spc="0" normalizeH="0" baseline="0" noProof="0" dirty="0" smtClean="0">
                <a:ln>
                  <a:noFill/>
                </a:ln>
                <a:effectLst/>
                <a:uLnTx/>
                <a:uFillTx/>
                <a:latin typeface="Times New Roman" pitchFamily="18" charset="0"/>
                <a:cs typeface="Times New Roman" pitchFamily="18" charset="0"/>
                <a:hlinkClick r:id="rId4" tooltip="International conferences"/>
              </a:rPr>
              <a:t>International conferences</a:t>
            </a:r>
            <a:r>
              <a:rPr kumimoji="0" lang="en-US" b="0" i="0" u="none" strike="noStrike" kern="1200" cap="none" spc="0" normalizeH="0" baseline="0" noProof="0" dirty="0" smtClean="0">
                <a:ln>
                  <a:noFill/>
                </a:ln>
                <a:effectLst/>
                <a:uLnTx/>
                <a:uFillTx/>
                <a:latin typeface="Times New Roman" pitchFamily="18" charset="0"/>
                <a:cs typeface="Times New Roman" pitchFamily="18" charset="0"/>
              </a:rPr>
              <a:t> annually across the globe, where knowledge transfer takes place through debates, round table discussions, poster presentations, workshops, symposia and exhibitions.</a:t>
            </a:r>
            <a:endParaRPr kumimoji="0" lang="en-US" b="0" i="0" u="none" strike="noStrike" kern="1200" cap="none" spc="0" normalizeH="0" baseline="0" noProof="0" dirty="0">
              <a:ln>
                <a:noFill/>
              </a:ln>
              <a:effectLst/>
              <a:uLnTx/>
              <a:uFillTx/>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a:t>
            </a:r>
            <a:r>
              <a:rPr lang="en-US" dirty="0"/>
              <a:t>for Change</a:t>
            </a:r>
            <a:br>
              <a:rPr lang="en-US" dirty="0"/>
            </a:br>
            <a:endParaRPr lang="en-US" dirty="0"/>
          </a:p>
        </p:txBody>
      </p:sp>
      <p:sp>
        <p:nvSpPr>
          <p:cNvPr id="3" name="Content Placeholder 2"/>
          <p:cNvSpPr>
            <a:spLocks noGrp="1"/>
          </p:cNvSpPr>
          <p:nvPr>
            <p:ph idx="1"/>
          </p:nvPr>
        </p:nvSpPr>
        <p:spPr/>
        <p:txBody>
          <a:bodyPr/>
          <a:lstStyle/>
          <a:p>
            <a:r>
              <a:rPr lang="en-US" b="1" dirty="0"/>
              <a:t>Human-Behavioral </a:t>
            </a:r>
            <a:r>
              <a:rPr lang="en-US" b="1" dirty="0" smtClean="0"/>
              <a:t>Changes</a:t>
            </a:r>
          </a:p>
          <a:p>
            <a:r>
              <a:rPr lang="en-US" b="1" dirty="0" smtClean="0"/>
              <a:t>Culture of Society</a:t>
            </a:r>
          </a:p>
          <a:p>
            <a:r>
              <a:rPr lang="en-US" b="1" dirty="0"/>
              <a:t>Mission, Vision, &amp; </a:t>
            </a:r>
            <a:r>
              <a:rPr lang="en-US" b="1" dirty="0" smtClean="0"/>
              <a:t>Strategy of the consumer and stakeholder</a:t>
            </a:r>
          </a:p>
          <a:p>
            <a:r>
              <a:rPr lang="en-US" b="1" dirty="0" smtClean="0"/>
              <a:t>Financial Benefits</a:t>
            </a:r>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05200" y="2895600"/>
            <a:ext cx="5562600" cy="3733800"/>
          </a:xfrm>
          <a:prstGeom prst="rect">
            <a:avLst/>
          </a:prstGeom>
        </p:spPr>
      </p:pic>
    </p:spTree>
    <p:extLst>
      <p:ext uri="{BB962C8B-B14F-4D97-AF65-F5344CB8AC3E}">
        <p14:creationId xmlns="" xmlns:p14="http://schemas.microsoft.com/office/powerpoint/2010/main" val="3285608288"/>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33600"/>
            <a:ext cx="9144000" cy="4525963"/>
          </a:xfrm>
        </p:spPr>
        <p:txBody>
          <a:bodyPr/>
          <a:lstStyle/>
          <a:p>
            <a:pPr marL="0" indent="0">
              <a:buNone/>
            </a:pPr>
            <a:endParaRPr lang="en-US" dirty="0" smtClean="0"/>
          </a:p>
          <a:p>
            <a:endParaRPr lang="en-US" dirty="0" smtClean="0"/>
          </a:p>
          <a:p>
            <a:r>
              <a:rPr lang="en-US" dirty="0" smtClean="0"/>
              <a:t>We have evolved into a microwave society- people want what they want and FAST!</a:t>
            </a:r>
          </a:p>
          <a:p>
            <a:endParaRPr lang="en-US" dirty="0" smtClean="0"/>
          </a:p>
          <a:p>
            <a:r>
              <a:rPr lang="en-US" dirty="0" smtClean="0"/>
              <a:t>No longer are people patient with delivery of media, they want a right now result thus the </a:t>
            </a:r>
            <a:r>
              <a:rPr lang="en-US" b="1" i="1" u="sng" dirty="0" smtClean="0"/>
              <a:t>need to evolve.</a:t>
            </a:r>
          </a:p>
          <a:p>
            <a:endParaRPr lang="en-US" b="1" i="1" u="sng" dirty="0" smtClean="0"/>
          </a:p>
          <a:p>
            <a:r>
              <a:rPr lang="en-US" dirty="0"/>
              <a:t>N</a:t>
            </a:r>
            <a:r>
              <a:rPr lang="en-US" dirty="0" smtClean="0"/>
              <a:t>ew </a:t>
            </a:r>
            <a:r>
              <a:rPr lang="en-US" dirty="0"/>
              <a:t>technology and more efficient and economical methods to perform work.</a:t>
            </a:r>
            <a:endParaRPr lang="en-US" b="1" i="1" u="sng"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22964" y="381000"/>
            <a:ext cx="2105025" cy="2171700"/>
          </a:xfrm>
          <a:prstGeom prst="rect">
            <a:avLst/>
          </a:prstGeom>
        </p:spPr>
      </p:pic>
    </p:spTree>
    <p:extLst>
      <p:ext uri="{BB962C8B-B14F-4D97-AF65-F5344CB8AC3E}">
        <p14:creationId xmlns="" xmlns:p14="http://schemas.microsoft.com/office/powerpoint/2010/main" val="3818339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381000"/>
            <a:ext cx="9053945" cy="1600200"/>
          </a:xfrm>
        </p:spPr>
        <p:txBody>
          <a:bodyPr/>
          <a:lstStyle/>
          <a:p>
            <a:r>
              <a:rPr lang="en-US" sz="4800" dirty="0" smtClean="0"/>
              <a:t>A Story About Obsolete Media</a:t>
            </a:r>
            <a:endParaRPr lang="en-US" sz="4800"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81000" y="1708904"/>
            <a:ext cx="2952750" cy="2743200"/>
          </a:xfrm>
        </p:spPr>
      </p:pic>
      <p:sp>
        <p:nvSpPr>
          <p:cNvPr id="5" name="TextBox 4"/>
          <p:cNvSpPr txBox="1"/>
          <p:nvPr/>
        </p:nvSpPr>
        <p:spPr>
          <a:xfrm>
            <a:off x="3657600" y="1295400"/>
            <a:ext cx="4876800" cy="3570208"/>
          </a:xfrm>
          <a:prstGeom prst="rect">
            <a:avLst/>
          </a:prstGeom>
          <a:noFill/>
        </p:spPr>
        <p:txBody>
          <a:bodyPr wrap="square" rtlCol="0">
            <a:spAutoFit/>
          </a:bodyPr>
          <a:lstStyle/>
          <a:p>
            <a:r>
              <a:rPr lang="en-US" dirty="0" smtClean="0"/>
              <a:t>    The Story of Kodak and their demise</a:t>
            </a:r>
          </a:p>
          <a:p>
            <a:endParaRPr lang="en-US" sz="1600" dirty="0" smtClean="0"/>
          </a:p>
          <a:p>
            <a:pPr marL="285750" indent="-285750">
              <a:buFont typeface="Arial" panose="020B0604020202020204" pitchFamily="34" charset="0"/>
              <a:buChar char="•"/>
            </a:pPr>
            <a:r>
              <a:rPr lang="en-US" sz="1600" dirty="0"/>
              <a:t>In large part, Kodak's demise is due to their inability to recognize how powerful the threat of new technology would be to their core business</a:t>
            </a:r>
            <a:r>
              <a:rPr lang="en-US" sz="1600" dirty="0" smtClean="0"/>
              <a:t>.</a:t>
            </a:r>
          </a:p>
          <a:p>
            <a:endParaRPr lang="en-US" sz="1600" dirty="0" smtClean="0"/>
          </a:p>
          <a:p>
            <a:pPr marL="285750" indent="-285750">
              <a:buFont typeface="Arial" panose="020B0604020202020204" pitchFamily="34" charset="0"/>
              <a:buChar char="•"/>
            </a:pPr>
            <a:r>
              <a:rPr lang="en-US" sz="1600" dirty="0"/>
              <a:t>As a company, they were at the forefront of developing digital imaging technology</a:t>
            </a:r>
            <a:r>
              <a:rPr lang="en-US" sz="1600" dirty="0" smtClean="0"/>
              <a:t>.</a:t>
            </a:r>
          </a:p>
          <a:p>
            <a:endParaRPr lang="en-US" sz="1600" dirty="0" smtClean="0"/>
          </a:p>
          <a:p>
            <a:pPr marL="285750" indent="-285750">
              <a:buFont typeface="Arial" panose="020B0604020202020204" pitchFamily="34" charset="0"/>
              <a:buChar char="•"/>
            </a:pPr>
            <a:r>
              <a:rPr lang="en-US" sz="1600" dirty="0"/>
              <a:t>But understanding that this would destroy their core film business was a leap they were not willing to take. Other companies who weren’t first to the game but embraced digital technology passed Kodak at an amazing pace.</a:t>
            </a:r>
          </a:p>
        </p:txBody>
      </p:sp>
      <p:sp>
        <p:nvSpPr>
          <p:cNvPr id="6" name="Rectangle 5"/>
          <p:cNvSpPr/>
          <p:nvPr/>
        </p:nvSpPr>
        <p:spPr>
          <a:xfrm>
            <a:off x="83128" y="5105400"/>
            <a:ext cx="9053945" cy="1200329"/>
          </a:xfrm>
          <a:prstGeom prst="rect">
            <a:avLst/>
          </a:prstGeom>
        </p:spPr>
        <p:txBody>
          <a:bodyPr wrap="square">
            <a:spAutoFit/>
          </a:bodyPr>
          <a:lstStyle/>
          <a:p>
            <a:r>
              <a:rPr lang="en-US" b="1" dirty="0">
                <a:solidFill>
                  <a:srgbClr val="C00000"/>
                </a:solidFill>
              </a:rPr>
              <a:t>Even when the company experienced signs of weakness due to the expansion of digital, they still could not, or would not, make the radical decision to abandon film entirely and focus on digital. Once they eventually recognized the gravity of the situation, it was too </a:t>
            </a:r>
            <a:r>
              <a:rPr lang="en-US" b="1" dirty="0" smtClean="0">
                <a:solidFill>
                  <a:srgbClr val="C00000"/>
                </a:solidFill>
              </a:rPr>
              <a:t>late.  </a:t>
            </a:r>
            <a:r>
              <a:rPr lang="en-US" b="1" i="1" dirty="0" smtClean="0">
                <a:solidFill>
                  <a:schemeClr val="accent1">
                    <a:lumMod val="75000"/>
                  </a:schemeClr>
                </a:solidFill>
              </a:rPr>
              <a:t>American Express Open Forum-Mike </a:t>
            </a:r>
            <a:r>
              <a:rPr lang="en-US" b="1" i="1" dirty="0" err="1" smtClean="0">
                <a:solidFill>
                  <a:schemeClr val="accent1">
                    <a:lumMod val="75000"/>
                  </a:schemeClr>
                </a:solidFill>
              </a:rPr>
              <a:t>Periu</a:t>
            </a:r>
            <a:r>
              <a:rPr lang="en-US" b="1" i="1" dirty="0" smtClean="0">
                <a:solidFill>
                  <a:schemeClr val="accent1">
                    <a:lumMod val="75000"/>
                  </a:schemeClr>
                </a:solidFill>
              </a:rPr>
              <a:t> </a:t>
            </a:r>
            <a:endParaRPr lang="en-US" b="1" i="1" dirty="0">
              <a:solidFill>
                <a:schemeClr val="accent1">
                  <a:lumMod val="75000"/>
                </a:schemeClr>
              </a:solidFill>
            </a:endParaRPr>
          </a:p>
        </p:txBody>
      </p:sp>
    </p:spTree>
    <p:extLst>
      <p:ext uri="{BB962C8B-B14F-4D97-AF65-F5344CB8AC3E}">
        <p14:creationId xmlns="" xmlns:p14="http://schemas.microsoft.com/office/powerpoint/2010/main" val="3532332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Pro’s vs. Con’s </a:t>
            </a:r>
            <a:br>
              <a:rPr lang="en-US" sz="4800" dirty="0" smtClean="0"/>
            </a:br>
            <a:r>
              <a:rPr lang="en-US" sz="4800" dirty="0" smtClean="0"/>
              <a:t>of Media Evolution</a:t>
            </a:r>
            <a:endParaRPr lang="en-US" sz="4800" dirty="0"/>
          </a:p>
        </p:txBody>
      </p:sp>
      <p:sp>
        <p:nvSpPr>
          <p:cNvPr id="3" name="Content Placeholder 2"/>
          <p:cNvSpPr>
            <a:spLocks noGrp="1"/>
          </p:cNvSpPr>
          <p:nvPr>
            <p:ph sz="half" idx="2"/>
          </p:nvPr>
        </p:nvSpPr>
        <p:spPr>
          <a:xfrm>
            <a:off x="4648200" y="1600200"/>
            <a:ext cx="4343400" cy="4525963"/>
          </a:xfrm>
        </p:spPr>
        <p:txBody>
          <a:bodyPr/>
          <a:lstStyle/>
          <a:p>
            <a:pPr marL="0" indent="0" algn="ctr">
              <a:buNone/>
            </a:pPr>
            <a:r>
              <a:rPr lang="en-US" b="1" dirty="0" smtClean="0"/>
              <a:t>CONS</a:t>
            </a:r>
          </a:p>
          <a:p>
            <a:endParaRPr lang="en-US" b="1" dirty="0" smtClean="0"/>
          </a:p>
          <a:p>
            <a:r>
              <a:rPr lang="en-US" dirty="0" smtClean="0"/>
              <a:t>Job loss</a:t>
            </a:r>
          </a:p>
          <a:p>
            <a:r>
              <a:rPr lang="en-US" dirty="0" smtClean="0"/>
              <a:t>Price of Technology</a:t>
            </a:r>
          </a:p>
          <a:p>
            <a:r>
              <a:rPr lang="en-US" dirty="0" smtClean="0"/>
              <a:t>Lack of Confidence in brand and or technology</a:t>
            </a:r>
          </a:p>
          <a:p>
            <a:r>
              <a:rPr lang="en-US" dirty="0" smtClean="0"/>
              <a:t>Lack of Knowledge</a:t>
            </a:r>
          </a:p>
          <a:p>
            <a:endParaRPr lang="en-US" dirty="0" smtClean="0"/>
          </a:p>
        </p:txBody>
      </p:sp>
      <p:sp>
        <p:nvSpPr>
          <p:cNvPr id="4" name="Content Placeholder 3"/>
          <p:cNvSpPr>
            <a:spLocks noGrp="1"/>
          </p:cNvSpPr>
          <p:nvPr>
            <p:ph sz="quarter" idx="13"/>
          </p:nvPr>
        </p:nvSpPr>
        <p:spPr/>
        <p:txBody>
          <a:bodyPr/>
          <a:lstStyle/>
          <a:p>
            <a:pPr marL="0" indent="0" algn="ctr">
              <a:buNone/>
            </a:pPr>
            <a:r>
              <a:rPr lang="en-US" b="1" dirty="0" smtClean="0"/>
              <a:t>PROS</a:t>
            </a:r>
          </a:p>
          <a:p>
            <a:endParaRPr lang="en-US" dirty="0"/>
          </a:p>
          <a:p>
            <a:r>
              <a:rPr lang="en-US" dirty="0" smtClean="0"/>
              <a:t>High Visibility</a:t>
            </a:r>
          </a:p>
          <a:p>
            <a:r>
              <a:rPr lang="en-US" dirty="0" smtClean="0"/>
              <a:t>High Profit Margin</a:t>
            </a:r>
          </a:p>
          <a:p>
            <a:r>
              <a:rPr lang="en-US" dirty="0" smtClean="0"/>
              <a:t>Popularity of Product</a:t>
            </a:r>
          </a:p>
          <a:p>
            <a:r>
              <a:rPr lang="en-US" dirty="0" smtClean="0"/>
              <a:t>Creativity</a:t>
            </a:r>
          </a:p>
          <a:p>
            <a:r>
              <a:rPr lang="en-US" dirty="0" smtClean="0"/>
              <a:t>International reach</a:t>
            </a:r>
            <a:endParaRPr lang="en-US" dirty="0"/>
          </a:p>
        </p:txBody>
      </p:sp>
    </p:spTree>
    <p:extLst>
      <p:ext uri="{BB962C8B-B14F-4D97-AF65-F5344CB8AC3E}">
        <p14:creationId xmlns="" xmlns:p14="http://schemas.microsoft.com/office/powerpoint/2010/main" val="1318802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Competitors</a:t>
            </a:r>
            <a:br>
              <a:rPr lang="en-US" dirty="0"/>
            </a:br>
            <a:endParaRPr lang="en-US" dirty="0"/>
          </a:p>
        </p:txBody>
      </p:sp>
      <p:sp>
        <p:nvSpPr>
          <p:cNvPr id="3" name="Content Placeholder 2"/>
          <p:cNvSpPr>
            <a:spLocks noGrp="1"/>
          </p:cNvSpPr>
          <p:nvPr>
            <p:ph idx="1"/>
          </p:nvPr>
        </p:nvSpPr>
        <p:spPr>
          <a:xfrm>
            <a:off x="152400" y="1600200"/>
            <a:ext cx="8915400" cy="4525963"/>
          </a:xfrm>
        </p:spPr>
        <p:txBody>
          <a:bodyPr>
            <a:normAutofit/>
          </a:bodyPr>
          <a:lstStyle/>
          <a:p>
            <a:pPr marL="0" indent="0">
              <a:buNone/>
            </a:pPr>
            <a:r>
              <a:rPr lang="en-US" sz="2000" dirty="0" smtClean="0"/>
              <a:t>The phenomenon</a:t>
            </a:r>
            <a:r>
              <a:rPr lang="en-US" sz="2000" dirty="0"/>
              <a:t> of serial competition, the analysis of </a:t>
            </a:r>
            <a:endParaRPr lang="en-US" sz="2000" dirty="0" smtClean="0"/>
          </a:p>
          <a:p>
            <a:pPr marL="0" indent="0">
              <a:buNone/>
            </a:pPr>
            <a:r>
              <a:rPr lang="en-US" sz="2000" dirty="0" smtClean="0"/>
              <a:t>the</a:t>
            </a:r>
            <a:r>
              <a:rPr lang="en-US" sz="2000" dirty="0"/>
              <a:t> </a:t>
            </a:r>
            <a:r>
              <a:rPr lang="en-US" sz="2000" dirty="0" smtClean="0"/>
              <a:t>combined competitive</a:t>
            </a:r>
            <a:r>
              <a:rPr lang="en-US" sz="2000" dirty="0"/>
              <a:t> impact of </a:t>
            </a:r>
            <a:r>
              <a:rPr lang="en-US" sz="2000" dirty="0" smtClean="0"/>
              <a:t>several ecological</a:t>
            </a:r>
            <a:r>
              <a:rPr lang="en-US" sz="2000" dirty="0"/>
              <a:t> </a:t>
            </a:r>
            <a:endParaRPr lang="en-US" sz="2000" dirty="0" smtClean="0"/>
          </a:p>
          <a:p>
            <a:pPr marL="0" indent="0">
              <a:buNone/>
            </a:pPr>
            <a:r>
              <a:rPr lang="en-US" sz="2000" dirty="0" smtClean="0"/>
              <a:t>units</a:t>
            </a:r>
            <a:r>
              <a:rPr lang="en-US" sz="2000" dirty="0"/>
              <a:t> on a focal unit. In this case, analysis involves </a:t>
            </a:r>
            <a:endParaRPr lang="en-US" sz="2000" dirty="0" smtClean="0"/>
          </a:p>
          <a:p>
            <a:pPr marL="0" indent="0">
              <a:buNone/>
            </a:pPr>
            <a:r>
              <a:rPr lang="en-US" sz="2000" dirty="0" smtClean="0"/>
              <a:t>charting</a:t>
            </a:r>
            <a:r>
              <a:rPr lang="en-US" sz="2000" dirty="0"/>
              <a:t> the competitive impact </a:t>
            </a:r>
            <a:r>
              <a:rPr lang="en-US" sz="2000" dirty="0" smtClean="0"/>
              <a:t>of magazines</a:t>
            </a:r>
            <a:r>
              <a:rPr lang="en-US" sz="2000" dirty="0"/>
              <a:t>, radio, TV, and </a:t>
            </a:r>
            <a:endParaRPr lang="en-US" sz="2000" dirty="0" smtClean="0"/>
          </a:p>
          <a:p>
            <a:pPr marL="0" indent="0">
              <a:buNone/>
            </a:pPr>
            <a:r>
              <a:rPr lang="en-US" sz="2000" dirty="0" smtClean="0"/>
              <a:t>cable</a:t>
            </a:r>
            <a:r>
              <a:rPr lang="en-US" sz="2000" dirty="0"/>
              <a:t> on newspapers and on the advertising </a:t>
            </a:r>
            <a:r>
              <a:rPr lang="en-US" sz="2000" dirty="0" err="1"/>
              <a:t>macrodimension</a:t>
            </a:r>
            <a:r>
              <a:rPr lang="en-US" sz="2000" dirty="0" smtClean="0"/>
              <a:t>.</a:t>
            </a:r>
          </a:p>
          <a:p>
            <a:pPr marL="0" indent="0">
              <a:buNone/>
            </a:pPr>
            <a:endParaRPr lang="en-US" sz="2000" dirty="0"/>
          </a:p>
          <a:p>
            <a:pPr marL="0" indent="0">
              <a:buNone/>
            </a:pPr>
            <a:r>
              <a:rPr lang="en-US" sz="1400" b="1" i="1" dirty="0"/>
              <a:t>Media Competition and Coexistence: The Theory of the Niche</a:t>
            </a:r>
          </a:p>
          <a:p>
            <a:pPr marL="0" indent="0">
              <a:buNone/>
            </a:pPr>
            <a:r>
              <a:rPr lang="en-US" sz="1400" b="1" i="1" dirty="0"/>
              <a:t>By John W. </a:t>
            </a:r>
            <a:r>
              <a:rPr lang="en-US" sz="1400" b="1" i="1" dirty="0" err="1"/>
              <a:t>Dimmick</a:t>
            </a:r>
            <a:endParaRPr lang="en-US" sz="1400" i="1" dirty="0"/>
          </a:p>
        </p:txBody>
      </p:sp>
    </p:spTree>
    <p:extLst>
      <p:ext uri="{BB962C8B-B14F-4D97-AF65-F5344CB8AC3E}">
        <p14:creationId xmlns="" xmlns:p14="http://schemas.microsoft.com/office/powerpoint/2010/main" val="341698757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gain</a:t>
            </a:r>
          </a:p>
        </p:txBody>
      </p:sp>
      <p:sp>
        <p:nvSpPr>
          <p:cNvPr id="3" name="Content Placeholder 2"/>
          <p:cNvSpPr>
            <a:spLocks noGrp="1"/>
          </p:cNvSpPr>
          <p:nvPr>
            <p:ph idx="1"/>
          </p:nvPr>
        </p:nvSpPr>
        <p:spPr/>
        <p:txBody>
          <a:bodyPr/>
          <a:lstStyle/>
          <a:p>
            <a:pPr marL="0" indent="0">
              <a:buNone/>
            </a:pPr>
            <a:r>
              <a:rPr lang="en-US" dirty="0"/>
              <a:t>In order to avoid device-based fragmentation in online advertising, a new unit of trade is </a:t>
            </a:r>
            <a:r>
              <a:rPr lang="en-US" dirty="0" smtClean="0"/>
              <a:t>needed. As per TechCrunch</a:t>
            </a:r>
            <a:r>
              <a:rPr lang="en-US" b="1" i="1" dirty="0" smtClean="0">
                <a:solidFill>
                  <a:srgbClr val="C00000"/>
                </a:solidFill>
              </a:rPr>
              <a:t>, </a:t>
            </a:r>
            <a:r>
              <a:rPr lang="en-US" b="1" i="1" dirty="0">
                <a:solidFill>
                  <a:srgbClr val="C00000"/>
                </a:solidFill>
              </a:rPr>
              <a:t>If an intent-based unit of trade can be used to monetize cross-device traffic, everyone wins. Advertisers and agencies will be able to maximize the reach and return of their campaigns, and they will benefit from cross-channel economies of scale. Publishers will monetize traffic better. And consumers will see ads that are more relevant to their intent.</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05400" y="5029199"/>
            <a:ext cx="2628900" cy="1590675"/>
          </a:xfrm>
          <a:prstGeom prst="rect">
            <a:avLst/>
          </a:prstGeom>
        </p:spPr>
      </p:pic>
    </p:spTree>
    <p:extLst>
      <p:ext uri="{BB962C8B-B14F-4D97-AF65-F5344CB8AC3E}">
        <p14:creationId xmlns="" xmlns:p14="http://schemas.microsoft.com/office/powerpoint/2010/main" val="367830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Evolution of the following Media</a:t>
            </a:r>
            <a:endParaRPr lang="en-US" sz="4000" dirty="0"/>
          </a:p>
        </p:txBody>
      </p:sp>
      <p:sp>
        <p:nvSpPr>
          <p:cNvPr id="3" name="Content Placeholder 2"/>
          <p:cNvSpPr>
            <a:spLocks noGrp="1"/>
          </p:cNvSpPr>
          <p:nvPr>
            <p:ph idx="1"/>
          </p:nvPr>
        </p:nvSpPr>
        <p:spPr/>
        <p:txBody>
          <a:bodyPr/>
          <a:lstStyle/>
          <a:p>
            <a:r>
              <a:rPr lang="en-US" dirty="0" smtClean="0"/>
              <a:t>Television</a:t>
            </a:r>
          </a:p>
          <a:p>
            <a:pPr marL="457200" indent="-457200">
              <a:buFont typeface="+mj-lt"/>
              <a:buAutoNum type="arabicParenR"/>
            </a:pPr>
            <a:r>
              <a:rPr lang="en-US" dirty="0" smtClean="0"/>
              <a:t>Invention date</a:t>
            </a:r>
          </a:p>
          <a:p>
            <a:pPr marL="457200" indent="-457200">
              <a:buFont typeface="+mj-lt"/>
              <a:buAutoNum type="arabicParenR"/>
            </a:pPr>
            <a:r>
              <a:rPr lang="en-US" dirty="0" smtClean="0"/>
              <a:t>A Household Name</a:t>
            </a:r>
          </a:p>
          <a:p>
            <a:pPr marL="457200" indent="-457200">
              <a:buFont typeface="+mj-lt"/>
              <a:buAutoNum type="arabicParenR"/>
            </a:pPr>
            <a:r>
              <a:rPr lang="en-US" dirty="0" smtClean="0"/>
              <a:t>Now vs Then</a:t>
            </a:r>
            <a:endParaRPr lang="en-US"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9000" y="2895600"/>
            <a:ext cx="5334000" cy="3055795"/>
          </a:xfrm>
          <a:prstGeom prst="rect">
            <a:avLst/>
          </a:prstGeom>
        </p:spPr>
      </p:pic>
    </p:spTree>
    <p:extLst>
      <p:ext uri="{BB962C8B-B14F-4D97-AF65-F5344CB8AC3E}">
        <p14:creationId xmlns="" xmlns:p14="http://schemas.microsoft.com/office/powerpoint/2010/main" val="79212097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Evolution of the following Media</a:t>
            </a:r>
          </a:p>
        </p:txBody>
      </p:sp>
      <p:sp>
        <p:nvSpPr>
          <p:cNvPr id="3" name="Content Placeholder 2"/>
          <p:cNvSpPr>
            <a:spLocks noGrp="1"/>
          </p:cNvSpPr>
          <p:nvPr>
            <p:ph idx="1"/>
          </p:nvPr>
        </p:nvSpPr>
        <p:spPr/>
        <p:txBody>
          <a:bodyPr/>
          <a:lstStyle/>
          <a:p>
            <a:r>
              <a:rPr lang="en-US" dirty="0" smtClean="0"/>
              <a:t>Radio</a:t>
            </a:r>
          </a:p>
          <a:p>
            <a:endParaRPr lang="en-US" dirty="0"/>
          </a:p>
          <a:p>
            <a:pPr marL="457200" indent="-457200">
              <a:buFont typeface="+mj-lt"/>
              <a:buAutoNum type="arabicPeriod"/>
            </a:pPr>
            <a:r>
              <a:rPr lang="en-US" dirty="0" smtClean="0"/>
              <a:t>Invention of the Radio</a:t>
            </a:r>
          </a:p>
          <a:p>
            <a:pPr marL="457200" indent="-457200">
              <a:buFont typeface="+mj-lt"/>
              <a:buAutoNum type="arabicPeriod"/>
            </a:pPr>
            <a:r>
              <a:rPr lang="en-US" dirty="0" smtClean="0"/>
              <a:t>Evolution of a family fad</a:t>
            </a:r>
          </a:p>
          <a:p>
            <a:pPr marL="457200" indent="-457200">
              <a:buFont typeface="+mj-lt"/>
              <a:buAutoNum type="arabicPeriod"/>
            </a:pPr>
            <a:r>
              <a:rPr lang="en-US" dirty="0" smtClean="0"/>
              <a:t>Evolution of the Radio</a:t>
            </a:r>
          </a:p>
          <a:p>
            <a:pPr marL="457200" indent="-457200">
              <a:buFont typeface="+mj-lt"/>
              <a:buAutoNum type="arabicPeriod"/>
            </a:pPr>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34000" y="1752600"/>
            <a:ext cx="2552700" cy="1790700"/>
          </a:xfrm>
          <a:prstGeom prst="rect">
            <a:avLst/>
          </a:prstGeom>
        </p:spPr>
      </p:pic>
    </p:spTree>
    <p:extLst>
      <p:ext uri="{BB962C8B-B14F-4D97-AF65-F5344CB8AC3E}">
        <p14:creationId xmlns="" xmlns:p14="http://schemas.microsoft.com/office/powerpoint/2010/main" val="3486872438"/>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Evolution of the following Media</a:t>
            </a:r>
          </a:p>
        </p:txBody>
      </p:sp>
      <p:sp>
        <p:nvSpPr>
          <p:cNvPr id="3" name="Content Placeholder 2"/>
          <p:cNvSpPr>
            <a:spLocks noGrp="1"/>
          </p:cNvSpPr>
          <p:nvPr>
            <p:ph idx="1"/>
          </p:nvPr>
        </p:nvSpPr>
        <p:spPr/>
        <p:txBody>
          <a:bodyPr/>
          <a:lstStyle/>
          <a:p>
            <a:r>
              <a:rPr lang="en-US" dirty="0" smtClean="0"/>
              <a:t>Newspaper/Books</a:t>
            </a:r>
          </a:p>
          <a:p>
            <a:endParaRPr lang="en-US" dirty="0"/>
          </a:p>
          <a:p>
            <a:pPr marL="457200" indent="-457200">
              <a:buFont typeface="+mj-lt"/>
              <a:buAutoNum type="arabicPeriod"/>
            </a:pPr>
            <a:r>
              <a:rPr lang="en-US" dirty="0" smtClean="0"/>
              <a:t>How relevant are </a:t>
            </a:r>
          </a:p>
          <a:p>
            <a:pPr marL="0" indent="0">
              <a:buNone/>
            </a:pPr>
            <a:r>
              <a:rPr lang="en-US" dirty="0"/>
              <a:t>p</a:t>
            </a:r>
            <a:r>
              <a:rPr lang="en-US" dirty="0" smtClean="0"/>
              <a:t>rinted publications?</a:t>
            </a:r>
          </a:p>
          <a:p>
            <a:pPr marL="0" indent="0">
              <a:buNone/>
            </a:pPr>
            <a:r>
              <a:rPr lang="en-US" dirty="0" smtClean="0"/>
              <a:t>2.  Evolution of Print media</a:t>
            </a:r>
          </a:p>
          <a:p>
            <a:pPr marL="457200" indent="-457200">
              <a:buFont typeface="+mj-lt"/>
              <a:buAutoNum type="arabicPeriod"/>
            </a:pP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48200" y="2098964"/>
            <a:ext cx="3923810" cy="3295238"/>
          </a:xfrm>
          <a:prstGeom prst="rect">
            <a:avLst/>
          </a:prstGeom>
        </p:spPr>
      </p:pic>
    </p:spTree>
    <p:extLst>
      <p:ext uri="{BB962C8B-B14F-4D97-AF65-F5344CB8AC3E}">
        <p14:creationId xmlns="" xmlns:p14="http://schemas.microsoft.com/office/powerpoint/2010/main" val="1267962762"/>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Television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590800" y="1828800"/>
            <a:ext cx="3657600" cy="2829719"/>
          </a:xfrm>
        </p:spPr>
      </p:pic>
    </p:spTree>
    <p:extLst>
      <p:ext uri="{BB962C8B-B14F-4D97-AF65-F5344CB8AC3E}">
        <p14:creationId xmlns="" xmlns:p14="http://schemas.microsoft.com/office/powerpoint/2010/main" val="1201680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625" y="285750"/>
            <a:ext cx="8229600" cy="1143000"/>
          </a:xfrm>
          <a:prstGeom prst="rect">
            <a:avLst/>
          </a:prstGeom>
        </p:spPr>
        <p:txBody>
          <a:body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4">
                    <a:lumMod val="50000"/>
                  </a:schemeClr>
                </a:solidFill>
                <a:effectLst>
                  <a:outerShdw blurRad="38100" dist="38100" dir="2700000" algn="tl">
                    <a:srgbClr val="000000">
                      <a:alpha val="43137"/>
                    </a:srgbClr>
                  </a:outerShdw>
                </a:effectLst>
                <a:uLnTx/>
                <a:uFillTx/>
                <a:latin typeface="Baskerville Old Face" pitchFamily="18" charset="0"/>
                <a:ea typeface="+mj-ea"/>
                <a:cs typeface="+mj-cs"/>
              </a:rPr>
              <a:t>About OMICS Group Conferences</a:t>
            </a:r>
            <a:endParaRPr kumimoji="0" lang="en-US" sz="3600" b="0" i="0" u="none" strike="noStrike" kern="1200" cap="none"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Baskerville Old Face" pitchFamily="18" charset="0"/>
              <a:ea typeface="+mj-ea"/>
              <a:cs typeface="+mj-cs"/>
            </a:endParaRPr>
          </a:p>
        </p:txBody>
      </p:sp>
      <p:sp>
        <p:nvSpPr>
          <p:cNvPr id="3" name="Content Placeholder 2"/>
          <p:cNvSpPr txBox="1">
            <a:spLocks/>
          </p:cNvSpPr>
          <p:nvPr/>
        </p:nvSpPr>
        <p:spPr>
          <a:xfrm>
            <a:off x="571500" y="1571625"/>
            <a:ext cx="7972425" cy="4483100"/>
          </a:xfrm>
          <a:prstGeom prst="rect">
            <a:avLst/>
          </a:prstGeom>
          <a:solidFill>
            <a:schemeClr val="accent1">
              <a:lumMod val="40000"/>
              <a:lumOff val="60000"/>
            </a:schemeClr>
          </a:solidFill>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charset="0"/>
              <a:buNone/>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     OMICS Group International is a pioneer and leading science event organizer, which publishes around 400 open access journals and conducts over 300 Medical, Clinical, Engineering, Life Sciences, </a:t>
            </a:r>
            <a:r>
              <a:rPr kumimoji="0" lang="en-US" sz="2000" b="0" i="0" u="none" strike="noStrike" kern="1200" cap="none" spc="0" normalizeH="0" baseline="0" noProof="0" dirty="0" err="1" smtClean="0">
                <a:ln>
                  <a:noFill/>
                </a:ln>
                <a:effectLst/>
                <a:uLnTx/>
                <a:uFillTx/>
                <a:latin typeface="Times New Roman" pitchFamily="18" charset="0"/>
                <a:cs typeface="Times New Roman" pitchFamily="18" charset="0"/>
              </a:rPr>
              <a:t>Pharma</a:t>
            </a: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 scientific conferences all over the globe annually with the support of more than 1000 scientific associations and 30,000 editorial board members and 3.5 million followers to its credit.</a:t>
            </a:r>
            <a:b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br>
            <a:endParaRPr kumimoji="0" lang="en-US" sz="2000" b="0"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charset="0"/>
              <a:buNone/>
              <a:tabLst/>
              <a:defRPr/>
            </a:pP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kumimoji="0" lang="en-US" sz="2000" b="0" i="0" u="none" strike="noStrike" kern="1200" cap="none" spc="0" normalizeH="0" baseline="0" noProof="0" dirty="0" err="1" smtClean="0">
                <a:ln>
                  <a:noFill/>
                </a:ln>
                <a:effectLst/>
                <a:uLnTx/>
                <a:uFillTx/>
                <a:latin typeface="Times New Roman" pitchFamily="18" charset="0"/>
                <a:cs typeface="Times New Roman" pitchFamily="18" charset="0"/>
              </a:rPr>
              <a:t>Bengaluru</a:t>
            </a:r>
            <a:r>
              <a:rPr kumimoji="0" lang="en-US" sz="2000" b="0" i="0" u="none" strike="noStrike" kern="1200" cap="none" spc="0" normalizeH="0" baseline="0" noProof="0" dirty="0" smtClean="0">
                <a:ln>
                  <a:noFill/>
                </a:ln>
                <a:effectLst/>
                <a:uLnTx/>
                <a:uFillTx/>
                <a:latin typeface="Times New Roman" pitchFamily="18" charset="0"/>
                <a:cs typeface="Times New Roman" pitchFamily="18" charset="0"/>
              </a:rPr>
              <a:t> and Mumbai.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effectLst/>
              <a:uLnTx/>
              <a:uFillTx/>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4525963"/>
          </a:xfrm>
        </p:spPr>
        <p:txBody>
          <a:bodyPr/>
          <a:lstStyle/>
          <a:p>
            <a:pPr marL="0" indent="0">
              <a:buNone/>
            </a:pPr>
            <a:r>
              <a:rPr lang="en-US" dirty="0" smtClean="0"/>
              <a:t>As per NYU, Electronic </a:t>
            </a:r>
            <a:r>
              <a:rPr lang="en-US" dirty="0"/>
              <a:t>television was first successfully demonstrated in San Francisco on Sept. 7, </a:t>
            </a:r>
            <a:r>
              <a:rPr lang="en-US" b="1" dirty="0"/>
              <a:t>1927</a:t>
            </a:r>
            <a:r>
              <a:rPr lang="en-US" dirty="0"/>
              <a:t>. The system was designed by Philo Taylor Farnsworth, a 21-year-old inventor who had lived in a house without electricity until he was 14.</a:t>
            </a:r>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91000" y="2438400"/>
            <a:ext cx="3095625" cy="2971800"/>
          </a:xfrm>
          <a:prstGeom prst="rect">
            <a:avLst/>
          </a:prstGeom>
        </p:spPr>
      </p:pic>
    </p:spTree>
    <p:extLst>
      <p:ext uri="{BB962C8B-B14F-4D97-AF65-F5344CB8AC3E}">
        <p14:creationId xmlns="" xmlns:p14="http://schemas.microsoft.com/office/powerpoint/2010/main" val="335622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5998" y="2286000"/>
            <a:ext cx="4572003" cy="2560320"/>
          </a:xfrm>
          <a:prstGeom prst="rect">
            <a:avLst/>
          </a:prstGeom>
        </p:spPr>
      </p:pic>
      <p:sp>
        <p:nvSpPr>
          <p:cNvPr id="3" name="TextBox 2"/>
          <p:cNvSpPr txBox="1"/>
          <p:nvPr/>
        </p:nvSpPr>
        <p:spPr>
          <a:xfrm>
            <a:off x="3942661" y="1219199"/>
            <a:ext cx="1258678" cy="584775"/>
          </a:xfrm>
          <a:prstGeom prst="rect">
            <a:avLst/>
          </a:prstGeom>
          <a:noFill/>
        </p:spPr>
        <p:txBody>
          <a:bodyPr wrap="none" rtlCol="0">
            <a:spAutoFit/>
          </a:bodyPr>
          <a:lstStyle/>
          <a:p>
            <a:r>
              <a:rPr lang="en-US" sz="3200" dirty="0" smtClean="0">
                <a:solidFill>
                  <a:schemeClr val="accent1"/>
                </a:solidFill>
              </a:rPr>
              <a:t>Radio</a:t>
            </a:r>
            <a:endParaRPr lang="en-US" sz="3200" dirty="0">
              <a:solidFill>
                <a:schemeClr val="accent1"/>
              </a:solidFill>
            </a:endParaRPr>
          </a:p>
        </p:txBody>
      </p:sp>
    </p:spTree>
    <p:extLst>
      <p:ext uri="{BB962C8B-B14F-4D97-AF65-F5344CB8AC3E}">
        <p14:creationId xmlns="" xmlns:p14="http://schemas.microsoft.com/office/powerpoint/2010/main" val="3535945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229600" cy="4525963"/>
          </a:xfrm>
        </p:spPr>
        <p:txBody>
          <a:bodyPr/>
          <a:lstStyle/>
          <a:p>
            <a:pPr marL="0" indent="0">
              <a:buNone/>
            </a:pPr>
            <a:r>
              <a:rPr lang="en-US" dirty="0"/>
              <a:t>In 1904, The U.S. Patent Office reversed its decision, </a:t>
            </a:r>
            <a:r>
              <a:rPr lang="en-US" dirty="0" smtClean="0"/>
              <a:t>awarding Marconi</a:t>
            </a:r>
            <a:r>
              <a:rPr lang="en-US" dirty="0"/>
              <a:t> a patent for the invention of radio, possibly influenced by Marconi's financial backers in the States, who included Thomas Edison and Andrew Carnegie</a:t>
            </a:r>
            <a:r>
              <a:rPr lang="en-US" dirty="0" smtClean="0"/>
              <a:t>. -Wiki</a:t>
            </a:r>
          </a:p>
          <a:p>
            <a:pPr marL="0" indent="0">
              <a:buNone/>
            </a:pPr>
            <a:endParaRPr lang="en-US" dirty="0"/>
          </a:p>
          <a:p>
            <a:pPr marL="0" indent="0">
              <a:buNone/>
            </a:pPr>
            <a:r>
              <a:rPr lang="en-US" dirty="0" smtClean="0"/>
              <a:t>One of the first “scandals in media history! </a:t>
            </a:r>
            <a:endParaRPr lang="en-US" dirty="0"/>
          </a:p>
        </p:txBody>
      </p:sp>
      <p:pic>
        <p:nvPicPr>
          <p:cNvPr id="1026" name="Picture 2" descr="C:\Users\LaSean\AppData\Local\Microsoft\Windows\Temporary Internet Files\Content.IE5\QN8MH8T9\MC900195364[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68875" y="4095750"/>
            <a:ext cx="1784350" cy="17843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34256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124200" y="2209800"/>
            <a:ext cx="3053548" cy="3383280"/>
          </a:xfrm>
        </p:spPr>
      </p:pic>
    </p:spTree>
    <p:extLst>
      <p:ext uri="{BB962C8B-B14F-4D97-AF65-F5344CB8AC3E}">
        <p14:creationId xmlns="" xmlns:p14="http://schemas.microsoft.com/office/powerpoint/2010/main" val="267825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lnSpcReduction="10000"/>
          </a:bodyPr>
          <a:lstStyle/>
          <a:p>
            <a:r>
              <a:rPr lang="en-US" i="1" dirty="0" err="1"/>
              <a:t>Publick</a:t>
            </a:r>
            <a:r>
              <a:rPr lang="en-US" i="1" dirty="0"/>
              <a:t> Occurrences, Both Foreign and </a:t>
            </a:r>
            <a:r>
              <a:rPr lang="en-US" i="1" dirty="0" err="1"/>
              <a:t>Domestick</a:t>
            </a:r>
            <a:r>
              <a:rPr lang="en-US" dirty="0"/>
              <a:t>, the first newspaper published in America, was printed by Richard Pierce and edited by Benjamin Harris in Boston on September 25, </a:t>
            </a:r>
            <a:r>
              <a:rPr lang="en-US" dirty="0" smtClean="0"/>
              <a:t>1690</a:t>
            </a:r>
          </a:p>
          <a:p>
            <a:endParaRPr lang="en-US" dirty="0"/>
          </a:p>
          <a:p>
            <a:r>
              <a:rPr lang="en-US" dirty="0"/>
              <a:t>The first magazine to be published in the American colonies was called </a:t>
            </a:r>
            <a:r>
              <a:rPr lang="en-US" i="1" dirty="0"/>
              <a:t>The American Magazine.</a:t>
            </a:r>
            <a:r>
              <a:rPr lang="en-US" dirty="0"/>
              <a:t> It began publication on February 13, 1741 in Philadelphia and covered proceedings of colonial government, in addition to moral, political and historical topics. Andrew Bedford was the publisher. The magazine lasted for three months</a:t>
            </a:r>
            <a:r>
              <a:rPr lang="en-US" dirty="0" smtClean="0"/>
              <a:t>.</a:t>
            </a:r>
          </a:p>
          <a:p>
            <a:pPr marL="0" indent="0">
              <a:buNone/>
            </a:pPr>
            <a:endParaRPr lang="en-US" dirty="0" smtClean="0"/>
          </a:p>
          <a:p>
            <a:r>
              <a:rPr lang="en-US" dirty="0"/>
              <a:t>A tiny book of psalms from 1640, believed to be the first book printed in what's now the United States</a:t>
            </a:r>
          </a:p>
        </p:txBody>
      </p:sp>
    </p:spTree>
    <p:extLst>
      <p:ext uri="{BB962C8B-B14F-4D97-AF65-F5344CB8AC3E}">
        <p14:creationId xmlns="" xmlns:p14="http://schemas.microsoft.com/office/powerpoint/2010/main" val="3623623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in Technology</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750776" y="1600200"/>
            <a:ext cx="5642447" cy="4525963"/>
          </a:xfrm>
        </p:spPr>
      </p:pic>
    </p:spTree>
    <p:extLst>
      <p:ext uri="{BB962C8B-B14F-4D97-AF65-F5344CB8AC3E}">
        <p14:creationId xmlns="" xmlns:p14="http://schemas.microsoft.com/office/powerpoint/2010/main" val="2500647877"/>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in television…</a:t>
            </a:r>
            <a:endParaRPr lang="en-US" dirty="0"/>
          </a:p>
        </p:txBody>
      </p:sp>
      <p:sp>
        <p:nvSpPr>
          <p:cNvPr id="3" name="Content Placeholder 2"/>
          <p:cNvSpPr>
            <a:spLocks noGrp="1"/>
          </p:cNvSpPr>
          <p:nvPr>
            <p:ph idx="1"/>
          </p:nvPr>
        </p:nvSpPr>
        <p:spPr/>
        <p:txBody>
          <a:bodyPr/>
          <a:lstStyle/>
          <a:p>
            <a:pPr marL="0" indent="0">
              <a:buNone/>
            </a:pPr>
            <a:r>
              <a:rPr lang="en-US" dirty="0" smtClean="0"/>
              <a:t>YouTube and other popular internet hosts has taken a huge chunk of terrestrial TV.</a:t>
            </a:r>
          </a:p>
          <a:p>
            <a:pPr marL="0" indent="0">
              <a:buNone/>
            </a:pPr>
            <a:r>
              <a:rPr lang="en-US" dirty="0" smtClean="0"/>
              <a:t>There are over thousands of web-series that internationally taking the viewers palettes by storm. </a:t>
            </a:r>
          </a:p>
          <a:p>
            <a:pPr marL="0" indent="0">
              <a:buNone/>
            </a:pPr>
            <a:endParaRPr lang="en-US" dirty="0"/>
          </a:p>
          <a:p>
            <a:pPr marL="0" indent="0">
              <a:buNone/>
            </a:pPr>
            <a:r>
              <a:rPr lang="en-US" dirty="0" smtClean="0"/>
              <a:t>There are even web based commercials and commercial writers exclusively made for internet based shows.</a:t>
            </a:r>
            <a:endParaRPr lang="en-US" dirty="0"/>
          </a:p>
        </p:txBody>
      </p:sp>
    </p:spTree>
    <p:extLst>
      <p:ext uri="{BB962C8B-B14F-4D97-AF65-F5344CB8AC3E}">
        <p14:creationId xmlns="" xmlns:p14="http://schemas.microsoft.com/office/powerpoint/2010/main" val="1108151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in the Movies…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No more are we artist waiting for humongous budgets for film!</a:t>
            </a:r>
          </a:p>
          <a:p>
            <a:pPr marL="0" indent="0">
              <a:buNone/>
            </a:pPr>
            <a:endParaRPr lang="en-US" dirty="0" smtClean="0"/>
          </a:p>
          <a:p>
            <a:r>
              <a:rPr lang="en-US" sz="2000" dirty="0"/>
              <a:t>Uneasy Lies The Mind was shot using an iPhone 5 and a lens </a:t>
            </a:r>
            <a:r>
              <a:rPr lang="en-US" sz="2000" dirty="0" smtClean="0"/>
              <a:t>adapter The </a:t>
            </a:r>
            <a:r>
              <a:rPr lang="en-US" sz="2000" dirty="0"/>
              <a:t>88-minute film is being shown at the San Jose </a:t>
            </a:r>
            <a:r>
              <a:rPr lang="en-US" sz="2000" dirty="0" err="1"/>
              <a:t>Cinequest</a:t>
            </a:r>
            <a:r>
              <a:rPr lang="en-US" sz="2000" dirty="0"/>
              <a:t> Film Festival</a:t>
            </a:r>
          </a:p>
          <a:p>
            <a:r>
              <a:rPr lang="en-US" sz="2000" dirty="0"/>
              <a:t>The heat was on: The makers kept the iPhone under their arms to keep the phone working in the cold</a:t>
            </a:r>
          </a:p>
          <a:p>
            <a:pPr marL="0" indent="0">
              <a:buNone/>
            </a:pPr>
            <a:endParaRPr lang="en-US" dirty="0" smtClean="0"/>
          </a:p>
          <a:p>
            <a:pPr marL="0" indent="0">
              <a:buNone/>
            </a:pPr>
            <a:r>
              <a:rPr lang="en-US" dirty="0" smtClean="0"/>
              <a:t>The simple affordable approach is the “new” big thing</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 xmlns:p14="http://schemas.microsoft.com/office/powerpoint/2010/main" val="2400006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in Radio…</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Internet Radio has such an advantage over Terrestrial stations! This outlet allows you a plethora of options related to historical data and sponsorship opportunities.</a:t>
            </a:r>
          </a:p>
          <a:p>
            <a:pPr marL="0" indent="0">
              <a:buNone/>
            </a:pPr>
            <a:endParaRPr lang="en-US" dirty="0"/>
          </a:p>
          <a:p>
            <a:pPr marL="0" indent="0">
              <a:buNone/>
            </a:pPr>
            <a:r>
              <a:rPr lang="en-US" dirty="0" smtClean="0"/>
              <a:t>Internet radio allows you to:</a:t>
            </a:r>
          </a:p>
          <a:p>
            <a:r>
              <a:rPr lang="en-US" dirty="0" smtClean="0"/>
              <a:t>Download shows</a:t>
            </a:r>
          </a:p>
          <a:p>
            <a:r>
              <a:rPr lang="en-US" dirty="0" smtClean="0"/>
              <a:t>Share shows</a:t>
            </a:r>
          </a:p>
          <a:p>
            <a:r>
              <a:rPr lang="en-US" dirty="0" smtClean="0"/>
              <a:t>Ability to have listeners around the world simultaneously</a:t>
            </a:r>
          </a:p>
          <a:p>
            <a:r>
              <a:rPr lang="en-US" dirty="0" smtClean="0"/>
              <a:t>Archive and listen later shows</a:t>
            </a:r>
          </a:p>
          <a:p>
            <a:r>
              <a:rPr lang="en-US" dirty="0" smtClean="0"/>
              <a:t>Utilize as promotional items and or paid products</a:t>
            </a:r>
            <a:endParaRPr lang="en-US" dirty="0"/>
          </a:p>
        </p:txBody>
      </p:sp>
    </p:spTree>
    <p:extLst>
      <p:ext uri="{BB962C8B-B14F-4D97-AF65-F5344CB8AC3E}">
        <p14:creationId xmlns="" xmlns:p14="http://schemas.microsoft.com/office/powerpoint/2010/main" val="1917602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in Print</a:t>
            </a:r>
            <a:endParaRPr lang="en-US" dirty="0"/>
          </a:p>
        </p:txBody>
      </p:sp>
      <p:sp>
        <p:nvSpPr>
          <p:cNvPr id="3" name="Content Placeholder 2"/>
          <p:cNvSpPr>
            <a:spLocks noGrp="1"/>
          </p:cNvSpPr>
          <p:nvPr>
            <p:ph idx="1"/>
          </p:nvPr>
        </p:nvSpPr>
        <p:spPr/>
        <p:txBody>
          <a:bodyPr/>
          <a:lstStyle/>
          <a:p>
            <a:pPr marL="0" indent="0">
              <a:buNone/>
            </a:pPr>
            <a:r>
              <a:rPr lang="en-US" dirty="0" smtClean="0"/>
              <a:t>When was that time you actually went to a book store, magazine shop or even subscribe to newspaper delivery?</a:t>
            </a:r>
          </a:p>
          <a:p>
            <a:pPr marL="0" indent="0">
              <a:buNone/>
            </a:pPr>
            <a:endParaRPr lang="en-US" dirty="0" smtClean="0"/>
          </a:p>
          <a:p>
            <a:pPr marL="0" indent="0">
              <a:buNone/>
            </a:pPr>
            <a:r>
              <a:rPr lang="en-US" dirty="0" smtClean="0"/>
              <a:t>Though it is still utilized, it is no longer the “norm”</a:t>
            </a:r>
          </a:p>
          <a:p>
            <a:pPr marL="0" indent="0">
              <a:buNone/>
            </a:pPr>
            <a:r>
              <a:rPr lang="en-US" dirty="0" smtClean="0"/>
              <a:t>Today, printed media has been awarded online views and opportunities to be viewed worldwide</a:t>
            </a:r>
            <a:endParaRPr lang="en-US" dirty="0"/>
          </a:p>
        </p:txBody>
      </p:sp>
    </p:spTree>
    <p:extLst>
      <p:ext uri="{BB962C8B-B14F-4D97-AF65-F5344CB8AC3E}">
        <p14:creationId xmlns="" xmlns:p14="http://schemas.microsoft.com/office/powerpoint/2010/main" val="420223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0"/>
            <a:ext cx="9144000" cy="769441"/>
          </a:xfrm>
          <a:prstGeom prst="rect">
            <a:avLst/>
          </a:prstGeom>
        </p:spPr>
        <p:txBody>
          <a:bodyPr wrap="square">
            <a:spAutoFit/>
          </a:bodyPr>
          <a:lstStyle/>
          <a:p>
            <a:pPr lvl="0" algn="ctr"/>
            <a:r>
              <a:rPr lang="en-US" sz="4400" dirty="0" smtClean="0">
                <a:solidFill>
                  <a:schemeClr val="accent1"/>
                </a:solidFill>
                <a:latin typeface="Arial Black" panose="020B0A04020102020204" pitchFamily="34" charset="0"/>
              </a:rPr>
              <a:t>“When </a:t>
            </a:r>
            <a:r>
              <a:rPr lang="en-US" sz="4400" dirty="0">
                <a:solidFill>
                  <a:schemeClr val="accent1"/>
                </a:solidFill>
                <a:latin typeface="Arial Black" panose="020B0A04020102020204" pitchFamily="34" charset="0"/>
              </a:rPr>
              <a:t>the “World Wide Web</a:t>
            </a:r>
            <a:r>
              <a:rPr lang="en-US" sz="4400" dirty="0" smtClean="0">
                <a:solidFill>
                  <a:schemeClr val="accent1"/>
                </a:solidFill>
                <a:latin typeface="Arial Black" panose="020B0A04020102020204" pitchFamily="34" charset="0"/>
              </a:rPr>
              <a:t>”</a:t>
            </a:r>
          </a:p>
        </p:txBody>
      </p:sp>
      <p:sp>
        <p:nvSpPr>
          <p:cNvPr id="5" name="Rectangle 4"/>
          <p:cNvSpPr/>
          <p:nvPr/>
        </p:nvSpPr>
        <p:spPr>
          <a:xfrm>
            <a:off x="1198309" y="1752600"/>
            <a:ext cx="6678110" cy="646331"/>
          </a:xfrm>
          <a:prstGeom prst="rect">
            <a:avLst/>
          </a:prstGeom>
        </p:spPr>
        <p:txBody>
          <a:bodyPr wrap="none">
            <a:spAutoFit/>
          </a:bodyPr>
          <a:lstStyle/>
          <a:p>
            <a:pPr lvl="0" algn="ctr"/>
            <a:r>
              <a:rPr lang="en-US" sz="3600" dirty="0">
                <a:solidFill>
                  <a:schemeClr val="accent1"/>
                </a:solidFill>
                <a:latin typeface="Arial Black" panose="020B0A04020102020204" pitchFamily="34" charset="0"/>
              </a:rPr>
              <a:t>E</a:t>
            </a:r>
            <a:r>
              <a:rPr lang="en-US" sz="3600" dirty="0" smtClean="0">
                <a:solidFill>
                  <a:schemeClr val="accent1"/>
                </a:solidFill>
                <a:latin typeface="Arial Black" panose="020B0A04020102020204" pitchFamily="34" charset="0"/>
              </a:rPr>
              <a:t>ntangles </a:t>
            </a:r>
            <a:r>
              <a:rPr lang="en-US" sz="3600" dirty="0">
                <a:solidFill>
                  <a:schemeClr val="accent1"/>
                </a:solidFill>
                <a:latin typeface="Arial Black" panose="020B0A04020102020204" pitchFamily="34" charset="0"/>
              </a:rPr>
              <a:t>M</a:t>
            </a:r>
            <a:r>
              <a:rPr lang="en-US" sz="3600" dirty="0" smtClean="0">
                <a:solidFill>
                  <a:schemeClr val="accent1"/>
                </a:solidFill>
                <a:latin typeface="Arial Black" panose="020B0A04020102020204" pitchFamily="34" charset="0"/>
              </a:rPr>
              <a:t>edia and Film</a:t>
            </a:r>
            <a:endParaRPr lang="en-US" sz="3600" dirty="0">
              <a:solidFill>
                <a:schemeClr val="accent1"/>
              </a:solidFill>
              <a:latin typeface="Arial Black" panose="020B0A04020102020204" pitchFamily="34" charset="0"/>
            </a:endParaRPr>
          </a:p>
        </p:txBody>
      </p:sp>
      <p:sp>
        <p:nvSpPr>
          <p:cNvPr id="6" name="TextBox 5"/>
          <p:cNvSpPr txBox="1"/>
          <p:nvPr/>
        </p:nvSpPr>
        <p:spPr>
          <a:xfrm>
            <a:off x="1432358" y="4720027"/>
            <a:ext cx="6279283" cy="523220"/>
          </a:xfrm>
          <a:prstGeom prst="rect">
            <a:avLst/>
          </a:prstGeom>
          <a:noFill/>
        </p:spPr>
        <p:txBody>
          <a:bodyPr wrap="none" rtlCol="0">
            <a:spAutoFit/>
          </a:bodyPr>
          <a:lstStyle/>
          <a:p>
            <a:r>
              <a:rPr lang="en-US" sz="2800" dirty="0" smtClean="0"/>
              <a:t>Presented by: LaSean  Rinique Shelton</a:t>
            </a:r>
            <a:endParaRPr lang="en-US" sz="2800"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186112" y="2605087"/>
            <a:ext cx="2771775" cy="1647825"/>
          </a:xfrm>
          <a:prstGeom prst="rect">
            <a:avLst/>
          </a:prstGeom>
        </p:spPr>
      </p:pic>
    </p:spTree>
    <p:extLst>
      <p:ext uri="{BB962C8B-B14F-4D97-AF65-F5344CB8AC3E}">
        <p14:creationId xmlns="" xmlns:p14="http://schemas.microsoft.com/office/powerpoint/2010/main" val="1597637481"/>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overall…</a:t>
            </a:r>
            <a:endParaRPr lang="en-US" dirty="0"/>
          </a:p>
        </p:txBody>
      </p:sp>
      <p:sp>
        <p:nvSpPr>
          <p:cNvPr id="3" name="Content Placeholder 2"/>
          <p:cNvSpPr>
            <a:spLocks noGrp="1"/>
          </p:cNvSpPr>
          <p:nvPr>
            <p:ph idx="1"/>
          </p:nvPr>
        </p:nvSpPr>
        <p:spPr/>
        <p:txBody>
          <a:bodyPr/>
          <a:lstStyle/>
          <a:p>
            <a:pPr marL="0" indent="0">
              <a:buNone/>
            </a:pPr>
            <a:r>
              <a:rPr lang="en-US" dirty="0" smtClean="0"/>
              <a:t>Today, a google hangout has allowed Board Meetings, and buy in products. Imagine if you will participating in a mastermind session with people everywhere all with a google app.</a:t>
            </a:r>
          </a:p>
          <a:p>
            <a:pPr marL="0" indent="0">
              <a:buNone/>
            </a:pPr>
            <a:endParaRPr lang="en-US" dirty="0"/>
          </a:p>
          <a:p>
            <a:pPr marL="0" indent="0">
              <a:buNone/>
            </a:pPr>
            <a:r>
              <a:rPr lang="en-US" dirty="0" smtClean="0"/>
              <a:t>Skype has awarded us the treat have face to face conversations and marketing avenues. </a:t>
            </a:r>
          </a:p>
          <a:p>
            <a:pPr marL="0" indent="0">
              <a:buNone/>
            </a:pPr>
            <a:endParaRPr lang="en-US" dirty="0"/>
          </a:p>
          <a:p>
            <a:pPr marL="0" indent="0">
              <a:buNone/>
            </a:pPr>
            <a:r>
              <a:rPr lang="en-US" dirty="0" smtClean="0"/>
              <a:t>Android and </a:t>
            </a:r>
            <a:r>
              <a:rPr lang="en-US" dirty="0" err="1" smtClean="0"/>
              <a:t>Iphone</a:t>
            </a:r>
            <a:r>
              <a:rPr lang="en-US" dirty="0" smtClean="0"/>
              <a:t> allows us to speak face to face and or record conversations- again with an app.</a:t>
            </a:r>
            <a:endParaRPr lang="en-US" dirty="0"/>
          </a:p>
        </p:txBody>
      </p:sp>
    </p:spTree>
    <p:extLst>
      <p:ext uri="{BB962C8B-B14F-4D97-AF65-F5344CB8AC3E}">
        <p14:creationId xmlns="" xmlns:p14="http://schemas.microsoft.com/office/powerpoint/2010/main" val="324096401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say you…?</a:t>
            </a:r>
          </a:p>
        </p:txBody>
      </p:sp>
      <p:sp>
        <p:nvSpPr>
          <p:cNvPr id="3" name="Content Placeholder 2"/>
          <p:cNvSpPr>
            <a:spLocks noGrp="1"/>
          </p:cNvSpPr>
          <p:nvPr>
            <p:ph idx="1"/>
          </p:nvPr>
        </p:nvSpPr>
        <p:spPr/>
        <p:txBody>
          <a:bodyPr/>
          <a:lstStyle/>
          <a:p>
            <a:pPr marL="0" indent="0">
              <a:buNone/>
            </a:pPr>
            <a:r>
              <a:rPr lang="en-US" dirty="0" smtClean="0"/>
              <a:t>Still not convinced of change? How about some comparisons…</a:t>
            </a:r>
          </a:p>
          <a:p>
            <a:endParaRPr lang="en-US" dirty="0"/>
          </a:p>
        </p:txBody>
      </p:sp>
    </p:spTree>
    <p:extLst>
      <p:ext uri="{BB962C8B-B14F-4D97-AF65-F5344CB8AC3E}">
        <p14:creationId xmlns="" xmlns:p14="http://schemas.microsoft.com/office/powerpoint/2010/main" val="3214302315"/>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TV</a:t>
            </a:r>
            <a:endParaRPr lang="en-US" dirty="0"/>
          </a:p>
        </p:txBody>
      </p:sp>
      <p:sp>
        <p:nvSpPr>
          <p:cNvPr id="5" name="Text Placeholder 4"/>
          <p:cNvSpPr>
            <a:spLocks noGrp="1"/>
          </p:cNvSpPr>
          <p:nvPr>
            <p:ph type="body" idx="1"/>
          </p:nvPr>
        </p:nvSpPr>
        <p:spPr/>
        <p:txBody>
          <a:bodyPr/>
          <a:lstStyle/>
          <a:p>
            <a:r>
              <a:rPr lang="en-US" b="1" u="sng" dirty="0" smtClean="0"/>
              <a:t>Television Then</a:t>
            </a:r>
            <a:endParaRPr lang="en-US" b="1" u="sng" dirty="0"/>
          </a:p>
        </p:txBody>
      </p:sp>
      <p:sp>
        <p:nvSpPr>
          <p:cNvPr id="6" name="Text Placeholder 5"/>
          <p:cNvSpPr>
            <a:spLocks noGrp="1"/>
          </p:cNvSpPr>
          <p:nvPr>
            <p:ph type="body" sz="quarter" idx="3"/>
          </p:nvPr>
        </p:nvSpPr>
        <p:spPr/>
        <p:txBody>
          <a:bodyPr/>
          <a:lstStyle/>
          <a:p>
            <a:r>
              <a:rPr lang="en-US" b="1" u="sng" dirty="0" smtClean="0"/>
              <a:t>Television Now</a:t>
            </a:r>
            <a:endParaRPr lang="en-US" b="1" u="sng" dirty="0"/>
          </a:p>
        </p:txBody>
      </p:sp>
      <p:sp>
        <p:nvSpPr>
          <p:cNvPr id="7" name="Content Placeholder 6"/>
          <p:cNvSpPr>
            <a:spLocks noGrp="1"/>
          </p:cNvSpPr>
          <p:nvPr>
            <p:ph sz="quarter" idx="13"/>
          </p:nvPr>
        </p:nvSpPr>
        <p:spPr/>
        <p:txBody>
          <a:bodyPr/>
          <a:lstStyle/>
          <a:p>
            <a:r>
              <a:rPr lang="en-US" dirty="0" smtClean="0"/>
              <a:t>Fewer channels</a:t>
            </a:r>
          </a:p>
          <a:p>
            <a:r>
              <a:rPr lang="en-US" dirty="0" smtClean="0"/>
              <a:t>Shut off after dusk</a:t>
            </a:r>
          </a:p>
          <a:p>
            <a:r>
              <a:rPr lang="en-US" dirty="0" smtClean="0"/>
              <a:t>Very monitored and censored</a:t>
            </a:r>
          </a:p>
          <a:p>
            <a:r>
              <a:rPr lang="en-US" dirty="0" smtClean="0"/>
              <a:t>Black and white color</a:t>
            </a:r>
          </a:p>
          <a:p>
            <a:r>
              <a:rPr lang="en-US" dirty="0" smtClean="0"/>
              <a:t>Huge</a:t>
            </a:r>
          </a:p>
          <a:p>
            <a:r>
              <a:rPr lang="en-US" dirty="0" smtClean="0"/>
              <a:t>Needed a visible antenna</a:t>
            </a:r>
          </a:p>
          <a:p>
            <a:endParaRPr lang="en-US" dirty="0" smtClean="0"/>
          </a:p>
          <a:p>
            <a:endParaRPr lang="en-US" dirty="0"/>
          </a:p>
        </p:txBody>
      </p:sp>
      <p:sp>
        <p:nvSpPr>
          <p:cNvPr id="8" name="Content Placeholder 7"/>
          <p:cNvSpPr>
            <a:spLocks noGrp="1"/>
          </p:cNvSpPr>
          <p:nvPr>
            <p:ph sz="quarter" idx="14"/>
          </p:nvPr>
        </p:nvSpPr>
        <p:spPr/>
        <p:txBody>
          <a:bodyPr/>
          <a:lstStyle/>
          <a:p>
            <a:r>
              <a:rPr lang="en-US" dirty="0" smtClean="0"/>
              <a:t>Thousands of channels</a:t>
            </a:r>
          </a:p>
          <a:p>
            <a:r>
              <a:rPr lang="en-US" dirty="0" smtClean="0"/>
              <a:t>24/7 access</a:t>
            </a:r>
          </a:p>
          <a:p>
            <a:r>
              <a:rPr lang="en-US" dirty="0" smtClean="0"/>
              <a:t>Less censored and at times needs parental blocks</a:t>
            </a:r>
          </a:p>
          <a:p>
            <a:r>
              <a:rPr lang="en-US" dirty="0" smtClean="0"/>
              <a:t>HD, HDTV, sharp color</a:t>
            </a:r>
          </a:p>
          <a:p>
            <a:r>
              <a:rPr lang="en-US" dirty="0" smtClean="0"/>
              <a:t>Antenna built in to catch signals</a:t>
            </a:r>
          </a:p>
          <a:p>
            <a:r>
              <a:rPr lang="en-US" dirty="0" smtClean="0"/>
              <a:t>Can be viewed online</a:t>
            </a:r>
            <a:endParaRPr lang="en-US" dirty="0"/>
          </a:p>
        </p:txBody>
      </p:sp>
    </p:spTree>
    <p:extLst>
      <p:ext uri="{BB962C8B-B14F-4D97-AF65-F5344CB8AC3E}">
        <p14:creationId xmlns="" xmlns:p14="http://schemas.microsoft.com/office/powerpoint/2010/main" val="400066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t>
            </a:r>
            <a:endParaRPr lang="en-US" dirty="0"/>
          </a:p>
        </p:txBody>
      </p:sp>
      <p:sp>
        <p:nvSpPr>
          <p:cNvPr id="4" name="Text Placeholder 3"/>
          <p:cNvSpPr>
            <a:spLocks noGrp="1"/>
          </p:cNvSpPr>
          <p:nvPr>
            <p:ph type="body" idx="1"/>
          </p:nvPr>
        </p:nvSpPr>
        <p:spPr/>
        <p:txBody>
          <a:bodyPr/>
          <a:lstStyle/>
          <a:p>
            <a:r>
              <a:rPr lang="en-US" b="1" u="sng" dirty="0" smtClean="0"/>
              <a:t>Radio then</a:t>
            </a:r>
            <a:r>
              <a:rPr lang="en-US" dirty="0" smtClean="0"/>
              <a:t>	</a:t>
            </a:r>
            <a:endParaRPr lang="en-US" dirty="0"/>
          </a:p>
        </p:txBody>
      </p:sp>
      <p:sp>
        <p:nvSpPr>
          <p:cNvPr id="5" name="Text Placeholder 4"/>
          <p:cNvSpPr>
            <a:spLocks noGrp="1"/>
          </p:cNvSpPr>
          <p:nvPr>
            <p:ph type="body" sz="quarter" idx="3"/>
          </p:nvPr>
        </p:nvSpPr>
        <p:spPr/>
        <p:txBody>
          <a:bodyPr/>
          <a:lstStyle/>
          <a:p>
            <a:r>
              <a:rPr lang="en-US" b="1" u="sng" dirty="0" smtClean="0"/>
              <a:t>Radio Now</a:t>
            </a:r>
            <a:endParaRPr lang="en-US" b="1" u="sng" dirty="0"/>
          </a:p>
        </p:txBody>
      </p:sp>
      <p:sp>
        <p:nvSpPr>
          <p:cNvPr id="6" name="Content Placeholder 5"/>
          <p:cNvSpPr>
            <a:spLocks noGrp="1"/>
          </p:cNvSpPr>
          <p:nvPr>
            <p:ph sz="quarter" idx="13"/>
          </p:nvPr>
        </p:nvSpPr>
        <p:spPr/>
        <p:txBody>
          <a:bodyPr/>
          <a:lstStyle/>
          <a:p>
            <a:r>
              <a:rPr lang="en-US" dirty="0" smtClean="0"/>
              <a:t>FM or AM choice</a:t>
            </a:r>
          </a:p>
          <a:p>
            <a:r>
              <a:rPr lang="en-US" dirty="0" smtClean="0"/>
              <a:t>FCC regulated</a:t>
            </a:r>
          </a:p>
          <a:p>
            <a:r>
              <a:rPr lang="en-US" dirty="0" smtClean="0"/>
              <a:t>EITHER talk or music</a:t>
            </a:r>
          </a:p>
          <a:p>
            <a:r>
              <a:rPr lang="en-US" dirty="0" smtClean="0"/>
              <a:t>Limit to airtime as per station</a:t>
            </a:r>
          </a:p>
          <a:p>
            <a:r>
              <a:rPr lang="en-US" dirty="0" smtClean="0"/>
              <a:t>Can only be heard at that time! If you missed it….</a:t>
            </a:r>
            <a:endParaRPr lang="en-US" dirty="0"/>
          </a:p>
        </p:txBody>
      </p:sp>
      <p:sp>
        <p:nvSpPr>
          <p:cNvPr id="7" name="Content Placeholder 6"/>
          <p:cNvSpPr>
            <a:spLocks noGrp="1"/>
          </p:cNvSpPr>
          <p:nvPr>
            <p:ph sz="quarter" idx="14"/>
          </p:nvPr>
        </p:nvSpPr>
        <p:spPr/>
        <p:txBody>
          <a:bodyPr/>
          <a:lstStyle/>
          <a:p>
            <a:r>
              <a:rPr lang="en-US" dirty="0" smtClean="0"/>
              <a:t>Satellite, Digital, Online, as well as FM and AM</a:t>
            </a:r>
          </a:p>
          <a:p>
            <a:r>
              <a:rPr lang="en-US" dirty="0" smtClean="0"/>
              <a:t>Free Speech </a:t>
            </a:r>
          </a:p>
          <a:p>
            <a:r>
              <a:rPr lang="en-US" dirty="0" smtClean="0"/>
              <a:t>Can schedule shows at leisure</a:t>
            </a:r>
          </a:p>
          <a:p>
            <a:r>
              <a:rPr lang="en-US" dirty="0" smtClean="0"/>
              <a:t>Can create networks</a:t>
            </a:r>
          </a:p>
          <a:p>
            <a:r>
              <a:rPr lang="en-US" dirty="0" smtClean="0"/>
              <a:t>Can archive, share and rebroadcast </a:t>
            </a:r>
            <a:endParaRPr lang="en-US" dirty="0"/>
          </a:p>
        </p:txBody>
      </p:sp>
    </p:spTree>
    <p:extLst>
      <p:ext uri="{BB962C8B-B14F-4D97-AF65-F5344CB8AC3E}">
        <p14:creationId xmlns="" xmlns:p14="http://schemas.microsoft.com/office/powerpoint/2010/main" val="206819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Film</a:t>
            </a:r>
            <a:endParaRPr lang="en-US" dirty="0"/>
          </a:p>
        </p:txBody>
      </p:sp>
      <p:sp>
        <p:nvSpPr>
          <p:cNvPr id="5" name="Text Placeholder 4"/>
          <p:cNvSpPr>
            <a:spLocks noGrp="1"/>
          </p:cNvSpPr>
          <p:nvPr>
            <p:ph type="body" idx="1"/>
          </p:nvPr>
        </p:nvSpPr>
        <p:spPr/>
        <p:txBody>
          <a:bodyPr/>
          <a:lstStyle/>
          <a:p>
            <a:r>
              <a:rPr lang="en-US" b="1" u="sng" dirty="0" smtClean="0"/>
              <a:t>Film then</a:t>
            </a:r>
            <a:endParaRPr lang="en-US" b="1" u="sng" dirty="0"/>
          </a:p>
        </p:txBody>
      </p:sp>
      <p:sp>
        <p:nvSpPr>
          <p:cNvPr id="6" name="Text Placeholder 5"/>
          <p:cNvSpPr>
            <a:spLocks noGrp="1"/>
          </p:cNvSpPr>
          <p:nvPr>
            <p:ph type="body" sz="quarter" idx="3"/>
          </p:nvPr>
        </p:nvSpPr>
        <p:spPr/>
        <p:txBody>
          <a:bodyPr/>
          <a:lstStyle/>
          <a:p>
            <a:r>
              <a:rPr lang="en-US" b="1" u="sng" dirty="0" smtClean="0"/>
              <a:t>Film now</a:t>
            </a:r>
            <a:endParaRPr lang="en-US" b="1" u="sng" dirty="0"/>
          </a:p>
        </p:txBody>
      </p:sp>
      <p:sp>
        <p:nvSpPr>
          <p:cNvPr id="7" name="Content Placeholder 6"/>
          <p:cNvSpPr>
            <a:spLocks noGrp="1"/>
          </p:cNvSpPr>
          <p:nvPr>
            <p:ph sz="quarter" idx="13"/>
          </p:nvPr>
        </p:nvSpPr>
        <p:spPr/>
        <p:txBody>
          <a:bodyPr/>
          <a:lstStyle/>
          <a:p>
            <a:r>
              <a:rPr lang="en-US" dirty="0" smtClean="0"/>
              <a:t>Auditions needed</a:t>
            </a:r>
          </a:p>
          <a:p>
            <a:r>
              <a:rPr lang="en-US" dirty="0" smtClean="0"/>
              <a:t>Huge investments</a:t>
            </a:r>
          </a:p>
          <a:p>
            <a:r>
              <a:rPr lang="en-US" dirty="0" smtClean="0"/>
              <a:t>Big Production companies</a:t>
            </a:r>
          </a:p>
          <a:p>
            <a:r>
              <a:rPr lang="en-US" dirty="0" smtClean="0"/>
              <a:t>Specified demographic</a:t>
            </a:r>
          </a:p>
          <a:p>
            <a:r>
              <a:rPr lang="en-US" dirty="0" smtClean="0"/>
              <a:t>Professional equipment</a:t>
            </a:r>
          </a:p>
          <a:p>
            <a:endParaRPr lang="en-US" dirty="0" smtClean="0"/>
          </a:p>
          <a:p>
            <a:endParaRPr lang="en-US" dirty="0"/>
          </a:p>
        </p:txBody>
      </p:sp>
      <p:sp>
        <p:nvSpPr>
          <p:cNvPr id="8" name="Content Placeholder 7"/>
          <p:cNvSpPr>
            <a:spLocks noGrp="1"/>
          </p:cNvSpPr>
          <p:nvPr>
            <p:ph sz="quarter" idx="14"/>
          </p:nvPr>
        </p:nvSpPr>
        <p:spPr/>
        <p:txBody>
          <a:bodyPr/>
          <a:lstStyle/>
          <a:p>
            <a:r>
              <a:rPr lang="en-US" dirty="0" smtClean="0"/>
              <a:t>Film from Phone, Tablet or computer</a:t>
            </a:r>
          </a:p>
          <a:p>
            <a:r>
              <a:rPr lang="en-US" dirty="0" smtClean="0"/>
              <a:t>Lower budgets</a:t>
            </a:r>
          </a:p>
          <a:p>
            <a:r>
              <a:rPr lang="en-US" dirty="0" smtClean="0"/>
              <a:t>Indie Artist and Producers</a:t>
            </a:r>
          </a:p>
          <a:p>
            <a:r>
              <a:rPr lang="en-US" dirty="0" smtClean="0"/>
              <a:t>Can insert scenes from anywhere</a:t>
            </a:r>
          </a:p>
          <a:p>
            <a:r>
              <a:rPr lang="en-US" dirty="0" smtClean="0"/>
              <a:t>A lens, plug in mic and dream.</a:t>
            </a:r>
            <a:endParaRPr lang="en-US" dirty="0"/>
          </a:p>
        </p:txBody>
      </p:sp>
    </p:spTree>
    <p:extLst>
      <p:ext uri="{BB962C8B-B14F-4D97-AF65-F5344CB8AC3E}">
        <p14:creationId xmlns="" xmlns:p14="http://schemas.microsoft.com/office/powerpoint/2010/main" val="3216463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a:t>
            </a:r>
            <a:endParaRPr lang="en-US" dirty="0"/>
          </a:p>
        </p:txBody>
      </p:sp>
      <p:sp>
        <p:nvSpPr>
          <p:cNvPr id="3" name="Text Placeholder 2"/>
          <p:cNvSpPr>
            <a:spLocks noGrp="1"/>
          </p:cNvSpPr>
          <p:nvPr>
            <p:ph type="body" idx="1"/>
          </p:nvPr>
        </p:nvSpPr>
        <p:spPr/>
        <p:txBody>
          <a:bodyPr/>
          <a:lstStyle/>
          <a:p>
            <a:r>
              <a:rPr lang="en-US" b="1" u="sng" dirty="0" smtClean="0"/>
              <a:t>Print Then</a:t>
            </a:r>
            <a:r>
              <a:rPr lang="en-US" dirty="0" smtClean="0"/>
              <a:t>	</a:t>
            </a:r>
            <a:endParaRPr lang="en-US" dirty="0"/>
          </a:p>
        </p:txBody>
      </p:sp>
      <p:sp>
        <p:nvSpPr>
          <p:cNvPr id="4" name="Text Placeholder 3"/>
          <p:cNvSpPr>
            <a:spLocks noGrp="1"/>
          </p:cNvSpPr>
          <p:nvPr>
            <p:ph type="body" sz="quarter" idx="3"/>
          </p:nvPr>
        </p:nvSpPr>
        <p:spPr/>
        <p:txBody>
          <a:bodyPr/>
          <a:lstStyle/>
          <a:p>
            <a:r>
              <a:rPr lang="en-US" b="1" u="sng" dirty="0" smtClean="0"/>
              <a:t>Print Now</a:t>
            </a:r>
            <a:endParaRPr lang="en-US" b="1" u="sng" dirty="0"/>
          </a:p>
        </p:txBody>
      </p:sp>
      <p:sp>
        <p:nvSpPr>
          <p:cNvPr id="5" name="Content Placeholder 4"/>
          <p:cNvSpPr>
            <a:spLocks noGrp="1"/>
          </p:cNvSpPr>
          <p:nvPr>
            <p:ph sz="quarter" idx="13"/>
          </p:nvPr>
        </p:nvSpPr>
        <p:spPr/>
        <p:txBody>
          <a:bodyPr/>
          <a:lstStyle/>
          <a:p>
            <a:r>
              <a:rPr lang="en-US" dirty="0" smtClean="0"/>
              <a:t>Typewriters</a:t>
            </a:r>
          </a:p>
          <a:p>
            <a:r>
              <a:rPr lang="en-US" dirty="0" smtClean="0"/>
              <a:t>Word processors</a:t>
            </a:r>
          </a:p>
          <a:p>
            <a:r>
              <a:rPr lang="en-US" dirty="0" smtClean="0"/>
              <a:t>Publisher Companies</a:t>
            </a:r>
          </a:p>
          <a:p>
            <a:r>
              <a:rPr lang="en-US" dirty="0" smtClean="0"/>
              <a:t>Years before published</a:t>
            </a:r>
          </a:p>
          <a:p>
            <a:r>
              <a:rPr lang="en-US" dirty="0" smtClean="0"/>
              <a:t>Longer time to become Best Seller</a:t>
            </a:r>
          </a:p>
          <a:p>
            <a:endParaRPr lang="en-US" dirty="0"/>
          </a:p>
        </p:txBody>
      </p:sp>
      <p:sp>
        <p:nvSpPr>
          <p:cNvPr id="6" name="Content Placeholder 5"/>
          <p:cNvSpPr>
            <a:spLocks noGrp="1"/>
          </p:cNvSpPr>
          <p:nvPr>
            <p:ph sz="quarter" idx="14"/>
          </p:nvPr>
        </p:nvSpPr>
        <p:spPr/>
        <p:txBody>
          <a:bodyPr/>
          <a:lstStyle/>
          <a:p>
            <a:r>
              <a:rPr lang="en-US" dirty="0" smtClean="0"/>
              <a:t>Voice Transcribe work</a:t>
            </a:r>
          </a:p>
          <a:p>
            <a:pPr marL="0" indent="0">
              <a:buNone/>
            </a:pPr>
            <a:r>
              <a:rPr lang="en-US" dirty="0" smtClean="0"/>
              <a:t>From phone</a:t>
            </a:r>
          </a:p>
          <a:p>
            <a:pPr marL="0" indent="0">
              <a:buNone/>
            </a:pPr>
            <a:r>
              <a:rPr lang="en-US" dirty="0" smtClean="0"/>
              <a:t>Independent publishing options</a:t>
            </a:r>
          </a:p>
          <a:p>
            <a:pPr marL="0" indent="0">
              <a:buNone/>
            </a:pPr>
            <a:r>
              <a:rPr lang="en-US" dirty="0" smtClean="0"/>
              <a:t>Over night Best Seller</a:t>
            </a:r>
            <a:endParaRPr lang="en-US" dirty="0"/>
          </a:p>
        </p:txBody>
      </p:sp>
    </p:spTree>
    <p:extLst>
      <p:ext uri="{BB962C8B-B14F-4D97-AF65-F5344CB8AC3E}">
        <p14:creationId xmlns="" xmlns:p14="http://schemas.microsoft.com/office/powerpoint/2010/main" val="12826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00"/>
                </a:solidFill>
              </a:rPr>
              <a:t>Social Media Explained</a:t>
            </a:r>
            <a:endParaRPr lang="en-US" dirty="0">
              <a:solidFill>
                <a:srgbClr val="FF3300"/>
              </a:solidFill>
            </a:endParaRP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927" y="1752600"/>
            <a:ext cx="9137073" cy="4297680"/>
          </a:xfrm>
        </p:spPr>
      </p:pic>
      <p:sp>
        <p:nvSpPr>
          <p:cNvPr id="5" name="Rectangle 4"/>
          <p:cNvSpPr/>
          <p:nvPr/>
        </p:nvSpPr>
        <p:spPr>
          <a:xfrm>
            <a:off x="2743200" y="2438400"/>
            <a:ext cx="457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p>
          <a:p>
            <a:pPr algn="ctr"/>
            <a:endParaRPr lang="en-US" dirty="0" smtClean="0"/>
          </a:p>
          <a:p>
            <a:pPr algn="ctr"/>
            <a:r>
              <a:rPr lang="en-US" dirty="0" smtClean="0"/>
              <a:t>P</a:t>
            </a:r>
          </a:p>
          <a:p>
            <a:pPr algn="ctr"/>
            <a:r>
              <a:rPr lang="en-US" dirty="0"/>
              <a:t>e</a:t>
            </a:r>
            <a:endParaRPr lang="en-US" dirty="0" smtClean="0"/>
          </a:p>
          <a:p>
            <a:pPr algn="ctr"/>
            <a:r>
              <a:rPr lang="en-US" dirty="0" smtClean="0"/>
              <a:t>e</a:t>
            </a:r>
          </a:p>
          <a:p>
            <a:pPr algn="ctr"/>
            <a:r>
              <a:rPr lang="en-US" dirty="0" smtClean="0"/>
              <a:t>k</a:t>
            </a:r>
          </a:p>
          <a:p>
            <a:pPr algn="ctr"/>
            <a:r>
              <a:rPr lang="en-US" dirty="0" err="1" smtClean="0"/>
              <a:t>i</a:t>
            </a:r>
            <a:endParaRPr lang="en-US" dirty="0" smtClean="0"/>
          </a:p>
          <a:p>
            <a:pPr algn="ctr"/>
            <a:r>
              <a:rPr lang="en-US" dirty="0"/>
              <a:t>n</a:t>
            </a:r>
            <a:endParaRPr lang="en-US" dirty="0" smtClean="0"/>
          </a:p>
          <a:p>
            <a:pPr algn="ctr"/>
            <a:r>
              <a:rPr lang="en-US" dirty="0" smtClean="0"/>
              <a:t>g</a:t>
            </a:r>
          </a:p>
          <a:p>
            <a:pPr algn="ctr"/>
            <a:endParaRPr lang="en-US" dirty="0"/>
          </a:p>
        </p:txBody>
      </p:sp>
    </p:spTree>
    <p:extLst>
      <p:ext uri="{BB962C8B-B14F-4D97-AF65-F5344CB8AC3E}">
        <p14:creationId xmlns="" xmlns:p14="http://schemas.microsoft.com/office/powerpoint/2010/main" val="592134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p:spPr>
      </p:pic>
    </p:spTree>
    <p:extLst>
      <p:ext uri="{BB962C8B-B14F-4D97-AF65-F5344CB8AC3E}">
        <p14:creationId xmlns="" xmlns:p14="http://schemas.microsoft.com/office/powerpoint/2010/main" val="333962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a:t>
            </a:r>
            <a:endParaRPr lang="en-US" dirty="0"/>
          </a:p>
        </p:txBody>
      </p:sp>
      <p:sp>
        <p:nvSpPr>
          <p:cNvPr id="3" name="Content Placeholder 2"/>
          <p:cNvSpPr>
            <a:spLocks noGrp="1"/>
          </p:cNvSpPr>
          <p:nvPr>
            <p:ph idx="1"/>
          </p:nvPr>
        </p:nvSpPr>
        <p:spPr/>
        <p:txBody>
          <a:bodyPr>
            <a:normAutofit/>
          </a:bodyPr>
          <a:lstStyle/>
          <a:p>
            <a:r>
              <a:rPr lang="en-US" sz="3200" b="1" dirty="0" smtClean="0"/>
              <a:t>Social Media</a:t>
            </a:r>
          </a:p>
          <a:p>
            <a:pPr marL="457200" indent="-457200">
              <a:buFont typeface="+mj-lt"/>
              <a:buAutoNum type="arabicParenR"/>
            </a:pPr>
            <a:r>
              <a:rPr lang="en-US" dirty="0" smtClean="0"/>
              <a:t>YouTube</a:t>
            </a:r>
          </a:p>
          <a:p>
            <a:pPr marL="457200" indent="-457200">
              <a:buFont typeface="+mj-lt"/>
              <a:buAutoNum type="arabicParenR"/>
            </a:pPr>
            <a:r>
              <a:rPr lang="en-US" dirty="0" smtClean="0"/>
              <a:t>Facebook</a:t>
            </a:r>
          </a:p>
          <a:p>
            <a:pPr marL="457200" indent="-457200">
              <a:buFont typeface="+mj-lt"/>
              <a:buAutoNum type="arabicParenR"/>
            </a:pPr>
            <a:r>
              <a:rPr lang="en-US" dirty="0" smtClean="0"/>
              <a:t>Twitter</a:t>
            </a:r>
          </a:p>
          <a:p>
            <a:pPr marL="457200" indent="-457200">
              <a:buFont typeface="+mj-lt"/>
              <a:buAutoNum type="arabicParenR"/>
            </a:pPr>
            <a:r>
              <a:rPr lang="en-US" dirty="0" smtClean="0"/>
              <a:t>Pinterest</a:t>
            </a:r>
          </a:p>
          <a:p>
            <a:pPr marL="457200" indent="-457200">
              <a:buFont typeface="+mj-lt"/>
              <a:buAutoNum type="arabicParenR"/>
            </a:pPr>
            <a:r>
              <a:rPr lang="en-US" dirty="0" smtClean="0"/>
              <a:t>Yelp</a:t>
            </a:r>
          </a:p>
          <a:p>
            <a:pPr marL="457200" indent="-457200">
              <a:buFont typeface="+mj-lt"/>
              <a:buAutoNum type="arabicParenR"/>
            </a:pPr>
            <a:r>
              <a:rPr lang="en-US" dirty="0" smtClean="0"/>
              <a:t>LinkedIn</a:t>
            </a:r>
          </a:p>
          <a:p>
            <a:pPr marL="457200" indent="-457200">
              <a:buFont typeface="+mj-lt"/>
              <a:buAutoNum type="arabicParenR"/>
            </a:pPr>
            <a:r>
              <a:rPr lang="en-US" dirty="0" smtClean="0"/>
              <a:t>Tumblr</a:t>
            </a:r>
          </a:p>
          <a:p>
            <a:pPr marL="457200" indent="-457200">
              <a:buFont typeface="+mj-lt"/>
              <a:buAutoNum type="arabicParenR"/>
            </a:pPr>
            <a:r>
              <a:rPr lang="en-US" dirty="0" err="1" smtClean="0"/>
              <a:t>Craiglist</a:t>
            </a:r>
            <a:endParaRPr lang="en-US" dirty="0" smtClean="0"/>
          </a:p>
          <a:p>
            <a:pPr marL="457200" indent="-457200">
              <a:buFont typeface="+mj-lt"/>
              <a:buAutoNum type="arabicParenR"/>
            </a:pPr>
            <a:endParaRPr lang="en-US" dirty="0" smtClean="0"/>
          </a:p>
          <a:p>
            <a:pPr marL="457200" indent="-457200">
              <a:buFont typeface="+mj-lt"/>
              <a:buAutoNum type="arabicPeriod"/>
            </a:pPr>
            <a:endParaRPr lang="en-US" dirty="0" smtClean="0"/>
          </a:p>
          <a:p>
            <a:endParaRPr lang="en-US" dirty="0"/>
          </a:p>
        </p:txBody>
      </p:sp>
    </p:spTree>
    <p:extLst>
      <p:ext uri="{BB962C8B-B14F-4D97-AF65-F5344CB8AC3E}">
        <p14:creationId xmlns="" xmlns:p14="http://schemas.microsoft.com/office/powerpoint/2010/main" val="3852307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514600" y="1828800"/>
            <a:ext cx="6239159" cy="29260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3286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66700"/>
            <a:ext cx="4343401" cy="2095500"/>
          </a:xfrm>
        </p:spPr>
        <p:txBody>
          <a:bodyPr/>
          <a:lstStyle/>
          <a:p>
            <a:r>
              <a:rPr lang="en-US" dirty="0" smtClean="0"/>
              <a:t>LaSean Rinique Shelton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19138" y="701675"/>
            <a:ext cx="3852862" cy="4995862"/>
          </a:xfrm>
        </p:spPr>
      </p:pic>
      <p:sp>
        <p:nvSpPr>
          <p:cNvPr id="4" name="Text Placeholder 3"/>
          <p:cNvSpPr>
            <a:spLocks noGrp="1"/>
          </p:cNvSpPr>
          <p:nvPr>
            <p:ph type="body" sz="half" idx="2"/>
          </p:nvPr>
        </p:nvSpPr>
        <p:spPr/>
        <p:txBody>
          <a:bodyPr/>
          <a:lstStyle/>
          <a:p>
            <a:r>
              <a:rPr lang="en-US" sz="2000" b="1" dirty="0" smtClean="0"/>
              <a:t>Author</a:t>
            </a:r>
          </a:p>
          <a:p>
            <a:r>
              <a:rPr lang="en-US" sz="2000" b="1" dirty="0" smtClean="0"/>
              <a:t>Coach</a:t>
            </a:r>
          </a:p>
          <a:p>
            <a:r>
              <a:rPr lang="en-US" sz="2000" b="1" dirty="0" smtClean="0"/>
              <a:t>Consultant</a:t>
            </a:r>
          </a:p>
          <a:p>
            <a:r>
              <a:rPr lang="en-US" sz="2000" b="1" dirty="0"/>
              <a:t>Train the Trainer</a:t>
            </a:r>
          </a:p>
          <a:p>
            <a:r>
              <a:rPr lang="en-US" sz="2000" b="1" dirty="0" smtClean="0"/>
              <a:t>Radio Personality</a:t>
            </a:r>
          </a:p>
          <a:p>
            <a:r>
              <a:rPr lang="en-US" sz="2000" b="1" dirty="0" smtClean="0"/>
              <a:t>Television Personality</a:t>
            </a:r>
          </a:p>
          <a:p>
            <a:r>
              <a:rPr lang="en-US" sz="2000" b="1" dirty="0" smtClean="0"/>
              <a:t>Motivational Speaker</a:t>
            </a:r>
          </a:p>
          <a:p>
            <a:endParaRPr lang="en-US" dirty="0"/>
          </a:p>
        </p:txBody>
      </p:sp>
    </p:spTree>
    <p:extLst>
      <p:ext uri="{BB962C8B-B14F-4D97-AF65-F5344CB8AC3E}">
        <p14:creationId xmlns="" xmlns:p14="http://schemas.microsoft.com/office/powerpoint/2010/main" val="2268979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71600"/>
            <a:ext cx="4940840" cy="1754326"/>
          </a:xfrm>
          <a:prstGeom prst="rect">
            <a:avLst/>
          </a:prstGeom>
          <a:noFill/>
        </p:spPr>
        <p:txBody>
          <a:bodyPr wrap="none" rtlCol="0">
            <a:spAutoFit/>
          </a:bodyPr>
          <a:lstStyle/>
          <a:p>
            <a:r>
              <a:rPr lang="en-US" dirty="0" smtClean="0"/>
              <a:t>Where we are compared to then…what’s next?</a:t>
            </a:r>
          </a:p>
          <a:p>
            <a:endParaRPr lang="en-US" dirty="0"/>
          </a:p>
          <a:p>
            <a:endParaRPr lang="en-US" dirty="0" smtClean="0"/>
          </a:p>
          <a:p>
            <a:endParaRPr lang="en-US" dirty="0"/>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24250" y="2471737"/>
            <a:ext cx="3803183" cy="34747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6927" y="3125926"/>
            <a:ext cx="3531177" cy="2062103"/>
          </a:xfrm>
          <a:prstGeom prst="rect">
            <a:avLst/>
          </a:prstGeom>
          <a:noFill/>
        </p:spPr>
        <p:txBody>
          <a:bodyPr wrap="square" rtlCol="0">
            <a:spAutoFit/>
          </a:bodyPr>
          <a:lstStyle/>
          <a:p>
            <a:r>
              <a:rPr lang="en-US" sz="3200" dirty="0" smtClean="0"/>
              <a:t>We were exposed 30 years ago…are we paying</a:t>
            </a:r>
          </a:p>
          <a:p>
            <a:r>
              <a:rPr lang="en-US" sz="3200" dirty="0"/>
              <a:t>a</a:t>
            </a:r>
            <a:r>
              <a:rPr lang="en-US" sz="3200" dirty="0" smtClean="0"/>
              <a:t>ttention now?</a:t>
            </a:r>
            <a:endParaRPr lang="en-US" sz="3200" dirty="0"/>
          </a:p>
        </p:txBody>
      </p:sp>
    </p:spTree>
    <p:extLst>
      <p:ext uri="{BB962C8B-B14F-4D97-AF65-F5344CB8AC3E}">
        <p14:creationId xmlns="" xmlns:p14="http://schemas.microsoft.com/office/powerpoint/2010/main" val="2690015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Contact Me</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817562" y="1831181"/>
            <a:ext cx="3136900" cy="4064000"/>
          </a:xfrm>
        </p:spPr>
      </p:pic>
      <p:sp>
        <p:nvSpPr>
          <p:cNvPr id="8" name="TextBox 7"/>
          <p:cNvSpPr txBox="1"/>
          <p:nvPr/>
        </p:nvSpPr>
        <p:spPr>
          <a:xfrm>
            <a:off x="1447800" y="6077589"/>
            <a:ext cx="1824410" cy="369332"/>
          </a:xfrm>
          <a:prstGeom prst="rect">
            <a:avLst/>
          </a:prstGeom>
          <a:noFill/>
        </p:spPr>
        <p:txBody>
          <a:bodyPr wrap="none" rtlCol="0">
            <a:spAutoFit/>
          </a:bodyPr>
          <a:lstStyle/>
          <a:p>
            <a:r>
              <a:rPr lang="en-US" dirty="0" smtClean="0"/>
              <a:t>www.cyjlyj.com</a:t>
            </a:r>
            <a:endParaRPr lang="en-US" dirty="0"/>
          </a:p>
        </p:txBody>
      </p:sp>
      <p:pic>
        <p:nvPicPr>
          <p:cNvPr id="4098" name="Picture 2"/>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4772024" y="1458191"/>
            <a:ext cx="3743325" cy="2247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105400" y="4039877"/>
            <a:ext cx="3076575" cy="1485900"/>
          </a:xfrm>
          <a:prstGeom prst="rect">
            <a:avLst/>
          </a:prstGeom>
        </p:spPr>
      </p:pic>
      <p:sp>
        <p:nvSpPr>
          <p:cNvPr id="10" name="TextBox 9"/>
          <p:cNvSpPr txBox="1"/>
          <p:nvPr/>
        </p:nvSpPr>
        <p:spPr>
          <a:xfrm>
            <a:off x="5105399" y="5504995"/>
            <a:ext cx="3076575" cy="646331"/>
          </a:xfrm>
          <a:prstGeom prst="rect">
            <a:avLst/>
          </a:prstGeom>
          <a:noFill/>
        </p:spPr>
        <p:txBody>
          <a:bodyPr wrap="square" rtlCol="0">
            <a:spAutoFit/>
          </a:bodyPr>
          <a:lstStyle/>
          <a:p>
            <a:pPr algn="ctr"/>
            <a:r>
              <a:rPr lang="en-US" dirty="0" smtClean="0"/>
              <a:t>302-981-2607</a:t>
            </a:r>
          </a:p>
          <a:p>
            <a:pPr algn="ctr"/>
            <a:r>
              <a:rPr lang="en-US" dirty="0" smtClean="0"/>
              <a:t>302-729-2280</a:t>
            </a:r>
            <a:endParaRPr lang="en-US" dirty="0"/>
          </a:p>
        </p:txBody>
      </p:sp>
      <p:sp>
        <p:nvSpPr>
          <p:cNvPr id="11" name="TextBox 10"/>
          <p:cNvSpPr txBox="1"/>
          <p:nvPr/>
        </p:nvSpPr>
        <p:spPr>
          <a:xfrm>
            <a:off x="4745924" y="6262255"/>
            <a:ext cx="3795526" cy="369332"/>
          </a:xfrm>
          <a:prstGeom prst="rect">
            <a:avLst/>
          </a:prstGeom>
          <a:noFill/>
        </p:spPr>
        <p:txBody>
          <a:bodyPr wrap="none" rtlCol="0">
            <a:spAutoFit/>
          </a:bodyPr>
          <a:lstStyle/>
          <a:p>
            <a:r>
              <a:rPr lang="en-US" dirty="0" smtClean="0"/>
              <a:t>www.awakethechampioninyou.org</a:t>
            </a:r>
            <a:endParaRPr lang="en-US" dirty="0"/>
          </a:p>
        </p:txBody>
      </p:sp>
    </p:spTree>
    <p:extLst>
      <p:ext uri="{BB962C8B-B14F-4D97-AF65-F5344CB8AC3E}">
        <p14:creationId xmlns="" xmlns:p14="http://schemas.microsoft.com/office/powerpoint/2010/main" val="3579527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QDxQUDxQWFBUUGBQaFRQVGBgUFBUVFRcWFhUXFBUYHCggGBolHBcYIjEhJSkrLy4vIx82ODMsNygtLysBCgoKDg0OGxAQGy8mICYsMiwvLCwwLywvLCwtMDQsLywvLCwsLy8sLywsLy8tLDQsLCwsLCwsLCwsLCwsLCwsLP/AABEIAMUBAAMBEQACEQEDEQH/xAAbAAEAAwEBAQEAAAAAAAAAAAAAAQQFAwIGB//EAE4QAAICAQMCBAMFAwYJCQkBAAECAxEABBIhBTETIkFRBjJhFCNxgZFCUqEVM2JydLEHJDVzgpKyweElJjQ2Q7O0wvBTVIOEk8PR0vEW/8QAGgEBAAMBAQEAAAAAAAAAAAAAAAIDBAUBBv/EAEQRAAIBAgQCBwUGAggFBQAAAAABAgMRBBIhMUFREyJhcZGh8AWBscHRFDIzcuHxI1IVNDVCgqKywgYkJZLSQ1NiY4P/2gAMAwEAAhEDEQA/AP13PD0YAOAMAYBGATgDAGAMAYAOAMAYAwBeAMAYAOAMAYBGATgDAGAMAYAOAMAYAwBeAMAYAwBgDAGAMAYAwBgDAGAMAYAwBgDAGAMAYAwBgDAGAMAYAwBgDAGAMAYAwCcAjAF4BN4AvAF4AvAF4AvAF4AwBgDAIwCcAjAJwCMAnAF4AvAF4AvAF4AvAF4AwBgDAIwCcAYBGAMAXgDAGALwBgDAJwBgEYBOARgE4AwBgDAGAMAYAwBgEYAwBgDAGAMAYAwBgDAGAMAYAwBgE4AwBgE1gDAIwBgDAGATgCsAYAwBgDAIwBgEYAwBgE4BGAMAYAwBgDAGATgEYBOAMAYAwDOk6sE1DxsKCRCUvfoWK1VfTLHC1PpO2xVCo5V+hS4XPP8A/oIKJ3Hj2Vj2APoO/I4yjOjb9lq8vM8a3ryJC0kYLhSg9VB3OY7BrnkHLqMelllXqxkxblh4ZmuXnb6mxkCZx1WpEa7nuv6Ksx/RQTnqTbsiMpKKuzhp+qRSSmJHBcKrFexpr9D6iuR3Fi+4z1wkldrQ8VSLdkyI+qxssbAtUqq6Ha9bWFgsapePes9cJJtcjxVIuz5nmDrELx+Ijhl3rHY587yCNRQ92ZefYg9sOnJOzXb8wqsWrp9hoZAsPhepdfmAlUlCo+2cFe6xsERTz9SSfX6ZmlUlr7zt0cHSbi1e/V48Xq3sTqetzyeRiouTZwptTE4XcTdfPG9D1F+2HNs8hhKUOtbhffmvo16ZK/FM5o+SiIWrb6SSeERd/nf5Z70kjz7BS214+Sv+ho/D/WZZpxHKVI8OckhSvminEa83XKnt+B9clTm27Pt+JRi8LTp088ecePON/ifTZcc0YAwCMAYAwBgDAIwBgDAGAMAYBNYAwCawBgFXquoMWnlkXuiOw/FVJGTpRU5qL4sqrzcKcpLgmz5HTTyRvNLK4lf7EsgJUAeY2FIHBAOb5xhOMYJWWexyqdSpTlKo3d9GmepuqaiLT6kNJudI9NIkm1VI8UruWqojmsRo0pTg0tG2rdx7LEVoU5pyu0otPvI6jqJfB1UMz+IYpNIQ+0LYlKtVD2xThBShOKtdS8jyrUqOFSnN3s4695b1HVZik0iPSyahIIeAQig7WkHvZvvlcaME4xa2jd/GxbLEVHGUk95KK7ODZBnaXTvHN968WpaJW2KS+1SQdu1gDW70yM4RjJSjonG5ZSqSnCUZ6tSavzMvREvqUEauVI3gKzx/dMIBamN+GKgkLtXir4yb0hr3e/URd5ad/uO+njUafSUpZhptOT5QxuUMIxuZCRbAgDcK+meSbzy72extkj3Ip6FDIpsSbPtGkXdvkXzCTRKOBIwZSC9NZ5AqsnJpeD5dpCN34r5H3Wg6mkzuqXcZprr3ZeKP9E/wzA4tHWlBxSbMz4k0MEUJneNKjLEqdqo5lIVg5I9d355BUoyZswdStOoqUW9ePFW108DuNDpArB/CfYXLs5UlTM7O24/s2zE550a5FfS4ltZbq9rWvw0Vu6x46ouniRyscTOvhkoNoblkVWIHIrgg/QZJU0+BKh005JNtLXX3O6+pw6UNPp5njQIPBjX74ld7eLLMXjsADhoz5R+FCs8jSUdidfp6tNTk31ntw0Ss/B7mxD1GNjQdbJoAkAsQqudo9eGU/nkrMxyozirtafrb5HqTXRqHJdPu/nth5Sewb2v64sxGlNtWT1203K3TerpJBHI7IjPEkjIWHlVgDZv9kX3xZllbDThUlBJtJ2vbcmDqqEt4jxKNxEZEineu1Gv6Hzdvaj657lYlh56ZU3pro9Hr9C9FIHUMpBB5BBsEe4PrkShpxdnuesHgrAIwBgDAIwBgDAJwBgHPVOVjYqNzBWIX3IFgfnnqJRSbSZnHq0gHOnk9AT2FnaOBRPcn9MllXMvVCLf30ez1WT/3eT0/Q/l37cfj7YyrmR6GP86OPU9SZdDqS0bR1FJw3c/d3f6kj8ssoq1WPejJj4KNGaTv1WYqaows0i0SnT4SL7XfFjNTgppRfGbOUqjptzXCmjO18DJFrfEcyM0OlZmPuzqaA9AOwGX05Jyp2VleRRVi4xq5nd5YvzLXWxb9Q9Lfp/I/AZXSelP/ABE66vKt3wPUig9PihYUYtUsUlcch2tgfSwwN++eJ2rOa4xuvAk0nho03wmk/Ev9PTSqkqPujWPUvy0jWzooBbcKI4bteZsRUmnGTe8eXA1YfoYqUdrSe73aLJTTxoHg3Kq3GoiIUKWAZmG79qgBZyqE5T0+Jc5U4q8e7Q4ldH5FdWIjURbWLlQkG/buF03ZjZvKPttm9eL9eRuXs9tJ24L15nvqqRwOF2ytbLNw1JuiKeGGH7qmNKUe3rzipinB2twPaOCVRXvxRW6XrEiE0yI9ll3An9li7iqHfmuf/wC+0Krr6bFmOTopX1LPVNeNT06diu0A1R54DoQf45c4ZJpHns2o5V4tc38D5ySAF9SWZAfFlKKVNOU1jFUkbn5qKg1xYOTvsdxTaUEk/uq75XgtUuzd8yu4BMjQnjb9yrAlyPC6eV8V77AbOK77sd5YrpRjPn1mtt6my8fI6wBfGiu9p0innudT4esJ3f0uZyfrnnBkZX6OXPP/AJLx2/y+40vhhQdYvY145HrR8DpwsfxyM9jNjbrDv3f6qhRWMeNIWKHdqeV2/sjXS8yEmibuuO1ZNF7k8kbX0jz/APrWxmKv+LuSRxp1AFEuf8QiJ818J61XfPeRpb/ipW/ve78R8OfyNLqcK/aZhtFCWShQoefpY4HpwazxPbuM1CUlRg7/AN1fCobnTerjTaSIeGWDSTjg7QoE8gH+7jIuF2c+th3WrS1tZR/0o+j10W5D5itWbU7ewPc+2Z5q6OfTlaS0ufMdH1sjzxBpQwJIIuQchC1c9zRUi+Dz6jMVKcnJJv48jp4ilCNOTUbP3cz645vOSRgDAIwCcAYBU6rO8cJaMbmBX0LUCyhm2jltqktQ5NVkZNpaFtGEZzSk9P00XvehlajqM6HctyRg15Ym3OPAkk3Lz33qq163XrkHJr12GmFGlJWej79F1kvhqNN1OZqD+X+cphG5EhVqVQeNvB7+vccA4UpCdCktY67cVp9fkVdTrtRKgLq0aGmACSbj90SquEIbzMCa4q1U8545SZbGlRhKyd3tuue6vpovrsXY+qzBmLpQAk3R7WGwKVCHxflbcCTX/wCpySk7mTEQp06TnF324rW++nC3rdHGX4nRwymMlCdhuuQwA7X7nt7XnqqWd0cl4qMk01psceiwabxXiSNwXQxuWYspXzEgWb/Z/LjNEsXUm1d7O5XQpUFJwUXqre4yfhWOPU/yhE8YCxlU4ZyWVGkK7izH/wBmO1ZCGPrTk27dXbQ7WN9h4bD06eW76RK93ys9PE7/AA3q112i1GonjG95Y1ZYywB8IR+GRZNUX5xhcTUqKPC1/Pcj7a9l0MHVajd3UW/c7I1I/AnlkRo2+/ZN/mNb0RmDLXY0ByPzzTepCKae23vOQlSqSlFr71r96RbfRaSICF9q1b0zEE7jyxYnk+X+AzLVqdJK83qbaeBjktGN1fzOGsaILs08kI5DNucdyu0UTf0xSnCLd2KmDq5bQj62KPxV1JNMNMYYoZBPJtZiu4GyLZSp72xzLWcY2slqzt+z8NKuqinJrJG5q/EutaN4gpUDzuxa6+7aIAEjsv3lnv2y6bsfO4io4yil2vwt9TFbrszNHe0feBR5StNtVNzi/luWyvptyOZmd4ibtfmvp8zVXVl9ZJp2RWiYsHDC73Rk82f6FUB2J7VzJSeaxqp1pxr2iU9brNJLDMBEFMwAY+GlsRwpbnkgj8uDlaxiWup3acMRCcet93bV6c/E1oF00gaQpGCQFZmVQxVNrAH3Apf0GXQqOa0Mk5VoWhmdt93xO66XTbgAsW5juFBbJUlr/EGVj/pH3yepB1att36/ZeBj61W00m3R6VQB2dI/l8RfP2FfsR/jQy2EYyV5MzYjF4ibs23tvrz+Fzpo4hJG5m0iK0rL4ilLL7RuBex5iDfPbMeNrToZei61/wB+Bfh8TWkk3JrLtrtc0NN02Jid0EY8gj+Qfzf7nI+Xtx2yvDV6tS+dW29alkq9RbTe99+PPvOc/TSdUD4URhKsZCVXeZSyEH3/AOzT/VX2zReWbsM/T11NJS6tvr9X4s4dc6EZBEIFRQhYm/LW5gx2gCrJLE5bCdr3NlDE5XJzbdzQ63MqRW4Yi+ArbDdGrbcOMzVWlHUpw8ZSnaNver/JmB0edDNHUQQtfPilv2Se27zZmpSjmWnmbsRCXRyvK/u7e4+tObjlkYBGAMAYAwCbwCv1HUmKJnAvbzXPPp/vyFSWWLZZSgpzUTH1fXJFWBlCgS3YN9wwFD8jkY1G4pmbFydGplWxyk6fqfGd45kA3vXmryli20jYfoPX1oi8tWIotWvtp7zdmhlSaOvVTrDM32cr4Z2beVvii3fkftfpnsatHRN6ltFYfIs+/r9DM6hPqEZVmMgO3/sg7A/eSAbtkii9oXnknNMIxa08zl4yUFU/h3tZePHkfQdG1H+JrJbSECQ23zkqzWp5PatvcnjnKKuknoToLOkr78T4P/B31EnUa1fDI8cPIT6R7TIdrcdzv/gc52Hl1pdp9b7aw+WjReZdWy79tV4FH4N+Lk0WkMTxyMGkZmkSqTciKKvu3lJrjPKFdQjZo0e0/ZU8VXzxklponu7fI+3+IOqR6TTLM80zrIV8NU2W+5bFHbwtCyT/AMM2zrRhHNY+dweCqYms6UUk1vfgUek6/T9WdldZYpo0razc7SfmHuQSLseoymM41W1szTicNX9nxUk1KLe658j5pPifSFSTpZ64DVICApqua7kjtx+OUdNC2zOq/ZWJTt0kb8NDW+NvD8HpphNxtKGQnvtcq3P65Ova0LczL7KU1PEKe6i0/dofQ9W6tE3UItI0HiuVLbyeI1YMWsVzwl/6uXSqLOoWOPH2aqmFeJm1ZOyXPY5fFU0HT9Osp04kBfbQO0jehs2b9EA/TFWSpxvYrwHsuGLqdErLS5HUuqxaXVaYCIyyatiRISAUEjIo7DkAH9Afc4lUUZJW3LML7L6WFWte2S7149nkVOufGWn007RLpzKY68RlVQqevtzV/QXlc60Iytlub8J7Ir16SqOajfZNvU5/FWv0zaKHVhXaN7RVjKxkbwd261PIMdHLliFThmitCvCYGtPEyw7aUlz12/cjU+DpdbpgFkZ5xuUll2qQDVjbZ/IjJzxLTUbblcaE6uGq1bq0PMzekRbfs8m52abTax3LMTbAMLAPbM0eD5pnyVFWyyu9YyZo6LpRfRaJQZPClYSalt5FDw65a+F4HH0yUY3jHt3LYUb0qa1s9Xr2FPQu+rh6dDK7lXGs3UxDMYbEVkd6zxdZRT7SqDlVhSjJ75vLYu9PM6zaYSBvGGin8rcsXViEv3PAyUc11fexfDpFKKe+VlDSCXT+NGjP4jaAyyqWLMuo30T38rbTf6ZBXjfnbzKY56blFN3yXfeb3wjp2RJipY6eRIXgJbxCSYvvuCb+f0Nc5ZBWT5G3Axabt912a18e7UpdKpJ4mbdQPP3KijtYfs2VHb3o8djxjpaSi38D6av1qckrf9z5rnufTazWTI5EcG9R2beq2aFcH68Z1Ek1ucuEKbV5St7jppNTIzESRbBXDbg1/Sh9P9+GlwIzjBK8ZXLmRKyMAYBIwDzKWryVf14H8BldV1FH+Ha/boj1WvqZuomZ1ZJdi3Y5LoSAeNprnt6Zx3j6yvCrkTu93JXXZpr7jTGCTUo38mVtRFAkKGcsiRsQhAeuabmxbDynmqzoYFyrQ14PTRr42b77Iqq4d4ippq990WtUkKAGR9viXt3cXfPaspl7JpTb1fHz9xKM58FsUOoa3wJB4K7yN+7caAYfs9vXmiL5rsOcU8DSpVFON7q/rYxV8ZJdVJGT1aU6hkeSIi0obUaTtJIKNSKBwAa57nO1h3eHvMspudpNFiPXtGNEkchCsxBDeVj99tI2i6rlQL/HnEo3cro6WFinRbKHwD/O9U/zn/m1GcyhvP1zPoPbH4WG/L/4mH0sf83NV/n0/wBrTZVH+rvv+h0cR/bFP8vykbXUemTajR9J8FC4jETSVVKoWKibPsDlkoSlCFlyOfRxFKhiMV0jte6Xfdnfp7A/Es+0j+ao17hIbB+tjJR/Hfd9CFZP+h6d/wCb6mB8Nj/kLX/1h/dHWU0/wZHSxzf9KUO75ssdZP8Ayf0i/wB9f71z2f3KZXhl/wA3i+5mv8CL9q1us1x7MxjiP9Hg9j67BH+py2h1pyn7jD7W/wCXw1HCLlmff+9yPi/SMdBqwzBipiYAMCQFlpiRZI8rD/120420qWhy/wDh1yp49ZnvdeT/AEM3QznUdT6XfOzSxMf6wSQk/qFzEnmqQ7jvVIKjgsT2za81+p2+HxcnW75/nv8Aa1Oe096nrmRxulPB27P9pkaw/wDNyH+0N/8Adyt/1dd5upr/AKzP8n0PoPiYX1LpgHqn+7Lqn4sDkYRf9PxRS6Pq0caZFNtFpdYHXm1JDkA57B3t3M+Eozi8sVuoyuaE7r9j6Yk7bdO/89Z2qdqWgYj0v0yWmWN9i6TXRUlL7r3KHQ9SsMfTZZGCIo6h5jwoY7toP45GLtlfeU0ZKEaUnousX4dfLLJBM3882h1LChQ3biUofkMkpNtPsL1UnJxnxyN/Qz/h/VRwTGaD71l6eZJhuJLTeKrSBmN81WRg0ndciihOMJ5469S7776m38LOXbVx6RkENwvHYLopmjLSotMKAb09PbJRu7qLOh7PnDpJ/wAqs1Z8XvwfgaWj6CIHSRjGPD/dVwTwyjkyEfteo9vplXRRo/xJNWXrmdupi3Ui4K+vNr6I8SaAnvqOLuvN61t7t6HNX9J4ZLdcDj/Y6j/vHDVaSRp9kesAYgkR723UVG2lB7UpPGXxnFxzJaHSgstNNx05lr4Y1JuSN5TKy0SSbrij6n1yDnGT0Mv2inUlaC2N7PD0jAJvAPEiq4AaiDyAebr1/iMrq0oVY5Zq65CMmtUzGlVQzAhBRNAeF29O5u6z5WtGlCpKMoxVm9uj24bu9zdHM0mm/MzPiWLdpl29vEql2dzGeeDt9Pa/yu/oPYjh0csq4/8Ax7P5f3L8NJqq78uN+fiXOvaN5Y4DCjSUOSjIDVLVksAfXt29x69ODSbuY6clGUrsofFmpieVFBgZlVgyyuTs5AIOxuHB+t2MyzaucTGTg5pJq/aZWtWI+GqgGo93kVnS2mlJoqGaiQwINcfKQbOb8LdU/f69eJFZLJL1q/XwNvSaWV00nhqSinzNwlDxg1UxDhQARVfjffIzaUpXOrhZRVLVmZ8AfzvVP85/5tRnMobz9cz6H2x+Fhvy/wDiYnSv+req/wA+n+1psqj/AFd9/wBDo4j+2Kf5flI1+rdVli6d07T6Ztj6qOJd/YqNsa0D6ElxyOaByyc2qcYriYcNhaVTF4itVV1Bt257/Q4fCPSxpOtvCGL7ITbEVuLLEzGvQWT755RhkrOPYWe0cS8T7NjVateW3Yroo/DX+Qtf/WH90eQp/gyNGO/tSh3L4s9/EEW/pnSl7bjtv23UL/jiavTgjzBzyY3FS5JvwPo/8F+prTzadwBJp5WDAezE8n/SVx+Qy/DPquPJnL9uwvWjXX3ZxTXruscNTGJn16KUZmgnraTZI21YJ45rN2IjehY4Ps2ooY6MuTXxRhf4LyZdeGPaLTkD/WUD+BOcvDazvyR9l7eXR4bL/NO/kX/h3+c63/8AG/2tTkqW9T1zM+O/Dwfu/wBpj6v/AKuxf2lv7pcrf9XXebqf9sz/ACfQ+k+IP8qdL/qjLqn4sDlYL+oYotaGDwtYftuoicxI6jyhC3jHvL6FtvFAe356Y0Z3zPU+Xoez8Q2qstVqlZavv+BszdR0gQxt4e2MKQlKV+XeuxfU0QePfLOjdtjWsFNxUcmndtb4HLX67TR7tP4SMU2kRbUCW5WqB7Hz3de+SjRzJPgYZulFZMu3CysVE+JY2KuNOd+xAvybh4svhpGD6A1Zr+OWfZtdyPTxvfLr7uPApDq4jin8OALMF122RUQFY4pG2FwB2DFAQfYk5JYaOZctPMqVSMU7R162tltf9i7/AC8sckUcMPhBpAGQBQJC6SABaHbxdg3+tN7HIxw6s369WLelUWlFW19eZ40fxQJIoUkQu8iRc7lTezN4bEAdh4iuD6Dy/vZCvgo1FKMvu+mSpYrbn6RK9cjMgXwH5ZFa3AKFmarHe6Bseh4zE/Y1DWT+L4Fqxr2sdRuHVFFUoHowriI1YIs8fjXObIxUaSS2R1HleFb4/qa+h6YIpHfcWL2TwAASbNZUlZnLhSUJOV9y9npaRgFHq3SxqVUMxXaSePqCP9+eNXKqtJVEkzh07ov2di0bbiVC03AoG749f+OVzjNL+Ha/bt5HlGhGm7tkMptrQjk9hKRd3uWuAfwz56cZZpqcGteGdq975lbRX30OkrWVn8PAiTpC6mPbNuADk1x5jt27j4ikjgkemdb2U5QpyeW13xvd6LXXXs9x507pSvC23paaGTB8Qsr6mVYpGihjiAQug8qPqVeVRdCygFdzQ47Z1MnA2SwUXGnBySlJvWz4qLS27e4t6Xr6o4TbK2+aRWZ2VvDJmESj0OzewAAuhhwKJ4JyjnvFWiuG/Vv4235mf0z4jQaSMyxmZki80jUxZ0051Di25Jqufc564tbMuxHs3NXklZXeitwcsq8zQ0nXUhcRqkjBppFJJUiO5hEtDjyb2AAF0M8cW9WUywUpRzXStFaJb6X8bLXmzL6J0zUaTqGrTwy0Gp3usoFgEb2VeOx+8Io964zDCEoTkuDN2LxFDEYSlLNacLK3hr5eepkdN6VOOgaiIwyiRpkKxlGDkbtPyFqyPKf0OVxhLoGram6viqL9q06imsqjvdW2lxLfXekTnRdNlhiZpNKsZaKjvHljble/DRgEDnnJVKcskGlsUYTF0FicRTqStGd7Phx+TPfwvHqZesPqNTp3hDxHurbB5Ywo3kVdL27989pKbq5pKxHHyw0PZ8aFGopWl7+PApfD/Sp16NrY3hlWR2G1CjB24T5Vqz2PbIU4SVKSsaMZiaMvaNGcZpxS1d1ZbnbqvTJm0PS1WGQtG6+IoRiUFry4ry/nnsoSyQVtiuhiaKxOKk5KzTtrv3czUXRS6brpkjjdoNSnnZVJRHruxAoHcgPP75yzK41rpaMyOtTr+zFCUkpwei4ten5Gp1CGVtfHSyeFtAambwzfiXuUcXyP4fTNqtkZyoOKpvmfMf4ItIVfVE/smOO/QkGTdX6LnPwkbOR9B/xFVUo0lzTfjY59Q0Ws0ep1o0+nM8et3U6gtt37z6dqMjd6HbPHGcJSyq9yVGthMVRo9LUyunw52t9FsXdZ8Ky/yGmnC3MjeKUBF2Wa0B7EhW/MjJOjLocvEpp+06X9KOu31XpfstuUNMdZqdfopNRpXiWGlvY9UL3M9/L6cH+OQWeVSLa2NE1g8PhK8KVVSctf0XM+71PQIJJTJIhLNtvzMB5eAaB9s6KqSSsfORxVWMMkXoZUGi0skzoYJVdEDHeXW1jd4FK+fsRDY9wQfU5K8kty14iuorrLwXHXl2lsSRaiJJEhcCVYZQ4VA1NslAJvvwLq/XPVeL3ObWgoycbe9FbT/C8bL806UEUX4YNxv4iSDynkG/p9Mk67XIpjQT5r1uZfV9Pp4TKsn2paTWsSAlSR7Y5Zdhb5hcqgH95GBPvONWb1VuBojgFNaS308b9nYa+s+GI1LSq0hdSZFXy/ziqQpHkvvtNe4Hubgq8rZSuOFg5q74nzumikjC7dPPSLGdvNFom8QA/dWfMzn/SPsKsc77tevedBeyqC2q/D6+rmp0bpMTSBG8ZJFWKUhtlBVeWNF+UG/Kbsdq5JvITqytw5GSpgo031ZXV/1+Zs6jRousWXzbyAO/lFjb2r2+ucuvjJU6sKSWj4+81xqSdFw4Guc1mY84ArAJrAIkkCi2IA9zwMrqVYU45puy7T1RcnZGHIyFyQR8zckx2bsHubK858pUlQnVlOL/vPVuGvDi7tcr8DalJRSa4dppdII2Hb+8farofLt4r/AI52/ZLg6Usn8z5W2W1tLfO5nr3za8j46HRTpvDQSlS8CttAJZI9Tqp2Kc8qQUX0+bOy2tzsSq0pWamr2bV+DcYx5brV+49/yfJ9sQmFmJmlcWSAifa1k8RwGH7B8t3z6cZK6sR6eHQNKduql3vI1Zac9+wz4ulaiPQLF4TMQJK21f8AjOlK0bPJEhI/DbnjkmXyxdCeJdTOlt/ll81r4lyHTGTVIVj8Sp5iCD5UCatGZ2ph+yDXfkduM9b0KpVFGjJOVuqu93g0ltz320Po9R8Q7XZdg8rEcsQTRq6CEfxz2NC6vf14nyssVaTVvXge+p9KlklLRzFBRAALCrCj0Put/nmRxbe5OrRnKV1Kxny9OlM3hfaG3lFf9qtsbUeb7lmH4emMjte5F4arbNm5CLpU/isgncEbZGbzhWDllADXyw2cj22++Mjte559mqJXz8TZ6mCA7s21FXce5oLZbgfQZgxOHrVZvLK0bL9dDf0kIRzS4HqTTSVw/qfU+tV+lHITwuKypKpxfPs+GpJThyKM6vJMNktDcQF84vwxUg44HJHOdiE4qNnuc+alKfVfpblTrui1KaGQRThGHmaQlvLEoYvVKSOOwUXleIbkupodD2dOjhp58V1opXPXR/hX7LovAikp2bc8oBFtwKADA1QAq/78qhSyRypm3Fe0XiMR0so6JWS7PA5Q9PfR+d9QD5CqKzFQSpNEBib4a6rj65bRovNzRkxuNpum1FJPfgVepdVeWF18VSD4QOwsGp54UIvYhHlZga9/TNsqSjrb1Z9rMGBrSqVrNpqzfrRGb0iRhrNON70jxoAXYjY56nvDAmmvwo+TZ8oyEl1X65HXmlklp66pPxM/hw6h1eQSfaNQVCM3eKIbWPmAVEstXqa4JxT1aXYKKvKKdrWXr3nJLOrL225ZXUHcw8rdQ1qFSLojbxR7Z7wt62R6/u29bI69AFdK1CBm2hdFXma18TS6R32m7UFmY0O18Z5P76ff8zyr+LF9/wAWVIfKsyb5Sp2/dq7s0hTW66NEUlxs8kSAmwKXnJPh64InLg9PSRS1DGWKR5CXf7LqTuJPc9P6cTx9S7H88920XP5smuq7LmvjI+ol46fIhaQqusmRUVmaR1XUuFhD7gQCBVk8DvlVuv7vkZrfxU9Nk/Lcw9LqGdGkkmkVjp9plt22g9P0klhAeW3yOeKNk85Y0k7JcfmWySTslx/3M2PggbtU7MGVhC6hXYsyKut1aqjGyCVCqvc9u+V1fu+uSKsTpBLt+SPqdSjGVSAaFXxY75w8TTqPEwkk7adpRFrIy9nVKiKwBgE4B83134gjbSTNpZhuiaHcV7qGmRSRY5BG4WMqnJOLsYq2Jj0cnCW1viaK9f0xEZEikTMVj4bzMCAV7cG2Hes96hd9qp6dbfYyn6zHHpIQdWC7jcJSrKZF3FbKhSRya/LJUpwjbMZ5VkqcVn158zv07UhdUYpJ0Zo1a0s2opT3IA4FXzeWzq03otyVKVqmWUtlsV9J1yGSbVymUeEkenVJK5QyeIGC8buWCmvWhmdTu3rpoewxabn1urp46nvpfRtwilh1G+PcjcAgMFPYeb6VXpnsY8bkaVC6UoyujY1RhgC8CMkMqMiWVsgkClIHJBo8Xl8U2balZ2tKT1PmdffiSWzMAzA26bTRIO70H1FcfXNsNl9Gcmp9539eu45/GEsgkllSdljOkmMWxjsZkh1BdaBoScxSBu9RsBVHM0FpZrW59Dh3CUFZX1+n7e84JO7dQhjLsBJNqFL7iCEhm8YRg+zeEFr2LZ7ZZWyyyyN8kvPQypNdLDpElWWUldJpZDukdtzzrr4+bPq7R/6q+wyeVOVu0syRlNxst35WNlWk+06uBZJJb0uoFEuyeJGII0SMMeWXe24qOS3ckGqaivTuYsXHNhW0tfqmRLppBIlpIC0kIFhjbjTN61zTq5J9OTxeZLHEcZKSunuvh+5Y6hoZWmkIjcnxgUYKaEZkQcH/AOqT/Rb2w07k6lObk3Z76d3q540milKTnw5Bv0+uA3KwJLSAxLRF2QWod++epPX3kI05tS0esZfHQ4dQ0siRMxjkFLNuchj20cCsSQK5cSebt84HzceNOxCpGai20+P+lfO+vfzPpRGw0iAI+7awWl5QE8WrEVxXHpWaaPC5uafRJWd7eHiZw6VJKsqWWBUj7ygocNGwBMTB1Io0R24PpzonUjZDCRlTq5ne3uJ0/S9NovAfVPU0aOQd0hU+H4rsxX9rYJ3AZufN7nKXKUr22OuumrZlTWl0uHHbxseNbHop0ZdQxW3mdtrSD528J7YAcEbdy+n4C89TmndE40q8WnBcuXK/7Pie+laLS6iUMFcSLucrvbbbyyyG143EPKW5HG5fpnjlJIjWjVpLXbb164M46hY9MHgTTtsdYrDSrGxEKrEjKWbldsSWe/05yqVWVzmVcdNT+7z5I6HpunOmErqymUgAJIwO4zTTeR157yymx3B9s8liHGKbNuFq1K1rcr8+FvkjyOnaFg0fOzYoDh28wlj+yFOPTbBH+e05FYtOW/LzbL3Culm43end1r+ZclXSNC8bvtBkkmO13DBjMxLhhRHmPb0uu2FiYrVv9tiPR1syaV9Etuwzj8PwiQSMyjStF4KgNKHP3aQjfZ2ggR1vADfKD2s6I1XOPV33IVMQ6atLe/Z3mn02PRwMGilG4CRSTIWLB5DM2+z5juLEE8i298NTa1RmlilPRtH0ByoHnAGAMAHtg8ex+Yr/ANFT+xaP/wAbmSP3V3L4nFf3f8Mf9Rs9M/yhH/a+pf8Adx5avve9ltL8dfmmYS/9E/8AkoP/ABzZBbe75mf/ANL/AAr/AFGl1Nx9rcRBtm/qJaRiOZjpakRAOdq7V5Prftkn9527S2q10vV2vLXty6r3HjSfNF+PQ/7mzzj4CH93/wDM1uj6GaXSxGGXwwsuq3iyNwMz0OPbnLsO0o6ri/idj2dVpwpPPG927dmrOPX9E8Y0wkZXYbgTttid4JO4sCR5h6d+fXNtGS1sU45qVRSjouRZ6honaSRlWSw5qoUIongi/mN9vz3V3EoTSSTt4+vWxjqU5OUmk9+Xr1uT8Q6TSCc+KH3GILsTiNkcTxA0Be8LJMB/W/AimGdrQ6X2voVkXf68CvpNPpRLGm6cyb9yuSpbd40Um4kLXLUD9CR9c9anZs9+23la3rYt6v4YQxLFAeANJFIZG+WHSuZ1KgL5nO7b6Dn6UaIYmMpS7Hb3tJ/BmlVmnml2vx0L69DQSyzxO6ySLIoDHyIZChdlWrBJjB75Hpc8LetCCquyjJaKx0OlkIC+L5lAN/iaBHHsp/G27ZVnWbJfVK/jf6Es0L5svr0zoYnUgFz86kG+KWgQwr1Hpfck+lZ5OqoSSb3I3i9UuBX6z1CeGUCGLxEYL6Hytbg8j38orNcYxa1ZZRp0px68rMzp+p6p4pvEjMQEMp+U8Ha+35vwycYRuu8ji6dKFKWSV2Za9bdCrPNIyXNfmFNGml072G7lrdiK9yb4AN/RJ6Ja6fFnGVZrd6a+FkaHQtXL9rWN5d6iNbN34jbW3OKFNyqHdfFj97K6kY5LpFtKUs+VvgaHxR0aTVbPDZQFWYEMSOZFCqeAbHex+fJAymE1Hc7WDxMKKeZbteT9fDiY+t+HZ3llVdoDiY7ySFPjSKQtgE2Atnj3HY2ZqaSNVPGUoxjJ8Lady39d5tdF6O8E7u5UqQwFE3beGOQRxxED3Pc+1muUk0ZMRiY1Kair3/f6+Rm9a6UZJGKwsiKAfk0xUsGYlyWkuiP078ZncbvY4VWg5y0i/LfxL/2B208Edrvje2DFVIBV+KSxYDg1kalOUoqx1MDLoYddPb5lAdBlXu0W4qigFqBKzCU15eAdoFAcX9MzrC1N/W9zoyx9HRa2u/NW56+uZx/kskNbxqalHnchgfF3fL2A2spvv5l7YVCT9dpP7Qlayb22XZ+/ZubkAh8Hw5njO12Y04Fb5GZLNj97NlJ5Fvz8zm4iDqyvlfDyRGm6HprOzzEEEneSRd12Paif+OX9NJ8TJ9mjHdGxlZaRgEYBN4AwD52P4RjEbp4kpDLGik7bjjjk8VUQ1+96m8rVJWsY/sUbNXfD3Wdy1ofh9YnifxHZo3ndmbbcjzgBi1DjsKrPVCxKGFjGSlfVXffc+e618NMqwxadZXqNY/EVlCECYSVOpHYWWBHrxlcoNaIyV8K0oxgnta/vvqbrfC6HUGUyPtLTN4Xl2bp08OQg1fI575ZkV7mr7HHPmu+OnerM46f4TVEZfGlJP2fY52bozpr8Lb5aNA1yM8VLt9I8jg0k1mfD3W2NnpOgXTwrGhJC7jub5mLMWYmvck5OMcqsaKVNU45UZvX9JPI8ZhFqPm8wFc+xHt63+WX0pQSeYrqxm2sp1k1mqDSAQKyjdsO4At56Ud/3ecy5pcjpKnQaTcu/w+pR1B1L1v0kTnaLZtt33rv2BvPVOotj10MLLVy8jx1mQxQRSbUimJpgFj9A1EWCeKXt2vPXOVtWczG5ab/hviaU2nZmvaTdmx25jUH+IOcDFYSpOvKSi2m35xS+p0aVRKCu+XxIbStZOz9/9CoA5/XKpYOpmlLJz8LWJKorJX5Ht4GpbUn7sCq7Gz6fQXx9ayyeGq2j1L9RLbjd8OxX07bEVOOuvE4vpWI+Q/K3f3ISv4j/ANVmepg60k+o9n42j81p4cCaqRvv61O/WukfaCv3hTb7C/ej3HYkH8hn1tOplWxzalLPxOfTOjLAJA8hkDqoYNxSqCPfsbOSnUzWshTo5b8bkdQg2Pp44rVQRwCaCoyBgQPmtTXm9j+fid7tmmnGKi9Chqm1glcIFCl228puCFSq0C3HIB/j9M9Tp8WbYRw2RN727foXtfoJZmjkSUIVQhhZ4Yg7u3Ht+gyiSvqmcmvRnKd4OxVXpeoqzqeKUDzNRIJvm/UZGztuU/Z622b4kQ9J1AdLnFKQQNzcgEXQ/q2PzxZ33Cw9a6ebRd5eOhknjnjnkBDS3GVolYwVZVYUOeDntFzi25a66dx1nVhCUJU1w1vxfMzz8ICiPGbktyQLF2Pz75o6XsLvt7vfKi51aJvFg2qWAIs0TVMnNjseMlTayyOLiE3Ui0vVztP8Pwu7Owbcxsm/2t26wCK7hfx2rfbMrgnqdOOKqRSitvXr3s8w9DRSDuYFCTGVoeGGoEKKrkAA3+VYUEJYqTVue/aW9D09IN3hg+ars2TRYj/ar8K9skopFVStKpbMWrz0rF4BGATgDAJwBeAMAE4AvAGAZGo6Q0m4GaRQwq0JVgeeVN8HkH/8ZNStwNMMQoNPKnbmek6Q25iZpKKuoAPbcKDC78w5r8vrbP2HjrqyWVbp/oeP5FalvUSkjZZv5ipBNgcANRuuee+M/YS+0Ru+ouPu/YsHpCtGElZnANgk2b21yT39chK0jJXUau68CxriViYp3VSRXfgX+fbt6/TPHsTppZkmUoPF2vsJPnWi9A0qoWFix5yCOAALY+lZHUulkurrhw99vDzOTtII1JZgBNIOLJKeK4W+O1dh27Z5rYklBya7F42PSNL9nHdgYOT8jB9vc8lt1H9R6Z7rYi8nSf4vI96vxfTdW6HbyAPmjDA0N3fdfpRw7iHR+T+div1PoLzSs4mKbgnlG6htq/2h3r29Tl8Z2VrFlHFRpwy5b+u459Rh8H7IHJfYQC1MzNTxdgLN2Afy/Ik73K82dyaVrmN8W6ZWm1bsPNHBAyHkFWL1Yzj4qCcpt8ErHZ9nVJRp0oraU5J9qsV9aiwx66JPLHu0NqCe0gBk+vNc5CVoKpFbdXz3J0m6sqE5aytPy28DyyxSR+HFzAeoQBF5rY6EMBfIHfPGoSWWP3c6+BJOpCeef3+ik33p6F7UdMMuq1PhLcmnfRiI7q2RhQWAs+2XOlmqSy7pxt2IzQxCp0Kam+rNTv2u+hs/C3z63+1y/wBy5ow28/zMxY/7tH8i+ZvZqOeReATgEYAwCMAYAwBgDAGAMAYAwBgDAJwBgC8AYAwBgDAGAMAYBi/EKEvBtoNZAJ553RleLv5gpumArkEZOHEtpbMxfiYEvruO+ng/7zOXiFrU7l8TsYFrLQ/PL4HDqkTM2uKqTt/k9qAslVW2oetDK5xd6jt/KToTio0Lv/3F47HTU6ppgj+YxnqGn8K12+QDkgVdXfJyU5Odnwzq3cRp040m4aZuilm1vr+x76hqJItZqUj3rJPJpTGVUkMgAEnNUAObyU5ShVklu2rfMjShTqUKcp2yxjK+vHdGv8Ljz6z+1S/pS5fht5/mZixz6tH8i+Zu5qMAwBgEYAwBgDAGAMAYAwBgDAIwCcAjAJwBgDAGAMAXgDAGAMADAOGo0iyMjNutDYokDuD5gO44HfPU7Hqk0d6zw8JrAFYArAIwBgDAGARgE4BGATgEYBOAMAYAwBgDAGAMAYAwBgDAGAMAYAwBgDAGATgEYAwBgDAGAMAYAwBgDAGAMAYAwBgDAGAMAYAwBgDAGAMAYAwBgDAGAMAYAwBgDAGAMAYAwBgDAGAMAYAwCMAnAIwBgDAGAMAYAwBeAMAYAwBgDAGAMAnAIwBgDAGAMAYAwBeAMAYAwBgDAGATgDAIwCcAYBGATgDAGAMAYBGATgDAGAMAYAwCMAnAGARgE4AwBgDAGARgE4AwBgDAGAMAjAGATgDAIwBgDAJwCMAYBNYAwCMAYBOAMAjAGATgDAIwBgDAJwCMAYBNYAwCMAYB/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81200" y="1600200"/>
            <a:ext cx="5465987" cy="4206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6359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600200"/>
            <a:ext cx="3008313" cy="2095500"/>
          </a:xfrm>
        </p:spPr>
        <p:txBody>
          <a:bodyPr/>
          <a:lstStyle/>
          <a:p>
            <a:r>
              <a:rPr lang="en-US" dirty="0" smtClean="0"/>
              <a:t>Why it is so important</a:t>
            </a:r>
            <a:br>
              <a:rPr lang="en-US" dirty="0" smtClean="0"/>
            </a:br>
            <a:r>
              <a:rPr lang="en-US" dirty="0"/>
              <a:t/>
            </a:r>
            <a:br>
              <a:rPr lang="en-US" dirty="0"/>
            </a:br>
            <a:r>
              <a:rPr lang="en-US" dirty="0" smtClean="0"/>
              <a:t>The Need</a:t>
            </a:r>
            <a:br>
              <a:rPr lang="en-US" dirty="0" smtClean="0"/>
            </a:br>
            <a:r>
              <a:rPr lang="en-US" dirty="0"/>
              <a:t/>
            </a:r>
            <a:br>
              <a:rPr lang="en-US" dirty="0"/>
            </a:br>
            <a:r>
              <a:rPr lang="en-US" dirty="0" smtClean="0"/>
              <a:t>How it works</a:t>
            </a:r>
            <a:endParaRPr lang="en-US" dirty="0"/>
          </a:p>
        </p:txBody>
      </p:sp>
      <p:sp>
        <p:nvSpPr>
          <p:cNvPr id="3" name="Content Placeholder 2"/>
          <p:cNvSpPr>
            <a:spLocks noGrp="1"/>
          </p:cNvSpPr>
          <p:nvPr>
            <p:ph idx="1"/>
          </p:nvPr>
        </p:nvSpPr>
        <p:spPr>
          <a:xfrm>
            <a:off x="152401" y="273050"/>
            <a:ext cx="5562600" cy="5853113"/>
          </a:xfrm>
        </p:spPr>
        <p:txBody>
          <a:bodyPr/>
          <a:lstStyle/>
          <a:p>
            <a:pPr marL="0" indent="0">
              <a:buNone/>
            </a:pPr>
            <a:r>
              <a:rPr lang="en-US" dirty="0" smtClean="0"/>
              <a:t>Key elements of this change is communication!</a:t>
            </a:r>
          </a:p>
          <a:p>
            <a:pPr marL="0" indent="0">
              <a:buNone/>
            </a:pPr>
            <a:endParaRPr lang="en-US" dirty="0"/>
          </a:p>
          <a:p>
            <a:pPr marL="0" indent="0">
              <a:buNone/>
            </a:pPr>
            <a:endParaRPr lang="en-US" dirty="0" smtClean="0"/>
          </a:p>
          <a:p>
            <a:pPr marL="0" indent="0">
              <a:buNone/>
            </a:pPr>
            <a:endParaRPr lang="en-US" dirty="0"/>
          </a:p>
        </p:txBody>
      </p:sp>
      <p:pic>
        <p:nvPicPr>
          <p:cNvPr id="5" name="Picture 2" descr="C:\Users\LaSean\AppData\Local\Microsoft\Windows\Temporary Internet Files\Content.IE5\YWN4L8PD\MP900387296[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828800"/>
            <a:ext cx="5943600" cy="39715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0543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is VITAL</a:t>
            </a:r>
            <a:endParaRPr lang="en-US" dirty="0"/>
          </a:p>
        </p:txBody>
      </p:sp>
      <p:sp>
        <p:nvSpPr>
          <p:cNvPr id="3" name="Content Placeholder 2"/>
          <p:cNvSpPr>
            <a:spLocks noGrp="1"/>
          </p:cNvSpPr>
          <p:nvPr>
            <p:ph idx="1"/>
          </p:nvPr>
        </p:nvSpPr>
        <p:spPr/>
        <p:txBody>
          <a:bodyPr/>
          <a:lstStyle/>
          <a:p>
            <a:pPr fontAlgn="base"/>
            <a:r>
              <a:rPr lang="en-US" dirty="0"/>
              <a:t>Clear.</a:t>
            </a:r>
          </a:p>
          <a:p>
            <a:pPr fontAlgn="base"/>
            <a:r>
              <a:rPr lang="en-US" dirty="0"/>
              <a:t>Concise.</a:t>
            </a:r>
          </a:p>
          <a:p>
            <a:pPr fontAlgn="base"/>
            <a:r>
              <a:rPr lang="en-US" dirty="0"/>
              <a:t>Concrete.</a:t>
            </a:r>
          </a:p>
          <a:p>
            <a:pPr fontAlgn="base"/>
            <a:r>
              <a:rPr lang="en-US" dirty="0"/>
              <a:t>Correct.</a:t>
            </a:r>
          </a:p>
          <a:p>
            <a:pPr fontAlgn="base"/>
            <a:r>
              <a:rPr lang="en-US" dirty="0"/>
              <a:t>Coherent.</a:t>
            </a:r>
          </a:p>
          <a:p>
            <a:pPr fontAlgn="base"/>
            <a:r>
              <a:rPr lang="en-US" dirty="0"/>
              <a:t>Complete.</a:t>
            </a:r>
          </a:p>
          <a:p>
            <a:pPr fontAlgn="base"/>
            <a:r>
              <a:rPr lang="en-US" dirty="0"/>
              <a:t>Courteous.</a:t>
            </a:r>
          </a:p>
          <a:p>
            <a:endParaRPr lang="en-US" dirty="0"/>
          </a:p>
        </p:txBody>
      </p:sp>
    </p:spTree>
    <p:extLst>
      <p:ext uri="{BB962C8B-B14F-4D97-AF65-F5344CB8AC3E}">
        <p14:creationId xmlns="" xmlns:p14="http://schemas.microsoft.com/office/powerpoint/2010/main" val="538115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4636"/>
            <a:ext cx="9144000" cy="4525963"/>
          </a:xfrm>
        </p:spPr>
        <p:txBody>
          <a:bodyPr/>
          <a:lstStyle/>
          <a:p>
            <a:pPr marL="0" indent="0">
              <a:buNone/>
            </a:pPr>
            <a:endParaRPr lang="en-US" b="1" dirty="0" smtClean="0">
              <a:solidFill>
                <a:srgbClr val="C00000"/>
              </a:solidFill>
            </a:endParaRPr>
          </a:p>
          <a:p>
            <a:pPr marL="0" indent="0">
              <a:buNone/>
            </a:pPr>
            <a:r>
              <a:rPr lang="en-US" b="1" dirty="0" err="1" smtClean="0">
                <a:solidFill>
                  <a:srgbClr val="C00000"/>
                </a:solidFill>
              </a:rPr>
              <a:t>ev·o·lu·tion</a:t>
            </a:r>
            <a:endParaRPr lang="en-US" b="1" dirty="0">
              <a:solidFill>
                <a:srgbClr val="C00000"/>
              </a:solidFill>
            </a:endParaRPr>
          </a:p>
          <a:p>
            <a:pPr marL="0" indent="0">
              <a:buNone/>
            </a:pPr>
            <a:r>
              <a:rPr lang="en-US" b="1" dirty="0" err="1">
                <a:solidFill>
                  <a:srgbClr val="C00000"/>
                </a:solidFill>
              </a:rPr>
              <a:t>evəˈlo͞oSH</a:t>
            </a:r>
            <a:r>
              <a:rPr lang="en-US" b="1" dirty="0">
                <a:solidFill>
                  <a:srgbClr val="C00000"/>
                </a:solidFill>
              </a:rPr>
              <a:t>(ə)n/</a:t>
            </a:r>
          </a:p>
          <a:p>
            <a:pPr marL="0" indent="0">
              <a:buNone/>
            </a:pPr>
            <a:r>
              <a:rPr lang="en-US" b="1" dirty="0" smtClean="0">
                <a:solidFill>
                  <a:srgbClr val="C00000"/>
                </a:solidFill>
              </a:rPr>
              <a:t>Noun</a:t>
            </a:r>
            <a:endParaRPr lang="en-US" b="1" dirty="0">
              <a:solidFill>
                <a:srgbClr val="C00000"/>
              </a:solidFill>
            </a:endParaRPr>
          </a:p>
          <a:p>
            <a:r>
              <a:rPr lang="en-US" b="1" dirty="0">
                <a:solidFill>
                  <a:srgbClr val="C00000"/>
                </a:solidFill>
              </a:rPr>
              <a:t>the gradual development of something, especially from a simple to a more complex form.</a:t>
            </a:r>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667000"/>
            <a:ext cx="9144000" cy="4038600"/>
          </a:xfrm>
          <a:prstGeom prst="rect">
            <a:avLst/>
          </a:prstGeom>
        </p:spPr>
      </p:pic>
    </p:spTree>
    <p:extLst>
      <p:ext uri="{BB962C8B-B14F-4D97-AF65-F5344CB8AC3E}">
        <p14:creationId xmlns="" xmlns:p14="http://schemas.microsoft.com/office/powerpoint/2010/main" val="155728238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000" dirty="0" smtClean="0"/>
              <a:t>What is the purpose of evolution?</a:t>
            </a:r>
            <a:endParaRPr lang="en-US" sz="4000" dirty="0"/>
          </a:p>
        </p:txBody>
      </p:sp>
      <p:sp>
        <p:nvSpPr>
          <p:cNvPr id="13" name="Content Placeholder 12"/>
          <p:cNvSpPr>
            <a:spLocks noGrp="1"/>
          </p:cNvSpPr>
          <p:nvPr>
            <p:ph idx="1"/>
          </p:nvPr>
        </p:nvSpPr>
        <p:spPr/>
        <p:txBody>
          <a:bodyPr/>
          <a:lstStyle/>
          <a:p>
            <a:r>
              <a:rPr lang="en-US" dirty="0" smtClean="0"/>
              <a:t>Advance in Technology</a:t>
            </a:r>
          </a:p>
          <a:p>
            <a:r>
              <a:rPr lang="en-US" dirty="0" smtClean="0"/>
              <a:t>Need for Change</a:t>
            </a:r>
          </a:p>
          <a:p>
            <a:r>
              <a:rPr lang="en-US" dirty="0" smtClean="0"/>
              <a:t>Competitors</a:t>
            </a:r>
          </a:p>
          <a:p>
            <a:r>
              <a:rPr lang="en-US" dirty="0" smtClean="0"/>
              <a:t>Obsolete product(s)</a:t>
            </a:r>
          </a:p>
          <a:p>
            <a:r>
              <a:rPr lang="en-US" dirty="0" smtClean="0"/>
              <a:t>Financial gain</a:t>
            </a:r>
          </a:p>
          <a:p>
            <a:endParaRPr lang="en-US" dirty="0" smtClean="0"/>
          </a:p>
          <a:p>
            <a:endParaRPr lang="en-US" dirty="0"/>
          </a:p>
          <a:p>
            <a:pPr marL="0" indent="0">
              <a:buNone/>
            </a:pPr>
            <a:endParaRPr lang="en-US" dirty="0" smtClean="0"/>
          </a:p>
          <a:p>
            <a:endParaRPr lang="en-US" dirty="0"/>
          </a:p>
        </p:txBody>
      </p:sp>
    </p:spTree>
    <p:extLst>
      <p:ext uri="{BB962C8B-B14F-4D97-AF65-F5344CB8AC3E}">
        <p14:creationId xmlns="" xmlns:p14="http://schemas.microsoft.com/office/powerpoint/2010/main" val="3494745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17280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1200</TotalTime>
  <Words>1139</Words>
  <Application>Microsoft Office PowerPoint</Application>
  <PresentationFormat>On-screen Show (4:3)</PresentationFormat>
  <Paragraphs>237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Executive</vt:lpstr>
      <vt:lpstr>Slide 1</vt:lpstr>
      <vt:lpstr>Slide 2</vt:lpstr>
      <vt:lpstr>Slide 3</vt:lpstr>
      <vt:lpstr>LaSean Rinique Shelton</vt:lpstr>
      <vt:lpstr>Why it is so important  The Need  How it works</vt:lpstr>
      <vt:lpstr>Communication is VITAL</vt:lpstr>
      <vt:lpstr>Slide 7</vt:lpstr>
      <vt:lpstr>What is the purpose of evolution?</vt:lpstr>
      <vt:lpstr>Slide 9</vt:lpstr>
      <vt:lpstr>Need for Change </vt:lpstr>
      <vt:lpstr>Slide 11</vt:lpstr>
      <vt:lpstr>A Story About Obsolete Media</vt:lpstr>
      <vt:lpstr>Pro’s vs. Con’s  of Media Evolution</vt:lpstr>
      <vt:lpstr>Competitors </vt:lpstr>
      <vt:lpstr>Financial gain</vt:lpstr>
      <vt:lpstr>Evolution of the following Media</vt:lpstr>
      <vt:lpstr>Evolution of the following Media</vt:lpstr>
      <vt:lpstr>Evolution of the following Media</vt:lpstr>
      <vt:lpstr>Television</vt:lpstr>
      <vt:lpstr>Slide 20</vt:lpstr>
      <vt:lpstr>Slide 21</vt:lpstr>
      <vt:lpstr>Slide 22</vt:lpstr>
      <vt:lpstr>Print</vt:lpstr>
      <vt:lpstr>Slide 24</vt:lpstr>
      <vt:lpstr>Advance in Technology </vt:lpstr>
      <vt:lpstr>Today in television…</vt:lpstr>
      <vt:lpstr>Today in the Movies…</vt:lpstr>
      <vt:lpstr>Today in Radio…</vt:lpstr>
      <vt:lpstr>Today in Print</vt:lpstr>
      <vt:lpstr>The overall…</vt:lpstr>
      <vt:lpstr>What say you…?</vt:lpstr>
      <vt:lpstr>TV</vt:lpstr>
      <vt:lpstr>Radio</vt:lpstr>
      <vt:lpstr>Film</vt:lpstr>
      <vt:lpstr>Print</vt:lpstr>
      <vt:lpstr>Social Media Explained</vt:lpstr>
      <vt:lpstr>Slide 37</vt:lpstr>
      <vt:lpstr>Advertisement</vt:lpstr>
      <vt:lpstr>Slide 39</vt:lpstr>
      <vt:lpstr>Slide 40</vt:lpstr>
      <vt:lpstr>To Contact Me</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LaSean</dc:creator>
  <cp:lastModifiedBy>niveditha-s</cp:lastModifiedBy>
  <cp:revision>36</cp:revision>
  <dcterms:created xsi:type="dcterms:W3CDTF">2014-10-19T19:39:19Z</dcterms:created>
  <dcterms:modified xsi:type="dcterms:W3CDTF">2014-10-31T12:39:24Z</dcterms:modified>
</cp:coreProperties>
</file>