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311" r:id="rId3"/>
    <p:sldId id="312" r:id="rId4"/>
    <p:sldId id="323" r:id="rId5"/>
    <p:sldId id="335" r:id="rId6"/>
    <p:sldId id="322" r:id="rId7"/>
    <p:sldId id="313" r:id="rId8"/>
    <p:sldId id="314" r:id="rId9"/>
    <p:sldId id="315" r:id="rId10"/>
    <p:sldId id="327" r:id="rId11"/>
    <p:sldId id="326" r:id="rId12"/>
    <p:sldId id="328" r:id="rId13"/>
    <p:sldId id="319" r:id="rId14"/>
    <p:sldId id="325" r:id="rId15"/>
    <p:sldId id="317" r:id="rId16"/>
    <p:sldId id="316" r:id="rId17"/>
    <p:sldId id="320" r:id="rId18"/>
    <p:sldId id="318" r:id="rId19"/>
    <p:sldId id="334" r:id="rId20"/>
    <p:sldId id="329" r:id="rId21"/>
    <p:sldId id="333" r:id="rId22"/>
    <p:sldId id="330" r:id="rId23"/>
    <p:sldId id="331" r:id="rId24"/>
    <p:sldId id="332" r:id="rId25"/>
    <p:sldId id="321" r:id="rId26"/>
    <p:sldId id="324" r:id="rId27"/>
    <p:sldId id="337" r:id="rId28"/>
    <p:sldId id="336" r:id="rId29"/>
    <p:sldId id="338" r:id="rId30"/>
    <p:sldId id="339" r:id="rId31"/>
    <p:sldId id="340" r:id="rId32"/>
    <p:sldId id="258" r:id="rId33"/>
    <p:sldId id="308" r:id="rId34"/>
  </p:sldIdLst>
  <p:sldSz cx="9144000" cy="6858000" type="screen4x3"/>
  <p:notesSz cx="695325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88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69F79-2950-44CF-85F0-20378EEC7265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88" y="877570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AFC11-2D01-4878-B8B5-C180346F6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7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Impact of Non-Thermal Processes on Food Quality and Safety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Lamin S. Kassama, PhD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Food and Animal Sciences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Alabama A&amp;M University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Normal, Alabama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43000" cy="116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media.al.com/breaking/photo/10221508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40" y="152400"/>
            <a:ext cx="720560" cy="1029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9143" y="4953000"/>
            <a:ext cx="8021720" cy="125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Symposium on Bio-control &amp; antimicrobials for sustainable control of food-borne pathogens – Are we there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yet?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International Conference and Exhibition on Food Processing and Technology  July 21, 2014. Hampton Inn Tropicana, Las Vegas</a:t>
            </a: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Different scales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514975" cy="454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40" y="6533960"/>
            <a:ext cx="246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Chemat</a:t>
            </a:r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</a:t>
            </a:r>
            <a:endParaRPr lang="en-US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502274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787757"/>
            <a:ext cx="2273674" cy="19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Enzymatic inactivation  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73304"/>
              </p:ext>
            </p:extLst>
          </p:nvPr>
        </p:nvGraphicFramePr>
        <p:xfrm>
          <a:off x="533400" y="1905000"/>
          <a:ext cx="8229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0820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(mL)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mg/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L.min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D-Value (min)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sonication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Thermosonication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Inactivation of PME in tomato juices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251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Raviyan</a:t>
            </a:r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2005</a:t>
            </a:r>
            <a:endParaRPr lang="en-US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Quality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163167"/>
              </p:ext>
            </p:extLst>
          </p:nvPr>
        </p:nvGraphicFramePr>
        <p:xfrm>
          <a:off x="457200" y="25146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1752600"/>
                <a:gridCol w="1828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L*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b*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-8.79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-7.97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Cyanidin-3-O-glucosides (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CA) (mg/100 mL)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334000"/>
            <a:ext cx="2365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Tiwari et al., 2010</a:t>
            </a:r>
            <a:endParaRPr lang="en-US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114" y="1708666"/>
            <a:ext cx="774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color and anthocyanin content in grape juices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sz="2800" dirty="0" smtClean="0">
                <a:solidFill>
                  <a:srgbClr val="C00000"/>
                </a:solidFill>
              </a:rPr>
              <a:t>PUV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600"/>
            <a:ext cx="8458201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Pulsed Ultraviolet light 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method of food preservation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intense and short duration of pulses of broad spectrum white light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spectrum involves wavelength in the UV and near infrared region </a:t>
            </a:r>
          </a:p>
          <a:p>
            <a:pPr lvl="2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Materials exposed to at least 1 pulse of light having an energy density in the range of 0.01 to 50 J/cm²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Wavelength distribution </a:t>
            </a:r>
          </a:p>
          <a:p>
            <a:pPr lvl="2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About 70% of the electromagnetic energy is within the range of 170 to 2600 nm used </a:t>
            </a:r>
          </a:p>
          <a:p>
            <a:pPr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sz="2800" dirty="0">
                <a:solidFill>
                  <a:srgbClr val="C00000"/>
                </a:solidFill>
              </a:rPr>
              <a:t>PUV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600"/>
            <a:ext cx="8458201" cy="52578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Pulsed Ultraviolet light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Similar spectrum as sunlight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Emits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electromagnetic radiation from 100 to 1100 nm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from the UV region to Infrared region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Peak emission between 400 to 500 nm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non-ionizing part of the electromagnetic spectrum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09950"/>
            <a:ext cx="537178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6604867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steribeam.com/technology/SBS-PUV-principles</a:t>
            </a:r>
            <a:endParaRPr lang="en-US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sz="2800" dirty="0">
                <a:solidFill>
                  <a:srgbClr val="C00000"/>
                </a:solidFill>
              </a:rPr>
              <a:t>PUV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8458201" cy="51816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Pulsed Ultraviolet light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Short pulses (1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s to 0.1 s)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Typically 1 – 20 flashes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per second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Spectrum Intensity (Xenon produce about (80,000 x) at sea level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72618"/>
            <a:ext cx="5486401" cy="35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343400"/>
            <a:ext cx="3429000" cy="197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6604867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steribeam.com/technology/SBS-PUV-principles</a:t>
            </a:r>
            <a:endParaRPr lang="en-US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sz="2800" dirty="0">
                <a:solidFill>
                  <a:srgbClr val="C00000"/>
                </a:solidFill>
              </a:rPr>
              <a:t>PUV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816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Pulsed Ultraviolet light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Energy input to food surface or package surface area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Expresses in Energy per square area (J/cm²) or energy density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Broad spectrum of Pulse light inactivates microbes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Via the combination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photochemical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photothermal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mechanism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Photochemical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Chemical modifications of proteins membrane</a:t>
            </a:r>
          </a:p>
          <a:p>
            <a:pPr marL="1371600" lvl="3" indent="0">
              <a:buClr>
                <a:srgbClr val="0070C0"/>
              </a:buCl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other cellular materials and DNAs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UV-C provide greater </a:t>
            </a:r>
          </a:p>
          <a:p>
            <a:pPr marL="1371600" lvl="3" indent="0">
              <a:buClr>
                <a:srgbClr val="0070C0"/>
              </a:buCl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photochemical effects  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74" y="3505200"/>
            <a:ext cx="4348436" cy="33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6466367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steribeam.com/technology/SBS-PUV-principles</a:t>
            </a:r>
            <a:endParaRPr lang="en-US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sz="2800" dirty="0">
                <a:solidFill>
                  <a:srgbClr val="C00000"/>
                </a:solidFill>
              </a:rPr>
              <a:t>PUV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00881"/>
            <a:ext cx="8458200" cy="5029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Pulsed Ultraviolet light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Energy in the visual spectrum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Contributes to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photothermal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effect 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Large amount of energy is transferred rapid to the surface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Temperature increase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Sufficient to destroy vegetative cells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6466367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steribeam.com/technology/SBS-PUV-principles</a:t>
            </a:r>
            <a:endParaRPr lang="en-US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/>
          <a:stretch/>
        </p:blipFill>
        <p:spPr bwMode="auto">
          <a:xfrm>
            <a:off x="4806268" y="3375838"/>
            <a:ext cx="4048125" cy="30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sz="2800" dirty="0">
                <a:solidFill>
                  <a:srgbClr val="C00000"/>
                </a:solidFill>
              </a:rPr>
              <a:t>PUV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Pulsed Ultraviolet light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Wavelength is divided into different regions of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UA-A: 315 - 400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UV-B: 280 - 315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UV-C: 200 – 280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Microbial Effect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Absorption of energy by the conjugated double carbon bonds in proteins and nucleic acids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Cause crosslinking between the pyrimidine nucleoside bases in DNA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Disruption of cellular metabolism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Results of irreversible changes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6854"/>
            <a:ext cx="3547393" cy="26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1175"/>
            <a:ext cx="3890963" cy="191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6466367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steribeam.com/technology/SBS-PUV-principles</a:t>
            </a:r>
            <a:endParaRPr lang="en-US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sz="2800" dirty="0" smtClean="0">
                <a:solidFill>
                  <a:srgbClr val="C00000"/>
                </a:solidFill>
              </a:rPr>
              <a:t>PUV Systems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Treatment chamber and generator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Static and or continues systems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 bwMode="auto">
          <a:xfrm>
            <a:off x="2057400" y="2685142"/>
            <a:ext cx="5943600" cy="401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Technologies and Principles 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/>
              <a:t>Ultrasonication</a:t>
            </a:r>
            <a:r>
              <a:rPr lang="en-US" dirty="0" smtClean="0"/>
              <a:t> (US)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Pulsed Ultraviolet light (PUV)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Antimicrobials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Applications and Effects 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Future Implications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</a:t>
            </a:r>
            <a:r>
              <a:rPr lang="en-US" sz="2800" dirty="0">
                <a:solidFill>
                  <a:srgbClr val="C00000"/>
                </a:solidFill>
              </a:rPr>
              <a:t>PUV </a:t>
            </a:r>
            <a:r>
              <a:rPr lang="en-US" sz="2800" dirty="0" smtClean="0">
                <a:solidFill>
                  <a:srgbClr val="C00000"/>
                </a:solidFill>
              </a:rPr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Effect on </a:t>
            </a:r>
            <a:r>
              <a:rPr lang="en-US" altLang="en-US" i="1" dirty="0" smtClean="0"/>
              <a:t>Salmonella </a:t>
            </a:r>
            <a:r>
              <a:rPr lang="en-US" altLang="en-US" i="1" dirty="0" err="1"/>
              <a:t>Enteritidis</a:t>
            </a:r>
            <a:r>
              <a:rPr lang="en-US" altLang="en-US" dirty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21" y="3505200"/>
            <a:ext cx="4200169" cy="23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76600"/>
            <a:ext cx="4390765" cy="25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6019800"/>
            <a:ext cx="271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Yang and </a:t>
            </a:r>
            <a:r>
              <a:rPr lang="en-US" sz="1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ingh 2010</a:t>
            </a:r>
            <a:endParaRPr lang="en-US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/>
              <a:t>Application: </a:t>
            </a:r>
            <a:r>
              <a:rPr lang="en-US" sz="1800" dirty="0">
                <a:solidFill>
                  <a:srgbClr val="C00000"/>
                </a:solidFill>
              </a:rPr>
              <a:t>PUV Systems</a:t>
            </a:r>
            <a:endParaRPr lang="en-US" altLang="en-US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Continuous UV </a:t>
            </a:r>
            <a:r>
              <a:rPr lang="en-US" altLang="en-US" dirty="0"/>
              <a:t>Decontamination </a:t>
            </a:r>
            <a:r>
              <a:rPr lang="en-US" altLang="en-US" dirty="0" smtClean="0"/>
              <a:t>system for treating poultry chiller water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/>
              <a:t> </a:t>
            </a:r>
          </a:p>
        </p:txBody>
      </p:sp>
      <p:grpSp>
        <p:nvGrpSpPr>
          <p:cNvPr id="10244" name="Group 54"/>
          <p:cNvGrpSpPr>
            <a:grpSpLocks/>
          </p:cNvGrpSpPr>
          <p:nvPr/>
        </p:nvGrpSpPr>
        <p:grpSpPr bwMode="auto">
          <a:xfrm>
            <a:off x="533400" y="2298972"/>
            <a:ext cx="5667375" cy="4254228"/>
            <a:chOff x="2550" y="2280"/>
            <a:chExt cx="7245" cy="7710"/>
          </a:xfrm>
        </p:grpSpPr>
        <p:sp>
          <p:nvSpPr>
            <p:cNvPr id="10246" name="Text Box 55"/>
            <p:cNvSpPr txBox="1">
              <a:spLocks noChangeArrowheads="1"/>
            </p:cNvSpPr>
            <p:nvPr/>
          </p:nvSpPr>
          <p:spPr bwMode="auto">
            <a:xfrm>
              <a:off x="3030" y="4725"/>
              <a:ext cx="1605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200" b="1"/>
                <a:t>Flow Meter </a:t>
              </a:r>
            </a:p>
          </p:txBody>
        </p:sp>
        <p:grpSp>
          <p:nvGrpSpPr>
            <p:cNvPr id="10247" name="Group 56"/>
            <p:cNvGrpSpPr>
              <a:grpSpLocks/>
            </p:cNvGrpSpPr>
            <p:nvPr/>
          </p:nvGrpSpPr>
          <p:grpSpPr bwMode="auto">
            <a:xfrm>
              <a:off x="2550" y="2280"/>
              <a:ext cx="7245" cy="7710"/>
              <a:chOff x="2550" y="2280"/>
              <a:chExt cx="7245" cy="7710"/>
            </a:xfrm>
          </p:grpSpPr>
          <p:sp>
            <p:nvSpPr>
              <p:cNvPr id="10248" name="Text Box 57"/>
              <p:cNvSpPr txBox="1">
                <a:spLocks noChangeArrowheads="1"/>
              </p:cNvSpPr>
              <p:nvPr/>
            </p:nvSpPr>
            <p:spPr bwMode="auto">
              <a:xfrm>
                <a:off x="2550" y="9540"/>
                <a:ext cx="135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200" b="1"/>
                  <a:t>Sample </a:t>
                </a:r>
              </a:p>
            </p:txBody>
          </p:sp>
          <p:sp>
            <p:nvSpPr>
              <p:cNvPr id="10249" name="Text Box 58"/>
              <p:cNvSpPr txBox="1">
                <a:spLocks noChangeArrowheads="1"/>
              </p:cNvSpPr>
              <p:nvPr/>
            </p:nvSpPr>
            <p:spPr bwMode="auto">
              <a:xfrm>
                <a:off x="3675" y="7095"/>
                <a:ext cx="2055" cy="5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200" b="1"/>
                  <a:t>Peristaltic pump </a:t>
                </a:r>
              </a:p>
            </p:txBody>
          </p:sp>
          <p:sp>
            <p:nvSpPr>
              <p:cNvPr id="10250" name="Text Box 59"/>
              <p:cNvSpPr txBox="1">
                <a:spLocks noChangeArrowheads="1"/>
              </p:cNvSpPr>
              <p:nvPr/>
            </p:nvSpPr>
            <p:spPr bwMode="auto">
              <a:xfrm>
                <a:off x="3300" y="3255"/>
                <a:ext cx="1530" cy="5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200"/>
                  <a:t>UV </a:t>
                </a:r>
                <a:r>
                  <a:rPr lang="en-US" altLang="en-US" sz="1200" b="1"/>
                  <a:t>Reactor</a:t>
                </a:r>
                <a:r>
                  <a:rPr lang="en-US" altLang="en-US" sz="1200"/>
                  <a:t> </a:t>
                </a:r>
              </a:p>
            </p:txBody>
          </p:sp>
          <p:sp>
            <p:nvSpPr>
              <p:cNvPr id="10251" name="Text Box 60"/>
              <p:cNvSpPr txBox="1">
                <a:spLocks noChangeArrowheads="1"/>
              </p:cNvSpPr>
              <p:nvPr/>
            </p:nvSpPr>
            <p:spPr bwMode="auto">
              <a:xfrm>
                <a:off x="6870" y="6030"/>
                <a:ext cx="2250" cy="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200" b="1"/>
                  <a:t>Treated Samples </a:t>
                </a:r>
              </a:p>
            </p:txBody>
          </p:sp>
          <p:sp>
            <p:nvSpPr>
              <p:cNvPr id="10252" name="Text Box 61"/>
              <p:cNvSpPr txBox="1">
                <a:spLocks noChangeArrowheads="1"/>
              </p:cNvSpPr>
              <p:nvPr/>
            </p:nvSpPr>
            <p:spPr bwMode="auto">
              <a:xfrm>
                <a:off x="6600" y="2865"/>
                <a:ext cx="1755" cy="5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200" b="1"/>
                  <a:t>UV generator</a:t>
                </a:r>
              </a:p>
            </p:txBody>
          </p:sp>
          <p:grpSp>
            <p:nvGrpSpPr>
              <p:cNvPr id="10253" name="Group 62"/>
              <p:cNvGrpSpPr>
                <a:grpSpLocks/>
              </p:cNvGrpSpPr>
              <p:nvPr/>
            </p:nvGrpSpPr>
            <p:grpSpPr bwMode="auto">
              <a:xfrm>
                <a:off x="2700" y="2280"/>
                <a:ext cx="7095" cy="7155"/>
                <a:chOff x="2700" y="2280"/>
                <a:chExt cx="7095" cy="7155"/>
              </a:xfrm>
            </p:grpSpPr>
            <p:grpSp>
              <p:nvGrpSpPr>
                <p:cNvPr id="10254" name="Group 63"/>
                <p:cNvGrpSpPr>
                  <a:grpSpLocks/>
                </p:cNvGrpSpPr>
                <p:nvPr/>
              </p:nvGrpSpPr>
              <p:grpSpPr bwMode="auto">
                <a:xfrm>
                  <a:off x="2700" y="2280"/>
                  <a:ext cx="7095" cy="7155"/>
                  <a:chOff x="2700" y="2280"/>
                  <a:chExt cx="7095" cy="7155"/>
                </a:xfrm>
              </p:grpSpPr>
              <p:grpSp>
                <p:nvGrpSpPr>
                  <p:cNvPr id="1026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700" y="6600"/>
                    <a:ext cx="795" cy="765"/>
                    <a:chOff x="2745" y="5730"/>
                    <a:chExt cx="795" cy="765"/>
                  </a:xfrm>
                </p:grpSpPr>
                <p:sp>
                  <p:nvSpPr>
                    <p:cNvPr id="10294" name="AutoShape 65"/>
                    <p:cNvSpPr>
                      <a:spLocks noChangeArrowheads="1"/>
                    </p:cNvSpPr>
                    <p:nvPr/>
                  </p:nvSpPr>
                  <p:spPr bwMode="auto">
                    <a:xfrm rot="10746192">
                      <a:off x="2745" y="6030"/>
                      <a:ext cx="795" cy="465"/>
                    </a:xfrm>
                    <a:custGeom>
                      <a:avLst/>
                      <a:gdLst>
                        <a:gd name="T0" fmla="*/ 696 w 21600"/>
                        <a:gd name="T1" fmla="*/ 233 h 21600"/>
                        <a:gd name="T2" fmla="*/ 398 w 21600"/>
                        <a:gd name="T3" fmla="*/ 465 h 21600"/>
                        <a:gd name="T4" fmla="*/ 99 w 21600"/>
                        <a:gd name="T5" fmla="*/ 233 h 21600"/>
                        <a:gd name="T6" fmla="*/ 398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10 w 21600"/>
                        <a:gd name="T13" fmla="*/ 4506 h 21600"/>
                        <a:gd name="T14" fmla="*/ 17090 w 21600"/>
                        <a:gd name="T15" fmla="*/ 1709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5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5" y="5730"/>
                      <a:ext cx="600" cy="495"/>
                    </a:xfrm>
                    <a:prstGeom prst="flowChartConnector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026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715" y="8340"/>
                    <a:ext cx="855" cy="1095"/>
                    <a:chOff x="6450" y="5850"/>
                    <a:chExt cx="855" cy="1095"/>
                  </a:xfrm>
                </p:grpSpPr>
                <p:sp>
                  <p:nvSpPr>
                    <p:cNvPr id="10292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450" y="6000"/>
                      <a:ext cx="855" cy="945"/>
                    </a:xfrm>
                    <a:prstGeom prst="flowChartManualOperation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93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70" y="5850"/>
                      <a:ext cx="615" cy="405"/>
                    </a:xfrm>
                    <a:prstGeom prst="flowChartManualOperation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026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7470" y="4725"/>
                    <a:ext cx="855" cy="1095"/>
                    <a:chOff x="6450" y="5850"/>
                    <a:chExt cx="855" cy="1095"/>
                  </a:xfrm>
                </p:grpSpPr>
                <p:sp>
                  <p:nvSpPr>
                    <p:cNvPr id="10290" name="AutoShape 7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450" y="6000"/>
                      <a:ext cx="855" cy="945"/>
                    </a:xfrm>
                    <a:prstGeom prst="flowChartManualOperation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91" name="AutoShap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70" y="5850"/>
                      <a:ext cx="615" cy="405"/>
                    </a:xfrm>
                    <a:prstGeom prst="flowChartManualOperation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10267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8430" y="2280"/>
                    <a:ext cx="1365" cy="780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1026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722" y="3030"/>
                    <a:ext cx="1410" cy="2805"/>
                    <a:chOff x="5292" y="4800"/>
                    <a:chExt cx="1410" cy="2805"/>
                  </a:xfrm>
                </p:grpSpPr>
                <p:sp>
                  <p:nvSpPr>
                    <p:cNvPr id="1028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3" y="5395"/>
                      <a:ext cx="0" cy="2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2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3" y="7579"/>
                      <a:ext cx="69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3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344" y="5382"/>
                      <a:ext cx="0" cy="219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4" name="AutoShap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28" y="5422"/>
                      <a:ext cx="122" cy="190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85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87" y="4985"/>
                      <a:ext cx="998" cy="3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86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8" y="4800"/>
                      <a:ext cx="422" cy="6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87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5370534">
                      <a:off x="5408" y="7138"/>
                      <a:ext cx="126" cy="358"/>
                    </a:xfrm>
                    <a:prstGeom prst="flowChartManualOperation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88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-5581230">
                      <a:off x="6460" y="5419"/>
                      <a:ext cx="126" cy="358"/>
                    </a:xfrm>
                    <a:prstGeom prst="flowChartManualOperation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289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0" y="7245"/>
                      <a:ext cx="398" cy="330"/>
                    </a:xfrm>
                    <a:custGeom>
                      <a:avLst/>
                      <a:gdLst>
                        <a:gd name="T0" fmla="*/ 348 w 21600"/>
                        <a:gd name="T1" fmla="*/ 165 h 21600"/>
                        <a:gd name="T2" fmla="*/ 199 w 21600"/>
                        <a:gd name="T3" fmla="*/ 330 h 21600"/>
                        <a:gd name="T4" fmla="*/ 50 w 21600"/>
                        <a:gd name="T5" fmla="*/ 165 h 21600"/>
                        <a:gd name="T6" fmla="*/ 199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5 w 21600"/>
                        <a:gd name="T13" fmla="*/ 4516 h 21600"/>
                        <a:gd name="T14" fmla="*/ 17095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269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135" y="7365"/>
                    <a:ext cx="0" cy="187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135" y="3825"/>
                    <a:ext cx="17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75" y="3795"/>
                    <a:ext cx="0" cy="187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5355" y="2640"/>
                    <a:ext cx="3060" cy="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3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120" y="3030"/>
                    <a:ext cx="0" cy="124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4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90" y="4260"/>
                    <a:ext cx="67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8970" y="4365"/>
                    <a:ext cx="4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6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9015" y="4440"/>
                    <a:ext cx="2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7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85" y="2655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645" y="5355"/>
                    <a:ext cx="255" cy="15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0279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5550"/>
                    <a:ext cx="9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0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375" y="6810"/>
                    <a:ext cx="27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5" name="Line 96"/>
                <p:cNvSpPr>
                  <a:spLocks noChangeShapeType="1"/>
                </p:cNvSpPr>
                <p:nvPr/>
              </p:nvSpPr>
              <p:spPr bwMode="auto">
                <a:xfrm>
                  <a:off x="3720" y="6075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6" name="Line 97"/>
                <p:cNvSpPr>
                  <a:spLocks noChangeShapeType="1"/>
                </p:cNvSpPr>
                <p:nvPr/>
              </p:nvSpPr>
              <p:spPr bwMode="auto">
                <a:xfrm>
                  <a:off x="3750" y="5955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7" name="Line 98"/>
                <p:cNvSpPr>
                  <a:spLocks noChangeShapeType="1"/>
                </p:cNvSpPr>
                <p:nvPr/>
              </p:nvSpPr>
              <p:spPr bwMode="auto">
                <a:xfrm>
                  <a:off x="3720" y="6225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99"/>
                <p:cNvSpPr>
                  <a:spLocks noChangeShapeType="1"/>
                </p:cNvSpPr>
                <p:nvPr/>
              </p:nvSpPr>
              <p:spPr bwMode="auto">
                <a:xfrm>
                  <a:off x="3735" y="6330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100"/>
                <p:cNvSpPr>
                  <a:spLocks noChangeShapeType="1"/>
                </p:cNvSpPr>
                <p:nvPr/>
              </p:nvSpPr>
              <p:spPr bwMode="auto">
                <a:xfrm>
                  <a:off x="3750" y="6570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Line 101"/>
                <p:cNvSpPr>
                  <a:spLocks noChangeShapeType="1"/>
                </p:cNvSpPr>
                <p:nvPr/>
              </p:nvSpPr>
              <p:spPr bwMode="auto">
                <a:xfrm>
                  <a:off x="3765" y="6780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1" name="Line 102"/>
                <p:cNvSpPr>
                  <a:spLocks noChangeShapeType="1"/>
                </p:cNvSpPr>
                <p:nvPr/>
              </p:nvSpPr>
              <p:spPr bwMode="auto">
                <a:xfrm>
                  <a:off x="3750" y="6660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2" name="Line 103"/>
                <p:cNvSpPr>
                  <a:spLocks noChangeShapeType="1"/>
                </p:cNvSpPr>
                <p:nvPr/>
              </p:nvSpPr>
              <p:spPr bwMode="auto">
                <a:xfrm>
                  <a:off x="3750" y="5730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3" name="Line 104"/>
                <p:cNvSpPr>
                  <a:spLocks noChangeShapeType="1"/>
                </p:cNvSpPr>
                <p:nvPr/>
              </p:nvSpPr>
              <p:spPr bwMode="auto">
                <a:xfrm>
                  <a:off x="3735" y="5655"/>
                  <a:ext cx="1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45" name="Rectangle 105"/>
          <p:cNvSpPr>
            <a:spLocks noChangeArrowheads="1"/>
          </p:cNvSpPr>
          <p:nvPr/>
        </p:nvSpPr>
        <p:spPr bwMode="auto">
          <a:xfrm>
            <a:off x="4792731" y="4843463"/>
            <a:ext cx="4351269" cy="16004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SzPct val="75000"/>
              <a:buFont typeface="Wingdings" pitchFamily="2" charset="2"/>
              <a:buChar char="q"/>
            </a:pPr>
            <a:r>
              <a:rPr lang="en-US" altLang="en-US" sz="2800" dirty="0"/>
              <a:t>Made of stainless steel</a:t>
            </a:r>
          </a:p>
          <a:p>
            <a:pPr lvl="1" eaLnBrk="1" hangingPunct="1">
              <a:spcBef>
                <a:spcPct val="50000"/>
              </a:spcBef>
              <a:buSzPct val="75000"/>
              <a:buFont typeface="Wingdings" pitchFamily="2" charset="2"/>
              <a:buChar char="q"/>
            </a:pPr>
            <a:r>
              <a:rPr lang="en-US" altLang="en-US" sz="2800" dirty="0"/>
              <a:t>Reactor Capacity = 151.1 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Application: </a:t>
            </a:r>
            <a:r>
              <a:rPr lang="en-US" sz="1800" dirty="0">
                <a:solidFill>
                  <a:srgbClr val="C00000"/>
                </a:solidFill>
              </a:rPr>
              <a:t>PUV Systems</a:t>
            </a:r>
            <a:endParaRPr lang="en-US" alt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 Continuous reactor</a:t>
            </a:r>
          </a:p>
          <a:p>
            <a:pPr lvl="1" eaLnBrk="1" hangingPunct="1"/>
            <a:endParaRPr lang="en-US" altLang="en-US" dirty="0" smtClean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62000" y="2209800"/>
          <a:ext cx="762000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3" imgW="4677032" imgH="2343386" progId="Excel.Chart.8">
                  <p:embed/>
                </p:oleObj>
              </mc:Choice>
              <mc:Fallback>
                <p:oleObj name="Chart" r:id="rId3" imgW="4677032" imgH="234338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762000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Application: </a:t>
            </a:r>
            <a:r>
              <a:rPr lang="en-US" sz="1800" dirty="0">
                <a:solidFill>
                  <a:srgbClr val="C00000"/>
                </a:solidFill>
              </a:rPr>
              <a:t>PUV Systems</a:t>
            </a:r>
            <a:endParaRPr lang="en-US" alt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 Continuous reactor 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876300" y="2057400"/>
          <a:ext cx="7734300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hart" r:id="rId3" imgW="4677032" imgH="2343386" progId="Excel.Chart.8">
                  <p:embed/>
                </p:oleObj>
              </mc:Choice>
              <mc:Fallback>
                <p:oleObj name="Chart" r:id="rId3" imgW="4677032" imgH="234338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057400"/>
                        <a:ext cx="7734300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Effect on Salmonella</a:t>
            </a:r>
            <a:endParaRPr lang="en-US" alt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48640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Pulsed UV effect </a:t>
            </a:r>
            <a:r>
              <a:rPr lang="en-US" altLang="en-US" dirty="0"/>
              <a:t>on </a:t>
            </a:r>
            <a:r>
              <a:rPr lang="en-US" altLang="en-US" i="1" dirty="0"/>
              <a:t>Salmonella </a:t>
            </a:r>
            <a:endParaRPr lang="en-US" altLang="en-US" i="1" dirty="0" smtClean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876300" y="2057400"/>
          <a:ext cx="7391400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hart" r:id="rId3" imgW="5096075" imgH="2905540" progId="Excel.Chart.8">
                  <p:embed/>
                </p:oleObj>
              </mc:Choice>
              <mc:Fallback>
                <p:oleObj name="Chart" r:id="rId3" imgW="5096075" imgH="29055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057400"/>
                        <a:ext cx="7391400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Antimicrobials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Crave for natural foods, organic and less chemically processed food are the trend 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Therefore, the application of Conventional aqueous Sanitizers for washing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Chlorine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Hydrogen peroxide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Trisodium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phosphate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use of this solution has not be successful in controlling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Produce adverse effect: chlorine ---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trihallomethanes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of Organic acids as antimicrobial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GRAS and known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nactivate foodborne pathogen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example </a:t>
            </a:r>
          </a:p>
          <a:p>
            <a:pPr marL="1085850"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Lactic Acid: are know to increase the lag phase of pathogens, lower the growth rate during storage </a:t>
            </a:r>
          </a:p>
          <a:p>
            <a:pPr marL="1085850"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Lactic acid surface treatment: usually in water base solution and hydrophilic </a:t>
            </a:r>
          </a:p>
          <a:p>
            <a:pPr marL="6858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Challenges </a:t>
            </a:r>
          </a:p>
          <a:p>
            <a:pPr marL="1085850"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of hydrophilic agent in hydrophobic environments</a:t>
            </a:r>
          </a:p>
          <a:p>
            <a:pPr marL="1085850"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Many studies has shown microbes to be entrapped in fat matrix in meats and poultry </a:t>
            </a:r>
          </a:p>
          <a:p>
            <a:pPr marL="1085850"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Thus limit the effectiveness of some antimicrobial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85850" lv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Surfactants (Sodium Lauryl sulfate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Decrease surface tension and enhance wettability of hydrophobic surfaces   </a:t>
            </a:r>
          </a:p>
          <a:p>
            <a:pPr marL="1485900" lvl="2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Amphiphilic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thus enhance mobility when mixed with antimicrobials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Antimicrobial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93775"/>
              </p:ext>
            </p:extLst>
          </p:nvPr>
        </p:nvGraphicFramePr>
        <p:xfrm>
          <a:off x="1600200" y="2440827"/>
          <a:ext cx="7239000" cy="438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75"/>
                <a:gridCol w="1266825"/>
                <a:gridCol w="1085850"/>
                <a:gridCol w="1085850"/>
                <a:gridCol w="1447800"/>
              </a:tblGrid>
              <a:tr h="398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Microbes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Trtm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Lactic Acid  (Log CFU/g)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(%)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min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Coli 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Typhimurium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 </a:t>
                      </a:r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Monocytogenes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49">
                <a:tc>
                  <a:txBody>
                    <a:bodyPr/>
                    <a:lstStyle/>
                    <a:p>
                      <a:pPr algn="l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981200"/>
            <a:ext cx="516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Table: Organic acid antimicrobial effects in lettuces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75403" cy="55165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Effect of Essential oils on growth of E. coli ATCC 25922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23140"/>
              </p:ext>
            </p:extLst>
          </p:nvPr>
        </p:nvGraphicFramePr>
        <p:xfrm>
          <a:off x="533400" y="2209800"/>
          <a:ext cx="7467603" cy="387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005"/>
                <a:gridCol w="1773556"/>
                <a:gridCol w="1773556"/>
                <a:gridCol w="1213486"/>
              </a:tblGrid>
              <a:tr h="7994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 Oils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Concentration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 (h)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 (/h)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Lemon balm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 ppm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Oregano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ppm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Rosemary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Oregano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+Basil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Oregano+lemon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9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Oregano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+Rosemary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1:2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6324600"/>
            <a:ext cx="2625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Gutierrez et al., 2008</a:t>
            </a:r>
            <a:endParaRPr lang="en-US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  <a:r>
              <a:rPr lang="en-US" sz="3100" dirty="0" smtClean="0">
                <a:solidFill>
                  <a:srgbClr val="C00000"/>
                </a:solidFill>
              </a:rPr>
              <a:t>Combine Ultrasound and OA</a:t>
            </a:r>
            <a:endParaRPr lang="en-US" sz="31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102505"/>
              </p:ext>
            </p:extLst>
          </p:nvPr>
        </p:nvGraphicFramePr>
        <p:xfrm>
          <a:off x="457200" y="1895137"/>
          <a:ext cx="8153400" cy="479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05353">
                <a:tc rowSpan="2"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 Acids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(%)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CFU/g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06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 and Ultrasonic  Treatments (40 Hz and 30 W/L)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Malic acid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Lactic Acid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Citric Acid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42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2.09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441200"/>
            <a:ext cx="7759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 ultrasound and organic acid treatment of Escherichia coli O157:H7 in lettuce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7509586" y="4606214"/>
            <a:ext cx="2723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Sagong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Ultrasonication</a:t>
            </a:r>
            <a:r>
              <a:rPr lang="en-US" dirty="0" smtClean="0"/>
              <a:t>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Ultrasonic pressure wave directed to food surface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Generates force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if perpendicular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Results to compression waves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If parallel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Shearing waves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Both waves attenuate as they move through food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Depth of penetration and antimicrobial effect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Dependent on the frequency and intensity of waves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Composition of food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  <a:r>
              <a:rPr lang="en-US" sz="3100" dirty="0" smtClean="0">
                <a:solidFill>
                  <a:srgbClr val="C00000"/>
                </a:solidFill>
              </a:rPr>
              <a:t>Combine </a:t>
            </a:r>
            <a:r>
              <a:rPr lang="en-US" sz="3100" dirty="0">
                <a:solidFill>
                  <a:srgbClr val="C00000"/>
                </a:solidFill>
              </a:rPr>
              <a:t>Ultrasound and </a:t>
            </a:r>
            <a:r>
              <a:rPr lang="en-US" sz="3100" dirty="0" smtClean="0">
                <a:solidFill>
                  <a:srgbClr val="C00000"/>
                </a:solidFill>
              </a:rPr>
              <a:t>PUV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ultrasound and PUV inactivation E. coli O157:H7 in apple juice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8291"/>
            <a:ext cx="60293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9028" y="6150428"/>
            <a:ext cx="2676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Munoz </a:t>
            </a:r>
            <a:r>
              <a:rPr 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en-US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Potential in Food safety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Ultrasound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Enhance penetration to inaccessible sites (hydrophobic pockets in foods),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Combination of this technologies improve safety issues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Fresh cut fruit and vegetables; meat and poultry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Design of a suitable system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Combine PUV, Ultrasound and Acidification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Low cost and ‘Green technology’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Automated system in food production lines  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References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Awad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T. S., et al. (2012). "Applications of ultrasound in analysis, processing and quality control of food: A review."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Food Research International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(2): 410-427.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O’donnell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C., et al. (2010). "Effect of ultrasonic processing on food enzymes of industrial importance."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Trends in food science &amp; technology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(7): 358-367.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Piyasena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P., et al. (2003). "Inactivation of microbes using ultrasound: a review."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International Journal of Food Microbiology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(3): 207-216.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Sagong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H.-G., et al. (2011). "Combined effect of ultrasound and organic acids to reduce Escherichia coli O157:H7, Salmonella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Typhimurium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Listeria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on organic fresh lettuce."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International Journal of Food Microbiology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(1): 287-292.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Soria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A. C. and M.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Villamiel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(2010). "Effect of ultrasound on the technological properties and bioactivity of food: a review."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Trends in food science &amp; technology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(7): 323-331.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B.K.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Tiwari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., et al. (2010). “Effect of ultrasound processing 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anthocyanins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color of red grape juice.”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Ultrasonics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sonochemistry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17: 598-604.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 (2012). Effect of E. coli inactivation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quilaity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attributes in apple juice treated by combination of PUV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thermosonication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Food Research International. 45: 299-305.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Chemat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F., Z.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M.K. Khan. (2011). Applications of ultrasound in food technology: processing, preservation and extraction. Ultrasonic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Sonochemistry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18: 813-835.</a:t>
            </a:r>
          </a:p>
          <a:p>
            <a:pPr>
              <a:buClr>
                <a:srgbClr val="0070C0"/>
              </a:buClr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24200"/>
            <a:ext cx="8229600" cy="2925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410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Ultrasonication</a:t>
            </a:r>
            <a:r>
              <a:rPr lang="en-US" dirty="0" smtClean="0"/>
              <a:t>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The rapid localized change in pressure</a:t>
            </a:r>
            <a:r>
              <a:rPr lang="en-US" dirty="0" smtClean="0"/>
              <a:t>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Cause shear disruption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Cavitation</a:t>
            </a:r>
            <a:r>
              <a:rPr lang="en-US" dirty="0" smtClean="0"/>
              <a:t>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Creation and rupture of </a:t>
            </a:r>
          </a:p>
          <a:p>
            <a:pPr marL="1371600" lvl="3" indent="0">
              <a:buClr>
                <a:srgbClr val="0070C0"/>
              </a:buClr>
              <a:buNone/>
            </a:pPr>
            <a:r>
              <a:rPr lang="en-US" dirty="0" smtClean="0"/>
              <a:t>microscopic bubbles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Thinning of cell membranes 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localized heating </a:t>
            </a:r>
          </a:p>
          <a:p>
            <a:pPr lvl="4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Lethal effect on microorganisms </a:t>
            </a:r>
          </a:p>
          <a:p>
            <a:pPr lvl="4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Detachment of microbes in surfaces  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61500"/>
            <a:ext cx="3581400" cy="42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73921"/>
            <a:ext cx="3962400" cy="16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07543" y="5497243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 pressure breaks cell wall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Disrupt cell membrane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Damage DNA</a:t>
            </a:r>
            <a:endParaRPr lang="en-US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190" y="6557481"/>
            <a:ext cx="262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Soria and </a:t>
            </a:r>
            <a:r>
              <a:rPr lang="en-US" sz="1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Villamiel</a:t>
            </a:r>
            <a:r>
              <a:rPr lang="en-US" sz="1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endParaRPr lang="en-US" sz="1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Depolymerization</a:t>
            </a:r>
            <a:r>
              <a:rPr lang="en-US" dirty="0" smtClean="0"/>
              <a:t> </a:t>
            </a:r>
            <a:r>
              <a:rPr lang="en-US" dirty="0"/>
              <a:t>effect on Cell </a:t>
            </a:r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1" y="2362200"/>
            <a:ext cx="3448689" cy="248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6255677"/>
            <a:ext cx="246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Chemat</a:t>
            </a:r>
            <a:r>
              <a:rPr lang="en-US" sz="1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</a:t>
            </a:r>
            <a:endParaRPr lang="en-US" sz="1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5922266" cy="18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(&lt; 1 W/cm²; &gt;100 KHz)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Non-invasive detection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Stimulate activity of living cells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cleaning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Effects on enzyme  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Crystallization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Emulsification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Filtration 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Drying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enderization of </a:t>
            </a:r>
            <a:r>
              <a:rPr lang="en-US" dirty="0" smtClean="0"/>
              <a:t>meat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High Energy (&gt;1 W/cm² (</a:t>
            </a:r>
            <a:r>
              <a:rPr lang="en-US" sz="1800" b="1" dirty="0" smtClean="0">
                <a:solidFill>
                  <a:srgbClr val="FF0000"/>
                </a:solidFill>
              </a:rPr>
              <a:t>10 </a:t>
            </a:r>
            <a:r>
              <a:rPr lang="en-US" sz="1800" b="1" dirty="0">
                <a:solidFill>
                  <a:srgbClr val="FF0000"/>
                </a:solidFill>
              </a:rPr>
              <a:t>– 1000 W/cm²</a:t>
            </a:r>
            <a:r>
              <a:rPr lang="en-US" dirty="0"/>
              <a:t>) </a:t>
            </a:r>
            <a:r>
              <a:rPr lang="en-US" dirty="0" smtClean="0"/>
              <a:t>; Between 18 &amp; 100 KHz)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Physical disruption,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Acceleration of chemical reaction 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Degassing of liquid foods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Extraction of enzymes and proteins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Inactivation of enzymes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Induction of nucleation for crystallization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 Enhance drying and filtration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of US Applications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Ultrasonication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31445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Low temperature</a:t>
            </a:r>
          </a:p>
          <a:p>
            <a:pPr marL="17145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Inactivate enzymes and microbes  </a:t>
            </a:r>
          </a:p>
          <a:p>
            <a:pPr marL="17145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liable products</a:t>
            </a:r>
          </a:p>
          <a:p>
            <a:pPr marL="17145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treatment time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1445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Themosonication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25730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Combination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untrasound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heat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65735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Greater effects on microbes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65735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Lower D and Z values than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conventional thermal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8347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Ultrasonication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 and Applications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Manosonication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8585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Combined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sonication and pressure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Effectively inactivates microbes than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ultrasound</a:t>
            </a: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Efficacy higher than ultrasound alone at the same temperature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085850" lvl="1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Manothermosonication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8585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Combination of heat, ultrasound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Much more effective than the three categories above </a:t>
            </a: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Inactivate enzyme/microbes at low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temperature and short time</a:t>
            </a: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Heat stable enzymes also effectively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destroyed</a:t>
            </a:r>
          </a:p>
          <a:p>
            <a:pPr marL="1085850"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 on cavitation </a:t>
            </a: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Application of temperature and pressure maximizes cavitation </a:t>
            </a:r>
          </a:p>
          <a:p>
            <a:pPr marL="1485900" lvl="2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Heat resistant enzymes </a:t>
            </a:r>
          </a:p>
          <a:p>
            <a:pPr marL="1943100" lvl="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Lipoxygenase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peroxydase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ettc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1713</Words>
  <Application>Microsoft Office PowerPoint</Application>
  <PresentationFormat>On-screen Show (4:3)</PresentationFormat>
  <Paragraphs>431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Chart</vt:lpstr>
      <vt:lpstr>The Impact of Non-Thermal Processes on Food Quality and Safety </vt:lpstr>
      <vt:lpstr>Outline </vt:lpstr>
      <vt:lpstr>Introduction: Ultrasonication   </vt:lpstr>
      <vt:lpstr>Introduction: Ultrasonication </vt:lpstr>
      <vt:lpstr>Introduction: Ultrasonication </vt:lpstr>
      <vt:lpstr>Introduction: Ultrasonication </vt:lpstr>
      <vt:lpstr>Introduction: Ultrasonication </vt:lpstr>
      <vt:lpstr>Introduction: Ultrasonication  </vt:lpstr>
      <vt:lpstr>Introduction: Ultrasonication  </vt:lpstr>
      <vt:lpstr>Applications: Ultrasonication  </vt:lpstr>
      <vt:lpstr>Ultrasonication: Enzymatic inactivation  </vt:lpstr>
      <vt:lpstr>Ultrasonication: Effect on Quality</vt:lpstr>
      <vt:lpstr>Introduction: PUV </vt:lpstr>
      <vt:lpstr>Introduction: PUV </vt:lpstr>
      <vt:lpstr>Introduction: PUV   </vt:lpstr>
      <vt:lpstr>Introduction: PUV </vt:lpstr>
      <vt:lpstr>Introduction: PUV </vt:lpstr>
      <vt:lpstr>Introduction: PUV </vt:lpstr>
      <vt:lpstr>Application: PUV Systems</vt:lpstr>
      <vt:lpstr>Application: PUV Systems</vt:lpstr>
      <vt:lpstr>Application: PUV Systems</vt:lpstr>
      <vt:lpstr>Application: PUV Systems</vt:lpstr>
      <vt:lpstr>Application: PUV Systems</vt:lpstr>
      <vt:lpstr>Effect on Salmonella</vt:lpstr>
      <vt:lpstr>Introduction: Antimicrobials </vt:lpstr>
      <vt:lpstr>Introduction: Antimicrobials </vt:lpstr>
      <vt:lpstr>Applications: Antimicrobials </vt:lpstr>
      <vt:lpstr>Applications: Antimicrobials </vt:lpstr>
      <vt:lpstr>Applications: Combine Ultrasound and OA</vt:lpstr>
      <vt:lpstr>Applications: Combine Ultrasound and PUV</vt:lpstr>
      <vt:lpstr>Future Implications 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Tukkani</dc:creator>
  <cp:lastModifiedBy>Lamin</cp:lastModifiedBy>
  <cp:revision>145</cp:revision>
  <cp:lastPrinted>2014-07-20T04:42:15Z</cp:lastPrinted>
  <dcterms:created xsi:type="dcterms:W3CDTF">2006-08-16T00:00:00Z</dcterms:created>
  <dcterms:modified xsi:type="dcterms:W3CDTF">2014-07-21T13:34:57Z</dcterms:modified>
</cp:coreProperties>
</file>