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336" r:id="rId3"/>
    <p:sldId id="301" r:id="rId4"/>
    <p:sldId id="271" r:id="rId5"/>
    <p:sldId id="297" r:id="rId6"/>
    <p:sldId id="298" r:id="rId7"/>
    <p:sldId id="294" r:id="rId8"/>
    <p:sldId id="296" r:id="rId9"/>
    <p:sldId id="299" r:id="rId10"/>
    <p:sldId id="295" r:id="rId11"/>
    <p:sldId id="346" r:id="rId12"/>
    <p:sldId id="343" r:id="rId13"/>
    <p:sldId id="341" r:id="rId14"/>
    <p:sldId id="340" r:id="rId15"/>
    <p:sldId id="307" r:id="rId16"/>
    <p:sldId id="302" r:id="rId17"/>
    <p:sldId id="303" r:id="rId18"/>
    <p:sldId id="300" r:id="rId19"/>
    <p:sldId id="335" r:id="rId20"/>
    <p:sldId id="323" r:id="rId21"/>
    <p:sldId id="344" r:id="rId22"/>
    <p:sldId id="342" r:id="rId23"/>
    <p:sldId id="277" r:id="rId24"/>
    <p:sldId id="339" r:id="rId25"/>
    <p:sldId id="327" r:id="rId26"/>
    <p:sldId id="334" r:id="rId27"/>
    <p:sldId id="308" r:id="rId28"/>
    <p:sldId id="309" r:id="rId29"/>
    <p:sldId id="312" r:id="rId30"/>
    <p:sldId id="310" r:id="rId31"/>
    <p:sldId id="329" r:id="rId32"/>
    <p:sldId id="345" r:id="rId33"/>
    <p:sldId id="321" r:id="rId34"/>
    <p:sldId id="347" r:id="rId35"/>
    <p:sldId id="338" r:id="rId36"/>
    <p:sldId id="311" r:id="rId37"/>
    <p:sldId id="322" r:id="rId38"/>
    <p:sldId id="313" r:id="rId39"/>
    <p:sldId id="314" r:id="rId40"/>
    <p:sldId id="315" r:id="rId41"/>
    <p:sldId id="316" r:id="rId42"/>
    <p:sldId id="278" r:id="rId43"/>
    <p:sldId id="262" r:id="rId4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308" autoAdjust="0"/>
  </p:normalViewPr>
  <p:slideViewPr>
    <p:cSldViewPr>
      <p:cViewPr>
        <p:scale>
          <a:sx n="53" d="100"/>
          <a:sy n="53" d="100"/>
        </p:scale>
        <p:origin x="-1782"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0"/>
    <c:plotArea>
      <c:layout/>
      <c:lineChart>
        <c:grouping val="standard"/>
        <c:varyColors val="0"/>
        <c:ser>
          <c:idx val="0"/>
          <c:order val="0"/>
          <c:tx>
            <c:strRef>
              <c:f>Feuil1!$B$1</c:f>
              <c:strCache>
                <c:ptCount val="1"/>
                <c:pt idx="0">
                  <c:v>ceratinine levels</c:v>
                </c:pt>
              </c:strCache>
            </c:strRef>
          </c:tx>
          <c:cat>
            <c:strRef>
              <c:f>Feuil1!$A$2:$A$14</c:f>
              <c:strCache>
                <c:ptCount val="12"/>
                <c:pt idx="3">
                  <c:v>year 1</c:v>
                </c:pt>
                <c:pt idx="11">
                  <c:v>year 2</c:v>
                </c:pt>
              </c:strCache>
            </c:strRef>
          </c:cat>
          <c:val>
            <c:numRef>
              <c:f>Feuil1!$B$2:$B$14</c:f>
              <c:numCache>
                <c:formatCode>General</c:formatCode>
                <c:ptCount val="13"/>
                <c:pt idx="0">
                  <c:v>28</c:v>
                </c:pt>
                <c:pt idx="1">
                  <c:v>26.7</c:v>
                </c:pt>
                <c:pt idx="2">
                  <c:v>23</c:v>
                </c:pt>
                <c:pt idx="3">
                  <c:v>21.42</c:v>
                </c:pt>
                <c:pt idx="4">
                  <c:v>22</c:v>
                </c:pt>
                <c:pt idx="5">
                  <c:v>29</c:v>
                </c:pt>
                <c:pt idx="6">
                  <c:v>17</c:v>
                </c:pt>
                <c:pt idx="7">
                  <c:v>16</c:v>
                </c:pt>
                <c:pt idx="8">
                  <c:v>19</c:v>
                </c:pt>
                <c:pt idx="9">
                  <c:v>17</c:v>
                </c:pt>
                <c:pt idx="10">
                  <c:v>18</c:v>
                </c:pt>
                <c:pt idx="11">
                  <c:v>21.3</c:v>
                </c:pt>
                <c:pt idx="12">
                  <c:v>18</c:v>
                </c:pt>
              </c:numCache>
            </c:numRef>
          </c:val>
          <c:smooth val="0"/>
        </c:ser>
        <c:ser>
          <c:idx val="1"/>
          <c:order val="1"/>
          <c:tx>
            <c:strRef>
              <c:f>Feuil1!$C$1</c:f>
              <c:strCache>
                <c:ptCount val="1"/>
                <c:pt idx="0">
                  <c:v>eGFR</c:v>
                </c:pt>
              </c:strCache>
            </c:strRef>
          </c:tx>
          <c:cat>
            <c:strRef>
              <c:f>Feuil1!$A$2:$A$14</c:f>
              <c:strCache>
                <c:ptCount val="12"/>
                <c:pt idx="3">
                  <c:v>year 1</c:v>
                </c:pt>
                <c:pt idx="11">
                  <c:v>year 2</c:v>
                </c:pt>
              </c:strCache>
            </c:strRef>
          </c:cat>
          <c:val>
            <c:numRef>
              <c:f>Feuil1!$C$2:$C$14</c:f>
              <c:numCache>
                <c:formatCode>General</c:formatCode>
                <c:ptCount val="13"/>
                <c:pt idx="0">
                  <c:v>21.91</c:v>
                </c:pt>
                <c:pt idx="1">
                  <c:v>23.14</c:v>
                </c:pt>
                <c:pt idx="2">
                  <c:v>26</c:v>
                </c:pt>
                <c:pt idx="3">
                  <c:v>29.84</c:v>
                </c:pt>
                <c:pt idx="4">
                  <c:v>28</c:v>
                </c:pt>
                <c:pt idx="5">
                  <c:v>21</c:v>
                </c:pt>
                <c:pt idx="6">
                  <c:v>38</c:v>
                </c:pt>
                <c:pt idx="7">
                  <c:v>41.79</c:v>
                </c:pt>
                <c:pt idx="8">
                  <c:v>33</c:v>
                </c:pt>
                <c:pt idx="9">
                  <c:v>39</c:v>
                </c:pt>
                <c:pt idx="10">
                  <c:v>36.479999999999997</c:v>
                </c:pt>
                <c:pt idx="11">
                  <c:v>30.04</c:v>
                </c:pt>
                <c:pt idx="12">
                  <c:v>36.479999999999997</c:v>
                </c:pt>
              </c:numCache>
            </c:numRef>
          </c:val>
          <c:smooth val="0"/>
        </c:ser>
        <c:dLbls>
          <c:showLegendKey val="0"/>
          <c:showVal val="0"/>
          <c:showCatName val="0"/>
          <c:showSerName val="0"/>
          <c:showPercent val="0"/>
          <c:showBubbleSize val="0"/>
        </c:dLbls>
        <c:marker val="1"/>
        <c:smooth val="0"/>
        <c:axId val="31812224"/>
        <c:axId val="31830400"/>
      </c:lineChart>
      <c:catAx>
        <c:axId val="31812224"/>
        <c:scaling>
          <c:orientation val="minMax"/>
        </c:scaling>
        <c:delete val="0"/>
        <c:axPos val="b"/>
        <c:majorTickMark val="out"/>
        <c:minorTickMark val="none"/>
        <c:tickLblPos val="nextTo"/>
        <c:crossAx val="31830400"/>
        <c:crosses val="autoZero"/>
        <c:auto val="1"/>
        <c:lblAlgn val="ctr"/>
        <c:lblOffset val="100"/>
        <c:noMultiLvlLbl val="0"/>
      </c:catAx>
      <c:valAx>
        <c:axId val="31830400"/>
        <c:scaling>
          <c:orientation val="minMax"/>
        </c:scaling>
        <c:delete val="0"/>
        <c:axPos val="l"/>
        <c:majorGridlines/>
        <c:numFmt formatCode="General" sourceLinked="1"/>
        <c:majorTickMark val="out"/>
        <c:minorTickMark val="none"/>
        <c:tickLblPos val="nextTo"/>
        <c:crossAx val="31812224"/>
        <c:crosses val="autoZero"/>
        <c:crossBetween val="between"/>
      </c:valAx>
    </c:plotArea>
    <c:legend>
      <c:legendPos val="r"/>
      <c:layout/>
      <c:overlay val="0"/>
    </c:legend>
    <c:plotVisOnly val="1"/>
    <c:dispBlanksAs val="gap"/>
    <c:showDLblsOverMax val="0"/>
  </c:chart>
  <c:txPr>
    <a:bodyPr/>
    <a:lstStyle/>
    <a:p>
      <a:pPr>
        <a:defRPr sz="1800"/>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C479F0-4E70-4E7E-A96C-645DDF1102EC}" type="doc">
      <dgm:prSet loTypeId="urn:microsoft.com/office/officeart/2005/8/layout/hChevron3" loCatId="process" qsTypeId="urn:microsoft.com/office/officeart/2005/8/quickstyle/simple5" qsCatId="simple" csTypeId="urn:microsoft.com/office/officeart/2005/8/colors/accent2_3" csCatId="accent2" phldr="1"/>
      <dgm:spPr/>
    </dgm:pt>
    <dgm:pt modelId="{7551A745-7A30-47C1-9BE0-5A364C49F394}">
      <dgm:prSet phldrT="[Texte]"/>
      <dgm:spPr/>
      <dgm:t>
        <a:bodyPr/>
        <a:lstStyle/>
        <a:p>
          <a:r>
            <a:rPr lang="fr-FR" dirty="0" err="1" smtClean="0"/>
            <a:t>February</a:t>
          </a:r>
          <a:r>
            <a:rPr lang="fr-FR" dirty="0" smtClean="0"/>
            <a:t> 2014</a:t>
          </a:r>
          <a:endParaRPr lang="fr-FR" dirty="0"/>
        </a:p>
      </dgm:t>
    </dgm:pt>
    <dgm:pt modelId="{7F7BBE3A-8B81-4BC2-80B9-9D85654F3297}" type="parTrans" cxnId="{DD25B7BE-000F-4A56-A96A-8434924F287D}">
      <dgm:prSet/>
      <dgm:spPr/>
      <dgm:t>
        <a:bodyPr/>
        <a:lstStyle/>
        <a:p>
          <a:endParaRPr lang="fr-FR"/>
        </a:p>
      </dgm:t>
    </dgm:pt>
    <dgm:pt modelId="{7F039289-91B2-45A0-A045-B3D7A5C53E80}" type="sibTrans" cxnId="{DD25B7BE-000F-4A56-A96A-8434924F287D}">
      <dgm:prSet/>
      <dgm:spPr/>
      <dgm:t>
        <a:bodyPr/>
        <a:lstStyle/>
        <a:p>
          <a:endParaRPr lang="fr-FR"/>
        </a:p>
      </dgm:t>
    </dgm:pt>
    <dgm:pt modelId="{0AA3CB09-D803-49AE-8539-F0F6F0B4C2AE}">
      <dgm:prSet phldrT="[Texte]"/>
      <dgm:spPr>
        <a:gradFill rotWithShape="0">
          <a:gsLst>
            <a:gs pos="0">
              <a:schemeClr val="accent2">
                <a:shade val="80000"/>
                <a:hueOff val="-11957"/>
                <a:satOff val="-1341"/>
                <a:lumOff val="8560"/>
                <a:alphaOff val="0"/>
                <a:shade val="51000"/>
                <a:satMod val="130000"/>
              </a:schemeClr>
            </a:gs>
            <a:gs pos="80000">
              <a:srgbClr val="FF0000"/>
            </a:gs>
            <a:gs pos="100000">
              <a:schemeClr val="accent2">
                <a:shade val="80000"/>
                <a:hueOff val="-11957"/>
                <a:satOff val="-1341"/>
                <a:lumOff val="8560"/>
                <a:alphaOff val="0"/>
                <a:shade val="94000"/>
                <a:satMod val="135000"/>
              </a:schemeClr>
            </a:gs>
          </a:gsLst>
        </a:gradFill>
      </dgm:spPr>
      <dgm:t>
        <a:bodyPr/>
        <a:lstStyle/>
        <a:p>
          <a:endParaRPr lang="fr-FR" b="1" dirty="0"/>
        </a:p>
      </dgm:t>
    </dgm:pt>
    <dgm:pt modelId="{F94CC75A-8BD3-4A2C-9EF6-AFC75C2F528F}" type="parTrans" cxnId="{7469B7A1-17CD-4421-ACA3-6723A618DE3F}">
      <dgm:prSet/>
      <dgm:spPr/>
      <dgm:t>
        <a:bodyPr/>
        <a:lstStyle/>
        <a:p>
          <a:endParaRPr lang="fr-FR"/>
        </a:p>
      </dgm:t>
    </dgm:pt>
    <dgm:pt modelId="{95BAF6EF-91C5-4508-A619-E57173C8AB3C}" type="sibTrans" cxnId="{7469B7A1-17CD-4421-ACA3-6723A618DE3F}">
      <dgm:prSet/>
      <dgm:spPr/>
      <dgm:t>
        <a:bodyPr/>
        <a:lstStyle/>
        <a:p>
          <a:endParaRPr lang="fr-FR"/>
        </a:p>
      </dgm:t>
    </dgm:pt>
    <dgm:pt modelId="{1E293C0F-8B0B-4AE3-BD6E-2F0FE06D6FDE}">
      <dgm:prSet phldrT="[Texte]"/>
      <dgm:spPr/>
      <dgm:t>
        <a:bodyPr/>
        <a:lstStyle/>
        <a:p>
          <a:endParaRPr lang="fr-FR" dirty="0"/>
        </a:p>
      </dgm:t>
    </dgm:pt>
    <dgm:pt modelId="{533ED0C5-929A-4C27-A806-7A0AB1A44C08}" type="parTrans" cxnId="{FF61428F-7859-4231-81F6-860B92E49AF8}">
      <dgm:prSet/>
      <dgm:spPr/>
      <dgm:t>
        <a:bodyPr/>
        <a:lstStyle/>
        <a:p>
          <a:endParaRPr lang="fr-FR"/>
        </a:p>
      </dgm:t>
    </dgm:pt>
    <dgm:pt modelId="{9C5ED9FE-AE78-4A29-9CBB-79E80996845E}" type="sibTrans" cxnId="{FF61428F-7859-4231-81F6-860B92E49AF8}">
      <dgm:prSet/>
      <dgm:spPr/>
      <dgm:t>
        <a:bodyPr/>
        <a:lstStyle/>
        <a:p>
          <a:endParaRPr lang="fr-FR"/>
        </a:p>
      </dgm:t>
    </dgm:pt>
    <dgm:pt modelId="{46A7B371-3EA1-4045-8415-C270FD7F8187}">
      <dgm:prSet phldrT="[Texte]"/>
      <dgm:spPr/>
      <dgm:t>
        <a:bodyPr/>
        <a:lstStyle/>
        <a:p>
          <a:endParaRPr lang="fr-FR" dirty="0"/>
        </a:p>
      </dgm:t>
    </dgm:pt>
    <dgm:pt modelId="{46BD0274-3B6F-4251-8498-6F8FD7DF85E3}" type="parTrans" cxnId="{393D933A-BAEC-4E16-9263-45D4887FACF3}">
      <dgm:prSet/>
      <dgm:spPr/>
      <dgm:t>
        <a:bodyPr/>
        <a:lstStyle/>
        <a:p>
          <a:endParaRPr lang="fr-FR"/>
        </a:p>
      </dgm:t>
    </dgm:pt>
    <dgm:pt modelId="{1B9A01DC-5583-48CA-A44D-4947CD292D61}" type="sibTrans" cxnId="{393D933A-BAEC-4E16-9263-45D4887FACF3}">
      <dgm:prSet/>
      <dgm:spPr/>
      <dgm:t>
        <a:bodyPr/>
        <a:lstStyle/>
        <a:p>
          <a:endParaRPr lang="fr-FR"/>
        </a:p>
      </dgm:t>
    </dgm:pt>
    <dgm:pt modelId="{AD15F17C-1F62-4050-AE1B-A622123FEBF1}">
      <dgm:prSet phldrT="[Texte]"/>
      <dgm:spPr/>
      <dgm:t>
        <a:bodyPr/>
        <a:lstStyle/>
        <a:p>
          <a:endParaRPr lang="fr-FR" dirty="0"/>
        </a:p>
      </dgm:t>
    </dgm:pt>
    <dgm:pt modelId="{B3F7A58A-7D7E-4997-BE5A-3233DA1B27C5}" type="parTrans" cxnId="{AFD2DD9B-652C-4D9F-892A-FCD9BEFE6A93}">
      <dgm:prSet/>
      <dgm:spPr/>
      <dgm:t>
        <a:bodyPr/>
        <a:lstStyle/>
        <a:p>
          <a:endParaRPr lang="fr-FR"/>
        </a:p>
      </dgm:t>
    </dgm:pt>
    <dgm:pt modelId="{668446D3-E7E7-4BB6-BD28-62C5687E019A}" type="sibTrans" cxnId="{AFD2DD9B-652C-4D9F-892A-FCD9BEFE6A93}">
      <dgm:prSet/>
      <dgm:spPr/>
      <dgm:t>
        <a:bodyPr/>
        <a:lstStyle/>
        <a:p>
          <a:endParaRPr lang="fr-FR"/>
        </a:p>
      </dgm:t>
    </dgm:pt>
    <dgm:pt modelId="{8679622E-5493-4B10-BE0B-AA2D2EA5D067}" type="pres">
      <dgm:prSet presAssocID="{01C479F0-4E70-4E7E-A96C-645DDF1102EC}" presName="Name0" presStyleCnt="0">
        <dgm:presLayoutVars>
          <dgm:dir/>
          <dgm:resizeHandles val="exact"/>
        </dgm:presLayoutVars>
      </dgm:prSet>
      <dgm:spPr/>
    </dgm:pt>
    <dgm:pt modelId="{AE078670-6BCF-4F29-BE1B-CF4AF743E1F5}" type="pres">
      <dgm:prSet presAssocID="{7551A745-7A30-47C1-9BE0-5A364C49F394}" presName="parTxOnly" presStyleLbl="node1" presStyleIdx="0" presStyleCnt="5" custLinFactNeighborX="-10664" custLinFactNeighborY="13515">
        <dgm:presLayoutVars>
          <dgm:bulletEnabled val="1"/>
        </dgm:presLayoutVars>
      </dgm:prSet>
      <dgm:spPr/>
      <dgm:t>
        <a:bodyPr/>
        <a:lstStyle/>
        <a:p>
          <a:endParaRPr lang="fr-FR"/>
        </a:p>
      </dgm:t>
    </dgm:pt>
    <dgm:pt modelId="{2D3477DC-4C31-40B3-9316-3D55B8C14596}" type="pres">
      <dgm:prSet presAssocID="{7F039289-91B2-45A0-A045-B3D7A5C53E80}" presName="parSpace" presStyleCnt="0"/>
      <dgm:spPr/>
    </dgm:pt>
    <dgm:pt modelId="{25FF8232-DFB9-4535-AF03-821B2ADD62B5}" type="pres">
      <dgm:prSet presAssocID="{46A7B371-3EA1-4045-8415-C270FD7F8187}" presName="parTxOnly" presStyleLbl="node1" presStyleIdx="1" presStyleCnt="5" custLinFactX="58235" custLinFactNeighborX="100000" custLinFactNeighborY="-8175">
        <dgm:presLayoutVars>
          <dgm:bulletEnabled val="1"/>
        </dgm:presLayoutVars>
      </dgm:prSet>
      <dgm:spPr/>
      <dgm:t>
        <a:bodyPr/>
        <a:lstStyle/>
        <a:p>
          <a:endParaRPr lang="fr-FR"/>
        </a:p>
      </dgm:t>
    </dgm:pt>
    <dgm:pt modelId="{1F332C43-723C-43A5-813A-59072A920DCE}" type="pres">
      <dgm:prSet presAssocID="{1B9A01DC-5583-48CA-A44D-4947CD292D61}" presName="parSpace" presStyleCnt="0"/>
      <dgm:spPr/>
    </dgm:pt>
    <dgm:pt modelId="{85DCEDFE-15DA-4370-ACD7-998750700E70}" type="pres">
      <dgm:prSet presAssocID="{0AA3CB09-D803-49AE-8539-F0F6F0B4C2AE}" presName="parTxOnly" presStyleLbl="node1" presStyleIdx="2" presStyleCnt="5" custLinFactX="110078" custLinFactNeighborX="200000" custLinFactNeighborY="-8128">
        <dgm:presLayoutVars>
          <dgm:bulletEnabled val="1"/>
        </dgm:presLayoutVars>
      </dgm:prSet>
      <dgm:spPr/>
      <dgm:t>
        <a:bodyPr/>
        <a:lstStyle/>
        <a:p>
          <a:endParaRPr lang="fr-FR"/>
        </a:p>
      </dgm:t>
    </dgm:pt>
    <dgm:pt modelId="{666F16F1-CF79-4969-AF58-2A5DC593703B}" type="pres">
      <dgm:prSet presAssocID="{95BAF6EF-91C5-4508-A619-E57173C8AB3C}" presName="parSpace" presStyleCnt="0"/>
      <dgm:spPr/>
    </dgm:pt>
    <dgm:pt modelId="{FEE1B295-B507-49F4-ABB6-85179C242044}" type="pres">
      <dgm:prSet presAssocID="{AD15F17C-1F62-4050-AE1B-A622123FEBF1}" presName="parTxOnly" presStyleLbl="node1" presStyleIdx="3" presStyleCnt="5" custLinFactNeighborX="-37942" custLinFactNeighborY="-8175">
        <dgm:presLayoutVars>
          <dgm:bulletEnabled val="1"/>
        </dgm:presLayoutVars>
      </dgm:prSet>
      <dgm:spPr/>
      <dgm:t>
        <a:bodyPr/>
        <a:lstStyle/>
        <a:p>
          <a:endParaRPr lang="fr-FR"/>
        </a:p>
      </dgm:t>
    </dgm:pt>
    <dgm:pt modelId="{B3EBC487-8968-486F-929E-8E22B80209B4}" type="pres">
      <dgm:prSet presAssocID="{668446D3-E7E7-4BB6-BD28-62C5687E019A}" presName="parSpace" presStyleCnt="0"/>
      <dgm:spPr/>
    </dgm:pt>
    <dgm:pt modelId="{21793023-7DDB-4ACA-9002-466E43D24690}" type="pres">
      <dgm:prSet presAssocID="{1E293C0F-8B0B-4AE3-BD6E-2F0FE06D6FDE}" presName="parTxOnly" presStyleLbl="node1" presStyleIdx="4" presStyleCnt="5" custLinFactX="-199381" custLinFactNeighborX="-200000" custLinFactNeighborY="-8266">
        <dgm:presLayoutVars>
          <dgm:bulletEnabled val="1"/>
        </dgm:presLayoutVars>
      </dgm:prSet>
      <dgm:spPr/>
      <dgm:t>
        <a:bodyPr/>
        <a:lstStyle/>
        <a:p>
          <a:endParaRPr lang="fr-FR"/>
        </a:p>
      </dgm:t>
    </dgm:pt>
  </dgm:ptLst>
  <dgm:cxnLst>
    <dgm:cxn modelId="{2EEB8AB4-0B80-4298-ACF1-7DDF162C5155}" type="presOf" srcId="{46A7B371-3EA1-4045-8415-C270FD7F8187}" destId="{25FF8232-DFB9-4535-AF03-821B2ADD62B5}" srcOrd="0" destOrd="0" presId="urn:microsoft.com/office/officeart/2005/8/layout/hChevron3"/>
    <dgm:cxn modelId="{A6B473C9-E0AE-4282-AE8A-8B567077CDA3}" type="presOf" srcId="{1E293C0F-8B0B-4AE3-BD6E-2F0FE06D6FDE}" destId="{21793023-7DDB-4ACA-9002-466E43D24690}" srcOrd="0" destOrd="0" presId="urn:microsoft.com/office/officeart/2005/8/layout/hChevron3"/>
    <dgm:cxn modelId="{DD25B7BE-000F-4A56-A96A-8434924F287D}" srcId="{01C479F0-4E70-4E7E-A96C-645DDF1102EC}" destId="{7551A745-7A30-47C1-9BE0-5A364C49F394}" srcOrd="0" destOrd="0" parTransId="{7F7BBE3A-8B81-4BC2-80B9-9D85654F3297}" sibTransId="{7F039289-91B2-45A0-A045-B3D7A5C53E80}"/>
    <dgm:cxn modelId="{AFD2DD9B-652C-4D9F-892A-FCD9BEFE6A93}" srcId="{01C479F0-4E70-4E7E-A96C-645DDF1102EC}" destId="{AD15F17C-1F62-4050-AE1B-A622123FEBF1}" srcOrd="3" destOrd="0" parTransId="{B3F7A58A-7D7E-4997-BE5A-3233DA1B27C5}" sibTransId="{668446D3-E7E7-4BB6-BD28-62C5687E019A}"/>
    <dgm:cxn modelId="{E54533D4-622E-4EA4-934D-1C3813F9DCD7}" type="presOf" srcId="{AD15F17C-1F62-4050-AE1B-A622123FEBF1}" destId="{FEE1B295-B507-49F4-ABB6-85179C242044}" srcOrd="0" destOrd="0" presId="urn:microsoft.com/office/officeart/2005/8/layout/hChevron3"/>
    <dgm:cxn modelId="{7469B7A1-17CD-4421-ACA3-6723A618DE3F}" srcId="{01C479F0-4E70-4E7E-A96C-645DDF1102EC}" destId="{0AA3CB09-D803-49AE-8539-F0F6F0B4C2AE}" srcOrd="2" destOrd="0" parTransId="{F94CC75A-8BD3-4A2C-9EF6-AFC75C2F528F}" sibTransId="{95BAF6EF-91C5-4508-A619-E57173C8AB3C}"/>
    <dgm:cxn modelId="{890DA5C1-049A-48FD-B6B2-0FE3FC641153}" type="presOf" srcId="{7551A745-7A30-47C1-9BE0-5A364C49F394}" destId="{AE078670-6BCF-4F29-BE1B-CF4AF743E1F5}" srcOrd="0" destOrd="0" presId="urn:microsoft.com/office/officeart/2005/8/layout/hChevron3"/>
    <dgm:cxn modelId="{393D933A-BAEC-4E16-9263-45D4887FACF3}" srcId="{01C479F0-4E70-4E7E-A96C-645DDF1102EC}" destId="{46A7B371-3EA1-4045-8415-C270FD7F8187}" srcOrd="1" destOrd="0" parTransId="{46BD0274-3B6F-4251-8498-6F8FD7DF85E3}" sibTransId="{1B9A01DC-5583-48CA-A44D-4947CD292D61}"/>
    <dgm:cxn modelId="{DDC93ED6-1256-4E25-8EA2-9C7E56464EB0}" type="presOf" srcId="{0AA3CB09-D803-49AE-8539-F0F6F0B4C2AE}" destId="{85DCEDFE-15DA-4370-ACD7-998750700E70}" srcOrd="0" destOrd="0" presId="urn:microsoft.com/office/officeart/2005/8/layout/hChevron3"/>
    <dgm:cxn modelId="{7C30E9DD-2E8D-4437-8E47-E173EBEE60FA}" type="presOf" srcId="{01C479F0-4E70-4E7E-A96C-645DDF1102EC}" destId="{8679622E-5493-4B10-BE0B-AA2D2EA5D067}" srcOrd="0" destOrd="0" presId="urn:microsoft.com/office/officeart/2005/8/layout/hChevron3"/>
    <dgm:cxn modelId="{FF61428F-7859-4231-81F6-860B92E49AF8}" srcId="{01C479F0-4E70-4E7E-A96C-645DDF1102EC}" destId="{1E293C0F-8B0B-4AE3-BD6E-2F0FE06D6FDE}" srcOrd="4" destOrd="0" parTransId="{533ED0C5-929A-4C27-A806-7A0AB1A44C08}" sibTransId="{9C5ED9FE-AE78-4A29-9CBB-79E80996845E}"/>
    <dgm:cxn modelId="{6E133C2B-FDB1-4CB4-8978-B4BC038C6976}" type="presParOf" srcId="{8679622E-5493-4B10-BE0B-AA2D2EA5D067}" destId="{AE078670-6BCF-4F29-BE1B-CF4AF743E1F5}" srcOrd="0" destOrd="0" presId="urn:microsoft.com/office/officeart/2005/8/layout/hChevron3"/>
    <dgm:cxn modelId="{4C84E31C-893A-4530-A25B-76A0912843DA}" type="presParOf" srcId="{8679622E-5493-4B10-BE0B-AA2D2EA5D067}" destId="{2D3477DC-4C31-40B3-9316-3D55B8C14596}" srcOrd="1" destOrd="0" presId="urn:microsoft.com/office/officeart/2005/8/layout/hChevron3"/>
    <dgm:cxn modelId="{F90FD467-0F1D-46C2-9F2D-B61D4BE6D324}" type="presParOf" srcId="{8679622E-5493-4B10-BE0B-AA2D2EA5D067}" destId="{25FF8232-DFB9-4535-AF03-821B2ADD62B5}" srcOrd="2" destOrd="0" presId="urn:microsoft.com/office/officeart/2005/8/layout/hChevron3"/>
    <dgm:cxn modelId="{D6D4612B-30DC-4711-8123-5881B3160E80}" type="presParOf" srcId="{8679622E-5493-4B10-BE0B-AA2D2EA5D067}" destId="{1F332C43-723C-43A5-813A-59072A920DCE}" srcOrd="3" destOrd="0" presId="urn:microsoft.com/office/officeart/2005/8/layout/hChevron3"/>
    <dgm:cxn modelId="{9118042D-A635-4803-8BC0-47955E56F95D}" type="presParOf" srcId="{8679622E-5493-4B10-BE0B-AA2D2EA5D067}" destId="{85DCEDFE-15DA-4370-ACD7-998750700E70}" srcOrd="4" destOrd="0" presId="urn:microsoft.com/office/officeart/2005/8/layout/hChevron3"/>
    <dgm:cxn modelId="{9C78E41B-AF7D-4238-B7FB-FC30669987D1}" type="presParOf" srcId="{8679622E-5493-4B10-BE0B-AA2D2EA5D067}" destId="{666F16F1-CF79-4969-AF58-2A5DC593703B}" srcOrd="5" destOrd="0" presId="urn:microsoft.com/office/officeart/2005/8/layout/hChevron3"/>
    <dgm:cxn modelId="{D4261027-16E2-477F-9F65-8D4906CC6603}" type="presParOf" srcId="{8679622E-5493-4B10-BE0B-AA2D2EA5D067}" destId="{FEE1B295-B507-49F4-ABB6-85179C242044}" srcOrd="6" destOrd="0" presId="urn:microsoft.com/office/officeart/2005/8/layout/hChevron3"/>
    <dgm:cxn modelId="{77485B31-D2D8-4ABF-9D55-CED9E2B50643}" type="presParOf" srcId="{8679622E-5493-4B10-BE0B-AA2D2EA5D067}" destId="{B3EBC487-8968-486F-929E-8E22B80209B4}" srcOrd="7" destOrd="0" presId="urn:microsoft.com/office/officeart/2005/8/layout/hChevron3"/>
    <dgm:cxn modelId="{A88782EF-FE4A-49C1-9B60-7D80AD19FC0A}" type="presParOf" srcId="{8679622E-5493-4B10-BE0B-AA2D2EA5D067}" destId="{21793023-7DDB-4ACA-9002-466E43D24690}"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C479F0-4E70-4E7E-A96C-645DDF1102EC}" type="doc">
      <dgm:prSet loTypeId="urn:microsoft.com/office/officeart/2005/8/layout/hChevron3" loCatId="process" qsTypeId="urn:microsoft.com/office/officeart/2005/8/quickstyle/simple5" qsCatId="simple" csTypeId="urn:microsoft.com/office/officeart/2005/8/colors/accent2_3" csCatId="accent2" phldr="1"/>
      <dgm:spPr/>
    </dgm:pt>
    <dgm:pt modelId="{7551A745-7A30-47C1-9BE0-5A364C49F394}">
      <dgm:prSet phldrT="[Texte]"/>
      <dgm:spPr/>
      <dgm:t>
        <a:bodyPr/>
        <a:lstStyle/>
        <a:p>
          <a:r>
            <a:rPr lang="fr-FR" dirty="0" err="1" smtClean="0"/>
            <a:t>Fevrier</a:t>
          </a:r>
          <a:r>
            <a:rPr lang="fr-FR" dirty="0" smtClean="0"/>
            <a:t> 2014</a:t>
          </a:r>
          <a:endParaRPr lang="fr-FR" dirty="0"/>
        </a:p>
      </dgm:t>
    </dgm:pt>
    <dgm:pt modelId="{7F7BBE3A-8B81-4BC2-80B9-9D85654F3297}" type="parTrans" cxnId="{DD25B7BE-000F-4A56-A96A-8434924F287D}">
      <dgm:prSet/>
      <dgm:spPr/>
      <dgm:t>
        <a:bodyPr/>
        <a:lstStyle/>
        <a:p>
          <a:endParaRPr lang="fr-FR"/>
        </a:p>
      </dgm:t>
    </dgm:pt>
    <dgm:pt modelId="{7F039289-91B2-45A0-A045-B3D7A5C53E80}" type="sibTrans" cxnId="{DD25B7BE-000F-4A56-A96A-8434924F287D}">
      <dgm:prSet/>
      <dgm:spPr/>
      <dgm:t>
        <a:bodyPr/>
        <a:lstStyle/>
        <a:p>
          <a:endParaRPr lang="fr-FR"/>
        </a:p>
      </dgm:t>
    </dgm:pt>
    <dgm:pt modelId="{0AA3CB09-D803-49AE-8539-F0F6F0B4C2AE}">
      <dgm:prSet phldrT="[Texte]"/>
      <dgm:spPr>
        <a:gradFill rotWithShape="0">
          <a:gsLst>
            <a:gs pos="0">
              <a:schemeClr val="accent2">
                <a:shade val="80000"/>
                <a:hueOff val="-11957"/>
                <a:satOff val="-1341"/>
                <a:lumOff val="8560"/>
                <a:alphaOff val="0"/>
                <a:shade val="51000"/>
                <a:satMod val="130000"/>
              </a:schemeClr>
            </a:gs>
            <a:gs pos="80000">
              <a:srgbClr val="FF0000"/>
            </a:gs>
            <a:gs pos="100000">
              <a:schemeClr val="accent2">
                <a:shade val="80000"/>
                <a:hueOff val="-11957"/>
                <a:satOff val="-1341"/>
                <a:lumOff val="8560"/>
                <a:alphaOff val="0"/>
                <a:shade val="94000"/>
                <a:satMod val="135000"/>
              </a:schemeClr>
            </a:gs>
          </a:gsLst>
        </a:gradFill>
      </dgm:spPr>
      <dgm:t>
        <a:bodyPr/>
        <a:lstStyle/>
        <a:p>
          <a:endParaRPr lang="fr-FR" b="1" dirty="0"/>
        </a:p>
      </dgm:t>
    </dgm:pt>
    <dgm:pt modelId="{F94CC75A-8BD3-4A2C-9EF6-AFC75C2F528F}" type="parTrans" cxnId="{7469B7A1-17CD-4421-ACA3-6723A618DE3F}">
      <dgm:prSet/>
      <dgm:spPr/>
      <dgm:t>
        <a:bodyPr/>
        <a:lstStyle/>
        <a:p>
          <a:endParaRPr lang="fr-FR"/>
        </a:p>
      </dgm:t>
    </dgm:pt>
    <dgm:pt modelId="{95BAF6EF-91C5-4508-A619-E57173C8AB3C}" type="sibTrans" cxnId="{7469B7A1-17CD-4421-ACA3-6723A618DE3F}">
      <dgm:prSet/>
      <dgm:spPr/>
      <dgm:t>
        <a:bodyPr/>
        <a:lstStyle/>
        <a:p>
          <a:endParaRPr lang="fr-FR"/>
        </a:p>
      </dgm:t>
    </dgm:pt>
    <dgm:pt modelId="{1E293C0F-8B0B-4AE3-BD6E-2F0FE06D6FDE}">
      <dgm:prSet phldrT="[Texte]"/>
      <dgm:spPr/>
      <dgm:t>
        <a:bodyPr/>
        <a:lstStyle/>
        <a:p>
          <a:endParaRPr lang="fr-FR" dirty="0"/>
        </a:p>
      </dgm:t>
    </dgm:pt>
    <dgm:pt modelId="{533ED0C5-929A-4C27-A806-7A0AB1A44C08}" type="parTrans" cxnId="{FF61428F-7859-4231-81F6-860B92E49AF8}">
      <dgm:prSet/>
      <dgm:spPr/>
      <dgm:t>
        <a:bodyPr/>
        <a:lstStyle/>
        <a:p>
          <a:endParaRPr lang="fr-FR"/>
        </a:p>
      </dgm:t>
    </dgm:pt>
    <dgm:pt modelId="{9C5ED9FE-AE78-4A29-9CBB-79E80996845E}" type="sibTrans" cxnId="{FF61428F-7859-4231-81F6-860B92E49AF8}">
      <dgm:prSet/>
      <dgm:spPr/>
      <dgm:t>
        <a:bodyPr/>
        <a:lstStyle/>
        <a:p>
          <a:endParaRPr lang="fr-FR"/>
        </a:p>
      </dgm:t>
    </dgm:pt>
    <dgm:pt modelId="{46A7B371-3EA1-4045-8415-C270FD7F8187}">
      <dgm:prSet phldrT="[Texte]"/>
      <dgm:spPr/>
      <dgm:t>
        <a:bodyPr/>
        <a:lstStyle/>
        <a:p>
          <a:r>
            <a:rPr lang="fr-FR" dirty="0" smtClean="0"/>
            <a:t>March 2014</a:t>
          </a:r>
          <a:endParaRPr lang="fr-FR" dirty="0"/>
        </a:p>
      </dgm:t>
    </dgm:pt>
    <dgm:pt modelId="{46BD0274-3B6F-4251-8498-6F8FD7DF85E3}" type="parTrans" cxnId="{393D933A-BAEC-4E16-9263-45D4887FACF3}">
      <dgm:prSet/>
      <dgm:spPr/>
      <dgm:t>
        <a:bodyPr/>
        <a:lstStyle/>
        <a:p>
          <a:endParaRPr lang="fr-FR"/>
        </a:p>
      </dgm:t>
    </dgm:pt>
    <dgm:pt modelId="{1B9A01DC-5583-48CA-A44D-4947CD292D61}" type="sibTrans" cxnId="{393D933A-BAEC-4E16-9263-45D4887FACF3}">
      <dgm:prSet/>
      <dgm:spPr/>
      <dgm:t>
        <a:bodyPr/>
        <a:lstStyle/>
        <a:p>
          <a:endParaRPr lang="fr-FR"/>
        </a:p>
      </dgm:t>
    </dgm:pt>
    <dgm:pt modelId="{AD15F17C-1F62-4050-AE1B-A622123FEBF1}">
      <dgm:prSet phldrT="[Texte]"/>
      <dgm:spPr/>
      <dgm:t>
        <a:bodyPr/>
        <a:lstStyle/>
        <a:p>
          <a:endParaRPr lang="fr-FR" dirty="0"/>
        </a:p>
      </dgm:t>
    </dgm:pt>
    <dgm:pt modelId="{B3F7A58A-7D7E-4997-BE5A-3233DA1B27C5}" type="parTrans" cxnId="{AFD2DD9B-652C-4D9F-892A-FCD9BEFE6A93}">
      <dgm:prSet/>
      <dgm:spPr/>
      <dgm:t>
        <a:bodyPr/>
        <a:lstStyle/>
        <a:p>
          <a:endParaRPr lang="fr-FR"/>
        </a:p>
      </dgm:t>
    </dgm:pt>
    <dgm:pt modelId="{668446D3-E7E7-4BB6-BD28-62C5687E019A}" type="sibTrans" cxnId="{AFD2DD9B-652C-4D9F-892A-FCD9BEFE6A93}">
      <dgm:prSet/>
      <dgm:spPr/>
      <dgm:t>
        <a:bodyPr/>
        <a:lstStyle/>
        <a:p>
          <a:endParaRPr lang="fr-FR"/>
        </a:p>
      </dgm:t>
    </dgm:pt>
    <dgm:pt modelId="{8679622E-5493-4B10-BE0B-AA2D2EA5D067}" type="pres">
      <dgm:prSet presAssocID="{01C479F0-4E70-4E7E-A96C-645DDF1102EC}" presName="Name0" presStyleCnt="0">
        <dgm:presLayoutVars>
          <dgm:dir/>
          <dgm:resizeHandles val="exact"/>
        </dgm:presLayoutVars>
      </dgm:prSet>
      <dgm:spPr/>
    </dgm:pt>
    <dgm:pt modelId="{AE078670-6BCF-4F29-BE1B-CF4AF743E1F5}" type="pres">
      <dgm:prSet presAssocID="{7551A745-7A30-47C1-9BE0-5A364C49F394}" presName="parTxOnly" presStyleLbl="node1" presStyleIdx="0" presStyleCnt="5" custLinFactNeighborX="-24129" custLinFactNeighborY="-8175">
        <dgm:presLayoutVars>
          <dgm:bulletEnabled val="1"/>
        </dgm:presLayoutVars>
      </dgm:prSet>
      <dgm:spPr/>
      <dgm:t>
        <a:bodyPr/>
        <a:lstStyle/>
        <a:p>
          <a:endParaRPr lang="fr-FR"/>
        </a:p>
      </dgm:t>
    </dgm:pt>
    <dgm:pt modelId="{2D3477DC-4C31-40B3-9316-3D55B8C14596}" type="pres">
      <dgm:prSet presAssocID="{7F039289-91B2-45A0-A045-B3D7A5C53E80}" presName="parSpace" presStyleCnt="0"/>
      <dgm:spPr/>
    </dgm:pt>
    <dgm:pt modelId="{25FF8232-DFB9-4535-AF03-821B2ADD62B5}" type="pres">
      <dgm:prSet presAssocID="{46A7B371-3EA1-4045-8415-C270FD7F8187}" presName="parTxOnly" presStyleLbl="node1" presStyleIdx="1" presStyleCnt="5" custLinFactX="54042" custLinFactNeighborX="100000" custLinFactNeighborY="-74526">
        <dgm:presLayoutVars>
          <dgm:bulletEnabled val="1"/>
        </dgm:presLayoutVars>
      </dgm:prSet>
      <dgm:spPr/>
      <dgm:t>
        <a:bodyPr/>
        <a:lstStyle/>
        <a:p>
          <a:endParaRPr lang="fr-FR"/>
        </a:p>
      </dgm:t>
    </dgm:pt>
    <dgm:pt modelId="{1F332C43-723C-43A5-813A-59072A920DCE}" type="pres">
      <dgm:prSet presAssocID="{1B9A01DC-5583-48CA-A44D-4947CD292D61}" presName="parSpace" presStyleCnt="0"/>
      <dgm:spPr/>
    </dgm:pt>
    <dgm:pt modelId="{85DCEDFE-15DA-4370-ACD7-998750700E70}" type="pres">
      <dgm:prSet presAssocID="{0AA3CB09-D803-49AE-8539-F0F6F0B4C2AE}" presName="parTxOnly" presStyleLbl="node1" presStyleIdx="2" presStyleCnt="5" custLinFactX="110613" custLinFactNeighborX="200000" custLinFactNeighborY="-8175">
        <dgm:presLayoutVars>
          <dgm:bulletEnabled val="1"/>
        </dgm:presLayoutVars>
      </dgm:prSet>
      <dgm:spPr/>
      <dgm:t>
        <a:bodyPr/>
        <a:lstStyle/>
        <a:p>
          <a:endParaRPr lang="fr-FR"/>
        </a:p>
      </dgm:t>
    </dgm:pt>
    <dgm:pt modelId="{666F16F1-CF79-4969-AF58-2A5DC593703B}" type="pres">
      <dgm:prSet presAssocID="{95BAF6EF-91C5-4508-A619-E57173C8AB3C}" presName="parSpace" presStyleCnt="0"/>
      <dgm:spPr/>
    </dgm:pt>
    <dgm:pt modelId="{FEE1B295-B507-49F4-ABB6-85179C242044}" type="pres">
      <dgm:prSet presAssocID="{AD15F17C-1F62-4050-AE1B-A622123FEBF1}" presName="parTxOnly" presStyleLbl="node1" presStyleIdx="3" presStyleCnt="5" custLinFactNeighborX="-35266" custLinFactNeighborY="-6625">
        <dgm:presLayoutVars>
          <dgm:bulletEnabled val="1"/>
        </dgm:presLayoutVars>
      </dgm:prSet>
      <dgm:spPr/>
      <dgm:t>
        <a:bodyPr/>
        <a:lstStyle/>
        <a:p>
          <a:endParaRPr lang="fr-FR"/>
        </a:p>
      </dgm:t>
    </dgm:pt>
    <dgm:pt modelId="{B3EBC487-8968-486F-929E-8E22B80209B4}" type="pres">
      <dgm:prSet presAssocID="{668446D3-E7E7-4BB6-BD28-62C5687E019A}" presName="parSpace" presStyleCnt="0"/>
      <dgm:spPr/>
    </dgm:pt>
    <dgm:pt modelId="{21793023-7DDB-4ACA-9002-466E43D24690}" type="pres">
      <dgm:prSet presAssocID="{1E293C0F-8B0B-4AE3-BD6E-2F0FE06D6FDE}" presName="parTxOnly" presStyleLbl="node1" presStyleIdx="4" presStyleCnt="5" custLinFactX="-199381" custLinFactNeighborX="-200000" custLinFactNeighborY="-8266">
        <dgm:presLayoutVars>
          <dgm:bulletEnabled val="1"/>
        </dgm:presLayoutVars>
      </dgm:prSet>
      <dgm:spPr/>
      <dgm:t>
        <a:bodyPr/>
        <a:lstStyle/>
        <a:p>
          <a:endParaRPr lang="fr-FR"/>
        </a:p>
      </dgm:t>
    </dgm:pt>
  </dgm:ptLst>
  <dgm:cxnLst>
    <dgm:cxn modelId="{3F6511F4-B3B0-4EA5-9804-79F490C91A87}" type="presOf" srcId="{AD15F17C-1F62-4050-AE1B-A622123FEBF1}" destId="{FEE1B295-B507-49F4-ABB6-85179C242044}" srcOrd="0" destOrd="0" presId="urn:microsoft.com/office/officeart/2005/8/layout/hChevron3"/>
    <dgm:cxn modelId="{FF61428F-7859-4231-81F6-860B92E49AF8}" srcId="{01C479F0-4E70-4E7E-A96C-645DDF1102EC}" destId="{1E293C0F-8B0B-4AE3-BD6E-2F0FE06D6FDE}" srcOrd="4" destOrd="0" parTransId="{533ED0C5-929A-4C27-A806-7A0AB1A44C08}" sibTransId="{9C5ED9FE-AE78-4A29-9CBB-79E80996845E}"/>
    <dgm:cxn modelId="{210E5D0B-8B1C-4F1A-B7E4-018EB84166F9}" type="presOf" srcId="{7551A745-7A30-47C1-9BE0-5A364C49F394}" destId="{AE078670-6BCF-4F29-BE1B-CF4AF743E1F5}" srcOrd="0" destOrd="0" presId="urn:microsoft.com/office/officeart/2005/8/layout/hChevron3"/>
    <dgm:cxn modelId="{DD25B7BE-000F-4A56-A96A-8434924F287D}" srcId="{01C479F0-4E70-4E7E-A96C-645DDF1102EC}" destId="{7551A745-7A30-47C1-9BE0-5A364C49F394}" srcOrd="0" destOrd="0" parTransId="{7F7BBE3A-8B81-4BC2-80B9-9D85654F3297}" sibTransId="{7F039289-91B2-45A0-A045-B3D7A5C53E80}"/>
    <dgm:cxn modelId="{7469B7A1-17CD-4421-ACA3-6723A618DE3F}" srcId="{01C479F0-4E70-4E7E-A96C-645DDF1102EC}" destId="{0AA3CB09-D803-49AE-8539-F0F6F0B4C2AE}" srcOrd="2" destOrd="0" parTransId="{F94CC75A-8BD3-4A2C-9EF6-AFC75C2F528F}" sibTransId="{95BAF6EF-91C5-4508-A619-E57173C8AB3C}"/>
    <dgm:cxn modelId="{087DAD59-9D0D-4169-ADD5-1C32D6041D0B}" type="presOf" srcId="{1E293C0F-8B0B-4AE3-BD6E-2F0FE06D6FDE}" destId="{21793023-7DDB-4ACA-9002-466E43D24690}" srcOrd="0" destOrd="0" presId="urn:microsoft.com/office/officeart/2005/8/layout/hChevron3"/>
    <dgm:cxn modelId="{88FBBA9E-F41C-4596-BDD3-DC36F865B307}" type="presOf" srcId="{01C479F0-4E70-4E7E-A96C-645DDF1102EC}" destId="{8679622E-5493-4B10-BE0B-AA2D2EA5D067}" srcOrd="0" destOrd="0" presId="urn:microsoft.com/office/officeart/2005/8/layout/hChevron3"/>
    <dgm:cxn modelId="{393D933A-BAEC-4E16-9263-45D4887FACF3}" srcId="{01C479F0-4E70-4E7E-A96C-645DDF1102EC}" destId="{46A7B371-3EA1-4045-8415-C270FD7F8187}" srcOrd="1" destOrd="0" parTransId="{46BD0274-3B6F-4251-8498-6F8FD7DF85E3}" sibTransId="{1B9A01DC-5583-48CA-A44D-4947CD292D61}"/>
    <dgm:cxn modelId="{5D403049-8159-4B35-A95C-94AC37E167C4}" type="presOf" srcId="{0AA3CB09-D803-49AE-8539-F0F6F0B4C2AE}" destId="{85DCEDFE-15DA-4370-ACD7-998750700E70}" srcOrd="0" destOrd="0" presId="urn:microsoft.com/office/officeart/2005/8/layout/hChevron3"/>
    <dgm:cxn modelId="{849D0C7E-EFC9-4CB1-BC76-7A2199C939BF}" type="presOf" srcId="{46A7B371-3EA1-4045-8415-C270FD7F8187}" destId="{25FF8232-DFB9-4535-AF03-821B2ADD62B5}" srcOrd="0" destOrd="0" presId="urn:microsoft.com/office/officeart/2005/8/layout/hChevron3"/>
    <dgm:cxn modelId="{AFD2DD9B-652C-4D9F-892A-FCD9BEFE6A93}" srcId="{01C479F0-4E70-4E7E-A96C-645DDF1102EC}" destId="{AD15F17C-1F62-4050-AE1B-A622123FEBF1}" srcOrd="3" destOrd="0" parTransId="{B3F7A58A-7D7E-4997-BE5A-3233DA1B27C5}" sibTransId="{668446D3-E7E7-4BB6-BD28-62C5687E019A}"/>
    <dgm:cxn modelId="{F4C40C66-32ED-47B3-9E45-2D92ECA156B1}" type="presParOf" srcId="{8679622E-5493-4B10-BE0B-AA2D2EA5D067}" destId="{AE078670-6BCF-4F29-BE1B-CF4AF743E1F5}" srcOrd="0" destOrd="0" presId="urn:microsoft.com/office/officeart/2005/8/layout/hChevron3"/>
    <dgm:cxn modelId="{6574484F-8119-40EB-B27A-A9AE8634A6B1}" type="presParOf" srcId="{8679622E-5493-4B10-BE0B-AA2D2EA5D067}" destId="{2D3477DC-4C31-40B3-9316-3D55B8C14596}" srcOrd="1" destOrd="0" presId="urn:microsoft.com/office/officeart/2005/8/layout/hChevron3"/>
    <dgm:cxn modelId="{390E0725-679B-4C9A-9DB7-22C04D13C572}" type="presParOf" srcId="{8679622E-5493-4B10-BE0B-AA2D2EA5D067}" destId="{25FF8232-DFB9-4535-AF03-821B2ADD62B5}" srcOrd="2" destOrd="0" presId="urn:microsoft.com/office/officeart/2005/8/layout/hChevron3"/>
    <dgm:cxn modelId="{76FA07C1-62D7-4D0F-87A9-4D9511CDA2F2}" type="presParOf" srcId="{8679622E-5493-4B10-BE0B-AA2D2EA5D067}" destId="{1F332C43-723C-43A5-813A-59072A920DCE}" srcOrd="3" destOrd="0" presId="urn:microsoft.com/office/officeart/2005/8/layout/hChevron3"/>
    <dgm:cxn modelId="{4A860798-082C-42CA-B608-9344968CF49D}" type="presParOf" srcId="{8679622E-5493-4B10-BE0B-AA2D2EA5D067}" destId="{85DCEDFE-15DA-4370-ACD7-998750700E70}" srcOrd="4" destOrd="0" presId="urn:microsoft.com/office/officeart/2005/8/layout/hChevron3"/>
    <dgm:cxn modelId="{4DA9036D-2B9E-4B82-88CC-C98CA96A2678}" type="presParOf" srcId="{8679622E-5493-4B10-BE0B-AA2D2EA5D067}" destId="{666F16F1-CF79-4969-AF58-2A5DC593703B}" srcOrd="5" destOrd="0" presId="urn:microsoft.com/office/officeart/2005/8/layout/hChevron3"/>
    <dgm:cxn modelId="{F7DFBCA4-FCA7-4DC7-B339-49A74AC3EC6A}" type="presParOf" srcId="{8679622E-5493-4B10-BE0B-AA2D2EA5D067}" destId="{FEE1B295-B507-49F4-ABB6-85179C242044}" srcOrd="6" destOrd="0" presId="urn:microsoft.com/office/officeart/2005/8/layout/hChevron3"/>
    <dgm:cxn modelId="{7EA29107-00E0-4CA4-86B4-E586D9C17DD4}" type="presParOf" srcId="{8679622E-5493-4B10-BE0B-AA2D2EA5D067}" destId="{B3EBC487-8968-486F-929E-8E22B80209B4}" srcOrd="7" destOrd="0" presId="urn:microsoft.com/office/officeart/2005/8/layout/hChevron3"/>
    <dgm:cxn modelId="{8854EC12-3B3B-4616-B021-A8220E9F4F09}" type="presParOf" srcId="{8679622E-5493-4B10-BE0B-AA2D2EA5D067}" destId="{21793023-7DDB-4ACA-9002-466E43D24690}"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C479F0-4E70-4E7E-A96C-645DDF1102EC}" type="doc">
      <dgm:prSet loTypeId="urn:microsoft.com/office/officeart/2005/8/layout/hChevron3" loCatId="process" qsTypeId="urn:microsoft.com/office/officeart/2005/8/quickstyle/simple5" qsCatId="simple" csTypeId="urn:microsoft.com/office/officeart/2005/8/colors/accent2_3" csCatId="accent2" phldr="1"/>
      <dgm:spPr/>
    </dgm:pt>
    <dgm:pt modelId="{7551A745-7A30-47C1-9BE0-5A364C49F394}">
      <dgm:prSet phldrT="[Texte]"/>
      <dgm:spPr/>
      <dgm:t>
        <a:bodyPr/>
        <a:lstStyle/>
        <a:p>
          <a:r>
            <a:rPr lang="fr-FR" dirty="0" err="1" smtClean="0"/>
            <a:t>Fevrier</a:t>
          </a:r>
          <a:endParaRPr lang="fr-FR" dirty="0"/>
        </a:p>
      </dgm:t>
    </dgm:pt>
    <dgm:pt modelId="{7F7BBE3A-8B81-4BC2-80B9-9D85654F3297}" type="parTrans" cxnId="{DD25B7BE-000F-4A56-A96A-8434924F287D}">
      <dgm:prSet/>
      <dgm:spPr/>
      <dgm:t>
        <a:bodyPr/>
        <a:lstStyle/>
        <a:p>
          <a:endParaRPr lang="fr-FR"/>
        </a:p>
      </dgm:t>
    </dgm:pt>
    <dgm:pt modelId="{7F039289-91B2-45A0-A045-B3D7A5C53E80}" type="sibTrans" cxnId="{DD25B7BE-000F-4A56-A96A-8434924F287D}">
      <dgm:prSet/>
      <dgm:spPr/>
      <dgm:t>
        <a:bodyPr/>
        <a:lstStyle/>
        <a:p>
          <a:endParaRPr lang="fr-FR"/>
        </a:p>
      </dgm:t>
    </dgm:pt>
    <dgm:pt modelId="{0AA3CB09-D803-49AE-8539-F0F6F0B4C2AE}">
      <dgm:prSet phldrT="[Texte]"/>
      <dgm:spPr>
        <a:gradFill rotWithShape="0">
          <a:gsLst>
            <a:gs pos="0">
              <a:schemeClr val="accent2">
                <a:shade val="80000"/>
                <a:hueOff val="-11957"/>
                <a:satOff val="-1341"/>
                <a:lumOff val="8560"/>
                <a:alphaOff val="0"/>
                <a:shade val="51000"/>
                <a:satMod val="130000"/>
              </a:schemeClr>
            </a:gs>
            <a:gs pos="80000">
              <a:srgbClr val="FF0000"/>
            </a:gs>
            <a:gs pos="100000">
              <a:schemeClr val="accent2">
                <a:shade val="80000"/>
                <a:hueOff val="-11957"/>
                <a:satOff val="-1341"/>
                <a:lumOff val="8560"/>
                <a:alphaOff val="0"/>
                <a:shade val="94000"/>
                <a:satMod val="135000"/>
              </a:schemeClr>
            </a:gs>
          </a:gsLst>
        </a:gradFill>
      </dgm:spPr>
      <dgm:t>
        <a:bodyPr/>
        <a:lstStyle/>
        <a:p>
          <a:r>
            <a:rPr lang="fr-FR" b="1" dirty="0" smtClean="0"/>
            <a:t>April</a:t>
          </a:r>
          <a:endParaRPr lang="fr-FR" b="1" dirty="0"/>
        </a:p>
      </dgm:t>
    </dgm:pt>
    <dgm:pt modelId="{F94CC75A-8BD3-4A2C-9EF6-AFC75C2F528F}" type="parTrans" cxnId="{7469B7A1-17CD-4421-ACA3-6723A618DE3F}">
      <dgm:prSet/>
      <dgm:spPr/>
      <dgm:t>
        <a:bodyPr/>
        <a:lstStyle/>
        <a:p>
          <a:endParaRPr lang="fr-FR"/>
        </a:p>
      </dgm:t>
    </dgm:pt>
    <dgm:pt modelId="{95BAF6EF-91C5-4508-A619-E57173C8AB3C}" type="sibTrans" cxnId="{7469B7A1-17CD-4421-ACA3-6723A618DE3F}">
      <dgm:prSet/>
      <dgm:spPr/>
      <dgm:t>
        <a:bodyPr/>
        <a:lstStyle/>
        <a:p>
          <a:endParaRPr lang="fr-FR"/>
        </a:p>
      </dgm:t>
    </dgm:pt>
    <dgm:pt modelId="{1E293C0F-8B0B-4AE3-BD6E-2F0FE06D6FDE}">
      <dgm:prSet phldrT="[Texte]"/>
      <dgm:spPr/>
      <dgm:t>
        <a:bodyPr/>
        <a:lstStyle/>
        <a:p>
          <a:endParaRPr lang="fr-FR" dirty="0"/>
        </a:p>
      </dgm:t>
    </dgm:pt>
    <dgm:pt modelId="{533ED0C5-929A-4C27-A806-7A0AB1A44C08}" type="parTrans" cxnId="{FF61428F-7859-4231-81F6-860B92E49AF8}">
      <dgm:prSet/>
      <dgm:spPr/>
      <dgm:t>
        <a:bodyPr/>
        <a:lstStyle/>
        <a:p>
          <a:endParaRPr lang="fr-FR"/>
        </a:p>
      </dgm:t>
    </dgm:pt>
    <dgm:pt modelId="{9C5ED9FE-AE78-4A29-9CBB-79E80996845E}" type="sibTrans" cxnId="{FF61428F-7859-4231-81F6-860B92E49AF8}">
      <dgm:prSet/>
      <dgm:spPr/>
      <dgm:t>
        <a:bodyPr/>
        <a:lstStyle/>
        <a:p>
          <a:endParaRPr lang="fr-FR"/>
        </a:p>
      </dgm:t>
    </dgm:pt>
    <dgm:pt modelId="{46A7B371-3EA1-4045-8415-C270FD7F8187}">
      <dgm:prSet phldrT="[Texte]"/>
      <dgm:spPr/>
      <dgm:t>
        <a:bodyPr/>
        <a:lstStyle/>
        <a:p>
          <a:r>
            <a:rPr lang="fr-FR" dirty="0" smtClean="0"/>
            <a:t>March</a:t>
          </a:r>
          <a:endParaRPr lang="fr-FR" dirty="0"/>
        </a:p>
      </dgm:t>
    </dgm:pt>
    <dgm:pt modelId="{46BD0274-3B6F-4251-8498-6F8FD7DF85E3}" type="parTrans" cxnId="{393D933A-BAEC-4E16-9263-45D4887FACF3}">
      <dgm:prSet/>
      <dgm:spPr/>
      <dgm:t>
        <a:bodyPr/>
        <a:lstStyle/>
        <a:p>
          <a:endParaRPr lang="fr-FR"/>
        </a:p>
      </dgm:t>
    </dgm:pt>
    <dgm:pt modelId="{1B9A01DC-5583-48CA-A44D-4947CD292D61}" type="sibTrans" cxnId="{393D933A-BAEC-4E16-9263-45D4887FACF3}">
      <dgm:prSet/>
      <dgm:spPr/>
      <dgm:t>
        <a:bodyPr/>
        <a:lstStyle/>
        <a:p>
          <a:endParaRPr lang="fr-FR"/>
        </a:p>
      </dgm:t>
    </dgm:pt>
    <dgm:pt modelId="{AD15F17C-1F62-4050-AE1B-A622123FEBF1}">
      <dgm:prSet phldrT="[Texte]"/>
      <dgm:spPr/>
      <dgm:t>
        <a:bodyPr/>
        <a:lstStyle/>
        <a:p>
          <a:endParaRPr lang="fr-FR" dirty="0"/>
        </a:p>
      </dgm:t>
    </dgm:pt>
    <dgm:pt modelId="{B3F7A58A-7D7E-4997-BE5A-3233DA1B27C5}" type="parTrans" cxnId="{AFD2DD9B-652C-4D9F-892A-FCD9BEFE6A93}">
      <dgm:prSet/>
      <dgm:spPr/>
      <dgm:t>
        <a:bodyPr/>
        <a:lstStyle/>
        <a:p>
          <a:endParaRPr lang="fr-FR"/>
        </a:p>
      </dgm:t>
    </dgm:pt>
    <dgm:pt modelId="{668446D3-E7E7-4BB6-BD28-62C5687E019A}" type="sibTrans" cxnId="{AFD2DD9B-652C-4D9F-892A-FCD9BEFE6A93}">
      <dgm:prSet/>
      <dgm:spPr/>
      <dgm:t>
        <a:bodyPr/>
        <a:lstStyle/>
        <a:p>
          <a:endParaRPr lang="fr-FR"/>
        </a:p>
      </dgm:t>
    </dgm:pt>
    <dgm:pt modelId="{8679622E-5493-4B10-BE0B-AA2D2EA5D067}" type="pres">
      <dgm:prSet presAssocID="{01C479F0-4E70-4E7E-A96C-645DDF1102EC}" presName="Name0" presStyleCnt="0">
        <dgm:presLayoutVars>
          <dgm:dir/>
          <dgm:resizeHandles val="exact"/>
        </dgm:presLayoutVars>
      </dgm:prSet>
      <dgm:spPr/>
    </dgm:pt>
    <dgm:pt modelId="{AE078670-6BCF-4F29-BE1B-CF4AF743E1F5}" type="pres">
      <dgm:prSet presAssocID="{7551A745-7A30-47C1-9BE0-5A364C49F394}" presName="parTxOnly" presStyleLbl="node1" presStyleIdx="0" presStyleCnt="5" custLinFactNeighborX="-24129" custLinFactNeighborY="-8175">
        <dgm:presLayoutVars>
          <dgm:bulletEnabled val="1"/>
        </dgm:presLayoutVars>
      </dgm:prSet>
      <dgm:spPr/>
      <dgm:t>
        <a:bodyPr/>
        <a:lstStyle/>
        <a:p>
          <a:endParaRPr lang="fr-FR"/>
        </a:p>
      </dgm:t>
    </dgm:pt>
    <dgm:pt modelId="{2D3477DC-4C31-40B3-9316-3D55B8C14596}" type="pres">
      <dgm:prSet presAssocID="{7F039289-91B2-45A0-A045-B3D7A5C53E80}" presName="parSpace" presStyleCnt="0"/>
      <dgm:spPr/>
    </dgm:pt>
    <dgm:pt modelId="{25FF8232-DFB9-4535-AF03-821B2ADD62B5}" type="pres">
      <dgm:prSet presAssocID="{46A7B371-3EA1-4045-8415-C270FD7F8187}" presName="parTxOnly" presStyleLbl="node1" presStyleIdx="1" presStyleCnt="5" custLinFactX="58235" custLinFactNeighborX="100000" custLinFactNeighborY="-8175">
        <dgm:presLayoutVars>
          <dgm:bulletEnabled val="1"/>
        </dgm:presLayoutVars>
      </dgm:prSet>
      <dgm:spPr/>
      <dgm:t>
        <a:bodyPr/>
        <a:lstStyle/>
        <a:p>
          <a:endParaRPr lang="fr-FR"/>
        </a:p>
      </dgm:t>
    </dgm:pt>
    <dgm:pt modelId="{1F332C43-723C-43A5-813A-59072A920DCE}" type="pres">
      <dgm:prSet presAssocID="{1B9A01DC-5583-48CA-A44D-4947CD292D61}" presName="parSpace" presStyleCnt="0"/>
      <dgm:spPr/>
    </dgm:pt>
    <dgm:pt modelId="{85DCEDFE-15DA-4370-ACD7-998750700E70}" type="pres">
      <dgm:prSet presAssocID="{0AA3CB09-D803-49AE-8539-F0F6F0B4C2AE}" presName="parTxOnly" presStyleLbl="node1" presStyleIdx="2" presStyleCnt="5" custLinFactX="118713" custLinFactNeighborX="200000" custLinFactNeighborY="-36720">
        <dgm:presLayoutVars>
          <dgm:bulletEnabled val="1"/>
        </dgm:presLayoutVars>
      </dgm:prSet>
      <dgm:spPr/>
      <dgm:t>
        <a:bodyPr/>
        <a:lstStyle/>
        <a:p>
          <a:endParaRPr lang="fr-FR"/>
        </a:p>
      </dgm:t>
    </dgm:pt>
    <dgm:pt modelId="{666F16F1-CF79-4969-AF58-2A5DC593703B}" type="pres">
      <dgm:prSet presAssocID="{95BAF6EF-91C5-4508-A619-E57173C8AB3C}" presName="parSpace" presStyleCnt="0"/>
      <dgm:spPr/>
    </dgm:pt>
    <dgm:pt modelId="{FEE1B295-B507-49F4-ABB6-85179C242044}" type="pres">
      <dgm:prSet presAssocID="{AD15F17C-1F62-4050-AE1B-A622123FEBF1}" presName="parTxOnly" presStyleLbl="node1" presStyleIdx="3" presStyleCnt="5" custLinFactNeighborX="-37943" custLinFactNeighborY="-8175">
        <dgm:presLayoutVars>
          <dgm:bulletEnabled val="1"/>
        </dgm:presLayoutVars>
      </dgm:prSet>
      <dgm:spPr/>
      <dgm:t>
        <a:bodyPr/>
        <a:lstStyle/>
        <a:p>
          <a:endParaRPr lang="fr-FR"/>
        </a:p>
      </dgm:t>
    </dgm:pt>
    <dgm:pt modelId="{B3EBC487-8968-486F-929E-8E22B80209B4}" type="pres">
      <dgm:prSet presAssocID="{668446D3-E7E7-4BB6-BD28-62C5687E019A}" presName="parSpace" presStyleCnt="0"/>
      <dgm:spPr/>
    </dgm:pt>
    <dgm:pt modelId="{21793023-7DDB-4ACA-9002-466E43D24690}" type="pres">
      <dgm:prSet presAssocID="{1E293C0F-8B0B-4AE3-BD6E-2F0FE06D6FDE}" presName="parTxOnly" presStyleLbl="node1" presStyleIdx="4" presStyleCnt="5" custLinFactX="-199381" custLinFactNeighborX="-200000" custLinFactNeighborY="-8266">
        <dgm:presLayoutVars>
          <dgm:bulletEnabled val="1"/>
        </dgm:presLayoutVars>
      </dgm:prSet>
      <dgm:spPr/>
      <dgm:t>
        <a:bodyPr/>
        <a:lstStyle/>
        <a:p>
          <a:endParaRPr lang="fr-FR"/>
        </a:p>
      </dgm:t>
    </dgm:pt>
  </dgm:ptLst>
  <dgm:cxnLst>
    <dgm:cxn modelId="{F8AAB09A-4B7B-40C6-A617-5E26E40BD890}" type="presOf" srcId="{1E293C0F-8B0B-4AE3-BD6E-2F0FE06D6FDE}" destId="{21793023-7DDB-4ACA-9002-466E43D24690}" srcOrd="0" destOrd="0" presId="urn:microsoft.com/office/officeart/2005/8/layout/hChevron3"/>
    <dgm:cxn modelId="{DD25B7BE-000F-4A56-A96A-8434924F287D}" srcId="{01C479F0-4E70-4E7E-A96C-645DDF1102EC}" destId="{7551A745-7A30-47C1-9BE0-5A364C49F394}" srcOrd="0" destOrd="0" parTransId="{7F7BBE3A-8B81-4BC2-80B9-9D85654F3297}" sibTransId="{7F039289-91B2-45A0-A045-B3D7A5C53E80}"/>
    <dgm:cxn modelId="{AFD2DD9B-652C-4D9F-892A-FCD9BEFE6A93}" srcId="{01C479F0-4E70-4E7E-A96C-645DDF1102EC}" destId="{AD15F17C-1F62-4050-AE1B-A622123FEBF1}" srcOrd="3" destOrd="0" parTransId="{B3F7A58A-7D7E-4997-BE5A-3233DA1B27C5}" sibTransId="{668446D3-E7E7-4BB6-BD28-62C5687E019A}"/>
    <dgm:cxn modelId="{7469B7A1-17CD-4421-ACA3-6723A618DE3F}" srcId="{01C479F0-4E70-4E7E-A96C-645DDF1102EC}" destId="{0AA3CB09-D803-49AE-8539-F0F6F0B4C2AE}" srcOrd="2" destOrd="0" parTransId="{F94CC75A-8BD3-4A2C-9EF6-AFC75C2F528F}" sibTransId="{95BAF6EF-91C5-4508-A619-E57173C8AB3C}"/>
    <dgm:cxn modelId="{63B14C2A-26A9-452E-B81C-B494D7A30134}" type="presOf" srcId="{0AA3CB09-D803-49AE-8539-F0F6F0B4C2AE}" destId="{85DCEDFE-15DA-4370-ACD7-998750700E70}" srcOrd="0" destOrd="0" presId="urn:microsoft.com/office/officeart/2005/8/layout/hChevron3"/>
    <dgm:cxn modelId="{393D933A-BAEC-4E16-9263-45D4887FACF3}" srcId="{01C479F0-4E70-4E7E-A96C-645DDF1102EC}" destId="{46A7B371-3EA1-4045-8415-C270FD7F8187}" srcOrd="1" destOrd="0" parTransId="{46BD0274-3B6F-4251-8498-6F8FD7DF85E3}" sibTransId="{1B9A01DC-5583-48CA-A44D-4947CD292D61}"/>
    <dgm:cxn modelId="{F05D0D0E-B553-47C2-93BF-49091EBBB0B9}" type="presOf" srcId="{7551A745-7A30-47C1-9BE0-5A364C49F394}" destId="{AE078670-6BCF-4F29-BE1B-CF4AF743E1F5}" srcOrd="0" destOrd="0" presId="urn:microsoft.com/office/officeart/2005/8/layout/hChevron3"/>
    <dgm:cxn modelId="{FF61428F-7859-4231-81F6-860B92E49AF8}" srcId="{01C479F0-4E70-4E7E-A96C-645DDF1102EC}" destId="{1E293C0F-8B0B-4AE3-BD6E-2F0FE06D6FDE}" srcOrd="4" destOrd="0" parTransId="{533ED0C5-929A-4C27-A806-7A0AB1A44C08}" sibTransId="{9C5ED9FE-AE78-4A29-9CBB-79E80996845E}"/>
    <dgm:cxn modelId="{11F737C5-10B5-431F-80B3-1D1003940C2C}" type="presOf" srcId="{AD15F17C-1F62-4050-AE1B-A622123FEBF1}" destId="{FEE1B295-B507-49F4-ABB6-85179C242044}" srcOrd="0" destOrd="0" presId="urn:microsoft.com/office/officeart/2005/8/layout/hChevron3"/>
    <dgm:cxn modelId="{FC5BBA7D-A6C7-4879-AB8D-4078C297C9C7}" type="presOf" srcId="{01C479F0-4E70-4E7E-A96C-645DDF1102EC}" destId="{8679622E-5493-4B10-BE0B-AA2D2EA5D067}" srcOrd="0" destOrd="0" presId="urn:microsoft.com/office/officeart/2005/8/layout/hChevron3"/>
    <dgm:cxn modelId="{1A39232F-E7E0-4D1E-BB36-3A0C6E5E8925}" type="presOf" srcId="{46A7B371-3EA1-4045-8415-C270FD7F8187}" destId="{25FF8232-DFB9-4535-AF03-821B2ADD62B5}" srcOrd="0" destOrd="0" presId="urn:microsoft.com/office/officeart/2005/8/layout/hChevron3"/>
    <dgm:cxn modelId="{FD9FCC06-B070-4F82-958E-9ED02EA4EFD0}" type="presParOf" srcId="{8679622E-5493-4B10-BE0B-AA2D2EA5D067}" destId="{AE078670-6BCF-4F29-BE1B-CF4AF743E1F5}" srcOrd="0" destOrd="0" presId="urn:microsoft.com/office/officeart/2005/8/layout/hChevron3"/>
    <dgm:cxn modelId="{53552C3F-FD61-4F9C-80C2-92B7D4059E6A}" type="presParOf" srcId="{8679622E-5493-4B10-BE0B-AA2D2EA5D067}" destId="{2D3477DC-4C31-40B3-9316-3D55B8C14596}" srcOrd="1" destOrd="0" presId="urn:microsoft.com/office/officeart/2005/8/layout/hChevron3"/>
    <dgm:cxn modelId="{FAD035EC-906F-40C2-83CD-27BFE4CB2BEB}" type="presParOf" srcId="{8679622E-5493-4B10-BE0B-AA2D2EA5D067}" destId="{25FF8232-DFB9-4535-AF03-821B2ADD62B5}" srcOrd="2" destOrd="0" presId="urn:microsoft.com/office/officeart/2005/8/layout/hChevron3"/>
    <dgm:cxn modelId="{E34F39A7-C979-4447-B8B0-EC162C34F3ED}" type="presParOf" srcId="{8679622E-5493-4B10-BE0B-AA2D2EA5D067}" destId="{1F332C43-723C-43A5-813A-59072A920DCE}" srcOrd="3" destOrd="0" presId="urn:microsoft.com/office/officeart/2005/8/layout/hChevron3"/>
    <dgm:cxn modelId="{A5833757-AEC3-47EC-9E1E-2B069A47ABEC}" type="presParOf" srcId="{8679622E-5493-4B10-BE0B-AA2D2EA5D067}" destId="{85DCEDFE-15DA-4370-ACD7-998750700E70}" srcOrd="4" destOrd="0" presId="urn:microsoft.com/office/officeart/2005/8/layout/hChevron3"/>
    <dgm:cxn modelId="{3EDB52A4-528B-4453-91D3-95EEC9D33F06}" type="presParOf" srcId="{8679622E-5493-4B10-BE0B-AA2D2EA5D067}" destId="{666F16F1-CF79-4969-AF58-2A5DC593703B}" srcOrd="5" destOrd="0" presId="urn:microsoft.com/office/officeart/2005/8/layout/hChevron3"/>
    <dgm:cxn modelId="{6BCF7D9B-2F64-4E81-A44B-47CA540BE21A}" type="presParOf" srcId="{8679622E-5493-4B10-BE0B-AA2D2EA5D067}" destId="{FEE1B295-B507-49F4-ABB6-85179C242044}" srcOrd="6" destOrd="0" presId="urn:microsoft.com/office/officeart/2005/8/layout/hChevron3"/>
    <dgm:cxn modelId="{3E111D4B-366D-43A7-87F8-DA9DF04DCE3A}" type="presParOf" srcId="{8679622E-5493-4B10-BE0B-AA2D2EA5D067}" destId="{B3EBC487-8968-486F-929E-8E22B80209B4}" srcOrd="7" destOrd="0" presId="urn:microsoft.com/office/officeart/2005/8/layout/hChevron3"/>
    <dgm:cxn modelId="{37264A3E-A401-4420-AEED-E0802B129363}" type="presParOf" srcId="{8679622E-5493-4B10-BE0B-AA2D2EA5D067}" destId="{21793023-7DDB-4ACA-9002-466E43D24690}" srcOrd="8"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77D985-18AD-4F22-A574-0B22EEEA1776}" type="doc">
      <dgm:prSet loTypeId="urn:microsoft.com/office/officeart/2005/8/layout/radial2" loCatId="relationship" qsTypeId="urn:microsoft.com/office/officeart/2005/8/quickstyle/3d1" qsCatId="3D" csTypeId="urn:microsoft.com/office/officeart/2005/8/colors/accent1_2" csCatId="accent1" phldr="1"/>
      <dgm:spPr/>
      <dgm:t>
        <a:bodyPr/>
        <a:lstStyle/>
        <a:p>
          <a:endParaRPr lang="fr-FR"/>
        </a:p>
      </dgm:t>
    </dgm:pt>
    <dgm:pt modelId="{EC49D937-E416-40D1-8F06-1CCB44CF25C9}">
      <dgm:prSet phldrT="[Texte]"/>
      <dgm:spPr/>
      <dgm:t>
        <a:bodyPr/>
        <a:lstStyle/>
        <a:p>
          <a:r>
            <a:rPr lang="fr-FR" dirty="0" err="1" smtClean="0"/>
            <a:t>Renal</a:t>
          </a:r>
          <a:r>
            <a:rPr lang="fr-FR" dirty="0" smtClean="0"/>
            <a:t> </a:t>
          </a:r>
          <a:r>
            <a:rPr lang="fr-FR" dirty="0" err="1" smtClean="0"/>
            <a:t>biopsy</a:t>
          </a:r>
          <a:endParaRPr lang="fr-FR" dirty="0"/>
        </a:p>
      </dgm:t>
    </dgm:pt>
    <dgm:pt modelId="{8AC9369D-1088-411D-AF77-D79E9EC889F2}" type="parTrans" cxnId="{B8DEE600-0CD1-4517-A628-C2C323E4A05A}">
      <dgm:prSet/>
      <dgm:spPr/>
      <dgm:t>
        <a:bodyPr/>
        <a:lstStyle/>
        <a:p>
          <a:endParaRPr lang="fr-FR"/>
        </a:p>
      </dgm:t>
    </dgm:pt>
    <dgm:pt modelId="{FBB81F4E-2C1E-49AE-961C-1E126FB4080A}" type="sibTrans" cxnId="{B8DEE600-0CD1-4517-A628-C2C323E4A05A}">
      <dgm:prSet/>
      <dgm:spPr/>
      <dgm:t>
        <a:bodyPr/>
        <a:lstStyle/>
        <a:p>
          <a:endParaRPr lang="fr-FR"/>
        </a:p>
      </dgm:t>
    </dgm:pt>
    <dgm:pt modelId="{F4917B48-EF64-427B-A1B7-0CFD012E7F9C}">
      <dgm:prSet phldrT="[Texte]"/>
      <dgm:spPr/>
      <dgm:t>
        <a:bodyPr/>
        <a:lstStyle/>
        <a:p>
          <a:r>
            <a:rPr lang="fr-FR" dirty="0" err="1" smtClean="0"/>
            <a:t>Tubulo-interstitial</a:t>
          </a:r>
          <a:r>
            <a:rPr lang="fr-FR" dirty="0" smtClean="0"/>
            <a:t> </a:t>
          </a:r>
          <a:r>
            <a:rPr lang="fr-FR" dirty="0" err="1" smtClean="0"/>
            <a:t>nephritis</a:t>
          </a:r>
          <a:endParaRPr lang="fr-FR" dirty="0"/>
        </a:p>
      </dgm:t>
    </dgm:pt>
    <dgm:pt modelId="{DF8CBF01-2F90-4F2F-8EA9-5ABB133580FB}" type="parTrans" cxnId="{2329AC64-619D-405A-9A05-A9C1F718F3B0}">
      <dgm:prSet/>
      <dgm:spPr/>
      <dgm:t>
        <a:bodyPr/>
        <a:lstStyle/>
        <a:p>
          <a:endParaRPr lang="fr-FR"/>
        </a:p>
      </dgm:t>
    </dgm:pt>
    <dgm:pt modelId="{05750D4F-C51C-466D-A56A-2E17B7EA4508}" type="sibTrans" cxnId="{2329AC64-619D-405A-9A05-A9C1F718F3B0}">
      <dgm:prSet/>
      <dgm:spPr/>
      <dgm:t>
        <a:bodyPr/>
        <a:lstStyle/>
        <a:p>
          <a:endParaRPr lang="fr-FR"/>
        </a:p>
      </dgm:t>
    </dgm:pt>
    <dgm:pt modelId="{3D487639-6140-4557-A871-1E9EFF734483}">
      <dgm:prSet phldrT="[Texte]"/>
      <dgm:spPr/>
      <dgm:t>
        <a:bodyPr/>
        <a:lstStyle/>
        <a:p>
          <a:r>
            <a:rPr lang="fr-FR" dirty="0" err="1" smtClean="0"/>
            <a:t>Ocular</a:t>
          </a:r>
          <a:r>
            <a:rPr lang="fr-FR" dirty="0" smtClean="0"/>
            <a:t> fundus</a:t>
          </a:r>
          <a:endParaRPr lang="fr-FR" dirty="0"/>
        </a:p>
      </dgm:t>
    </dgm:pt>
    <dgm:pt modelId="{254426AA-B0B3-46C0-ACF6-083D5FB822FB}" type="parTrans" cxnId="{A90325DA-C16E-4796-95CD-A35E1B8FB657}">
      <dgm:prSet/>
      <dgm:spPr/>
      <dgm:t>
        <a:bodyPr/>
        <a:lstStyle/>
        <a:p>
          <a:endParaRPr lang="fr-FR"/>
        </a:p>
      </dgm:t>
    </dgm:pt>
    <dgm:pt modelId="{60E5AE88-3FD2-4801-A916-42EABCFA30A8}" type="sibTrans" cxnId="{A90325DA-C16E-4796-95CD-A35E1B8FB657}">
      <dgm:prSet/>
      <dgm:spPr/>
      <dgm:t>
        <a:bodyPr/>
        <a:lstStyle/>
        <a:p>
          <a:endParaRPr lang="fr-FR"/>
        </a:p>
      </dgm:t>
    </dgm:pt>
    <dgm:pt modelId="{79DC3E61-D433-4C90-B3B8-BFB3C073EF40}">
      <dgm:prSet phldrT="[Texte]"/>
      <dgm:spPr/>
      <dgm:t>
        <a:bodyPr/>
        <a:lstStyle/>
        <a:p>
          <a:r>
            <a:rPr lang="fr-FR" dirty="0" err="1" smtClean="0"/>
            <a:t>Anterior</a:t>
          </a:r>
          <a:r>
            <a:rPr lang="fr-FR" dirty="0" smtClean="0"/>
            <a:t> </a:t>
          </a:r>
          <a:r>
            <a:rPr lang="fr-FR" dirty="0" err="1" smtClean="0"/>
            <a:t>uveitis</a:t>
          </a:r>
          <a:endParaRPr lang="fr-FR" dirty="0"/>
        </a:p>
      </dgm:t>
    </dgm:pt>
    <dgm:pt modelId="{7AA4A7BD-0BAC-4BCA-85E8-BF2486C8011F}" type="parTrans" cxnId="{36745272-3E7A-4111-BCD9-CE2E70231BB9}">
      <dgm:prSet/>
      <dgm:spPr/>
      <dgm:t>
        <a:bodyPr/>
        <a:lstStyle/>
        <a:p>
          <a:endParaRPr lang="fr-FR"/>
        </a:p>
      </dgm:t>
    </dgm:pt>
    <dgm:pt modelId="{47EC8A39-2E5E-4AAC-9561-8B603E4B1A8F}" type="sibTrans" cxnId="{36745272-3E7A-4111-BCD9-CE2E70231BB9}">
      <dgm:prSet/>
      <dgm:spPr/>
      <dgm:t>
        <a:bodyPr/>
        <a:lstStyle/>
        <a:p>
          <a:endParaRPr lang="fr-FR"/>
        </a:p>
      </dgm:t>
    </dgm:pt>
    <dgm:pt modelId="{C2FF2BDD-A097-4FFE-ABED-9BAD5059B168}">
      <dgm:prSet phldrT="[Texte]"/>
      <dgm:spPr/>
      <dgm:t>
        <a:bodyPr/>
        <a:lstStyle/>
        <a:p>
          <a:r>
            <a:rPr lang="fr-FR" dirty="0" smtClean="0"/>
            <a:t>No </a:t>
          </a:r>
          <a:r>
            <a:rPr lang="fr-FR" dirty="0" err="1" smtClean="0"/>
            <a:t>Other</a:t>
          </a:r>
          <a:r>
            <a:rPr lang="fr-FR" dirty="0" smtClean="0"/>
            <a:t> </a:t>
          </a:r>
          <a:r>
            <a:rPr lang="fr-FR" dirty="0" err="1" smtClean="0"/>
            <a:t>diagnosis</a:t>
          </a:r>
          <a:r>
            <a:rPr lang="fr-FR" dirty="0" smtClean="0"/>
            <a:t> </a:t>
          </a:r>
          <a:endParaRPr lang="fr-FR" dirty="0"/>
        </a:p>
      </dgm:t>
    </dgm:pt>
    <dgm:pt modelId="{E0E740E1-3EB4-4D5D-B333-9CC45B2DD152}" type="parTrans" cxnId="{AF4E0053-4ED9-43E1-8063-BC1A94E0F0A3}">
      <dgm:prSet/>
      <dgm:spPr/>
      <dgm:t>
        <a:bodyPr/>
        <a:lstStyle/>
        <a:p>
          <a:endParaRPr lang="fr-FR"/>
        </a:p>
      </dgm:t>
    </dgm:pt>
    <dgm:pt modelId="{27ABC792-2A56-44AE-9833-4525619F0549}" type="sibTrans" cxnId="{AF4E0053-4ED9-43E1-8063-BC1A94E0F0A3}">
      <dgm:prSet/>
      <dgm:spPr/>
      <dgm:t>
        <a:bodyPr/>
        <a:lstStyle/>
        <a:p>
          <a:endParaRPr lang="fr-FR"/>
        </a:p>
      </dgm:t>
    </dgm:pt>
    <dgm:pt modelId="{37CECE1E-AE65-4923-AB96-8ECE47D1FC1F}">
      <dgm:prSet phldrT="[Texte]"/>
      <dgm:spPr/>
      <dgm:t>
        <a:bodyPr/>
        <a:lstStyle/>
        <a:p>
          <a:r>
            <a:rPr lang="fr-FR" dirty="0" smtClean="0"/>
            <a:t>No </a:t>
          </a:r>
          <a:r>
            <a:rPr lang="fr-FR" dirty="0" err="1" smtClean="0"/>
            <a:t>drugs</a:t>
          </a:r>
          <a:endParaRPr lang="fr-FR" dirty="0"/>
        </a:p>
      </dgm:t>
    </dgm:pt>
    <dgm:pt modelId="{F281916B-CA42-4B4C-A20E-AB0C0AB770B5}" type="parTrans" cxnId="{96E096B0-4BE7-418A-83D3-CFC27F407834}">
      <dgm:prSet/>
      <dgm:spPr/>
      <dgm:t>
        <a:bodyPr/>
        <a:lstStyle/>
        <a:p>
          <a:endParaRPr lang="fr-FR"/>
        </a:p>
      </dgm:t>
    </dgm:pt>
    <dgm:pt modelId="{0BCF0E58-E735-4C7E-BAAD-2D7842891E7F}" type="sibTrans" cxnId="{96E096B0-4BE7-418A-83D3-CFC27F407834}">
      <dgm:prSet/>
      <dgm:spPr/>
      <dgm:t>
        <a:bodyPr/>
        <a:lstStyle/>
        <a:p>
          <a:endParaRPr lang="fr-FR"/>
        </a:p>
      </dgm:t>
    </dgm:pt>
    <dgm:pt modelId="{FE9B8BC5-E211-48B9-83CA-01109C0075EB}">
      <dgm:prSet phldrT="[Texte]"/>
      <dgm:spPr/>
      <dgm:t>
        <a:bodyPr/>
        <a:lstStyle/>
        <a:p>
          <a:r>
            <a:rPr lang="fr-FR" dirty="0" smtClean="0"/>
            <a:t>No </a:t>
          </a:r>
          <a:r>
            <a:rPr lang="fr-FR" dirty="0" err="1" smtClean="0"/>
            <a:t>systemic</a:t>
          </a:r>
          <a:r>
            <a:rPr lang="fr-FR" dirty="0" smtClean="0"/>
            <a:t> </a:t>
          </a:r>
          <a:r>
            <a:rPr lang="fr-FR" dirty="0" err="1" smtClean="0"/>
            <a:t>diseases</a:t>
          </a:r>
          <a:endParaRPr lang="fr-FR" dirty="0"/>
        </a:p>
      </dgm:t>
    </dgm:pt>
    <dgm:pt modelId="{1DD8FD30-1B7F-48C3-B993-A59E332CDD2C}" type="parTrans" cxnId="{7AAB26BB-4A4F-40AE-87E7-056E8ED94495}">
      <dgm:prSet/>
      <dgm:spPr/>
      <dgm:t>
        <a:bodyPr/>
        <a:lstStyle/>
        <a:p>
          <a:endParaRPr lang="fr-FR"/>
        </a:p>
      </dgm:t>
    </dgm:pt>
    <dgm:pt modelId="{0D05D585-7DA5-4A88-8545-6905D861BAAA}" type="sibTrans" cxnId="{7AAB26BB-4A4F-40AE-87E7-056E8ED94495}">
      <dgm:prSet/>
      <dgm:spPr/>
      <dgm:t>
        <a:bodyPr/>
        <a:lstStyle/>
        <a:p>
          <a:endParaRPr lang="fr-FR"/>
        </a:p>
      </dgm:t>
    </dgm:pt>
    <dgm:pt modelId="{C43C7E0E-9F9E-4AB7-833F-51A15DB39452}" type="pres">
      <dgm:prSet presAssocID="{9177D985-18AD-4F22-A574-0B22EEEA1776}" presName="composite" presStyleCnt="0">
        <dgm:presLayoutVars>
          <dgm:chMax val="5"/>
          <dgm:dir/>
          <dgm:animLvl val="ctr"/>
          <dgm:resizeHandles val="exact"/>
        </dgm:presLayoutVars>
      </dgm:prSet>
      <dgm:spPr/>
      <dgm:t>
        <a:bodyPr/>
        <a:lstStyle/>
        <a:p>
          <a:endParaRPr lang="fr-FR"/>
        </a:p>
      </dgm:t>
    </dgm:pt>
    <dgm:pt modelId="{B2F6A47C-A0F7-4978-B890-7768CA0AF5D8}" type="pres">
      <dgm:prSet presAssocID="{9177D985-18AD-4F22-A574-0B22EEEA1776}" presName="cycle" presStyleCnt="0"/>
      <dgm:spPr/>
    </dgm:pt>
    <dgm:pt modelId="{E2AB9A0D-EAA1-4DDF-9348-025E38912291}" type="pres">
      <dgm:prSet presAssocID="{9177D985-18AD-4F22-A574-0B22EEEA1776}" presName="centerShape" presStyleCnt="0"/>
      <dgm:spPr/>
    </dgm:pt>
    <dgm:pt modelId="{3ECFA571-E9E5-4DE4-A5BA-92FFDE9FC483}" type="pres">
      <dgm:prSet presAssocID="{9177D985-18AD-4F22-A574-0B22EEEA1776}" presName="connSite" presStyleLbl="node1" presStyleIdx="0" presStyleCnt="4"/>
      <dgm:spPr/>
    </dgm:pt>
    <dgm:pt modelId="{3BE50603-BEC5-44E7-89FE-A07B633DC94B}" type="pres">
      <dgm:prSet presAssocID="{9177D985-18AD-4F22-A574-0B22EEEA1776}" presName="visible" presStyleLbl="node1" presStyleIdx="0" presStyleCnt="4"/>
      <dgm:spPr/>
    </dgm:pt>
    <dgm:pt modelId="{E8010F17-397F-48A4-B1DE-B9D250E3D70F}" type="pres">
      <dgm:prSet presAssocID="{8AC9369D-1088-411D-AF77-D79E9EC889F2}" presName="Name25" presStyleLbl="parChTrans1D1" presStyleIdx="0" presStyleCnt="3"/>
      <dgm:spPr/>
      <dgm:t>
        <a:bodyPr/>
        <a:lstStyle/>
        <a:p>
          <a:endParaRPr lang="fr-FR"/>
        </a:p>
      </dgm:t>
    </dgm:pt>
    <dgm:pt modelId="{FC70F65D-060C-4E80-AE6E-E877521A8AD1}" type="pres">
      <dgm:prSet presAssocID="{EC49D937-E416-40D1-8F06-1CCB44CF25C9}" presName="node" presStyleCnt="0"/>
      <dgm:spPr/>
    </dgm:pt>
    <dgm:pt modelId="{6A751EE2-1DA1-4F4C-80E1-0B295D33C59B}" type="pres">
      <dgm:prSet presAssocID="{EC49D937-E416-40D1-8F06-1CCB44CF25C9}" presName="parentNode" presStyleLbl="node1" presStyleIdx="1" presStyleCnt="4" custScaleX="102348">
        <dgm:presLayoutVars>
          <dgm:chMax val="1"/>
          <dgm:bulletEnabled val="1"/>
        </dgm:presLayoutVars>
      </dgm:prSet>
      <dgm:spPr/>
      <dgm:t>
        <a:bodyPr/>
        <a:lstStyle/>
        <a:p>
          <a:endParaRPr lang="fr-FR"/>
        </a:p>
      </dgm:t>
    </dgm:pt>
    <dgm:pt modelId="{5CEF1DF1-7A27-4418-8C0D-05D9B362F0BB}" type="pres">
      <dgm:prSet presAssocID="{EC49D937-E416-40D1-8F06-1CCB44CF25C9}" presName="childNode" presStyleLbl="revTx" presStyleIdx="0" presStyleCnt="3">
        <dgm:presLayoutVars>
          <dgm:bulletEnabled val="1"/>
        </dgm:presLayoutVars>
      </dgm:prSet>
      <dgm:spPr/>
      <dgm:t>
        <a:bodyPr/>
        <a:lstStyle/>
        <a:p>
          <a:endParaRPr lang="fr-FR"/>
        </a:p>
      </dgm:t>
    </dgm:pt>
    <dgm:pt modelId="{78668E12-85ED-4D39-8F1B-85D1C6D80600}" type="pres">
      <dgm:prSet presAssocID="{254426AA-B0B3-46C0-ACF6-083D5FB822FB}" presName="Name25" presStyleLbl="parChTrans1D1" presStyleIdx="1" presStyleCnt="3"/>
      <dgm:spPr/>
      <dgm:t>
        <a:bodyPr/>
        <a:lstStyle/>
        <a:p>
          <a:endParaRPr lang="fr-FR"/>
        </a:p>
      </dgm:t>
    </dgm:pt>
    <dgm:pt modelId="{923DF27B-A26F-4628-87FB-F7F959371561}" type="pres">
      <dgm:prSet presAssocID="{3D487639-6140-4557-A871-1E9EFF734483}" presName="node" presStyleCnt="0"/>
      <dgm:spPr/>
    </dgm:pt>
    <dgm:pt modelId="{E2CBEB11-EF3A-444C-8623-288EB0A362B4}" type="pres">
      <dgm:prSet presAssocID="{3D487639-6140-4557-A871-1E9EFF734483}" presName="parentNode" presStyleLbl="node1" presStyleIdx="2" presStyleCnt="4" custScaleX="103246">
        <dgm:presLayoutVars>
          <dgm:chMax val="1"/>
          <dgm:bulletEnabled val="1"/>
        </dgm:presLayoutVars>
      </dgm:prSet>
      <dgm:spPr/>
      <dgm:t>
        <a:bodyPr/>
        <a:lstStyle/>
        <a:p>
          <a:endParaRPr lang="fr-FR"/>
        </a:p>
      </dgm:t>
    </dgm:pt>
    <dgm:pt modelId="{AA3EBCA0-A31B-4A46-BAD7-05F98F1E0D48}" type="pres">
      <dgm:prSet presAssocID="{3D487639-6140-4557-A871-1E9EFF734483}" presName="childNode" presStyleLbl="revTx" presStyleIdx="1" presStyleCnt="3">
        <dgm:presLayoutVars>
          <dgm:bulletEnabled val="1"/>
        </dgm:presLayoutVars>
      </dgm:prSet>
      <dgm:spPr/>
      <dgm:t>
        <a:bodyPr/>
        <a:lstStyle/>
        <a:p>
          <a:endParaRPr lang="fr-FR"/>
        </a:p>
      </dgm:t>
    </dgm:pt>
    <dgm:pt modelId="{D90B8E18-D9F2-4D39-8BA1-D2468BECD481}" type="pres">
      <dgm:prSet presAssocID="{E0E740E1-3EB4-4D5D-B333-9CC45B2DD152}" presName="Name25" presStyleLbl="parChTrans1D1" presStyleIdx="2" presStyleCnt="3"/>
      <dgm:spPr/>
      <dgm:t>
        <a:bodyPr/>
        <a:lstStyle/>
        <a:p>
          <a:endParaRPr lang="fr-FR"/>
        </a:p>
      </dgm:t>
    </dgm:pt>
    <dgm:pt modelId="{18209AE6-07F5-4B11-BFCB-9D40B85BA9F2}" type="pres">
      <dgm:prSet presAssocID="{C2FF2BDD-A097-4FFE-ABED-9BAD5059B168}" presName="node" presStyleCnt="0"/>
      <dgm:spPr/>
    </dgm:pt>
    <dgm:pt modelId="{38413018-20EC-41E6-A16D-46C8DE557656}" type="pres">
      <dgm:prSet presAssocID="{C2FF2BDD-A097-4FFE-ABED-9BAD5059B168}" presName="parentNode" presStyleLbl="node1" presStyleIdx="3" presStyleCnt="4">
        <dgm:presLayoutVars>
          <dgm:chMax val="1"/>
          <dgm:bulletEnabled val="1"/>
        </dgm:presLayoutVars>
      </dgm:prSet>
      <dgm:spPr/>
      <dgm:t>
        <a:bodyPr/>
        <a:lstStyle/>
        <a:p>
          <a:endParaRPr lang="fr-FR"/>
        </a:p>
      </dgm:t>
    </dgm:pt>
    <dgm:pt modelId="{1D5ECA91-22A8-41B7-A26A-AA74E90D8F4F}" type="pres">
      <dgm:prSet presAssocID="{C2FF2BDD-A097-4FFE-ABED-9BAD5059B168}" presName="childNode" presStyleLbl="revTx" presStyleIdx="2" presStyleCnt="3">
        <dgm:presLayoutVars>
          <dgm:bulletEnabled val="1"/>
        </dgm:presLayoutVars>
      </dgm:prSet>
      <dgm:spPr/>
      <dgm:t>
        <a:bodyPr/>
        <a:lstStyle/>
        <a:p>
          <a:endParaRPr lang="fr-FR"/>
        </a:p>
      </dgm:t>
    </dgm:pt>
  </dgm:ptLst>
  <dgm:cxnLst>
    <dgm:cxn modelId="{A6142A56-3C3B-4573-B82F-BE1A2914D399}" type="presOf" srcId="{8AC9369D-1088-411D-AF77-D79E9EC889F2}" destId="{E8010F17-397F-48A4-B1DE-B9D250E3D70F}" srcOrd="0" destOrd="0" presId="urn:microsoft.com/office/officeart/2005/8/layout/radial2"/>
    <dgm:cxn modelId="{96E096B0-4BE7-418A-83D3-CFC27F407834}" srcId="{C2FF2BDD-A097-4FFE-ABED-9BAD5059B168}" destId="{37CECE1E-AE65-4923-AB96-8ECE47D1FC1F}" srcOrd="0" destOrd="0" parTransId="{F281916B-CA42-4B4C-A20E-AB0C0AB770B5}" sibTransId="{0BCF0E58-E735-4C7E-BAAD-2D7842891E7F}"/>
    <dgm:cxn modelId="{84658974-AA57-4894-9DB5-668EE632575B}" type="presOf" srcId="{FE9B8BC5-E211-48B9-83CA-01109C0075EB}" destId="{1D5ECA91-22A8-41B7-A26A-AA74E90D8F4F}" srcOrd="0" destOrd="1" presId="urn:microsoft.com/office/officeart/2005/8/layout/radial2"/>
    <dgm:cxn modelId="{A90325DA-C16E-4796-95CD-A35E1B8FB657}" srcId="{9177D985-18AD-4F22-A574-0B22EEEA1776}" destId="{3D487639-6140-4557-A871-1E9EFF734483}" srcOrd="1" destOrd="0" parTransId="{254426AA-B0B3-46C0-ACF6-083D5FB822FB}" sibTransId="{60E5AE88-3FD2-4801-A916-42EABCFA30A8}"/>
    <dgm:cxn modelId="{9BACD0A0-0A50-4180-91AC-2F0DB55661FC}" type="presOf" srcId="{254426AA-B0B3-46C0-ACF6-083D5FB822FB}" destId="{78668E12-85ED-4D39-8F1B-85D1C6D80600}" srcOrd="0" destOrd="0" presId="urn:microsoft.com/office/officeart/2005/8/layout/radial2"/>
    <dgm:cxn modelId="{916D1E40-43BE-4490-9A45-96A8C33C2287}" type="presOf" srcId="{37CECE1E-AE65-4923-AB96-8ECE47D1FC1F}" destId="{1D5ECA91-22A8-41B7-A26A-AA74E90D8F4F}" srcOrd="0" destOrd="0" presId="urn:microsoft.com/office/officeart/2005/8/layout/radial2"/>
    <dgm:cxn modelId="{FADE6F11-4E23-403A-BFB7-5AFCDDCA241B}" type="presOf" srcId="{EC49D937-E416-40D1-8F06-1CCB44CF25C9}" destId="{6A751EE2-1DA1-4F4C-80E1-0B295D33C59B}" srcOrd="0" destOrd="0" presId="urn:microsoft.com/office/officeart/2005/8/layout/radial2"/>
    <dgm:cxn modelId="{4504F639-DCCA-4007-9E70-E62085E9A98C}" type="presOf" srcId="{3D487639-6140-4557-A871-1E9EFF734483}" destId="{E2CBEB11-EF3A-444C-8623-288EB0A362B4}" srcOrd="0" destOrd="0" presId="urn:microsoft.com/office/officeart/2005/8/layout/radial2"/>
    <dgm:cxn modelId="{5000CF57-413F-4069-856B-860D1327FEEF}" type="presOf" srcId="{79DC3E61-D433-4C90-B3B8-BFB3C073EF40}" destId="{AA3EBCA0-A31B-4A46-BAD7-05F98F1E0D48}" srcOrd="0" destOrd="0" presId="urn:microsoft.com/office/officeart/2005/8/layout/radial2"/>
    <dgm:cxn modelId="{7C674C6D-CABE-4A81-A868-2DAEEA72CDCA}" type="presOf" srcId="{9177D985-18AD-4F22-A574-0B22EEEA1776}" destId="{C43C7E0E-9F9E-4AB7-833F-51A15DB39452}" srcOrd="0" destOrd="0" presId="urn:microsoft.com/office/officeart/2005/8/layout/radial2"/>
    <dgm:cxn modelId="{36745272-3E7A-4111-BCD9-CE2E70231BB9}" srcId="{3D487639-6140-4557-A871-1E9EFF734483}" destId="{79DC3E61-D433-4C90-B3B8-BFB3C073EF40}" srcOrd="0" destOrd="0" parTransId="{7AA4A7BD-0BAC-4BCA-85E8-BF2486C8011F}" sibTransId="{47EC8A39-2E5E-4AAC-9561-8B603E4B1A8F}"/>
    <dgm:cxn modelId="{2329AC64-619D-405A-9A05-A9C1F718F3B0}" srcId="{EC49D937-E416-40D1-8F06-1CCB44CF25C9}" destId="{F4917B48-EF64-427B-A1B7-0CFD012E7F9C}" srcOrd="0" destOrd="0" parTransId="{DF8CBF01-2F90-4F2F-8EA9-5ABB133580FB}" sibTransId="{05750D4F-C51C-466D-A56A-2E17B7EA4508}"/>
    <dgm:cxn modelId="{AF4E0053-4ED9-43E1-8063-BC1A94E0F0A3}" srcId="{9177D985-18AD-4F22-A574-0B22EEEA1776}" destId="{C2FF2BDD-A097-4FFE-ABED-9BAD5059B168}" srcOrd="2" destOrd="0" parTransId="{E0E740E1-3EB4-4D5D-B333-9CC45B2DD152}" sibTransId="{27ABC792-2A56-44AE-9833-4525619F0549}"/>
    <dgm:cxn modelId="{B8DEE600-0CD1-4517-A628-C2C323E4A05A}" srcId="{9177D985-18AD-4F22-A574-0B22EEEA1776}" destId="{EC49D937-E416-40D1-8F06-1CCB44CF25C9}" srcOrd="0" destOrd="0" parTransId="{8AC9369D-1088-411D-AF77-D79E9EC889F2}" sibTransId="{FBB81F4E-2C1E-49AE-961C-1E126FB4080A}"/>
    <dgm:cxn modelId="{EA78B08E-372E-4D3F-A64D-E0F296A096B6}" type="presOf" srcId="{E0E740E1-3EB4-4D5D-B333-9CC45B2DD152}" destId="{D90B8E18-D9F2-4D39-8BA1-D2468BECD481}" srcOrd="0" destOrd="0" presId="urn:microsoft.com/office/officeart/2005/8/layout/radial2"/>
    <dgm:cxn modelId="{7AAB26BB-4A4F-40AE-87E7-056E8ED94495}" srcId="{C2FF2BDD-A097-4FFE-ABED-9BAD5059B168}" destId="{FE9B8BC5-E211-48B9-83CA-01109C0075EB}" srcOrd="1" destOrd="0" parTransId="{1DD8FD30-1B7F-48C3-B993-A59E332CDD2C}" sibTransId="{0D05D585-7DA5-4A88-8545-6905D861BAAA}"/>
    <dgm:cxn modelId="{8D8077F8-2756-44D5-949D-BFE63A8D8B38}" type="presOf" srcId="{F4917B48-EF64-427B-A1B7-0CFD012E7F9C}" destId="{5CEF1DF1-7A27-4418-8C0D-05D9B362F0BB}" srcOrd="0" destOrd="0" presId="urn:microsoft.com/office/officeart/2005/8/layout/radial2"/>
    <dgm:cxn modelId="{C1AE472A-3BC4-4D25-8156-72F688170686}" type="presOf" srcId="{C2FF2BDD-A097-4FFE-ABED-9BAD5059B168}" destId="{38413018-20EC-41E6-A16D-46C8DE557656}" srcOrd="0" destOrd="0" presId="urn:microsoft.com/office/officeart/2005/8/layout/radial2"/>
    <dgm:cxn modelId="{B818C4C5-742C-4E02-8C7B-F1FCA32B5B62}" type="presParOf" srcId="{C43C7E0E-9F9E-4AB7-833F-51A15DB39452}" destId="{B2F6A47C-A0F7-4978-B890-7768CA0AF5D8}" srcOrd="0" destOrd="0" presId="urn:microsoft.com/office/officeart/2005/8/layout/radial2"/>
    <dgm:cxn modelId="{686A4BBE-D624-431D-9CCC-5CF39F67B3BE}" type="presParOf" srcId="{B2F6A47C-A0F7-4978-B890-7768CA0AF5D8}" destId="{E2AB9A0D-EAA1-4DDF-9348-025E38912291}" srcOrd="0" destOrd="0" presId="urn:microsoft.com/office/officeart/2005/8/layout/radial2"/>
    <dgm:cxn modelId="{66D05E60-3C1F-4FBF-B0A0-553ADC84FE18}" type="presParOf" srcId="{E2AB9A0D-EAA1-4DDF-9348-025E38912291}" destId="{3ECFA571-E9E5-4DE4-A5BA-92FFDE9FC483}" srcOrd="0" destOrd="0" presId="urn:microsoft.com/office/officeart/2005/8/layout/radial2"/>
    <dgm:cxn modelId="{136BA3AE-4FEB-467C-AA92-183C48B904A6}" type="presParOf" srcId="{E2AB9A0D-EAA1-4DDF-9348-025E38912291}" destId="{3BE50603-BEC5-44E7-89FE-A07B633DC94B}" srcOrd="1" destOrd="0" presId="urn:microsoft.com/office/officeart/2005/8/layout/radial2"/>
    <dgm:cxn modelId="{875215CB-AAFA-4253-A087-90A30C032DFE}" type="presParOf" srcId="{B2F6A47C-A0F7-4978-B890-7768CA0AF5D8}" destId="{E8010F17-397F-48A4-B1DE-B9D250E3D70F}" srcOrd="1" destOrd="0" presId="urn:microsoft.com/office/officeart/2005/8/layout/radial2"/>
    <dgm:cxn modelId="{0A7C6856-D49D-44EA-81F5-BE71C50746B8}" type="presParOf" srcId="{B2F6A47C-A0F7-4978-B890-7768CA0AF5D8}" destId="{FC70F65D-060C-4E80-AE6E-E877521A8AD1}" srcOrd="2" destOrd="0" presId="urn:microsoft.com/office/officeart/2005/8/layout/radial2"/>
    <dgm:cxn modelId="{0966E36A-CC0F-4D42-8750-28812F55DDD2}" type="presParOf" srcId="{FC70F65D-060C-4E80-AE6E-E877521A8AD1}" destId="{6A751EE2-1DA1-4F4C-80E1-0B295D33C59B}" srcOrd="0" destOrd="0" presId="urn:microsoft.com/office/officeart/2005/8/layout/radial2"/>
    <dgm:cxn modelId="{7E5481DD-0A2A-4842-918C-2F44D9D1ABF0}" type="presParOf" srcId="{FC70F65D-060C-4E80-AE6E-E877521A8AD1}" destId="{5CEF1DF1-7A27-4418-8C0D-05D9B362F0BB}" srcOrd="1" destOrd="0" presId="urn:microsoft.com/office/officeart/2005/8/layout/radial2"/>
    <dgm:cxn modelId="{808FBB86-95AA-427A-B251-9298868C2ED6}" type="presParOf" srcId="{B2F6A47C-A0F7-4978-B890-7768CA0AF5D8}" destId="{78668E12-85ED-4D39-8F1B-85D1C6D80600}" srcOrd="3" destOrd="0" presId="urn:microsoft.com/office/officeart/2005/8/layout/radial2"/>
    <dgm:cxn modelId="{A90B31CC-F340-4175-BDF0-22C572F88F51}" type="presParOf" srcId="{B2F6A47C-A0F7-4978-B890-7768CA0AF5D8}" destId="{923DF27B-A26F-4628-87FB-F7F959371561}" srcOrd="4" destOrd="0" presId="urn:microsoft.com/office/officeart/2005/8/layout/radial2"/>
    <dgm:cxn modelId="{C0D3F61A-A000-4D4B-BFC6-2B366F4107A8}" type="presParOf" srcId="{923DF27B-A26F-4628-87FB-F7F959371561}" destId="{E2CBEB11-EF3A-444C-8623-288EB0A362B4}" srcOrd="0" destOrd="0" presId="urn:microsoft.com/office/officeart/2005/8/layout/radial2"/>
    <dgm:cxn modelId="{605074F4-52F8-4665-90E2-9807E0CB4AF4}" type="presParOf" srcId="{923DF27B-A26F-4628-87FB-F7F959371561}" destId="{AA3EBCA0-A31B-4A46-BAD7-05F98F1E0D48}" srcOrd="1" destOrd="0" presId="urn:microsoft.com/office/officeart/2005/8/layout/radial2"/>
    <dgm:cxn modelId="{07668DBA-EC93-4E54-AFFD-32541DCE4829}" type="presParOf" srcId="{B2F6A47C-A0F7-4978-B890-7768CA0AF5D8}" destId="{D90B8E18-D9F2-4D39-8BA1-D2468BECD481}" srcOrd="5" destOrd="0" presId="urn:microsoft.com/office/officeart/2005/8/layout/radial2"/>
    <dgm:cxn modelId="{C672DA80-1DC8-4059-9311-914621C05A27}" type="presParOf" srcId="{B2F6A47C-A0F7-4978-B890-7768CA0AF5D8}" destId="{18209AE6-07F5-4B11-BFCB-9D40B85BA9F2}" srcOrd="6" destOrd="0" presId="urn:microsoft.com/office/officeart/2005/8/layout/radial2"/>
    <dgm:cxn modelId="{004F200D-2676-444C-BB5F-9215C4CBE282}" type="presParOf" srcId="{18209AE6-07F5-4B11-BFCB-9D40B85BA9F2}" destId="{38413018-20EC-41E6-A16D-46C8DE557656}" srcOrd="0" destOrd="0" presId="urn:microsoft.com/office/officeart/2005/8/layout/radial2"/>
    <dgm:cxn modelId="{A662BB30-847C-490B-8404-760293224721}" type="presParOf" srcId="{18209AE6-07F5-4B11-BFCB-9D40B85BA9F2}" destId="{1D5ECA91-22A8-41B7-A26A-AA74E90D8F4F}"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DA94B7-D409-4991-8C8A-4063B6CFD257}" type="doc">
      <dgm:prSet loTypeId="urn:microsoft.com/office/officeart/2009/layout/CircleArrowProcess" loCatId="process" qsTypeId="urn:microsoft.com/office/officeart/2005/8/quickstyle/3d1" qsCatId="3D" csTypeId="urn:microsoft.com/office/officeart/2005/8/colors/accent2_2" csCatId="accent2" phldr="1"/>
      <dgm:spPr/>
      <dgm:t>
        <a:bodyPr/>
        <a:lstStyle/>
        <a:p>
          <a:endParaRPr lang="fr-FR"/>
        </a:p>
      </dgm:t>
    </dgm:pt>
    <dgm:pt modelId="{FAF6C5E6-B07E-4205-985D-F9C8A46B2903}">
      <dgm:prSet phldrT="[Texte]" custT="1"/>
      <dgm:spPr/>
      <dgm:t>
        <a:bodyPr/>
        <a:lstStyle/>
        <a:p>
          <a:r>
            <a:rPr lang="fr-FR" sz="2400" b="1" dirty="0" err="1" smtClean="0"/>
            <a:t>Interstitial</a:t>
          </a:r>
          <a:r>
            <a:rPr lang="fr-FR" sz="2400" b="1" dirty="0" smtClean="0"/>
            <a:t> </a:t>
          </a:r>
          <a:r>
            <a:rPr lang="fr-FR" sz="2400" b="1" dirty="0" err="1" smtClean="0"/>
            <a:t>inflammatory</a:t>
          </a:r>
          <a:r>
            <a:rPr lang="fr-FR" sz="2400" b="1" dirty="0" smtClean="0"/>
            <a:t> </a:t>
          </a:r>
          <a:r>
            <a:rPr lang="fr-FR" sz="2400" b="1" dirty="0" err="1" smtClean="0"/>
            <a:t>cell</a:t>
          </a:r>
          <a:endParaRPr lang="fr-FR" sz="2400" b="1" dirty="0" smtClean="0"/>
        </a:p>
        <a:p>
          <a:r>
            <a:rPr lang="fr-FR" sz="2400" b="1" dirty="0" smtClean="0"/>
            <a:t>infiltration</a:t>
          </a:r>
          <a:endParaRPr lang="fr-FR" sz="2400" b="1" dirty="0"/>
        </a:p>
      </dgm:t>
    </dgm:pt>
    <dgm:pt modelId="{159E27B4-33C9-431B-AA9F-D370D315D9E6}" type="parTrans" cxnId="{58A3730E-FC97-411D-8D96-D59588D52FF0}">
      <dgm:prSet/>
      <dgm:spPr/>
      <dgm:t>
        <a:bodyPr/>
        <a:lstStyle/>
        <a:p>
          <a:endParaRPr lang="fr-FR"/>
        </a:p>
      </dgm:t>
    </dgm:pt>
    <dgm:pt modelId="{1FD6524F-FEFE-4847-A5A0-5FFE4E9DF5EC}" type="sibTrans" cxnId="{58A3730E-FC97-411D-8D96-D59588D52FF0}">
      <dgm:prSet/>
      <dgm:spPr/>
      <dgm:t>
        <a:bodyPr/>
        <a:lstStyle/>
        <a:p>
          <a:endParaRPr lang="fr-FR"/>
        </a:p>
      </dgm:t>
    </dgm:pt>
    <dgm:pt modelId="{0B81E0B5-1B41-4DB1-A3D1-ADF55BF7FA7B}">
      <dgm:prSet phldrT="[Texte]" custT="1"/>
      <dgm:spPr/>
      <dgm:t>
        <a:bodyPr/>
        <a:lstStyle/>
        <a:p>
          <a:r>
            <a:rPr lang="fr-FR" sz="2400" b="1" dirty="0" err="1" smtClean="0"/>
            <a:t>Interstitial</a:t>
          </a:r>
          <a:r>
            <a:rPr lang="fr-FR" sz="2400" b="1" dirty="0" smtClean="0"/>
            <a:t> </a:t>
          </a:r>
          <a:r>
            <a:rPr lang="fr-FR" sz="2400" b="1" dirty="0" err="1" smtClean="0"/>
            <a:t>edema</a:t>
          </a:r>
          <a:endParaRPr lang="fr-FR" sz="2400" b="1" dirty="0"/>
        </a:p>
      </dgm:t>
    </dgm:pt>
    <dgm:pt modelId="{2441B575-252B-447D-A87D-CC503827884B}" type="parTrans" cxnId="{E5CB3FA7-4C74-4629-981D-D163A07BF3D2}">
      <dgm:prSet/>
      <dgm:spPr/>
      <dgm:t>
        <a:bodyPr/>
        <a:lstStyle/>
        <a:p>
          <a:endParaRPr lang="fr-FR"/>
        </a:p>
      </dgm:t>
    </dgm:pt>
    <dgm:pt modelId="{4B6D87DF-8D36-4CD9-8FF7-65D5C2521DF8}" type="sibTrans" cxnId="{E5CB3FA7-4C74-4629-981D-D163A07BF3D2}">
      <dgm:prSet/>
      <dgm:spPr/>
      <dgm:t>
        <a:bodyPr/>
        <a:lstStyle/>
        <a:p>
          <a:endParaRPr lang="fr-FR"/>
        </a:p>
      </dgm:t>
    </dgm:pt>
    <dgm:pt modelId="{AED4DFD8-8679-4EDD-B70A-4A25227022B1}">
      <dgm:prSet phldrT="[Texte]" custT="1"/>
      <dgm:spPr/>
      <dgm:t>
        <a:bodyPr/>
        <a:lstStyle/>
        <a:p>
          <a:r>
            <a:rPr lang="fr-FR" sz="2400" b="1" dirty="0" err="1" smtClean="0"/>
            <a:t>Tubulitis</a:t>
          </a:r>
          <a:r>
            <a:rPr lang="fr-FR" sz="2400" b="1" dirty="0" smtClean="0"/>
            <a:t>, </a:t>
          </a:r>
          <a:r>
            <a:rPr lang="fr-FR" sz="2400" b="1" dirty="0" err="1" smtClean="0"/>
            <a:t>fibrosis</a:t>
          </a:r>
          <a:endParaRPr lang="fr-FR" sz="2400" b="1" dirty="0"/>
        </a:p>
      </dgm:t>
    </dgm:pt>
    <dgm:pt modelId="{9070E353-36CF-407C-B00A-24C1D4DD3198}" type="parTrans" cxnId="{805203F9-BDBC-4824-88F4-76E334EA12D1}">
      <dgm:prSet/>
      <dgm:spPr/>
      <dgm:t>
        <a:bodyPr/>
        <a:lstStyle/>
        <a:p>
          <a:endParaRPr lang="fr-FR"/>
        </a:p>
      </dgm:t>
    </dgm:pt>
    <dgm:pt modelId="{303D8ACE-4966-4BB2-9168-FF8C71A7D408}" type="sibTrans" cxnId="{805203F9-BDBC-4824-88F4-76E334EA12D1}">
      <dgm:prSet/>
      <dgm:spPr/>
      <dgm:t>
        <a:bodyPr/>
        <a:lstStyle/>
        <a:p>
          <a:endParaRPr lang="fr-FR"/>
        </a:p>
      </dgm:t>
    </dgm:pt>
    <dgm:pt modelId="{6AB1C66E-C3F1-4489-A818-EFB0D8B7C011}" type="pres">
      <dgm:prSet presAssocID="{23DA94B7-D409-4991-8C8A-4063B6CFD257}" presName="Name0" presStyleCnt="0">
        <dgm:presLayoutVars>
          <dgm:chMax val="7"/>
          <dgm:chPref val="7"/>
          <dgm:dir/>
          <dgm:animLvl val="lvl"/>
        </dgm:presLayoutVars>
      </dgm:prSet>
      <dgm:spPr/>
      <dgm:t>
        <a:bodyPr/>
        <a:lstStyle/>
        <a:p>
          <a:endParaRPr lang="fr-FR"/>
        </a:p>
      </dgm:t>
    </dgm:pt>
    <dgm:pt modelId="{E218671D-DC86-4E2F-9709-25854B60B131}" type="pres">
      <dgm:prSet presAssocID="{FAF6C5E6-B07E-4205-985D-F9C8A46B2903}" presName="Accent1" presStyleCnt="0"/>
      <dgm:spPr/>
    </dgm:pt>
    <dgm:pt modelId="{423DB6EC-4399-4399-8517-2F3BA0A67E50}" type="pres">
      <dgm:prSet presAssocID="{FAF6C5E6-B07E-4205-985D-F9C8A46B2903}" presName="Accent" presStyleLbl="node1" presStyleIdx="0" presStyleCnt="3" custScaleX="194776" custScaleY="172011" custLinFactNeighborX="-159" custLinFactNeighborY="-8912"/>
      <dgm:spPr/>
    </dgm:pt>
    <dgm:pt modelId="{5ADE75A3-6C03-49D3-B98B-41F7FA64C127}" type="pres">
      <dgm:prSet presAssocID="{FAF6C5E6-B07E-4205-985D-F9C8A46B2903}" presName="Parent1" presStyleLbl="revTx" presStyleIdx="0" presStyleCnt="3" custScaleX="211862" custScaleY="197303" custLinFactNeighborX="277" custLinFactNeighborY="-46297">
        <dgm:presLayoutVars>
          <dgm:chMax val="1"/>
          <dgm:chPref val="1"/>
          <dgm:bulletEnabled val="1"/>
        </dgm:presLayoutVars>
      </dgm:prSet>
      <dgm:spPr/>
      <dgm:t>
        <a:bodyPr/>
        <a:lstStyle/>
        <a:p>
          <a:endParaRPr lang="fr-FR"/>
        </a:p>
      </dgm:t>
    </dgm:pt>
    <dgm:pt modelId="{45AE30B1-4BA9-449F-B104-5569B09016B2}" type="pres">
      <dgm:prSet presAssocID="{0B81E0B5-1B41-4DB1-A3D1-ADF55BF7FA7B}" presName="Accent2" presStyleCnt="0"/>
      <dgm:spPr/>
    </dgm:pt>
    <dgm:pt modelId="{8F24CA6D-9B42-40A3-B65C-B95A896937AF}" type="pres">
      <dgm:prSet presAssocID="{0B81E0B5-1B41-4DB1-A3D1-ADF55BF7FA7B}" presName="Accent" presStyleLbl="node1" presStyleIdx="1" presStyleCnt="3"/>
      <dgm:spPr/>
    </dgm:pt>
    <dgm:pt modelId="{3061273C-FE32-460B-9C44-EE5925EBD46D}" type="pres">
      <dgm:prSet presAssocID="{0B81E0B5-1B41-4DB1-A3D1-ADF55BF7FA7B}" presName="Parent2" presStyleLbl="revTx" presStyleIdx="1" presStyleCnt="3" custScaleX="140458" custScaleY="157965">
        <dgm:presLayoutVars>
          <dgm:chMax val="1"/>
          <dgm:chPref val="1"/>
          <dgm:bulletEnabled val="1"/>
        </dgm:presLayoutVars>
      </dgm:prSet>
      <dgm:spPr/>
      <dgm:t>
        <a:bodyPr/>
        <a:lstStyle/>
        <a:p>
          <a:endParaRPr lang="fr-FR"/>
        </a:p>
      </dgm:t>
    </dgm:pt>
    <dgm:pt modelId="{2919BA12-D3C3-40A7-BDE3-B7E6A2EBDCDE}" type="pres">
      <dgm:prSet presAssocID="{AED4DFD8-8679-4EDD-B70A-4A25227022B1}" presName="Accent3" presStyleCnt="0"/>
      <dgm:spPr/>
    </dgm:pt>
    <dgm:pt modelId="{64B89088-3EB4-43A2-B362-C6B95D205FC4}" type="pres">
      <dgm:prSet presAssocID="{AED4DFD8-8679-4EDD-B70A-4A25227022B1}" presName="Accent" presStyleLbl="node1" presStyleIdx="2" presStyleCnt="3"/>
      <dgm:spPr/>
    </dgm:pt>
    <dgm:pt modelId="{417CDAA5-7DAE-4017-B523-A3F52761448E}" type="pres">
      <dgm:prSet presAssocID="{AED4DFD8-8679-4EDD-B70A-4A25227022B1}" presName="Parent3" presStyleLbl="revTx" presStyleIdx="2" presStyleCnt="3" custScaleX="121406">
        <dgm:presLayoutVars>
          <dgm:chMax val="1"/>
          <dgm:chPref val="1"/>
          <dgm:bulletEnabled val="1"/>
        </dgm:presLayoutVars>
      </dgm:prSet>
      <dgm:spPr/>
      <dgm:t>
        <a:bodyPr/>
        <a:lstStyle/>
        <a:p>
          <a:endParaRPr lang="fr-FR"/>
        </a:p>
      </dgm:t>
    </dgm:pt>
  </dgm:ptLst>
  <dgm:cxnLst>
    <dgm:cxn modelId="{805203F9-BDBC-4824-88F4-76E334EA12D1}" srcId="{23DA94B7-D409-4991-8C8A-4063B6CFD257}" destId="{AED4DFD8-8679-4EDD-B70A-4A25227022B1}" srcOrd="2" destOrd="0" parTransId="{9070E353-36CF-407C-B00A-24C1D4DD3198}" sibTransId="{303D8ACE-4966-4BB2-9168-FF8C71A7D408}"/>
    <dgm:cxn modelId="{9FF2767E-BBDF-44D5-B820-74835A9C7FAF}" type="presOf" srcId="{FAF6C5E6-B07E-4205-985D-F9C8A46B2903}" destId="{5ADE75A3-6C03-49D3-B98B-41F7FA64C127}" srcOrd="0" destOrd="0" presId="urn:microsoft.com/office/officeart/2009/layout/CircleArrowProcess"/>
    <dgm:cxn modelId="{CF2FC57A-110B-4F99-8041-4ED64D21BF8F}" type="presOf" srcId="{23DA94B7-D409-4991-8C8A-4063B6CFD257}" destId="{6AB1C66E-C3F1-4489-A818-EFB0D8B7C011}" srcOrd="0" destOrd="0" presId="urn:microsoft.com/office/officeart/2009/layout/CircleArrowProcess"/>
    <dgm:cxn modelId="{52C285C3-FBF8-4698-9B6D-43386E18BBF7}" type="presOf" srcId="{0B81E0B5-1B41-4DB1-A3D1-ADF55BF7FA7B}" destId="{3061273C-FE32-460B-9C44-EE5925EBD46D}" srcOrd="0" destOrd="0" presId="urn:microsoft.com/office/officeart/2009/layout/CircleArrowProcess"/>
    <dgm:cxn modelId="{E5CB3FA7-4C74-4629-981D-D163A07BF3D2}" srcId="{23DA94B7-D409-4991-8C8A-4063B6CFD257}" destId="{0B81E0B5-1B41-4DB1-A3D1-ADF55BF7FA7B}" srcOrd="1" destOrd="0" parTransId="{2441B575-252B-447D-A87D-CC503827884B}" sibTransId="{4B6D87DF-8D36-4CD9-8FF7-65D5C2521DF8}"/>
    <dgm:cxn modelId="{58A3730E-FC97-411D-8D96-D59588D52FF0}" srcId="{23DA94B7-D409-4991-8C8A-4063B6CFD257}" destId="{FAF6C5E6-B07E-4205-985D-F9C8A46B2903}" srcOrd="0" destOrd="0" parTransId="{159E27B4-33C9-431B-AA9F-D370D315D9E6}" sibTransId="{1FD6524F-FEFE-4847-A5A0-5FFE4E9DF5EC}"/>
    <dgm:cxn modelId="{08A5CD0E-46C0-43BF-9F0E-036E7E171441}" type="presOf" srcId="{AED4DFD8-8679-4EDD-B70A-4A25227022B1}" destId="{417CDAA5-7DAE-4017-B523-A3F52761448E}" srcOrd="0" destOrd="0" presId="urn:microsoft.com/office/officeart/2009/layout/CircleArrowProcess"/>
    <dgm:cxn modelId="{3544635C-0F90-4B49-8E87-092375EB3E2D}" type="presParOf" srcId="{6AB1C66E-C3F1-4489-A818-EFB0D8B7C011}" destId="{E218671D-DC86-4E2F-9709-25854B60B131}" srcOrd="0" destOrd="0" presId="urn:microsoft.com/office/officeart/2009/layout/CircleArrowProcess"/>
    <dgm:cxn modelId="{5307BE5B-6B72-40E2-97D2-EF63845E58C1}" type="presParOf" srcId="{E218671D-DC86-4E2F-9709-25854B60B131}" destId="{423DB6EC-4399-4399-8517-2F3BA0A67E50}" srcOrd="0" destOrd="0" presId="urn:microsoft.com/office/officeart/2009/layout/CircleArrowProcess"/>
    <dgm:cxn modelId="{87A20695-9BA3-4BBB-A9AE-5632789D16BB}" type="presParOf" srcId="{6AB1C66E-C3F1-4489-A818-EFB0D8B7C011}" destId="{5ADE75A3-6C03-49D3-B98B-41F7FA64C127}" srcOrd="1" destOrd="0" presId="urn:microsoft.com/office/officeart/2009/layout/CircleArrowProcess"/>
    <dgm:cxn modelId="{C7D31B0C-9581-447E-BBE0-8A473A380C84}" type="presParOf" srcId="{6AB1C66E-C3F1-4489-A818-EFB0D8B7C011}" destId="{45AE30B1-4BA9-449F-B104-5569B09016B2}" srcOrd="2" destOrd="0" presId="urn:microsoft.com/office/officeart/2009/layout/CircleArrowProcess"/>
    <dgm:cxn modelId="{8479123A-65BE-4D77-AF21-495E0ABD4AC1}" type="presParOf" srcId="{45AE30B1-4BA9-449F-B104-5569B09016B2}" destId="{8F24CA6D-9B42-40A3-B65C-B95A896937AF}" srcOrd="0" destOrd="0" presId="urn:microsoft.com/office/officeart/2009/layout/CircleArrowProcess"/>
    <dgm:cxn modelId="{1A98972A-7B60-4D50-B736-52CD5D2FA467}" type="presParOf" srcId="{6AB1C66E-C3F1-4489-A818-EFB0D8B7C011}" destId="{3061273C-FE32-460B-9C44-EE5925EBD46D}" srcOrd="3" destOrd="0" presId="urn:microsoft.com/office/officeart/2009/layout/CircleArrowProcess"/>
    <dgm:cxn modelId="{6CE0BBF5-0E2E-4279-90E6-9FA093F3F789}" type="presParOf" srcId="{6AB1C66E-C3F1-4489-A818-EFB0D8B7C011}" destId="{2919BA12-D3C3-40A7-BDE3-B7E6A2EBDCDE}" srcOrd="4" destOrd="0" presId="urn:microsoft.com/office/officeart/2009/layout/CircleArrowProcess"/>
    <dgm:cxn modelId="{249EE639-E46B-49D4-9B30-0EF726BAF9FF}" type="presParOf" srcId="{2919BA12-D3C3-40A7-BDE3-B7E6A2EBDCDE}" destId="{64B89088-3EB4-43A2-B362-C6B95D205FC4}" srcOrd="0" destOrd="0" presId="urn:microsoft.com/office/officeart/2009/layout/CircleArrowProcess"/>
    <dgm:cxn modelId="{5A71D558-F060-4255-9314-FB47A1D680D3}" type="presParOf" srcId="{6AB1C66E-C3F1-4489-A818-EFB0D8B7C011}" destId="{417CDAA5-7DAE-4017-B523-A3F52761448E}"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DA94B7-D409-4991-8C8A-4063B6CFD257}" type="doc">
      <dgm:prSet loTypeId="urn:microsoft.com/office/officeart/2009/layout/CircleArrowProcess" loCatId="process" qsTypeId="urn:microsoft.com/office/officeart/2005/8/quickstyle/3d1" qsCatId="3D" csTypeId="urn:microsoft.com/office/officeart/2005/8/colors/accent2_2" csCatId="accent2" phldr="1"/>
      <dgm:spPr/>
      <dgm:t>
        <a:bodyPr/>
        <a:lstStyle/>
        <a:p>
          <a:endParaRPr lang="fr-FR"/>
        </a:p>
      </dgm:t>
    </dgm:pt>
    <dgm:pt modelId="{FAF6C5E6-B07E-4205-985D-F9C8A46B2903}">
      <dgm:prSet phldrT="[Texte]" custT="1"/>
      <dgm:spPr/>
      <dgm:t>
        <a:bodyPr/>
        <a:lstStyle/>
        <a:p>
          <a:r>
            <a:rPr lang="fr-FR" sz="2400" b="1" dirty="0" err="1" smtClean="0"/>
            <a:t>Interstitial</a:t>
          </a:r>
          <a:r>
            <a:rPr lang="fr-FR" sz="2400" b="1" dirty="0" smtClean="0"/>
            <a:t> </a:t>
          </a:r>
          <a:r>
            <a:rPr lang="fr-FR" sz="2400" b="1" dirty="0" err="1" smtClean="0"/>
            <a:t>inflammatory</a:t>
          </a:r>
          <a:r>
            <a:rPr lang="fr-FR" sz="2400" b="1" dirty="0" smtClean="0"/>
            <a:t> </a:t>
          </a:r>
          <a:r>
            <a:rPr lang="fr-FR" sz="2400" b="1" dirty="0" err="1" smtClean="0"/>
            <a:t>cell</a:t>
          </a:r>
          <a:endParaRPr lang="fr-FR" sz="2400" b="1" dirty="0" smtClean="0"/>
        </a:p>
        <a:p>
          <a:r>
            <a:rPr lang="fr-FR" sz="2400" b="1" dirty="0" smtClean="0"/>
            <a:t>infiltration</a:t>
          </a:r>
          <a:endParaRPr lang="fr-FR" sz="2400" b="1" dirty="0"/>
        </a:p>
      </dgm:t>
    </dgm:pt>
    <dgm:pt modelId="{159E27B4-33C9-431B-AA9F-D370D315D9E6}" type="parTrans" cxnId="{58A3730E-FC97-411D-8D96-D59588D52FF0}">
      <dgm:prSet/>
      <dgm:spPr/>
      <dgm:t>
        <a:bodyPr/>
        <a:lstStyle/>
        <a:p>
          <a:endParaRPr lang="fr-FR"/>
        </a:p>
      </dgm:t>
    </dgm:pt>
    <dgm:pt modelId="{1FD6524F-FEFE-4847-A5A0-5FFE4E9DF5EC}" type="sibTrans" cxnId="{58A3730E-FC97-411D-8D96-D59588D52FF0}">
      <dgm:prSet/>
      <dgm:spPr/>
      <dgm:t>
        <a:bodyPr/>
        <a:lstStyle/>
        <a:p>
          <a:endParaRPr lang="fr-FR"/>
        </a:p>
      </dgm:t>
    </dgm:pt>
    <dgm:pt modelId="{0B81E0B5-1B41-4DB1-A3D1-ADF55BF7FA7B}">
      <dgm:prSet phldrT="[Texte]" custT="1"/>
      <dgm:spPr/>
      <dgm:t>
        <a:bodyPr/>
        <a:lstStyle/>
        <a:p>
          <a:r>
            <a:rPr lang="fr-FR" sz="2400" b="1" dirty="0" err="1" smtClean="0"/>
            <a:t>Interstitial</a:t>
          </a:r>
          <a:r>
            <a:rPr lang="fr-FR" sz="2400" b="1" dirty="0" smtClean="0"/>
            <a:t> </a:t>
          </a:r>
          <a:r>
            <a:rPr lang="fr-FR" sz="2400" b="1" dirty="0" err="1" smtClean="0"/>
            <a:t>edema</a:t>
          </a:r>
          <a:endParaRPr lang="fr-FR" sz="2400" b="1" dirty="0"/>
        </a:p>
      </dgm:t>
    </dgm:pt>
    <dgm:pt modelId="{2441B575-252B-447D-A87D-CC503827884B}" type="parTrans" cxnId="{E5CB3FA7-4C74-4629-981D-D163A07BF3D2}">
      <dgm:prSet/>
      <dgm:spPr/>
      <dgm:t>
        <a:bodyPr/>
        <a:lstStyle/>
        <a:p>
          <a:endParaRPr lang="fr-FR"/>
        </a:p>
      </dgm:t>
    </dgm:pt>
    <dgm:pt modelId="{4B6D87DF-8D36-4CD9-8FF7-65D5C2521DF8}" type="sibTrans" cxnId="{E5CB3FA7-4C74-4629-981D-D163A07BF3D2}">
      <dgm:prSet/>
      <dgm:spPr/>
      <dgm:t>
        <a:bodyPr/>
        <a:lstStyle/>
        <a:p>
          <a:endParaRPr lang="fr-FR"/>
        </a:p>
      </dgm:t>
    </dgm:pt>
    <dgm:pt modelId="{AED4DFD8-8679-4EDD-B70A-4A25227022B1}">
      <dgm:prSet phldrT="[Texte]" custT="1"/>
      <dgm:spPr/>
      <dgm:t>
        <a:bodyPr/>
        <a:lstStyle/>
        <a:p>
          <a:r>
            <a:rPr lang="fr-FR" sz="2400" b="1" dirty="0" err="1" smtClean="0"/>
            <a:t>Tubulitis</a:t>
          </a:r>
          <a:r>
            <a:rPr lang="fr-FR" sz="2400" b="1" dirty="0" smtClean="0"/>
            <a:t>, </a:t>
          </a:r>
          <a:r>
            <a:rPr lang="fr-FR" sz="2400" b="1" dirty="0" err="1" smtClean="0"/>
            <a:t>fibrosis</a:t>
          </a:r>
          <a:endParaRPr lang="fr-FR" sz="2400" b="1" dirty="0"/>
        </a:p>
      </dgm:t>
    </dgm:pt>
    <dgm:pt modelId="{9070E353-36CF-407C-B00A-24C1D4DD3198}" type="parTrans" cxnId="{805203F9-BDBC-4824-88F4-76E334EA12D1}">
      <dgm:prSet/>
      <dgm:spPr/>
      <dgm:t>
        <a:bodyPr/>
        <a:lstStyle/>
        <a:p>
          <a:endParaRPr lang="fr-FR"/>
        </a:p>
      </dgm:t>
    </dgm:pt>
    <dgm:pt modelId="{303D8ACE-4966-4BB2-9168-FF8C71A7D408}" type="sibTrans" cxnId="{805203F9-BDBC-4824-88F4-76E334EA12D1}">
      <dgm:prSet/>
      <dgm:spPr/>
      <dgm:t>
        <a:bodyPr/>
        <a:lstStyle/>
        <a:p>
          <a:endParaRPr lang="fr-FR"/>
        </a:p>
      </dgm:t>
    </dgm:pt>
    <dgm:pt modelId="{6AB1C66E-C3F1-4489-A818-EFB0D8B7C011}" type="pres">
      <dgm:prSet presAssocID="{23DA94B7-D409-4991-8C8A-4063B6CFD257}" presName="Name0" presStyleCnt="0">
        <dgm:presLayoutVars>
          <dgm:chMax val="7"/>
          <dgm:chPref val="7"/>
          <dgm:dir/>
          <dgm:animLvl val="lvl"/>
        </dgm:presLayoutVars>
      </dgm:prSet>
      <dgm:spPr/>
      <dgm:t>
        <a:bodyPr/>
        <a:lstStyle/>
        <a:p>
          <a:endParaRPr lang="fr-FR"/>
        </a:p>
      </dgm:t>
    </dgm:pt>
    <dgm:pt modelId="{E218671D-DC86-4E2F-9709-25854B60B131}" type="pres">
      <dgm:prSet presAssocID="{FAF6C5E6-B07E-4205-985D-F9C8A46B2903}" presName="Accent1" presStyleCnt="0"/>
      <dgm:spPr/>
    </dgm:pt>
    <dgm:pt modelId="{423DB6EC-4399-4399-8517-2F3BA0A67E50}" type="pres">
      <dgm:prSet presAssocID="{FAF6C5E6-B07E-4205-985D-F9C8A46B2903}" presName="Accent" presStyleLbl="node1" presStyleIdx="0" presStyleCnt="3" custScaleX="194776" custScaleY="172011" custLinFactNeighborX="-159" custLinFactNeighborY="-8912"/>
      <dgm:spPr/>
    </dgm:pt>
    <dgm:pt modelId="{5ADE75A3-6C03-49D3-B98B-41F7FA64C127}" type="pres">
      <dgm:prSet presAssocID="{FAF6C5E6-B07E-4205-985D-F9C8A46B2903}" presName="Parent1" presStyleLbl="revTx" presStyleIdx="0" presStyleCnt="3" custScaleX="211862" custScaleY="197303" custLinFactNeighborX="277" custLinFactNeighborY="-46297">
        <dgm:presLayoutVars>
          <dgm:chMax val="1"/>
          <dgm:chPref val="1"/>
          <dgm:bulletEnabled val="1"/>
        </dgm:presLayoutVars>
      </dgm:prSet>
      <dgm:spPr/>
      <dgm:t>
        <a:bodyPr/>
        <a:lstStyle/>
        <a:p>
          <a:endParaRPr lang="fr-FR"/>
        </a:p>
      </dgm:t>
    </dgm:pt>
    <dgm:pt modelId="{45AE30B1-4BA9-449F-B104-5569B09016B2}" type="pres">
      <dgm:prSet presAssocID="{0B81E0B5-1B41-4DB1-A3D1-ADF55BF7FA7B}" presName="Accent2" presStyleCnt="0"/>
      <dgm:spPr/>
    </dgm:pt>
    <dgm:pt modelId="{8F24CA6D-9B42-40A3-B65C-B95A896937AF}" type="pres">
      <dgm:prSet presAssocID="{0B81E0B5-1B41-4DB1-A3D1-ADF55BF7FA7B}" presName="Accent" presStyleLbl="node1" presStyleIdx="1" presStyleCnt="3"/>
      <dgm:spPr/>
    </dgm:pt>
    <dgm:pt modelId="{3061273C-FE32-460B-9C44-EE5925EBD46D}" type="pres">
      <dgm:prSet presAssocID="{0B81E0B5-1B41-4DB1-A3D1-ADF55BF7FA7B}" presName="Parent2" presStyleLbl="revTx" presStyleIdx="1" presStyleCnt="3" custScaleX="140458" custScaleY="157965">
        <dgm:presLayoutVars>
          <dgm:chMax val="1"/>
          <dgm:chPref val="1"/>
          <dgm:bulletEnabled val="1"/>
        </dgm:presLayoutVars>
      </dgm:prSet>
      <dgm:spPr/>
      <dgm:t>
        <a:bodyPr/>
        <a:lstStyle/>
        <a:p>
          <a:endParaRPr lang="fr-FR"/>
        </a:p>
      </dgm:t>
    </dgm:pt>
    <dgm:pt modelId="{2919BA12-D3C3-40A7-BDE3-B7E6A2EBDCDE}" type="pres">
      <dgm:prSet presAssocID="{AED4DFD8-8679-4EDD-B70A-4A25227022B1}" presName="Accent3" presStyleCnt="0"/>
      <dgm:spPr/>
    </dgm:pt>
    <dgm:pt modelId="{64B89088-3EB4-43A2-B362-C6B95D205FC4}" type="pres">
      <dgm:prSet presAssocID="{AED4DFD8-8679-4EDD-B70A-4A25227022B1}" presName="Accent" presStyleLbl="node1" presStyleIdx="2" presStyleCnt="3"/>
      <dgm:spPr/>
    </dgm:pt>
    <dgm:pt modelId="{417CDAA5-7DAE-4017-B523-A3F52761448E}" type="pres">
      <dgm:prSet presAssocID="{AED4DFD8-8679-4EDD-B70A-4A25227022B1}" presName="Parent3" presStyleLbl="revTx" presStyleIdx="2" presStyleCnt="3" custScaleX="121406">
        <dgm:presLayoutVars>
          <dgm:chMax val="1"/>
          <dgm:chPref val="1"/>
          <dgm:bulletEnabled val="1"/>
        </dgm:presLayoutVars>
      </dgm:prSet>
      <dgm:spPr/>
      <dgm:t>
        <a:bodyPr/>
        <a:lstStyle/>
        <a:p>
          <a:endParaRPr lang="fr-FR"/>
        </a:p>
      </dgm:t>
    </dgm:pt>
  </dgm:ptLst>
  <dgm:cxnLst>
    <dgm:cxn modelId="{805203F9-BDBC-4824-88F4-76E334EA12D1}" srcId="{23DA94B7-D409-4991-8C8A-4063B6CFD257}" destId="{AED4DFD8-8679-4EDD-B70A-4A25227022B1}" srcOrd="2" destOrd="0" parTransId="{9070E353-36CF-407C-B00A-24C1D4DD3198}" sibTransId="{303D8ACE-4966-4BB2-9168-FF8C71A7D408}"/>
    <dgm:cxn modelId="{1576EA34-57DD-4E83-B997-09670CA0047F}" type="presOf" srcId="{FAF6C5E6-B07E-4205-985D-F9C8A46B2903}" destId="{5ADE75A3-6C03-49D3-B98B-41F7FA64C127}" srcOrd="0" destOrd="0" presId="urn:microsoft.com/office/officeart/2009/layout/CircleArrowProcess"/>
    <dgm:cxn modelId="{64B70674-2030-4DDC-8F97-AE70EED133D5}" type="presOf" srcId="{AED4DFD8-8679-4EDD-B70A-4A25227022B1}" destId="{417CDAA5-7DAE-4017-B523-A3F52761448E}" srcOrd="0" destOrd="0" presId="urn:microsoft.com/office/officeart/2009/layout/CircleArrowProcess"/>
    <dgm:cxn modelId="{B4F8EB7F-F522-47F3-A574-6D59290E10D6}" type="presOf" srcId="{0B81E0B5-1B41-4DB1-A3D1-ADF55BF7FA7B}" destId="{3061273C-FE32-460B-9C44-EE5925EBD46D}" srcOrd="0" destOrd="0" presId="urn:microsoft.com/office/officeart/2009/layout/CircleArrowProcess"/>
    <dgm:cxn modelId="{E5CB3FA7-4C74-4629-981D-D163A07BF3D2}" srcId="{23DA94B7-D409-4991-8C8A-4063B6CFD257}" destId="{0B81E0B5-1B41-4DB1-A3D1-ADF55BF7FA7B}" srcOrd="1" destOrd="0" parTransId="{2441B575-252B-447D-A87D-CC503827884B}" sibTransId="{4B6D87DF-8D36-4CD9-8FF7-65D5C2521DF8}"/>
    <dgm:cxn modelId="{58A3730E-FC97-411D-8D96-D59588D52FF0}" srcId="{23DA94B7-D409-4991-8C8A-4063B6CFD257}" destId="{FAF6C5E6-B07E-4205-985D-F9C8A46B2903}" srcOrd="0" destOrd="0" parTransId="{159E27B4-33C9-431B-AA9F-D370D315D9E6}" sibTransId="{1FD6524F-FEFE-4847-A5A0-5FFE4E9DF5EC}"/>
    <dgm:cxn modelId="{867A8DC2-9005-423F-BCA6-CB102C50D2A7}" type="presOf" srcId="{23DA94B7-D409-4991-8C8A-4063B6CFD257}" destId="{6AB1C66E-C3F1-4489-A818-EFB0D8B7C011}" srcOrd="0" destOrd="0" presId="urn:microsoft.com/office/officeart/2009/layout/CircleArrowProcess"/>
    <dgm:cxn modelId="{CC52B8CB-DA07-45D4-9896-03ECDC991C3A}" type="presParOf" srcId="{6AB1C66E-C3F1-4489-A818-EFB0D8B7C011}" destId="{E218671D-DC86-4E2F-9709-25854B60B131}" srcOrd="0" destOrd="0" presId="urn:microsoft.com/office/officeart/2009/layout/CircleArrowProcess"/>
    <dgm:cxn modelId="{32E5FE38-D8F3-463F-9CE7-AB685667E668}" type="presParOf" srcId="{E218671D-DC86-4E2F-9709-25854B60B131}" destId="{423DB6EC-4399-4399-8517-2F3BA0A67E50}" srcOrd="0" destOrd="0" presId="urn:microsoft.com/office/officeart/2009/layout/CircleArrowProcess"/>
    <dgm:cxn modelId="{1B87DDB6-C888-485C-B1BA-5BE5DC4B1CE4}" type="presParOf" srcId="{6AB1C66E-C3F1-4489-A818-EFB0D8B7C011}" destId="{5ADE75A3-6C03-49D3-B98B-41F7FA64C127}" srcOrd="1" destOrd="0" presId="urn:microsoft.com/office/officeart/2009/layout/CircleArrowProcess"/>
    <dgm:cxn modelId="{6624FE27-A82C-4A3F-8867-E8E976B02884}" type="presParOf" srcId="{6AB1C66E-C3F1-4489-A818-EFB0D8B7C011}" destId="{45AE30B1-4BA9-449F-B104-5569B09016B2}" srcOrd="2" destOrd="0" presId="urn:microsoft.com/office/officeart/2009/layout/CircleArrowProcess"/>
    <dgm:cxn modelId="{B8CC2DFB-006A-41AA-AB30-B85E3955CA95}" type="presParOf" srcId="{45AE30B1-4BA9-449F-B104-5569B09016B2}" destId="{8F24CA6D-9B42-40A3-B65C-B95A896937AF}" srcOrd="0" destOrd="0" presId="urn:microsoft.com/office/officeart/2009/layout/CircleArrowProcess"/>
    <dgm:cxn modelId="{A315D606-79C4-4EA4-AFA7-F702FADCB4D9}" type="presParOf" srcId="{6AB1C66E-C3F1-4489-A818-EFB0D8B7C011}" destId="{3061273C-FE32-460B-9C44-EE5925EBD46D}" srcOrd="3" destOrd="0" presId="urn:microsoft.com/office/officeart/2009/layout/CircleArrowProcess"/>
    <dgm:cxn modelId="{577B2BF9-F334-4D66-8684-346A12596A5A}" type="presParOf" srcId="{6AB1C66E-C3F1-4489-A818-EFB0D8B7C011}" destId="{2919BA12-D3C3-40A7-BDE3-B7E6A2EBDCDE}" srcOrd="4" destOrd="0" presId="urn:microsoft.com/office/officeart/2009/layout/CircleArrowProcess"/>
    <dgm:cxn modelId="{856D4B0A-D0A8-4C66-96EE-CD3599A37926}" type="presParOf" srcId="{2919BA12-D3C3-40A7-BDE3-B7E6A2EBDCDE}" destId="{64B89088-3EB4-43A2-B362-C6B95D205FC4}" srcOrd="0" destOrd="0" presId="urn:microsoft.com/office/officeart/2009/layout/CircleArrowProcess"/>
    <dgm:cxn modelId="{E0A040B3-2328-436B-AE11-CAA00826C843}" type="presParOf" srcId="{6AB1C66E-C3F1-4489-A818-EFB0D8B7C011}" destId="{417CDAA5-7DAE-4017-B523-A3F52761448E}"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78670-6BCF-4F29-BE1B-CF4AF743E1F5}">
      <dsp:nvSpPr>
        <dsp:cNvPr id="0" name=""/>
        <dsp:cNvSpPr/>
      </dsp:nvSpPr>
      <dsp:spPr>
        <a:xfrm>
          <a:off x="0" y="1438402"/>
          <a:ext cx="2039728" cy="815891"/>
        </a:xfrm>
        <a:prstGeom prst="homePlat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fr-FR" sz="2400" kern="1200" dirty="0" err="1" smtClean="0"/>
            <a:t>February</a:t>
          </a:r>
          <a:r>
            <a:rPr lang="fr-FR" sz="2400" kern="1200" dirty="0" smtClean="0"/>
            <a:t> 2014</a:t>
          </a:r>
          <a:endParaRPr lang="fr-FR" sz="2400" kern="1200" dirty="0"/>
        </a:p>
      </dsp:txBody>
      <dsp:txXfrm>
        <a:off x="0" y="1438402"/>
        <a:ext cx="1835755" cy="815891"/>
      </dsp:txXfrm>
    </dsp:sp>
    <dsp:sp modelId="{25FF8232-DFB9-4535-AF03-821B2ADD62B5}">
      <dsp:nvSpPr>
        <dsp:cNvPr id="0" name=""/>
        <dsp:cNvSpPr/>
      </dsp:nvSpPr>
      <dsp:spPr>
        <a:xfrm>
          <a:off x="3228610" y="1261435"/>
          <a:ext cx="2039728" cy="815891"/>
        </a:xfrm>
        <a:prstGeom prst="chevron">
          <a:avLst/>
        </a:prstGeom>
        <a:gradFill rotWithShape="0">
          <a:gsLst>
            <a:gs pos="0">
              <a:schemeClr val="accent2">
                <a:shade val="80000"/>
                <a:hueOff val="-8968"/>
                <a:satOff val="-1006"/>
                <a:lumOff val="6420"/>
                <a:alphaOff val="0"/>
                <a:shade val="51000"/>
                <a:satMod val="130000"/>
              </a:schemeClr>
            </a:gs>
            <a:gs pos="80000">
              <a:schemeClr val="accent2">
                <a:shade val="80000"/>
                <a:hueOff val="-8968"/>
                <a:satOff val="-1006"/>
                <a:lumOff val="6420"/>
                <a:alphaOff val="0"/>
                <a:shade val="93000"/>
                <a:satMod val="130000"/>
              </a:schemeClr>
            </a:gs>
            <a:gs pos="100000">
              <a:schemeClr val="accent2">
                <a:shade val="80000"/>
                <a:hueOff val="-8968"/>
                <a:satOff val="-1006"/>
                <a:lumOff val="642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endParaRPr lang="fr-FR" sz="2400" kern="1200" dirty="0"/>
        </a:p>
      </dsp:txBody>
      <dsp:txXfrm>
        <a:off x="3636556" y="1261435"/>
        <a:ext cx="1223837" cy="815891"/>
      </dsp:txXfrm>
    </dsp:sp>
    <dsp:sp modelId="{85DCEDFE-15DA-4370-ACD7-998750700E70}">
      <dsp:nvSpPr>
        <dsp:cNvPr id="0" name=""/>
        <dsp:cNvSpPr/>
      </dsp:nvSpPr>
      <dsp:spPr>
        <a:xfrm>
          <a:off x="6325795" y="1261818"/>
          <a:ext cx="2039728" cy="815891"/>
        </a:xfrm>
        <a:prstGeom prst="chevron">
          <a:avLst/>
        </a:prstGeom>
        <a:gradFill rotWithShape="0">
          <a:gsLst>
            <a:gs pos="0">
              <a:schemeClr val="accent2">
                <a:shade val="80000"/>
                <a:hueOff val="-11957"/>
                <a:satOff val="-1341"/>
                <a:lumOff val="8560"/>
                <a:alphaOff val="0"/>
                <a:shade val="51000"/>
                <a:satMod val="130000"/>
              </a:schemeClr>
            </a:gs>
            <a:gs pos="80000">
              <a:srgbClr val="FF0000"/>
            </a:gs>
            <a:gs pos="100000">
              <a:schemeClr val="accent2">
                <a:shade val="80000"/>
                <a:hueOff val="-11957"/>
                <a:satOff val="-1341"/>
                <a:lumOff val="85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endParaRPr lang="fr-FR" sz="2400" b="1" kern="1200" dirty="0"/>
        </a:p>
      </dsp:txBody>
      <dsp:txXfrm>
        <a:off x="6733741" y="1261818"/>
        <a:ext cx="1223837" cy="815891"/>
      </dsp:txXfrm>
    </dsp:sp>
    <dsp:sp modelId="{FEE1B295-B507-49F4-ABB6-85179C242044}">
      <dsp:nvSpPr>
        <dsp:cNvPr id="0" name=""/>
        <dsp:cNvSpPr/>
      </dsp:nvSpPr>
      <dsp:spPr>
        <a:xfrm>
          <a:off x="4741611" y="1261435"/>
          <a:ext cx="2039728" cy="815891"/>
        </a:xfrm>
        <a:prstGeom prst="chevron">
          <a:avLst/>
        </a:prstGeom>
        <a:gradFill rotWithShape="0">
          <a:gsLst>
            <a:gs pos="0">
              <a:schemeClr val="accent2">
                <a:shade val="80000"/>
                <a:hueOff val="-26904"/>
                <a:satOff val="-3018"/>
                <a:lumOff val="19260"/>
                <a:alphaOff val="0"/>
                <a:shade val="51000"/>
                <a:satMod val="130000"/>
              </a:schemeClr>
            </a:gs>
            <a:gs pos="80000">
              <a:schemeClr val="accent2">
                <a:shade val="80000"/>
                <a:hueOff val="-26904"/>
                <a:satOff val="-3018"/>
                <a:lumOff val="19260"/>
                <a:alphaOff val="0"/>
                <a:shade val="93000"/>
                <a:satMod val="130000"/>
              </a:schemeClr>
            </a:gs>
            <a:gs pos="100000">
              <a:schemeClr val="accent2">
                <a:shade val="80000"/>
                <a:hueOff val="-26904"/>
                <a:satOff val="-3018"/>
                <a:lumOff val="192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endParaRPr lang="fr-FR" sz="2400" kern="1200" dirty="0"/>
        </a:p>
      </dsp:txBody>
      <dsp:txXfrm>
        <a:off x="5149557" y="1261435"/>
        <a:ext cx="1223837" cy="815891"/>
      </dsp:txXfrm>
    </dsp:sp>
    <dsp:sp modelId="{21793023-7DDB-4ACA-9002-466E43D24690}">
      <dsp:nvSpPr>
        <dsp:cNvPr id="0" name=""/>
        <dsp:cNvSpPr/>
      </dsp:nvSpPr>
      <dsp:spPr>
        <a:xfrm>
          <a:off x="1645454" y="1260692"/>
          <a:ext cx="2039728" cy="815891"/>
        </a:xfrm>
        <a:prstGeom prst="chevron">
          <a:avLst/>
        </a:prstGeom>
        <a:gradFill rotWithShape="0">
          <a:gsLst>
            <a:gs pos="0">
              <a:schemeClr val="accent2">
                <a:shade val="80000"/>
                <a:hueOff val="-35872"/>
                <a:satOff val="-4024"/>
                <a:lumOff val="25680"/>
                <a:alphaOff val="0"/>
                <a:shade val="51000"/>
                <a:satMod val="130000"/>
              </a:schemeClr>
            </a:gs>
            <a:gs pos="80000">
              <a:schemeClr val="accent2">
                <a:shade val="80000"/>
                <a:hueOff val="-35872"/>
                <a:satOff val="-4024"/>
                <a:lumOff val="25680"/>
                <a:alphaOff val="0"/>
                <a:shade val="93000"/>
                <a:satMod val="130000"/>
              </a:schemeClr>
            </a:gs>
            <a:gs pos="100000">
              <a:schemeClr val="accent2">
                <a:shade val="80000"/>
                <a:hueOff val="-35872"/>
                <a:satOff val="-4024"/>
                <a:lumOff val="256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endParaRPr lang="fr-FR" sz="2400" kern="1200" dirty="0"/>
        </a:p>
      </dsp:txBody>
      <dsp:txXfrm>
        <a:off x="2053400" y="1260692"/>
        <a:ext cx="1223837" cy="815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78670-6BCF-4F29-BE1B-CF4AF743E1F5}">
      <dsp:nvSpPr>
        <dsp:cNvPr id="0" name=""/>
        <dsp:cNvSpPr/>
      </dsp:nvSpPr>
      <dsp:spPr>
        <a:xfrm>
          <a:off x="0" y="1261435"/>
          <a:ext cx="2039728" cy="815891"/>
        </a:xfrm>
        <a:prstGeom prst="homePlat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fr-FR" sz="2400" kern="1200" dirty="0" err="1" smtClean="0"/>
            <a:t>Fevrier</a:t>
          </a:r>
          <a:r>
            <a:rPr lang="fr-FR" sz="2400" kern="1200" dirty="0" smtClean="0"/>
            <a:t> 2014</a:t>
          </a:r>
          <a:endParaRPr lang="fr-FR" sz="2400" kern="1200" dirty="0"/>
        </a:p>
      </dsp:txBody>
      <dsp:txXfrm>
        <a:off x="0" y="1261435"/>
        <a:ext cx="1835755" cy="815891"/>
      </dsp:txXfrm>
    </dsp:sp>
    <dsp:sp modelId="{25FF8232-DFB9-4535-AF03-821B2ADD62B5}">
      <dsp:nvSpPr>
        <dsp:cNvPr id="0" name=""/>
        <dsp:cNvSpPr/>
      </dsp:nvSpPr>
      <dsp:spPr>
        <a:xfrm>
          <a:off x="3143084" y="720083"/>
          <a:ext cx="2039728" cy="815891"/>
        </a:xfrm>
        <a:prstGeom prst="chevron">
          <a:avLst/>
        </a:prstGeom>
        <a:gradFill rotWithShape="0">
          <a:gsLst>
            <a:gs pos="0">
              <a:schemeClr val="accent2">
                <a:shade val="80000"/>
                <a:hueOff val="-8968"/>
                <a:satOff val="-1006"/>
                <a:lumOff val="6420"/>
                <a:alphaOff val="0"/>
                <a:shade val="51000"/>
                <a:satMod val="130000"/>
              </a:schemeClr>
            </a:gs>
            <a:gs pos="80000">
              <a:schemeClr val="accent2">
                <a:shade val="80000"/>
                <a:hueOff val="-8968"/>
                <a:satOff val="-1006"/>
                <a:lumOff val="6420"/>
                <a:alphaOff val="0"/>
                <a:shade val="93000"/>
                <a:satMod val="130000"/>
              </a:schemeClr>
            </a:gs>
            <a:gs pos="100000">
              <a:schemeClr val="accent2">
                <a:shade val="80000"/>
                <a:hueOff val="-8968"/>
                <a:satOff val="-1006"/>
                <a:lumOff val="642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fr-FR" sz="2400" kern="1200" dirty="0" smtClean="0"/>
            <a:t>March 2014</a:t>
          </a:r>
          <a:endParaRPr lang="fr-FR" sz="2400" kern="1200" dirty="0"/>
        </a:p>
      </dsp:txBody>
      <dsp:txXfrm>
        <a:off x="3551030" y="720083"/>
        <a:ext cx="1223837" cy="815891"/>
      </dsp:txXfrm>
    </dsp:sp>
    <dsp:sp modelId="{85DCEDFE-15DA-4370-ACD7-998750700E70}">
      <dsp:nvSpPr>
        <dsp:cNvPr id="0" name=""/>
        <dsp:cNvSpPr/>
      </dsp:nvSpPr>
      <dsp:spPr>
        <a:xfrm>
          <a:off x="6336708" y="1261435"/>
          <a:ext cx="2039728" cy="815891"/>
        </a:xfrm>
        <a:prstGeom prst="chevron">
          <a:avLst/>
        </a:prstGeom>
        <a:gradFill rotWithShape="0">
          <a:gsLst>
            <a:gs pos="0">
              <a:schemeClr val="accent2">
                <a:shade val="80000"/>
                <a:hueOff val="-11957"/>
                <a:satOff val="-1341"/>
                <a:lumOff val="8560"/>
                <a:alphaOff val="0"/>
                <a:shade val="51000"/>
                <a:satMod val="130000"/>
              </a:schemeClr>
            </a:gs>
            <a:gs pos="80000">
              <a:srgbClr val="FF0000"/>
            </a:gs>
            <a:gs pos="100000">
              <a:schemeClr val="accent2">
                <a:shade val="80000"/>
                <a:hueOff val="-11957"/>
                <a:satOff val="-1341"/>
                <a:lumOff val="85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endParaRPr lang="fr-FR" sz="2400" b="1" kern="1200" dirty="0"/>
        </a:p>
      </dsp:txBody>
      <dsp:txXfrm>
        <a:off x="6744654" y="1261435"/>
        <a:ext cx="1223837" cy="815891"/>
      </dsp:txXfrm>
    </dsp:sp>
    <dsp:sp modelId="{FEE1B295-B507-49F4-ABB6-85179C242044}">
      <dsp:nvSpPr>
        <dsp:cNvPr id="0" name=""/>
        <dsp:cNvSpPr/>
      </dsp:nvSpPr>
      <dsp:spPr>
        <a:xfrm>
          <a:off x="4752528" y="1274081"/>
          <a:ext cx="2039728" cy="815891"/>
        </a:xfrm>
        <a:prstGeom prst="chevron">
          <a:avLst/>
        </a:prstGeom>
        <a:gradFill rotWithShape="0">
          <a:gsLst>
            <a:gs pos="0">
              <a:schemeClr val="accent2">
                <a:shade val="80000"/>
                <a:hueOff val="-26904"/>
                <a:satOff val="-3018"/>
                <a:lumOff val="19260"/>
                <a:alphaOff val="0"/>
                <a:shade val="51000"/>
                <a:satMod val="130000"/>
              </a:schemeClr>
            </a:gs>
            <a:gs pos="80000">
              <a:schemeClr val="accent2">
                <a:shade val="80000"/>
                <a:hueOff val="-26904"/>
                <a:satOff val="-3018"/>
                <a:lumOff val="19260"/>
                <a:alphaOff val="0"/>
                <a:shade val="93000"/>
                <a:satMod val="130000"/>
              </a:schemeClr>
            </a:gs>
            <a:gs pos="100000">
              <a:schemeClr val="accent2">
                <a:shade val="80000"/>
                <a:hueOff val="-26904"/>
                <a:satOff val="-3018"/>
                <a:lumOff val="192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endParaRPr lang="fr-FR" sz="2400" kern="1200" dirty="0"/>
        </a:p>
      </dsp:txBody>
      <dsp:txXfrm>
        <a:off x="5160474" y="1274081"/>
        <a:ext cx="1223837" cy="815891"/>
      </dsp:txXfrm>
    </dsp:sp>
    <dsp:sp modelId="{21793023-7DDB-4ACA-9002-466E43D24690}">
      <dsp:nvSpPr>
        <dsp:cNvPr id="0" name=""/>
        <dsp:cNvSpPr/>
      </dsp:nvSpPr>
      <dsp:spPr>
        <a:xfrm>
          <a:off x="1645454" y="1260692"/>
          <a:ext cx="2039728" cy="815891"/>
        </a:xfrm>
        <a:prstGeom prst="chevron">
          <a:avLst/>
        </a:prstGeom>
        <a:gradFill rotWithShape="0">
          <a:gsLst>
            <a:gs pos="0">
              <a:schemeClr val="accent2">
                <a:shade val="80000"/>
                <a:hueOff val="-35872"/>
                <a:satOff val="-4024"/>
                <a:lumOff val="25680"/>
                <a:alphaOff val="0"/>
                <a:shade val="51000"/>
                <a:satMod val="130000"/>
              </a:schemeClr>
            </a:gs>
            <a:gs pos="80000">
              <a:schemeClr val="accent2">
                <a:shade val="80000"/>
                <a:hueOff val="-35872"/>
                <a:satOff val="-4024"/>
                <a:lumOff val="25680"/>
                <a:alphaOff val="0"/>
                <a:shade val="93000"/>
                <a:satMod val="130000"/>
              </a:schemeClr>
            </a:gs>
            <a:gs pos="100000">
              <a:schemeClr val="accent2">
                <a:shade val="80000"/>
                <a:hueOff val="-35872"/>
                <a:satOff val="-4024"/>
                <a:lumOff val="256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endParaRPr lang="fr-FR" sz="2400" kern="1200" dirty="0"/>
        </a:p>
      </dsp:txBody>
      <dsp:txXfrm>
        <a:off x="2053400" y="1260692"/>
        <a:ext cx="1223837" cy="8158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78670-6BCF-4F29-BE1B-CF4AF743E1F5}">
      <dsp:nvSpPr>
        <dsp:cNvPr id="0" name=""/>
        <dsp:cNvSpPr/>
      </dsp:nvSpPr>
      <dsp:spPr>
        <a:xfrm>
          <a:off x="0" y="1261435"/>
          <a:ext cx="2039728" cy="815891"/>
        </a:xfrm>
        <a:prstGeom prst="homePlat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354" tIns="82677" rIns="41339" bIns="82677" numCol="1" spcCol="1270" anchor="ctr" anchorCtr="0">
          <a:noAutofit/>
        </a:bodyPr>
        <a:lstStyle/>
        <a:p>
          <a:pPr lvl="0" algn="ctr" defTabSz="1377950">
            <a:lnSpc>
              <a:spcPct val="90000"/>
            </a:lnSpc>
            <a:spcBef>
              <a:spcPct val="0"/>
            </a:spcBef>
            <a:spcAft>
              <a:spcPct val="35000"/>
            </a:spcAft>
          </a:pPr>
          <a:r>
            <a:rPr lang="fr-FR" sz="3100" kern="1200" dirty="0" err="1" smtClean="0"/>
            <a:t>Fevrier</a:t>
          </a:r>
          <a:endParaRPr lang="fr-FR" sz="3100" kern="1200" dirty="0"/>
        </a:p>
      </dsp:txBody>
      <dsp:txXfrm>
        <a:off x="0" y="1261435"/>
        <a:ext cx="1835755" cy="815891"/>
      </dsp:txXfrm>
    </dsp:sp>
    <dsp:sp modelId="{25FF8232-DFB9-4535-AF03-821B2ADD62B5}">
      <dsp:nvSpPr>
        <dsp:cNvPr id="0" name=""/>
        <dsp:cNvSpPr/>
      </dsp:nvSpPr>
      <dsp:spPr>
        <a:xfrm>
          <a:off x="3228610" y="1261435"/>
          <a:ext cx="2039728" cy="815891"/>
        </a:xfrm>
        <a:prstGeom prst="chevron">
          <a:avLst/>
        </a:prstGeom>
        <a:gradFill rotWithShape="0">
          <a:gsLst>
            <a:gs pos="0">
              <a:schemeClr val="accent2">
                <a:shade val="80000"/>
                <a:hueOff val="-8968"/>
                <a:satOff val="-1006"/>
                <a:lumOff val="6420"/>
                <a:alphaOff val="0"/>
                <a:shade val="51000"/>
                <a:satMod val="130000"/>
              </a:schemeClr>
            </a:gs>
            <a:gs pos="80000">
              <a:schemeClr val="accent2">
                <a:shade val="80000"/>
                <a:hueOff val="-8968"/>
                <a:satOff val="-1006"/>
                <a:lumOff val="6420"/>
                <a:alphaOff val="0"/>
                <a:shade val="93000"/>
                <a:satMod val="130000"/>
              </a:schemeClr>
            </a:gs>
            <a:gs pos="100000">
              <a:schemeClr val="accent2">
                <a:shade val="80000"/>
                <a:hueOff val="-8968"/>
                <a:satOff val="-1006"/>
                <a:lumOff val="642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4016" tIns="82677" rIns="41339" bIns="82677" numCol="1" spcCol="1270" anchor="ctr" anchorCtr="0">
          <a:noAutofit/>
        </a:bodyPr>
        <a:lstStyle/>
        <a:p>
          <a:pPr lvl="0" algn="ctr" defTabSz="1377950">
            <a:lnSpc>
              <a:spcPct val="90000"/>
            </a:lnSpc>
            <a:spcBef>
              <a:spcPct val="0"/>
            </a:spcBef>
            <a:spcAft>
              <a:spcPct val="35000"/>
            </a:spcAft>
          </a:pPr>
          <a:r>
            <a:rPr lang="fr-FR" sz="3100" kern="1200" dirty="0" smtClean="0"/>
            <a:t>March</a:t>
          </a:r>
          <a:endParaRPr lang="fr-FR" sz="3100" kern="1200" dirty="0"/>
        </a:p>
      </dsp:txBody>
      <dsp:txXfrm>
        <a:off x="3636556" y="1261435"/>
        <a:ext cx="1223837" cy="815891"/>
      </dsp:txXfrm>
    </dsp:sp>
    <dsp:sp modelId="{85DCEDFE-15DA-4370-ACD7-998750700E70}">
      <dsp:nvSpPr>
        <dsp:cNvPr id="0" name=""/>
        <dsp:cNvSpPr/>
      </dsp:nvSpPr>
      <dsp:spPr>
        <a:xfrm>
          <a:off x="6501926" y="1028538"/>
          <a:ext cx="2039728" cy="815891"/>
        </a:xfrm>
        <a:prstGeom prst="chevron">
          <a:avLst/>
        </a:prstGeom>
        <a:gradFill rotWithShape="0">
          <a:gsLst>
            <a:gs pos="0">
              <a:schemeClr val="accent2">
                <a:shade val="80000"/>
                <a:hueOff val="-11957"/>
                <a:satOff val="-1341"/>
                <a:lumOff val="8560"/>
                <a:alphaOff val="0"/>
                <a:shade val="51000"/>
                <a:satMod val="130000"/>
              </a:schemeClr>
            </a:gs>
            <a:gs pos="80000">
              <a:srgbClr val="FF0000"/>
            </a:gs>
            <a:gs pos="100000">
              <a:schemeClr val="accent2">
                <a:shade val="80000"/>
                <a:hueOff val="-11957"/>
                <a:satOff val="-1341"/>
                <a:lumOff val="85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4016" tIns="82677" rIns="41339" bIns="82677" numCol="1" spcCol="1270" anchor="ctr" anchorCtr="0">
          <a:noAutofit/>
        </a:bodyPr>
        <a:lstStyle/>
        <a:p>
          <a:pPr lvl="0" algn="ctr" defTabSz="1377950">
            <a:lnSpc>
              <a:spcPct val="90000"/>
            </a:lnSpc>
            <a:spcBef>
              <a:spcPct val="0"/>
            </a:spcBef>
            <a:spcAft>
              <a:spcPct val="35000"/>
            </a:spcAft>
          </a:pPr>
          <a:r>
            <a:rPr lang="fr-FR" sz="3100" b="1" kern="1200" dirty="0" smtClean="0"/>
            <a:t>April</a:t>
          </a:r>
          <a:endParaRPr lang="fr-FR" sz="3100" b="1" kern="1200" dirty="0"/>
        </a:p>
      </dsp:txBody>
      <dsp:txXfrm>
        <a:off x="6909872" y="1028538"/>
        <a:ext cx="1223837" cy="815891"/>
      </dsp:txXfrm>
    </dsp:sp>
    <dsp:sp modelId="{FEE1B295-B507-49F4-ABB6-85179C242044}">
      <dsp:nvSpPr>
        <dsp:cNvPr id="0" name=""/>
        <dsp:cNvSpPr/>
      </dsp:nvSpPr>
      <dsp:spPr>
        <a:xfrm>
          <a:off x="4741607" y="1261435"/>
          <a:ext cx="2039728" cy="815891"/>
        </a:xfrm>
        <a:prstGeom prst="chevron">
          <a:avLst/>
        </a:prstGeom>
        <a:gradFill rotWithShape="0">
          <a:gsLst>
            <a:gs pos="0">
              <a:schemeClr val="accent2">
                <a:shade val="80000"/>
                <a:hueOff val="-26904"/>
                <a:satOff val="-3018"/>
                <a:lumOff val="19260"/>
                <a:alphaOff val="0"/>
                <a:shade val="51000"/>
                <a:satMod val="130000"/>
              </a:schemeClr>
            </a:gs>
            <a:gs pos="80000">
              <a:schemeClr val="accent2">
                <a:shade val="80000"/>
                <a:hueOff val="-26904"/>
                <a:satOff val="-3018"/>
                <a:lumOff val="19260"/>
                <a:alphaOff val="0"/>
                <a:shade val="93000"/>
                <a:satMod val="130000"/>
              </a:schemeClr>
            </a:gs>
            <a:gs pos="100000">
              <a:schemeClr val="accent2">
                <a:shade val="80000"/>
                <a:hueOff val="-26904"/>
                <a:satOff val="-3018"/>
                <a:lumOff val="192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4016" tIns="82677" rIns="41339" bIns="82677" numCol="1" spcCol="1270" anchor="ctr" anchorCtr="0">
          <a:noAutofit/>
        </a:bodyPr>
        <a:lstStyle/>
        <a:p>
          <a:pPr lvl="0" algn="ctr" defTabSz="1377950">
            <a:lnSpc>
              <a:spcPct val="90000"/>
            </a:lnSpc>
            <a:spcBef>
              <a:spcPct val="0"/>
            </a:spcBef>
            <a:spcAft>
              <a:spcPct val="35000"/>
            </a:spcAft>
          </a:pPr>
          <a:endParaRPr lang="fr-FR" sz="3100" kern="1200" dirty="0"/>
        </a:p>
      </dsp:txBody>
      <dsp:txXfrm>
        <a:off x="5149553" y="1261435"/>
        <a:ext cx="1223837" cy="815891"/>
      </dsp:txXfrm>
    </dsp:sp>
    <dsp:sp modelId="{21793023-7DDB-4ACA-9002-466E43D24690}">
      <dsp:nvSpPr>
        <dsp:cNvPr id="0" name=""/>
        <dsp:cNvSpPr/>
      </dsp:nvSpPr>
      <dsp:spPr>
        <a:xfrm>
          <a:off x="1645454" y="1260692"/>
          <a:ext cx="2039728" cy="815891"/>
        </a:xfrm>
        <a:prstGeom prst="chevron">
          <a:avLst/>
        </a:prstGeom>
        <a:gradFill rotWithShape="0">
          <a:gsLst>
            <a:gs pos="0">
              <a:schemeClr val="accent2">
                <a:shade val="80000"/>
                <a:hueOff val="-35872"/>
                <a:satOff val="-4024"/>
                <a:lumOff val="25680"/>
                <a:alphaOff val="0"/>
                <a:shade val="51000"/>
                <a:satMod val="130000"/>
              </a:schemeClr>
            </a:gs>
            <a:gs pos="80000">
              <a:schemeClr val="accent2">
                <a:shade val="80000"/>
                <a:hueOff val="-35872"/>
                <a:satOff val="-4024"/>
                <a:lumOff val="25680"/>
                <a:alphaOff val="0"/>
                <a:shade val="93000"/>
                <a:satMod val="130000"/>
              </a:schemeClr>
            </a:gs>
            <a:gs pos="100000">
              <a:schemeClr val="accent2">
                <a:shade val="80000"/>
                <a:hueOff val="-35872"/>
                <a:satOff val="-4024"/>
                <a:lumOff val="256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4016" tIns="82677" rIns="41339" bIns="82677" numCol="1" spcCol="1270" anchor="ctr" anchorCtr="0">
          <a:noAutofit/>
        </a:bodyPr>
        <a:lstStyle/>
        <a:p>
          <a:pPr lvl="0" algn="ctr" defTabSz="1377950">
            <a:lnSpc>
              <a:spcPct val="90000"/>
            </a:lnSpc>
            <a:spcBef>
              <a:spcPct val="0"/>
            </a:spcBef>
            <a:spcAft>
              <a:spcPct val="35000"/>
            </a:spcAft>
          </a:pPr>
          <a:endParaRPr lang="fr-FR" sz="3100" kern="1200" dirty="0"/>
        </a:p>
      </dsp:txBody>
      <dsp:txXfrm>
        <a:off x="2053400" y="1260692"/>
        <a:ext cx="1223837" cy="8158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B8E18-D9F2-4D39-8BA1-D2468BECD481}">
      <dsp:nvSpPr>
        <dsp:cNvPr id="0" name=""/>
        <dsp:cNvSpPr/>
      </dsp:nvSpPr>
      <dsp:spPr>
        <a:xfrm rot="2562158">
          <a:off x="2858091" y="3173733"/>
          <a:ext cx="685188" cy="47548"/>
        </a:xfrm>
        <a:custGeom>
          <a:avLst/>
          <a:gdLst/>
          <a:ahLst/>
          <a:cxnLst/>
          <a:rect l="0" t="0" r="0" b="0"/>
          <a:pathLst>
            <a:path>
              <a:moveTo>
                <a:pt x="0" y="23774"/>
              </a:moveTo>
              <a:lnTo>
                <a:pt x="685188" y="2377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8668E12-85ED-4D39-8F1B-85D1C6D80600}">
      <dsp:nvSpPr>
        <dsp:cNvPr id="0" name=""/>
        <dsp:cNvSpPr/>
      </dsp:nvSpPr>
      <dsp:spPr>
        <a:xfrm>
          <a:off x="2948919" y="2239207"/>
          <a:ext cx="735345" cy="47548"/>
        </a:xfrm>
        <a:custGeom>
          <a:avLst/>
          <a:gdLst/>
          <a:ahLst/>
          <a:cxnLst/>
          <a:rect l="0" t="0" r="0" b="0"/>
          <a:pathLst>
            <a:path>
              <a:moveTo>
                <a:pt x="0" y="23774"/>
              </a:moveTo>
              <a:lnTo>
                <a:pt x="735345" y="2377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8010F17-397F-48A4-B1DE-B9D250E3D70F}">
      <dsp:nvSpPr>
        <dsp:cNvPr id="0" name=""/>
        <dsp:cNvSpPr/>
      </dsp:nvSpPr>
      <dsp:spPr>
        <a:xfrm rot="19034076">
          <a:off x="2859429" y="1306927"/>
          <a:ext cx="673207" cy="47548"/>
        </a:xfrm>
        <a:custGeom>
          <a:avLst/>
          <a:gdLst/>
          <a:ahLst/>
          <a:cxnLst/>
          <a:rect l="0" t="0" r="0" b="0"/>
          <a:pathLst>
            <a:path>
              <a:moveTo>
                <a:pt x="0" y="23774"/>
              </a:moveTo>
              <a:lnTo>
                <a:pt x="673207" y="2377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BE50603-BEC5-44E7-89FE-A07B633DC94B}">
      <dsp:nvSpPr>
        <dsp:cNvPr id="0" name=""/>
        <dsp:cNvSpPr/>
      </dsp:nvSpPr>
      <dsp:spPr>
        <a:xfrm>
          <a:off x="1101076" y="1176015"/>
          <a:ext cx="2173932" cy="217393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A751EE2-1DA1-4F4C-80E1-0B295D33C59B}">
      <dsp:nvSpPr>
        <dsp:cNvPr id="0" name=""/>
        <dsp:cNvSpPr/>
      </dsp:nvSpPr>
      <dsp:spPr>
        <a:xfrm>
          <a:off x="3260407" y="1626"/>
          <a:ext cx="1334985" cy="130435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err="1" smtClean="0"/>
            <a:t>Renal</a:t>
          </a:r>
          <a:r>
            <a:rPr lang="fr-FR" sz="1800" kern="1200" dirty="0" smtClean="0"/>
            <a:t> </a:t>
          </a:r>
          <a:r>
            <a:rPr lang="fr-FR" sz="1800" kern="1200" dirty="0" err="1" smtClean="0"/>
            <a:t>biopsy</a:t>
          </a:r>
          <a:endParaRPr lang="fr-FR" sz="1800" kern="1200" dirty="0"/>
        </a:p>
      </dsp:txBody>
      <dsp:txXfrm>
        <a:off x="3455911" y="192645"/>
        <a:ext cx="943977" cy="922321"/>
      </dsp:txXfrm>
    </dsp:sp>
    <dsp:sp modelId="{5CEF1DF1-7A27-4418-8C0D-05D9B362F0BB}">
      <dsp:nvSpPr>
        <dsp:cNvPr id="0" name=""/>
        <dsp:cNvSpPr/>
      </dsp:nvSpPr>
      <dsp:spPr>
        <a:xfrm>
          <a:off x="4687546" y="1626"/>
          <a:ext cx="2002478" cy="1304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r>
            <a:rPr lang="fr-FR" sz="2700" kern="1200" dirty="0" err="1" smtClean="0"/>
            <a:t>Tubulo-interstitial</a:t>
          </a:r>
          <a:r>
            <a:rPr lang="fr-FR" sz="2700" kern="1200" dirty="0" smtClean="0"/>
            <a:t> </a:t>
          </a:r>
          <a:r>
            <a:rPr lang="fr-FR" sz="2700" kern="1200" dirty="0" err="1" smtClean="0"/>
            <a:t>nephritis</a:t>
          </a:r>
          <a:endParaRPr lang="fr-FR" sz="2700" kern="1200" dirty="0"/>
        </a:p>
      </dsp:txBody>
      <dsp:txXfrm>
        <a:off x="4687546" y="1626"/>
        <a:ext cx="2002478" cy="1304359"/>
      </dsp:txXfrm>
    </dsp:sp>
    <dsp:sp modelId="{E2CBEB11-EF3A-444C-8623-288EB0A362B4}">
      <dsp:nvSpPr>
        <dsp:cNvPr id="0" name=""/>
        <dsp:cNvSpPr/>
      </dsp:nvSpPr>
      <dsp:spPr>
        <a:xfrm>
          <a:off x="3684264" y="1610801"/>
          <a:ext cx="1346698" cy="130435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err="1" smtClean="0"/>
            <a:t>Ocular</a:t>
          </a:r>
          <a:r>
            <a:rPr lang="fr-FR" sz="1800" kern="1200" dirty="0" smtClean="0"/>
            <a:t> fundus</a:t>
          </a:r>
          <a:endParaRPr lang="fr-FR" sz="1800" kern="1200" dirty="0"/>
        </a:p>
      </dsp:txBody>
      <dsp:txXfrm>
        <a:off x="3881483" y="1801820"/>
        <a:ext cx="952260" cy="922321"/>
      </dsp:txXfrm>
    </dsp:sp>
    <dsp:sp modelId="{AA3EBCA0-A31B-4A46-BAD7-05F98F1E0D48}">
      <dsp:nvSpPr>
        <dsp:cNvPr id="0" name=""/>
        <dsp:cNvSpPr/>
      </dsp:nvSpPr>
      <dsp:spPr>
        <a:xfrm>
          <a:off x="5108475" y="1610801"/>
          <a:ext cx="2020048" cy="1304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r>
            <a:rPr lang="fr-FR" sz="2700" kern="1200" dirty="0" err="1" smtClean="0"/>
            <a:t>Anterior</a:t>
          </a:r>
          <a:r>
            <a:rPr lang="fr-FR" sz="2700" kern="1200" dirty="0" smtClean="0"/>
            <a:t> </a:t>
          </a:r>
          <a:r>
            <a:rPr lang="fr-FR" sz="2700" kern="1200" dirty="0" err="1" smtClean="0"/>
            <a:t>uveitis</a:t>
          </a:r>
          <a:endParaRPr lang="fr-FR" sz="2700" kern="1200" dirty="0"/>
        </a:p>
      </dsp:txBody>
      <dsp:txXfrm>
        <a:off x="5108475" y="1610801"/>
        <a:ext cx="2020048" cy="1304359"/>
      </dsp:txXfrm>
    </dsp:sp>
    <dsp:sp modelId="{38413018-20EC-41E6-A16D-46C8DE557656}">
      <dsp:nvSpPr>
        <dsp:cNvPr id="0" name=""/>
        <dsp:cNvSpPr/>
      </dsp:nvSpPr>
      <dsp:spPr>
        <a:xfrm>
          <a:off x="3279549" y="3219977"/>
          <a:ext cx="1304359" cy="130435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t>No </a:t>
          </a:r>
          <a:r>
            <a:rPr lang="fr-FR" sz="1800" kern="1200" dirty="0" err="1" smtClean="0"/>
            <a:t>Other</a:t>
          </a:r>
          <a:r>
            <a:rPr lang="fr-FR" sz="1800" kern="1200" dirty="0" smtClean="0"/>
            <a:t> </a:t>
          </a:r>
          <a:r>
            <a:rPr lang="fr-FR" sz="1800" kern="1200" dirty="0" err="1" smtClean="0"/>
            <a:t>diagnosis</a:t>
          </a:r>
          <a:r>
            <a:rPr lang="fr-FR" sz="1800" kern="1200" dirty="0" smtClean="0"/>
            <a:t> </a:t>
          </a:r>
          <a:endParaRPr lang="fr-FR" sz="1800" kern="1200" dirty="0"/>
        </a:p>
      </dsp:txBody>
      <dsp:txXfrm>
        <a:off x="3470568" y="3410996"/>
        <a:ext cx="922321" cy="922321"/>
      </dsp:txXfrm>
    </dsp:sp>
    <dsp:sp modelId="{1D5ECA91-22A8-41B7-A26A-AA74E90D8F4F}">
      <dsp:nvSpPr>
        <dsp:cNvPr id="0" name=""/>
        <dsp:cNvSpPr/>
      </dsp:nvSpPr>
      <dsp:spPr>
        <a:xfrm>
          <a:off x="4714344" y="3219977"/>
          <a:ext cx="1956539" cy="1304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r>
            <a:rPr lang="fr-FR" sz="2700" kern="1200" dirty="0" smtClean="0"/>
            <a:t>No </a:t>
          </a:r>
          <a:r>
            <a:rPr lang="fr-FR" sz="2700" kern="1200" dirty="0" err="1" smtClean="0"/>
            <a:t>drugs</a:t>
          </a:r>
          <a:endParaRPr lang="fr-FR" sz="2700" kern="1200" dirty="0"/>
        </a:p>
        <a:p>
          <a:pPr marL="228600" lvl="1" indent="-228600" algn="l" defTabSz="1200150">
            <a:lnSpc>
              <a:spcPct val="90000"/>
            </a:lnSpc>
            <a:spcBef>
              <a:spcPct val="0"/>
            </a:spcBef>
            <a:spcAft>
              <a:spcPct val="15000"/>
            </a:spcAft>
            <a:buChar char="••"/>
          </a:pPr>
          <a:r>
            <a:rPr lang="fr-FR" sz="2700" kern="1200" dirty="0" smtClean="0"/>
            <a:t>No </a:t>
          </a:r>
          <a:r>
            <a:rPr lang="fr-FR" sz="2700" kern="1200" dirty="0" err="1" smtClean="0"/>
            <a:t>systemic</a:t>
          </a:r>
          <a:r>
            <a:rPr lang="fr-FR" sz="2700" kern="1200" dirty="0" smtClean="0"/>
            <a:t> </a:t>
          </a:r>
          <a:r>
            <a:rPr lang="fr-FR" sz="2700" kern="1200" dirty="0" err="1" smtClean="0"/>
            <a:t>diseases</a:t>
          </a:r>
          <a:endParaRPr lang="fr-FR" sz="2700" kern="1200" dirty="0"/>
        </a:p>
      </dsp:txBody>
      <dsp:txXfrm>
        <a:off x="4714344" y="3219977"/>
        <a:ext cx="1956539" cy="13043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DB6EC-4399-4399-8517-2F3BA0A67E50}">
      <dsp:nvSpPr>
        <dsp:cNvPr id="0" name=""/>
        <dsp:cNvSpPr/>
      </dsp:nvSpPr>
      <dsp:spPr>
        <a:xfrm>
          <a:off x="2098565" y="-619479"/>
          <a:ext cx="4482350" cy="3959065"/>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ADE75A3-6C03-49D3-B98B-41F7FA64C127}">
      <dsp:nvSpPr>
        <dsp:cNvPr id="0" name=""/>
        <dsp:cNvSpPr/>
      </dsp:nvSpPr>
      <dsp:spPr>
        <a:xfrm>
          <a:off x="2989725" y="638371"/>
          <a:ext cx="2709248" cy="1261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b="1" kern="1200" dirty="0" err="1" smtClean="0"/>
            <a:t>Interstitial</a:t>
          </a:r>
          <a:r>
            <a:rPr lang="fr-FR" sz="2400" b="1" kern="1200" dirty="0" smtClean="0"/>
            <a:t> </a:t>
          </a:r>
          <a:r>
            <a:rPr lang="fr-FR" sz="2400" b="1" kern="1200" dirty="0" err="1" smtClean="0"/>
            <a:t>inflammatory</a:t>
          </a:r>
          <a:r>
            <a:rPr lang="fr-FR" sz="2400" b="1" kern="1200" dirty="0" smtClean="0"/>
            <a:t> </a:t>
          </a:r>
          <a:r>
            <a:rPr lang="fr-FR" sz="2400" b="1" kern="1200" dirty="0" err="1" smtClean="0"/>
            <a:t>cell</a:t>
          </a:r>
          <a:endParaRPr lang="fr-FR" sz="2400" b="1" kern="1200" dirty="0" smtClean="0"/>
        </a:p>
        <a:p>
          <a:pPr lvl="0" algn="ctr" defTabSz="1066800">
            <a:lnSpc>
              <a:spcPct val="90000"/>
            </a:lnSpc>
            <a:spcBef>
              <a:spcPct val="0"/>
            </a:spcBef>
            <a:spcAft>
              <a:spcPct val="35000"/>
            </a:spcAft>
          </a:pPr>
          <a:r>
            <a:rPr lang="fr-FR" sz="2400" b="1" kern="1200" dirty="0" smtClean="0"/>
            <a:t>infiltration</a:t>
          </a:r>
          <a:endParaRPr lang="fr-FR" sz="2400" b="1" kern="1200" dirty="0"/>
        </a:p>
      </dsp:txBody>
      <dsp:txXfrm>
        <a:off x="2989725" y="638371"/>
        <a:ext cx="2709248" cy="1261233"/>
      </dsp:txXfrm>
    </dsp:sp>
    <dsp:sp modelId="{8F24CA6D-9B42-40A3-B65C-B95A896937AF}">
      <dsp:nvSpPr>
        <dsp:cNvPr id="0" name=""/>
        <dsp:cNvSpPr/>
      </dsp:nvSpPr>
      <dsp:spPr>
        <a:xfrm>
          <a:off x="2553583" y="1736817"/>
          <a:ext cx="2301284" cy="2301635"/>
        </a:xfrm>
        <a:prstGeom prst="leftCircularArrow">
          <a:avLst>
            <a:gd name="adj1" fmla="val 10980"/>
            <a:gd name="adj2" fmla="val 1142322"/>
            <a:gd name="adj3" fmla="val 6300000"/>
            <a:gd name="adj4" fmla="val 18900000"/>
            <a:gd name="adj5" fmla="val 125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061273C-FE32-460B-9C44-EE5925EBD46D}">
      <dsp:nvSpPr>
        <dsp:cNvPr id="0" name=""/>
        <dsp:cNvSpPr/>
      </dsp:nvSpPr>
      <dsp:spPr>
        <a:xfrm>
          <a:off x="2806152" y="2390160"/>
          <a:ext cx="1796148" cy="1009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b="1" kern="1200" dirty="0" err="1" smtClean="0"/>
            <a:t>Interstitial</a:t>
          </a:r>
          <a:r>
            <a:rPr lang="fr-FR" sz="2400" b="1" kern="1200" dirty="0" smtClean="0"/>
            <a:t> </a:t>
          </a:r>
          <a:r>
            <a:rPr lang="fr-FR" sz="2400" b="1" kern="1200" dirty="0" err="1" smtClean="0"/>
            <a:t>edema</a:t>
          </a:r>
          <a:endParaRPr lang="fr-FR" sz="2400" b="1" kern="1200" dirty="0"/>
        </a:p>
      </dsp:txBody>
      <dsp:txXfrm>
        <a:off x="2806152" y="2390160"/>
        <a:ext cx="1796148" cy="1009770"/>
      </dsp:txXfrm>
    </dsp:sp>
    <dsp:sp modelId="{64B89088-3EB4-43A2-B362-C6B95D205FC4}">
      <dsp:nvSpPr>
        <dsp:cNvPr id="0" name=""/>
        <dsp:cNvSpPr/>
      </dsp:nvSpPr>
      <dsp:spPr>
        <a:xfrm>
          <a:off x="3356548" y="3217532"/>
          <a:ext cx="1977160" cy="1977952"/>
        </a:xfrm>
        <a:prstGeom prst="blockArc">
          <a:avLst>
            <a:gd name="adj1" fmla="val 13500000"/>
            <a:gd name="adj2" fmla="val 10800000"/>
            <a:gd name="adj3" fmla="val 1274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17CDAA5-7DAE-4017-B523-A3F52761448E}">
      <dsp:nvSpPr>
        <dsp:cNvPr id="0" name=""/>
        <dsp:cNvSpPr/>
      </dsp:nvSpPr>
      <dsp:spPr>
        <a:xfrm>
          <a:off x="3567574" y="3907449"/>
          <a:ext cx="1552515" cy="639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b="1" kern="1200" dirty="0" err="1" smtClean="0"/>
            <a:t>Tubulitis</a:t>
          </a:r>
          <a:r>
            <a:rPr lang="fr-FR" sz="2400" b="1" kern="1200" dirty="0" smtClean="0"/>
            <a:t>, </a:t>
          </a:r>
          <a:r>
            <a:rPr lang="fr-FR" sz="2400" b="1" kern="1200" dirty="0" err="1" smtClean="0"/>
            <a:t>fibrosis</a:t>
          </a:r>
          <a:endParaRPr lang="fr-FR" sz="2400" b="1" kern="1200" dirty="0"/>
        </a:p>
      </dsp:txBody>
      <dsp:txXfrm>
        <a:off x="3567574" y="3907449"/>
        <a:ext cx="1552515" cy="6392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DB6EC-4399-4399-8517-2F3BA0A67E50}">
      <dsp:nvSpPr>
        <dsp:cNvPr id="0" name=""/>
        <dsp:cNvSpPr/>
      </dsp:nvSpPr>
      <dsp:spPr>
        <a:xfrm>
          <a:off x="2098565" y="-619479"/>
          <a:ext cx="4482350" cy="3959065"/>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ADE75A3-6C03-49D3-B98B-41F7FA64C127}">
      <dsp:nvSpPr>
        <dsp:cNvPr id="0" name=""/>
        <dsp:cNvSpPr/>
      </dsp:nvSpPr>
      <dsp:spPr>
        <a:xfrm>
          <a:off x="2989725" y="638371"/>
          <a:ext cx="2709248" cy="1261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b="1" kern="1200" dirty="0" err="1" smtClean="0"/>
            <a:t>Interstitial</a:t>
          </a:r>
          <a:r>
            <a:rPr lang="fr-FR" sz="2400" b="1" kern="1200" dirty="0" smtClean="0"/>
            <a:t> </a:t>
          </a:r>
          <a:r>
            <a:rPr lang="fr-FR" sz="2400" b="1" kern="1200" dirty="0" err="1" smtClean="0"/>
            <a:t>inflammatory</a:t>
          </a:r>
          <a:r>
            <a:rPr lang="fr-FR" sz="2400" b="1" kern="1200" dirty="0" smtClean="0"/>
            <a:t> </a:t>
          </a:r>
          <a:r>
            <a:rPr lang="fr-FR" sz="2400" b="1" kern="1200" dirty="0" err="1" smtClean="0"/>
            <a:t>cell</a:t>
          </a:r>
          <a:endParaRPr lang="fr-FR" sz="2400" b="1" kern="1200" dirty="0" smtClean="0"/>
        </a:p>
        <a:p>
          <a:pPr lvl="0" algn="ctr" defTabSz="1066800">
            <a:lnSpc>
              <a:spcPct val="90000"/>
            </a:lnSpc>
            <a:spcBef>
              <a:spcPct val="0"/>
            </a:spcBef>
            <a:spcAft>
              <a:spcPct val="35000"/>
            </a:spcAft>
          </a:pPr>
          <a:r>
            <a:rPr lang="fr-FR" sz="2400" b="1" kern="1200" dirty="0" smtClean="0"/>
            <a:t>infiltration</a:t>
          </a:r>
          <a:endParaRPr lang="fr-FR" sz="2400" b="1" kern="1200" dirty="0"/>
        </a:p>
      </dsp:txBody>
      <dsp:txXfrm>
        <a:off x="2989725" y="638371"/>
        <a:ext cx="2709248" cy="1261233"/>
      </dsp:txXfrm>
    </dsp:sp>
    <dsp:sp modelId="{8F24CA6D-9B42-40A3-B65C-B95A896937AF}">
      <dsp:nvSpPr>
        <dsp:cNvPr id="0" name=""/>
        <dsp:cNvSpPr/>
      </dsp:nvSpPr>
      <dsp:spPr>
        <a:xfrm>
          <a:off x="2553583" y="1736817"/>
          <a:ext cx="2301284" cy="2301635"/>
        </a:xfrm>
        <a:prstGeom prst="leftCircularArrow">
          <a:avLst>
            <a:gd name="adj1" fmla="val 10980"/>
            <a:gd name="adj2" fmla="val 1142322"/>
            <a:gd name="adj3" fmla="val 6300000"/>
            <a:gd name="adj4" fmla="val 18900000"/>
            <a:gd name="adj5" fmla="val 125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061273C-FE32-460B-9C44-EE5925EBD46D}">
      <dsp:nvSpPr>
        <dsp:cNvPr id="0" name=""/>
        <dsp:cNvSpPr/>
      </dsp:nvSpPr>
      <dsp:spPr>
        <a:xfrm>
          <a:off x="2806152" y="2390160"/>
          <a:ext cx="1796148" cy="1009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b="1" kern="1200" dirty="0" err="1" smtClean="0"/>
            <a:t>Interstitial</a:t>
          </a:r>
          <a:r>
            <a:rPr lang="fr-FR" sz="2400" b="1" kern="1200" dirty="0" smtClean="0"/>
            <a:t> </a:t>
          </a:r>
          <a:r>
            <a:rPr lang="fr-FR" sz="2400" b="1" kern="1200" dirty="0" err="1" smtClean="0"/>
            <a:t>edema</a:t>
          </a:r>
          <a:endParaRPr lang="fr-FR" sz="2400" b="1" kern="1200" dirty="0"/>
        </a:p>
      </dsp:txBody>
      <dsp:txXfrm>
        <a:off x="2806152" y="2390160"/>
        <a:ext cx="1796148" cy="1009770"/>
      </dsp:txXfrm>
    </dsp:sp>
    <dsp:sp modelId="{64B89088-3EB4-43A2-B362-C6B95D205FC4}">
      <dsp:nvSpPr>
        <dsp:cNvPr id="0" name=""/>
        <dsp:cNvSpPr/>
      </dsp:nvSpPr>
      <dsp:spPr>
        <a:xfrm>
          <a:off x="3356548" y="3217532"/>
          <a:ext cx="1977160" cy="1977952"/>
        </a:xfrm>
        <a:prstGeom prst="blockArc">
          <a:avLst>
            <a:gd name="adj1" fmla="val 13500000"/>
            <a:gd name="adj2" fmla="val 10800000"/>
            <a:gd name="adj3" fmla="val 1274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17CDAA5-7DAE-4017-B523-A3F52761448E}">
      <dsp:nvSpPr>
        <dsp:cNvPr id="0" name=""/>
        <dsp:cNvSpPr/>
      </dsp:nvSpPr>
      <dsp:spPr>
        <a:xfrm>
          <a:off x="3567574" y="3907449"/>
          <a:ext cx="1552515" cy="639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b="1" kern="1200" dirty="0" err="1" smtClean="0"/>
            <a:t>Tubulitis</a:t>
          </a:r>
          <a:r>
            <a:rPr lang="fr-FR" sz="2400" b="1" kern="1200" dirty="0" smtClean="0"/>
            <a:t>, </a:t>
          </a:r>
          <a:r>
            <a:rPr lang="fr-FR" sz="2400" b="1" kern="1200" dirty="0" err="1" smtClean="0"/>
            <a:t>fibrosis</a:t>
          </a:r>
          <a:endParaRPr lang="fr-FR" sz="2400" b="1" kern="1200" dirty="0"/>
        </a:p>
      </dsp:txBody>
      <dsp:txXfrm>
        <a:off x="3567574" y="3907449"/>
        <a:ext cx="1552515" cy="63923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DAAFF2-87C8-4D84-AEB4-25E9BCBA8D77}" type="datetimeFigureOut">
              <a:rPr lang="fr-FR" smtClean="0"/>
              <a:t>01/04/2016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4A354B-9212-4A69-B45A-DDCE142D1D6F}" type="slidenum">
              <a:rPr lang="fr-FR" smtClean="0"/>
              <a:t>‹N°›</a:t>
            </a:fld>
            <a:endParaRPr lang="fr-FR"/>
          </a:p>
        </p:txBody>
      </p:sp>
    </p:spTree>
    <p:extLst>
      <p:ext uri="{BB962C8B-B14F-4D97-AF65-F5344CB8AC3E}">
        <p14:creationId xmlns:p14="http://schemas.microsoft.com/office/powerpoint/2010/main" val="1428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1"/>
            <a:r>
              <a:rPr lang="fr-FR" sz="1200" kern="1200" dirty="0" smtClean="0">
                <a:solidFill>
                  <a:schemeClr val="tx1"/>
                </a:solidFill>
                <a:effectLst/>
                <a:latin typeface="+mn-lt"/>
                <a:ea typeface="+mn-ea"/>
                <a:cs typeface="+mn-cs"/>
              </a:rPr>
              <a:t> </a:t>
            </a:r>
            <a:r>
              <a:rPr lang="ar-DZ" sz="1200" kern="1200" dirty="0" smtClean="0">
                <a:solidFill>
                  <a:schemeClr val="tx1"/>
                </a:solidFill>
                <a:effectLst/>
                <a:latin typeface="+mn-lt"/>
                <a:ea typeface="+mn-ea"/>
                <a:cs typeface="+mn-cs"/>
              </a:rPr>
              <a:t>بسم الله الرحمن الرحيم  </a:t>
            </a:r>
            <a:r>
              <a:rPr lang="en-GB" sz="1200" kern="1200" dirty="0" smtClean="0">
                <a:solidFill>
                  <a:schemeClr val="tx1"/>
                </a:solidFill>
                <a:effectLst/>
                <a:latin typeface="+mn-lt"/>
                <a:ea typeface="+mn-ea"/>
                <a:cs typeface="+mn-cs"/>
              </a:rPr>
              <a:t>Hi, I’m Dr </a:t>
            </a:r>
            <a:r>
              <a:rPr lang="en-GB" sz="1200" kern="1200" dirty="0" err="1" smtClean="0">
                <a:solidFill>
                  <a:schemeClr val="tx1"/>
                </a:solidFill>
                <a:effectLst/>
                <a:latin typeface="+mn-lt"/>
                <a:ea typeface="+mn-ea"/>
                <a:cs typeface="+mn-cs"/>
              </a:rPr>
              <a:t>Laidoudi</a:t>
            </a:r>
            <a:r>
              <a:rPr lang="en-GB"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internal </a:t>
            </a:r>
            <a:r>
              <a:rPr lang="en-GB" sz="1200" kern="1200" dirty="0" err="1" smtClean="0">
                <a:solidFill>
                  <a:schemeClr val="tx1"/>
                </a:solidFill>
                <a:effectLst/>
                <a:latin typeface="+mn-lt"/>
                <a:ea typeface="+mn-ea"/>
                <a:cs typeface="+mn-cs"/>
              </a:rPr>
              <a:t>medecine</a:t>
            </a:r>
            <a:r>
              <a:rPr lang="en-GB" sz="1200" kern="1200" dirty="0" smtClean="0">
                <a:solidFill>
                  <a:schemeClr val="tx1"/>
                </a:solidFill>
                <a:effectLst/>
                <a:latin typeface="+mn-lt"/>
                <a:ea typeface="+mn-ea"/>
                <a:cs typeface="+mn-cs"/>
              </a:rPr>
              <a:t>, we are all the time confronted to rare diseases : auto immune diseases, vasculitis, orphan diseases, with a very </a:t>
            </a:r>
            <a:r>
              <a:rPr lang="en-GB" sz="1200" kern="1200" dirty="0" err="1" smtClean="0">
                <a:solidFill>
                  <a:schemeClr val="tx1"/>
                </a:solidFill>
                <a:effectLst/>
                <a:latin typeface="+mn-lt"/>
                <a:ea typeface="+mn-ea"/>
                <a:cs typeface="+mn-cs"/>
              </a:rPr>
              <a:t>very</a:t>
            </a:r>
            <a:r>
              <a:rPr lang="en-GB" sz="1200" kern="1200" dirty="0" smtClean="0">
                <a:solidFill>
                  <a:schemeClr val="tx1"/>
                </a:solidFill>
                <a:effectLst/>
                <a:latin typeface="+mn-lt"/>
                <a:ea typeface="+mn-ea"/>
                <a:cs typeface="+mn-cs"/>
              </a:rPr>
              <a:t> various manifestations and almost no specific laboratory test which can confirm the diagnosis … when is it 2 or 3 organs or more that manifest in the same time or separately within </a:t>
            </a:r>
            <a:r>
              <a:rPr lang="en-GB" sz="1200" kern="1200" dirty="0" err="1" smtClean="0">
                <a:solidFill>
                  <a:schemeClr val="tx1"/>
                </a:solidFill>
                <a:effectLst/>
                <a:latin typeface="+mn-lt"/>
                <a:ea typeface="+mn-ea"/>
                <a:cs typeface="+mn-cs"/>
              </a:rPr>
              <a:t>fiew</a:t>
            </a:r>
            <a:r>
              <a:rPr lang="en-GB" sz="1200" kern="1200" dirty="0" smtClean="0">
                <a:solidFill>
                  <a:schemeClr val="tx1"/>
                </a:solidFill>
                <a:effectLst/>
                <a:latin typeface="+mn-lt"/>
                <a:ea typeface="+mn-ea"/>
                <a:cs typeface="+mn-cs"/>
              </a:rPr>
              <a:t> months, we say … oh, perhaps it is a systemic disease, but the problem her is : how to confirm? There is diseases with diagnosis criteria, there is another with classification criteria, and some others diagnosis per </a:t>
            </a:r>
            <a:r>
              <a:rPr lang="en-GB" sz="1200" kern="1200" dirty="0" err="1" smtClean="0">
                <a:solidFill>
                  <a:schemeClr val="tx1"/>
                </a:solidFill>
                <a:effectLst/>
                <a:latin typeface="+mn-lt"/>
                <a:ea typeface="+mn-ea"/>
                <a:cs typeface="+mn-cs"/>
              </a:rPr>
              <a:t>exclusionem</a:t>
            </a:r>
            <a:r>
              <a:rPr lang="en-GB" sz="1200" kern="1200" dirty="0" smtClean="0">
                <a:solidFill>
                  <a:schemeClr val="tx1"/>
                </a:solidFill>
                <a:effectLst/>
                <a:latin typeface="+mn-lt"/>
                <a:ea typeface="+mn-ea"/>
                <a:cs typeface="+mn-cs"/>
              </a:rPr>
              <a:t> , in another words : we have to roll out all obvious </a:t>
            </a:r>
            <a:r>
              <a:rPr lang="en-GB" sz="1200" kern="1200" dirty="0" err="1" smtClean="0">
                <a:solidFill>
                  <a:schemeClr val="tx1"/>
                </a:solidFill>
                <a:effectLst/>
                <a:latin typeface="+mn-lt"/>
                <a:ea typeface="+mn-ea"/>
                <a:cs typeface="+mn-cs"/>
              </a:rPr>
              <a:t>diagnisis</a:t>
            </a:r>
            <a:r>
              <a:rPr lang="en-GB" sz="1200" kern="1200" dirty="0" smtClean="0">
                <a:solidFill>
                  <a:schemeClr val="tx1"/>
                </a:solidFill>
                <a:effectLst/>
                <a:latin typeface="+mn-lt"/>
                <a:ea typeface="+mn-ea"/>
                <a:cs typeface="+mn-cs"/>
              </a:rPr>
              <a:t> to retain this specific disease … TINU is one of this group of illness, and sometimes, it can cause a real problem when trying to eliminate other differential diagnosis … I have today 2 cases of TINU syndrome </a:t>
            </a:r>
            <a:r>
              <a:rPr lang="en-GB" sz="1200" kern="1200" dirty="0" err="1" smtClean="0">
                <a:solidFill>
                  <a:schemeClr val="tx1"/>
                </a:solidFill>
                <a:effectLst/>
                <a:latin typeface="+mn-lt"/>
                <a:ea typeface="+mn-ea"/>
                <a:cs typeface="+mn-cs"/>
              </a:rPr>
              <a:t>occuring</a:t>
            </a:r>
            <a:r>
              <a:rPr lang="en-GB" sz="1200" kern="1200" dirty="0" smtClean="0">
                <a:solidFill>
                  <a:schemeClr val="tx1"/>
                </a:solidFill>
                <a:effectLst/>
                <a:latin typeface="+mn-lt"/>
                <a:ea typeface="+mn-ea"/>
                <a:cs typeface="+mn-cs"/>
              </a:rPr>
              <a:t> in adults in which immunological disorders created differential diagnostic</a:t>
            </a:r>
            <a:r>
              <a:rPr lang="en-GB" sz="1200" kern="1200" baseline="0" dirty="0" smtClean="0">
                <a:solidFill>
                  <a:schemeClr val="tx1"/>
                </a:solidFill>
                <a:effectLst/>
                <a:latin typeface="+mn-lt"/>
                <a:ea typeface="+mn-ea"/>
                <a:cs typeface="+mn-cs"/>
              </a:rPr>
              <a:t> difficulties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1</a:t>
            </a:fld>
            <a:endParaRPr lang="fr-FR"/>
          </a:p>
        </p:txBody>
      </p:sp>
    </p:spTree>
    <p:extLst>
      <p:ext uri="{BB962C8B-B14F-4D97-AF65-F5344CB8AC3E}">
        <p14:creationId xmlns:p14="http://schemas.microsoft.com/office/powerpoint/2010/main" val="153669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So double organ impairment: renal and eye, is it a TINU syndrome? Actually, we in internal medicine love rare diseases … but to retain this diagnosis, we must role out all diseases which can cause uveitis and TIN … essentially sarcoidosis and tuberculosis because Algeria is TB endemic countries, but there is no genital functional signs, Skin test is</a:t>
            </a:r>
            <a:r>
              <a:rPr lang="en-US" baseline="0" dirty="0" smtClean="0"/>
              <a:t> only</a:t>
            </a:r>
            <a:r>
              <a:rPr lang="en-US" dirty="0" smtClean="0"/>
              <a:t> 07mm ,</a:t>
            </a:r>
            <a:r>
              <a:rPr lang="en-US" baseline="0" dirty="0" smtClean="0"/>
              <a:t> </a:t>
            </a:r>
            <a:r>
              <a:rPr lang="en-US" dirty="0" err="1" smtClean="0"/>
              <a:t>Uricult</a:t>
            </a:r>
            <a:r>
              <a:rPr lang="en-US" dirty="0" smtClean="0"/>
              <a:t> (-), Chest and abdominal computed tomography scanning was normal showed no pulmonary lesions, no lymphadenopathy, Bronchoscopy : nonspecific inflammatory mucosa; and in bronchial aspirate : KB (-),angiotensin-converting enzyme was in normal level,  multiple biopsies : liver, bronchial mucosa, accessories salivary glands showed No other sites of granulomas.</a:t>
            </a:r>
          </a:p>
          <a:p>
            <a:r>
              <a:rPr lang="en-US" dirty="0" smtClean="0"/>
              <a:t>But </a:t>
            </a:r>
            <a:r>
              <a:rPr lang="en-US" dirty="0" err="1" smtClean="0"/>
              <a:t>but</a:t>
            </a:r>
            <a:r>
              <a:rPr lang="en-US" dirty="0" smtClean="0"/>
              <a:t> </a:t>
            </a:r>
            <a:r>
              <a:rPr lang="en-US" dirty="0" err="1" smtClean="0"/>
              <a:t>Quantiferon</a:t>
            </a:r>
            <a:r>
              <a:rPr lang="en-US" dirty="0" smtClean="0"/>
              <a:t> was 10 times normal with negativity of all other examinations to KB (</a:t>
            </a:r>
            <a:r>
              <a:rPr lang="en-US" dirty="0" err="1" smtClean="0"/>
              <a:t>koch’s</a:t>
            </a:r>
            <a:r>
              <a:rPr lang="en-US" dirty="0" smtClean="0"/>
              <a:t> bacillus). </a:t>
            </a:r>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10</a:t>
            </a:fld>
            <a:endParaRPr lang="fr-FR"/>
          </a:p>
        </p:txBody>
      </p:sp>
    </p:spTree>
    <p:extLst>
      <p:ext uri="{BB962C8B-B14F-4D97-AF65-F5344CB8AC3E}">
        <p14:creationId xmlns:p14="http://schemas.microsoft.com/office/powerpoint/2010/main" val="3712371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11</a:t>
            </a:fld>
            <a:endParaRPr lang="fr-FR"/>
          </a:p>
        </p:txBody>
      </p:sp>
    </p:spTree>
    <p:extLst>
      <p:ext uri="{BB962C8B-B14F-4D97-AF65-F5344CB8AC3E}">
        <p14:creationId xmlns:p14="http://schemas.microsoft.com/office/powerpoint/2010/main" val="3712371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This biopsy of the liver shewing respected structure, no inflammatory cell in the field,</a:t>
            </a:r>
            <a:r>
              <a:rPr lang="en-US" baseline="0" dirty="0" smtClean="0"/>
              <a:t> no granuloma</a:t>
            </a:r>
            <a:r>
              <a:rPr lang="en-US" dirty="0" smtClean="0"/>
              <a:t>.</a:t>
            </a:r>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12</a:t>
            </a:fld>
            <a:endParaRPr lang="fr-FR"/>
          </a:p>
        </p:txBody>
      </p:sp>
    </p:spTree>
    <p:extLst>
      <p:ext uri="{BB962C8B-B14F-4D97-AF65-F5344CB8AC3E}">
        <p14:creationId xmlns:p14="http://schemas.microsoft.com/office/powerpoint/2010/main" val="1724508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This is another photo of the biopsy of the liver … no granulomatous</a:t>
            </a:r>
            <a:r>
              <a:rPr lang="en-US" baseline="0" dirty="0" smtClean="0"/>
              <a:t> lesions</a:t>
            </a:r>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13</a:t>
            </a:fld>
            <a:endParaRPr lang="fr-FR"/>
          </a:p>
        </p:txBody>
      </p:sp>
    </p:spTree>
    <p:extLst>
      <p:ext uri="{BB962C8B-B14F-4D97-AF65-F5344CB8AC3E}">
        <p14:creationId xmlns:p14="http://schemas.microsoft.com/office/powerpoint/2010/main" val="1724508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This curb illustrate the course of creatinine levels and </a:t>
            </a:r>
            <a:r>
              <a:rPr lang="en-US" dirty="0" err="1" smtClean="0"/>
              <a:t>eGFR</a:t>
            </a:r>
            <a:r>
              <a:rPr lang="en-US" dirty="0" smtClean="0"/>
              <a:t> in the time … you see here at the onset of illness : creatinine was about 28 … then after treatment … it deceased slowly and here at that time … after 4 months of treatment </a:t>
            </a:r>
          </a:p>
          <a:p>
            <a:r>
              <a:rPr lang="en-US" dirty="0" smtClean="0"/>
              <a:t>The patient untimely stopped corticosteroids so she increased again her creatinine levels with of </a:t>
            </a:r>
            <a:r>
              <a:rPr lang="en-US" dirty="0" err="1" smtClean="0"/>
              <a:t>corse</a:t>
            </a:r>
            <a:r>
              <a:rPr lang="en-US" dirty="0" smtClean="0"/>
              <a:t> decreased renal function, it is actually a relapse that required a 2nd pulse then high-dose daily glucocorticoids. And then Glucocorticoid-sparing was provided by mycophenolate </a:t>
            </a:r>
            <a:r>
              <a:rPr lang="en-US" dirty="0" err="1" smtClean="0"/>
              <a:t>mofetil</a:t>
            </a:r>
            <a:r>
              <a:rPr lang="en-US" dirty="0" smtClean="0"/>
              <a:t> (MMF). Currently, creatinine levels are between 17-18mg/l </a:t>
            </a:r>
          </a:p>
          <a:p>
            <a:r>
              <a:rPr lang="en-US" dirty="0" smtClean="0"/>
              <a:t>The patient remained well without renal recurrence and without recurrence of uveitis 2 years later but without complete recovery of renal function</a:t>
            </a:r>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14</a:t>
            </a:fld>
            <a:endParaRPr lang="fr-FR"/>
          </a:p>
        </p:txBody>
      </p:sp>
    </p:spTree>
    <p:extLst>
      <p:ext uri="{BB962C8B-B14F-4D97-AF65-F5344CB8AC3E}">
        <p14:creationId xmlns:p14="http://schemas.microsoft.com/office/powerpoint/2010/main" val="3927246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She was a professional lab, 46year old and more than 20years experience in her job … no</a:t>
            </a:r>
            <a:r>
              <a:rPr lang="en-US" baseline="0" dirty="0" smtClean="0"/>
              <a:t> specific</a:t>
            </a:r>
            <a:r>
              <a:rPr lang="en-US" dirty="0" smtClean="0"/>
              <a:t> medical history, but when looking in the familiar history her </a:t>
            </a:r>
            <a:r>
              <a:rPr lang="en-US" dirty="0" err="1" smtClean="0"/>
              <a:t>monther</a:t>
            </a:r>
            <a:r>
              <a:rPr lang="en-US" dirty="0" smtClean="0"/>
              <a:t> </a:t>
            </a:r>
            <a:r>
              <a:rPr lang="en-US" dirty="0" err="1" smtClean="0"/>
              <a:t>actially</a:t>
            </a:r>
            <a:r>
              <a:rPr lang="en-US" dirty="0" smtClean="0"/>
              <a:t> died of chronic kidney failure, she experienced recurrent anterior uveitis, associated with an increase in serum creatinine</a:t>
            </a:r>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16</a:t>
            </a:fld>
            <a:endParaRPr lang="fr-FR"/>
          </a:p>
        </p:txBody>
      </p:sp>
    </p:spTree>
    <p:extLst>
      <p:ext uri="{BB962C8B-B14F-4D97-AF65-F5344CB8AC3E}">
        <p14:creationId xmlns:p14="http://schemas.microsoft.com/office/powerpoint/2010/main" val="3839710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So the </a:t>
            </a:r>
            <a:r>
              <a:rPr lang="fr-FR" dirty="0" err="1" smtClean="0"/>
              <a:t>clinical</a:t>
            </a:r>
            <a:r>
              <a:rPr lang="fr-FR" dirty="0" smtClean="0"/>
              <a:t> </a:t>
            </a:r>
            <a:r>
              <a:rPr lang="fr-FR" dirty="0" err="1" smtClean="0"/>
              <a:t>examination</a:t>
            </a:r>
            <a:r>
              <a:rPr lang="fr-FR" dirty="0" smtClean="0"/>
              <a:t> </a:t>
            </a:r>
            <a:r>
              <a:rPr lang="fr-FR" dirty="0" err="1" smtClean="0"/>
              <a:t>was</a:t>
            </a:r>
            <a:r>
              <a:rPr lang="fr-FR" dirty="0" smtClean="0"/>
              <a:t> </a:t>
            </a:r>
            <a:r>
              <a:rPr lang="fr-FR" dirty="0" err="1" smtClean="0"/>
              <a:t>unremarkable</a:t>
            </a:r>
            <a:r>
              <a:rPr lang="fr-FR" dirty="0" smtClean="0"/>
              <a:t> : no </a:t>
            </a:r>
            <a:r>
              <a:rPr lang="fr-FR" dirty="0" err="1" smtClean="0"/>
              <a:t>cutaneous</a:t>
            </a:r>
            <a:r>
              <a:rPr lang="fr-FR" dirty="0" smtClean="0"/>
              <a:t> manifestations, no </a:t>
            </a:r>
            <a:r>
              <a:rPr lang="fr-FR" dirty="0" err="1" smtClean="0"/>
              <a:t>cardiac</a:t>
            </a:r>
            <a:r>
              <a:rPr lang="fr-FR" dirty="0" smtClean="0"/>
              <a:t> or </a:t>
            </a:r>
            <a:r>
              <a:rPr lang="fr-FR" dirty="0" err="1" smtClean="0"/>
              <a:t>pulmonary</a:t>
            </a:r>
            <a:r>
              <a:rPr lang="fr-FR" dirty="0" smtClean="0"/>
              <a:t> </a:t>
            </a:r>
            <a:r>
              <a:rPr lang="fr-FR" dirty="0" err="1" smtClean="0"/>
              <a:t>signs</a:t>
            </a:r>
            <a:r>
              <a:rPr lang="fr-FR" dirty="0" smtClean="0"/>
              <a:t>, no </a:t>
            </a:r>
            <a:r>
              <a:rPr lang="fr-FR" dirty="0" err="1" smtClean="0"/>
              <a:t>arteritis</a:t>
            </a:r>
            <a:r>
              <a:rPr lang="fr-FR" dirty="0" smtClean="0"/>
              <a:t> or </a:t>
            </a:r>
            <a:r>
              <a:rPr lang="fr-FR" dirty="0" err="1" smtClean="0"/>
              <a:t>arthralgia</a:t>
            </a:r>
            <a:r>
              <a:rPr lang="fr-FR" dirty="0" smtClean="0"/>
              <a:t>, </a:t>
            </a:r>
            <a:r>
              <a:rPr lang="fr-FR" dirty="0" err="1" smtClean="0"/>
              <a:t>so</a:t>
            </a:r>
            <a:r>
              <a:rPr lang="fr-FR" dirty="0" smtClean="0"/>
              <a:t> no </a:t>
            </a:r>
            <a:r>
              <a:rPr lang="fr-FR" dirty="0" err="1" smtClean="0"/>
              <a:t>clinical</a:t>
            </a:r>
            <a:r>
              <a:rPr lang="fr-FR" dirty="0" smtClean="0"/>
              <a:t> manifestation for </a:t>
            </a:r>
            <a:r>
              <a:rPr lang="fr-FR" dirty="0" err="1" smtClean="0"/>
              <a:t>systemic</a:t>
            </a:r>
            <a:r>
              <a:rPr lang="fr-FR" dirty="0" smtClean="0"/>
              <a:t> </a:t>
            </a:r>
            <a:r>
              <a:rPr lang="fr-FR" dirty="0" err="1" smtClean="0"/>
              <a:t>disease</a:t>
            </a:r>
            <a:r>
              <a:rPr lang="fr-FR" dirty="0" smtClean="0"/>
              <a:t> or </a:t>
            </a:r>
            <a:r>
              <a:rPr lang="fr-FR" dirty="0" err="1" smtClean="0"/>
              <a:t>vasculitis</a:t>
            </a:r>
            <a:r>
              <a:rPr lang="fr-FR" dirty="0" smtClean="0"/>
              <a:t>, no </a:t>
            </a:r>
            <a:r>
              <a:rPr lang="fr-FR" dirty="0" err="1" smtClean="0"/>
              <a:t>xerostomia</a:t>
            </a:r>
            <a:r>
              <a:rPr lang="fr-FR" dirty="0" smtClean="0"/>
              <a:t> no dry </a:t>
            </a:r>
            <a:r>
              <a:rPr lang="fr-FR" dirty="0" err="1" smtClean="0"/>
              <a:t>mouth</a:t>
            </a:r>
            <a:r>
              <a:rPr lang="fr-FR" dirty="0" smtClean="0"/>
              <a:t> and no </a:t>
            </a:r>
            <a:r>
              <a:rPr lang="fr-FR" dirty="0" err="1" smtClean="0"/>
              <a:t>xerophtalmia</a:t>
            </a:r>
            <a:r>
              <a:rPr lang="fr-FR" dirty="0" smtClean="0"/>
              <a:t> no dry </a:t>
            </a:r>
            <a:r>
              <a:rPr lang="fr-FR" dirty="0" err="1" smtClean="0"/>
              <a:t>eye</a:t>
            </a:r>
            <a:r>
              <a:rPr lang="fr-FR" dirty="0" smtClean="0"/>
              <a:t> , </a:t>
            </a:r>
          </a:p>
          <a:p>
            <a:r>
              <a:rPr lang="fr-FR" dirty="0" smtClean="0"/>
              <a:t>Urine </a:t>
            </a:r>
            <a:r>
              <a:rPr lang="fr-FR" dirty="0" err="1" smtClean="0"/>
              <a:t>dipstick</a:t>
            </a:r>
            <a:r>
              <a:rPr lang="fr-FR" dirty="0" smtClean="0"/>
              <a:t> </a:t>
            </a:r>
            <a:r>
              <a:rPr lang="fr-FR" dirty="0" err="1" smtClean="0"/>
              <a:t>showed</a:t>
            </a:r>
            <a:r>
              <a:rPr lang="fr-FR" dirty="0" smtClean="0"/>
              <a:t> </a:t>
            </a:r>
            <a:r>
              <a:rPr lang="fr-FR" dirty="0" err="1" smtClean="0"/>
              <a:t>proteinuria</a:t>
            </a:r>
            <a:r>
              <a:rPr lang="fr-FR" dirty="0" smtClean="0"/>
              <a:t> and traces of </a:t>
            </a:r>
            <a:r>
              <a:rPr lang="fr-FR" dirty="0" err="1" smtClean="0"/>
              <a:t>glycosuria</a:t>
            </a:r>
            <a:r>
              <a:rPr lang="fr-FR" dirty="0" smtClean="0"/>
              <a:t>, </a:t>
            </a:r>
            <a:r>
              <a:rPr lang="fr-FR" dirty="0" err="1" smtClean="0"/>
              <a:t>urinary</a:t>
            </a:r>
            <a:r>
              <a:rPr lang="fr-FR" dirty="0" smtClean="0"/>
              <a:t> pH </a:t>
            </a:r>
            <a:r>
              <a:rPr lang="fr-FR" dirty="0" err="1" smtClean="0"/>
              <a:t>was</a:t>
            </a:r>
            <a:r>
              <a:rPr lang="fr-FR" dirty="0" smtClean="0"/>
              <a:t> at 6, no </a:t>
            </a:r>
            <a:r>
              <a:rPr lang="fr-FR" dirty="0" err="1" smtClean="0"/>
              <a:t>blood</a:t>
            </a:r>
            <a:r>
              <a:rPr lang="fr-FR" dirty="0" smtClean="0"/>
              <a:t>, no leucocytes, no nitrites.</a:t>
            </a:r>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17</a:t>
            </a:fld>
            <a:endParaRPr lang="fr-FR"/>
          </a:p>
        </p:txBody>
      </p:sp>
    </p:spTree>
    <p:extLst>
      <p:ext uri="{BB962C8B-B14F-4D97-AF65-F5344CB8AC3E}">
        <p14:creationId xmlns:p14="http://schemas.microsoft.com/office/powerpoint/2010/main" val="3476335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Biological findings was surprising , kidney failure, urea at the upper </a:t>
            </a:r>
            <a:r>
              <a:rPr lang="en-US" dirty="0" err="1" smtClean="0"/>
              <a:t>limite</a:t>
            </a:r>
            <a:r>
              <a:rPr lang="en-US" dirty="0" smtClean="0"/>
              <a:t>, but creatinine level was elevated with estimated GFR of only 14, in addition, she was having an inflammatory syndrome : elevated </a:t>
            </a:r>
            <a:r>
              <a:rPr lang="en-US" dirty="0" err="1" smtClean="0"/>
              <a:t>fibrogene</a:t>
            </a:r>
            <a:r>
              <a:rPr lang="en-US" dirty="0" smtClean="0"/>
              <a:t> and CRP, with hyper-alpha 2 and slight </a:t>
            </a:r>
            <a:r>
              <a:rPr lang="en-US" dirty="0" err="1" smtClean="0"/>
              <a:t>hypergamma</a:t>
            </a:r>
            <a:r>
              <a:rPr lang="en-US" dirty="0" smtClean="0"/>
              <a:t> large wide based of 14 g/l</a:t>
            </a:r>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18</a:t>
            </a:fld>
            <a:endParaRPr lang="fr-FR"/>
          </a:p>
        </p:txBody>
      </p:sp>
    </p:spTree>
    <p:extLst>
      <p:ext uri="{BB962C8B-B14F-4D97-AF65-F5344CB8AC3E}">
        <p14:creationId xmlns:p14="http://schemas.microsoft.com/office/powerpoint/2010/main" val="796614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Proteinuria was about 650mg/d, urinary analysis showed organic kidney </a:t>
            </a:r>
            <a:r>
              <a:rPr lang="en-US" dirty="0" err="1" smtClean="0"/>
              <a:t>insiffisiency</a:t>
            </a:r>
            <a:r>
              <a:rPr lang="en-US" dirty="0" smtClean="0"/>
              <a:t> , no infectious agent was detected, and no autoimmunity origin , I </a:t>
            </a:r>
            <a:r>
              <a:rPr lang="en-US" dirty="0" err="1" smtClean="0"/>
              <a:t>emphathisize</a:t>
            </a:r>
            <a:r>
              <a:rPr lang="en-US" baseline="0" dirty="0" smtClean="0"/>
              <a:t> : negative results for </a:t>
            </a:r>
            <a:r>
              <a:rPr lang="en-US" baseline="0" dirty="0" err="1" smtClean="0"/>
              <a:t>antiSSA</a:t>
            </a:r>
            <a:r>
              <a:rPr lang="en-US" baseline="0" dirty="0" smtClean="0"/>
              <a:t> and </a:t>
            </a:r>
            <a:r>
              <a:rPr lang="en-US" baseline="0" dirty="0" err="1" smtClean="0"/>
              <a:t>antiSSB</a:t>
            </a:r>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19</a:t>
            </a:fld>
            <a:endParaRPr lang="fr-FR"/>
          </a:p>
        </p:txBody>
      </p:sp>
    </p:spTree>
    <p:extLst>
      <p:ext uri="{BB962C8B-B14F-4D97-AF65-F5344CB8AC3E}">
        <p14:creationId xmlns:p14="http://schemas.microsoft.com/office/powerpoint/2010/main" val="2302923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IMAGING STUDIES showed no nodules, no lesions, no </a:t>
            </a:r>
            <a:r>
              <a:rPr lang="en-US" dirty="0" err="1" smtClean="0"/>
              <a:t>lyphadenopathy</a:t>
            </a:r>
            <a:r>
              <a:rPr lang="en-US" dirty="0" smtClean="0"/>
              <a:t>, and the Gallium scintigraphy did not find any signs suggesting a type of sarcoidosis inflammatory.</a:t>
            </a:r>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20</a:t>
            </a:fld>
            <a:endParaRPr lang="fr-FR"/>
          </a:p>
        </p:txBody>
      </p:sp>
    </p:spTree>
    <p:extLst>
      <p:ext uri="{BB962C8B-B14F-4D97-AF65-F5344CB8AC3E}">
        <p14:creationId xmlns:p14="http://schemas.microsoft.com/office/powerpoint/2010/main" val="43493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TINU equal a rare combination : : </a:t>
            </a:r>
            <a:r>
              <a:rPr lang="en-US" dirty="0" err="1" smtClean="0"/>
              <a:t>tubulo</a:t>
            </a:r>
            <a:r>
              <a:rPr lang="en-US" dirty="0" smtClean="0"/>
              <a:t>-interstitial nephritis (TIN) + uveitis(U), in another words : inflammation of the kidney and inflammation of the eye, so what is the relationship between kidney and eye?, these two organs which are anatomically separated… we will see that the impairment of these organs is conducting separately in the time in almost all cases … so what is the link between kidney and eye? We will see that in the next slides …</a:t>
            </a:r>
          </a:p>
          <a:p>
            <a:r>
              <a:rPr lang="en-US" dirty="0" smtClean="0"/>
              <a:t>Most patient with TINU are adolescent and </a:t>
            </a:r>
            <a:r>
              <a:rPr lang="en-US" dirty="0" err="1" smtClean="0"/>
              <a:t>yong</a:t>
            </a:r>
            <a:r>
              <a:rPr lang="en-US" dirty="0" smtClean="0"/>
              <a:t> woman, with a median age at the onset of 15 years, also : 3/1 female to male predominance … however … in some recent studies … males are now increasingly diagnosed</a:t>
            </a:r>
          </a:p>
          <a:p>
            <a:r>
              <a:rPr lang="en-US" dirty="0" smtClean="0"/>
              <a:t>As far as we know, pathogenesis of TINU still unknown, TINU is most postulated to be the result of an auto-immune process … so it may involve both humoral and cellular immunity … with more evidence of cellular immunity … for humoral immunity, recently, auto-antibodies directed against renal tubular cells have been detected and have thrown a new light on the role of humoral immunity in TINU </a:t>
            </a:r>
            <a:r>
              <a:rPr lang="en-US" dirty="0" err="1" smtClean="0"/>
              <a:t>sd</a:t>
            </a:r>
            <a:r>
              <a:rPr lang="en-US" dirty="0" smtClean="0"/>
              <a:t>, and it is also postulated that renal tubular and ciliary body epithelia might share cross reactive auto-antigens … for that the same </a:t>
            </a:r>
            <a:r>
              <a:rPr lang="en-US" dirty="0" err="1" smtClean="0"/>
              <a:t>antibodie</a:t>
            </a:r>
            <a:r>
              <a:rPr lang="en-US" dirty="0" smtClean="0"/>
              <a:t> can cause both renal and eye damage …</a:t>
            </a:r>
          </a:p>
          <a:p>
            <a:r>
              <a:rPr lang="en-US" dirty="0" smtClean="0"/>
              <a:t>In general, this damage respond well to corticosteroid therapy, which is the case with all diseases with immunological disorder, and thus reinforce the hypothesis of auto-immune origin</a:t>
            </a:r>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2</a:t>
            </a:fld>
            <a:endParaRPr lang="fr-FR"/>
          </a:p>
        </p:txBody>
      </p:sp>
    </p:spTree>
    <p:extLst>
      <p:ext uri="{BB962C8B-B14F-4D97-AF65-F5344CB8AC3E}">
        <p14:creationId xmlns:p14="http://schemas.microsoft.com/office/powerpoint/2010/main" val="388817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 </a:t>
            </a:r>
            <a:r>
              <a:rPr lang="fr-FR" dirty="0" err="1" smtClean="0"/>
              <a:t>explenation</a:t>
            </a:r>
            <a:r>
              <a:rPr lang="fr-FR" dirty="0" smtClean="0"/>
              <a:t> for the </a:t>
            </a:r>
            <a:r>
              <a:rPr lang="fr-FR" dirty="0" err="1" smtClean="0"/>
              <a:t>the</a:t>
            </a:r>
            <a:r>
              <a:rPr lang="fr-FR" dirty="0" smtClean="0"/>
              <a:t> </a:t>
            </a:r>
            <a:r>
              <a:rPr lang="fr-FR" dirty="0" err="1" smtClean="0"/>
              <a:t>kidney</a:t>
            </a:r>
            <a:r>
              <a:rPr lang="fr-FR" dirty="0" smtClean="0"/>
              <a:t> </a:t>
            </a:r>
            <a:r>
              <a:rPr lang="fr-FR" dirty="0" err="1" smtClean="0"/>
              <a:t>impairment</a:t>
            </a:r>
            <a:r>
              <a:rPr lang="fr-FR" dirty="0" smtClean="0"/>
              <a:t>, for </a:t>
            </a:r>
            <a:r>
              <a:rPr lang="fr-FR" dirty="0" err="1" smtClean="0"/>
              <a:t>that</a:t>
            </a:r>
            <a:r>
              <a:rPr lang="fr-FR" dirty="0" smtClean="0"/>
              <a:t>,</a:t>
            </a:r>
            <a:r>
              <a:rPr lang="fr-FR" baseline="0" dirty="0" smtClean="0"/>
              <a:t> a </a:t>
            </a:r>
            <a:r>
              <a:rPr lang="fr-FR" baseline="0" dirty="0" err="1" smtClean="0"/>
              <a:t>renal</a:t>
            </a:r>
            <a:r>
              <a:rPr lang="fr-FR" baseline="0" dirty="0" smtClean="0"/>
              <a:t> </a:t>
            </a:r>
            <a:r>
              <a:rPr lang="fr-FR" baseline="0" dirty="0" err="1" smtClean="0"/>
              <a:t>biopsy</a:t>
            </a:r>
            <a:r>
              <a:rPr lang="fr-FR" baseline="0" dirty="0" smtClean="0"/>
              <a:t> </a:t>
            </a:r>
            <a:r>
              <a:rPr lang="fr-FR" baseline="0" dirty="0" err="1" smtClean="0"/>
              <a:t>was</a:t>
            </a:r>
            <a:r>
              <a:rPr lang="fr-FR" baseline="0" dirty="0" smtClean="0"/>
              <a:t> </a:t>
            </a:r>
            <a:r>
              <a:rPr lang="fr-FR" baseline="0" dirty="0" err="1" smtClean="0"/>
              <a:t>done</a:t>
            </a:r>
            <a:r>
              <a:rPr lang="fr-FR" baseline="0" dirty="0" smtClean="0"/>
              <a:t> </a:t>
            </a:r>
            <a:r>
              <a:rPr lang="fr-FR" baseline="0" dirty="0" err="1" smtClean="0"/>
              <a:t>which</a:t>
            </a:r>
            <a:r>
              <a:rPr lang="fr-FR" baseline="0" dirty="0" smtClean="0"/>
              <a:t> </a:t>
            </a:r>
            <a:r>
              <a:rPr lang="fr-FR" baseline="0" dirty="0" err="1" smtClean="0"/>
              <a:t>showed</a:t>
            </a:r>
            <a:r>
              <a:rPr lang="fr-FR" baseline="0" dirty="0" smtClean="0"/>
              <a:t> the </a:t>
            </a:r>
            <a:r>
              <a:rPr lang="fr-FR" baseline="0" dirty="0" err="1" smtClean="0"/>
              <a:t>presence</a:t>
            </a:r>
            <a:r>
              <a:rPr lang="fr-FR" baseline="0" dirty="0" smtClean="0"/>
              <a:t> of </a:t>
            </a:r>
            <a:r>
              <a:rPr lang="fr-FR" baseline="0" dirty="0" err="1" smtClean="0"/>
              <a:t>tubulointertitial</a:t>
            </a:r>
            <a:r>
              <a:rPr lang="fr-FR" baseline="0" dirty="0" smtClean="0"/>
              <a:t> </a:t>
            </a:r>
            <a:r>
              <a:rPr lang="fr-FR" baseline="0" dirty="0" err="1" smtClean="0"/>
              <a:t>nephritis</a:t>
            </a:r>
            <a:r>
              <a:rPr lang="fr-FR" baseline="0" dirty="0" smtClean="0"/>
              <a:t> in </a:t>
            </a:r>
            <a:r>
              <a:rPr lang="fr-FR" baseline="0" dirty="0" err="1" smtClean="0"/>
              <a:t>subacute</a:t>
            </a:r>
            <a:r>
              <a:rPr lang="fr-FR" baseline="0" dirty="0" smtClean="0"/>
              <a:t> stage</a:t>
            </a:r>
          </a:p>
          <a:p>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1" dirty="0" err="1" smtClean="0"/>
              <a:t>salivary</a:t>
            </a:r>
            <a:r>
              <a:rPr lang="fr-FR" b="1" dirty="0" smtClean="0"/>
              <a:t> glands </a:t>
            </a:r>
            <a:r>
              <a:rPr lang="fr-FR" b="1" dirty="0" err="1" smtClean="0"/>
              <a:t>biopsy</a:t>
            </a:r>
            <a:r>
              <a:rPr lang="fr-FR" b="1" dirty="0" smtClean="0"/>
              <a:t> </a:t>
            </a:r>
            <a:r>
              <a:rPr lang="fr-FR" b="1" dirty="0" err="1" smtClean="0"/>
              <a:t>was</a:t>
            </a:r>
            <a:r>
              <a:rPr lang="fr-FR" b="1" dirty="0" smtClean="0"/>
              <a:t> </a:t>
            </a:r>
            <a:r>
              <a:rPr lang="fr-FR" b="1" dirty="0" err="1" smtClean="0"/>
              <a:t>performed</a:t>
            </a:r>
            <a:r>
              <a:rPr lang="fr-FR" b="1" dirty="0" smtClean="0"/>
              <a:t> </a:t>
            </a:r>
            <a:r>
              <a:rPr lang="fr-FR" b="1" dirty="0" err="1" smtClean="0"/>
              <a:t>essentially</a:t>
            </a:r>
            <a:r>
              <a:rPr lang="fr-FR" b="1" dirty="0" smtClean="0"/>
              <a:t> </a:t>
            </a:r>
            <a:r>
              <a:rPr lang="fr-FR" b="1" dirty="0" err="1" smtClean="0"/>
              <a:t>looking</a:t>
            </a:r>
            <a:r>
              <a:rPr lang="fr-FR" b="1" baseline="0" dirty="0" smtClean="0"/>
              <a:t> for </a:t>
            </a:r>
            <a:r>
              <a:rPr lang="fr-FR" b="1" baseline="0" dirty="0" err="1" smtClean="0"/>
              <a:t>sarcoidosis</a:t>
            </a:r>
            <a:r>
              <a:rPr lang="fr-FR" b="1" baseline="0" dirty="0" smtClean="0"/>
              <a:t> </a:t>
            </a:r>
            <a:r>
              <a:rPr lang="fr-FR" b="1" baseline="0" dirty="0" err="1" smtClean="0"/>
              <a:t>lesion</a:t>
            </a:r>
            <a:r>
              <a:rPr lang="fr-FR" b="1" baseline="0" dirty="0" smtClean="0"/>
              <a:t>, and surprise … </a:t>
            </a:r>
            <a:r>
              <a:rPr lang="fr-FR" b="1" dirty="0" smtClean="0"/>
              <a:t>stage III </a:t>
            </a:r>
            <a:r>
              <a:rPr lang="fr-FR" b="1" dirty="0" err="1" smtClean="0"/>
              <a:t>chronic</a:t>
            </a:r>
            <a:r>
              <a:rPr lang="fr-FR" b="1" dirty="0" smtClean="0"/>
              <a:t> </a:t>
            </a:r>
            <a:r>
              <a:rPr lang="fr-FR" b="1" dirty="0" err="1" smtClean="0"/>
              <a:t>lymphocytic</a:t>
            </a:r>
            <a:r>
              <a:rPr lang="fr-FR" b="1" dirty="0" smtClean="0"/>
              <a:t> </a:t>
            </a:r>
            <a:r>
              <a:rPr lang="fr-FR" b="1" dirty="0" err="1" smtClean="0"/>
              <a:t>sialadenitis</a:t>
            </a:r>
            <a:r>
              <a:rPr lang="fr-FR" b="1" dirty="0" smtClean="0"/>
              <a:t>  </a:t>
            </a:r>
            <a:r>
              <a:rPr lang="fr-FR" b="1" dirty="0" err="1" smtClean="0"/>
              <a:t>just</a:t>
            </a:r>
            <a:r>
              <a:rPr lang="fr-FR" b="1" dirty="0" smtClean="0"/>
              <a:t> </a:t>
            </a:r>
            <a:r>
              <a:rPr lang="fr-FR" b="1" dirty="0" err="1" smtClean="0"/>
              <a:t>like</a:t>
            </a:r>
            <a:r>
              <a:rPr lang="fr-FR" b="1" dirty="0" smtClean="0"/>
              <a:t> </a:t>
            </a:r>
            <a:r>
              <a:rPr lang="fr-FR" b="1" dirty="0" err="1" smtClean="0"/>
              <a:t>we</a:t>
            </a:r>
            <a:r>
              <a:rPr lang="fr-FR" b="1" dirty="0" smtClean="0"/>
              <a:t> </a:t>
            </a:r>
            <a:r>
              <a:rPr lang="fr-FR" b="1" dirty="0" err="1" smtClean="0"/>
              <a:t>can</a:t>
            </a:r>
            <a:r>
              <a:rPr lang="fr-FR" b="1" dirty="0" smtClean="0"/>
              <a:t> </a:t>
            </a:r>
            <a:r>
              <a:rPr lang="fr-FR" b="1" dirty="0" err="1" smtClean="0"/>
              <a:t>see</a:t>
            </a:r>
            <a:r>
              <a:rPr lang="fr-FR" b="1" dirty="0" smtClean="0"/>
              <a:t> in </a:t>
            </a:r>
            <a:r>
              <a:rPr lang="fr-FR" b="1" dirty="0" err="1" smtClean="0"/>
              <a:t>Sjogren</a:t>
            </a:r>
            <a:r>
              <a:rPr lang="fr-FR" b="1" dirty="0" smtClean="0"/>
              <a:t> </a:t>
            </a:r>
            <a:r>
              <a:rPr lang="fr-FR" b="1" dirty="0" err="1" smtClean="0"/>
              <a:t>syndrom</a:t>
            </a:r>
            <a:r>
              <a:rPr lang="fr-FR" b="1" baseline="0" dirty="0" smtClean="0"/>
              <a:t> …</a:t>
            </a:r>
            <a:endParaRPr lang="fr-FR" b="1" dirty="0" smtClean="0"/>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21</a:t>
            </a:fld>
            <a:endParaRPr lang="fr-FR"/>
          </a:p>
        </p:txBody>
      </p:sp>
    </p:spTree>
    <p:extLst>
      <p:ext uri="{BB962C8B-B14F-4D97-AF65-F5344CB8AC3E}">
        <p14:creationId xmlns:p14="http://schemas.microsoft.com/office/powerpoint/2010/main" val="3507839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This is the salivary gland biopsy, this a normal </a:t>
            </a:r>
            <a:r>
              <a:rPr lang="en-US" dirty="0" err="1" smtClean="0"/>
              <a:t>tissu</a:t>
            </a:r>
            <a:r>
              <a:rPr lang="en-US" dirty="0" smtClean="0"/>
              <a:t>, and here, you see all this purple color which reflect a dense infiltration of inflammatory cells , and also here, and when quantifying </a:t>
            </a:r>
            <a:r>
              <a:rPr lang="en-US" dirty="0" err="1" smtClean="0"/>
              <a:t>nb</a:t>
            </a:r>
            <a:r>
              <a:rPr lang="en-US" dirty="0" smtClean="0"/>
              <a:t> of these focus, we conclude that it is actually stage III</a:t>
            </a:r>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22</a:t>
            </a:fld>
            <a:endParaRPr lang="fr-FR"/>
          </a:p>
        </p:txBody>
      </p:sp>
    </p:spTree>
    <p:extLst>
      <p:ext uri="{BB962C8B-B14F-4D97-AF65-F5344CB8AC3E}">
        <p14:creationId xmlns:p14="http://schemas.microsoft.com/office/powerpoint/2010/main" val="3950285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The patient </a:t>
            </a:r>
            <a:r>
              <a:rPr lang="fr-FR" dirty="0" err="1" smtClean="0"/>
              <a:t>received</a:t>
            </a:r>
            <a:r>
              <a:rPr lang="fr-FR" dirty="0" smtClean="0"/>
              <a:t> high dose of  </a:t>
            </a:r>
            <a:r>
              <a:rPr lang="fr-FR" dirty="0" err="1" smtClean="0"/>
              <a:t>corticosteroid</a:t>
            </a:r>
            <a:r>
              <a:rPr lang="fr-FR" dirty="0" smtClean="0"/>
              <a:t> and </a:t>
            </a:r>
            <a:r>
              <a:rPr lang="fr-FR" dirty="0" err="1" smtClean="0"/>
              <a:t>she</a:t>
            </a:r>
            <a:r>
              <a:rPr lang="fr-FR" dirty="0" smtClean="0"/>
              <a:t> </a:t>
            </a:r>
            <a:r>
              <a:rPr lang="fr-FR" dirty="0" err="1" smtClean="0"/>
              <a:t>improved</a:t>
            </a:r>
            <a:r>
              <a:rPr lang="fr-FR" dirty="0" smtClean="0"/>
              <a:t> </a:t>
            </a:r>
            <a:r>
              <a:rPr lang="fr-FR" dirty="0" err="1" smtClean="0"/>
              <a:t>quickly</a:t>
            </a:r>
            <a:r>
              <a:rPr lang="fr-FR" dirty="0" smtClean="0"/>
              <a:t> </a:t>
            </a:r>
            <a:r>
              <a:rPr lang="fr-FR" dirty="0" err="1" smtClean="0"/>
              <a:t>her</a:t>
            </a:r>
            <a:r>
              <a:rPr lang="fr-FR" dirty="0" smtClean="0"/>
              <a:t> </a:t>
            </a:r>
            <a:r>
              <a:rPr lang="fr-FR" dirty="0" err="1" smtClean="0"/>
              <a:t>serum</a:t>
            </a:r>
            <a:r>
              <a:rPr lang="fr-FR" dirty="0" smtClean="0"/>
              <a:t> </a:t>
            </a:r>
            <a:r>
              <a:rPr lang="fr-FR" dirty="0" err="1" smtClean="0"/>
              <a:t>creatinine</a:t>
            </a:r>
            <a:r>
              <a:rPr lang="fr-FR" dirty="0" smtClean="0"/>
              <a:t>, and as </a:t>
            </a:r>
            <a:r>
              <a:rPr lang="fr-FR" dirty="0" err="1" smtClean="0"/>
              <a:t>it</a:t>
            </a:r>
            <a:r>
              <a:rPr lang="fr-FR" dirty="0" smtClean="0"/>
              <a:t> </a:t>
            </a:r>
            <a:r>
              <a:rPr lang="fr-FR" dirty="0" err="1" smtClean="0"/>
              <a:t>is</a:t>
            </a:r>
            <a:r>
              <a:rPr lang="fr-FR" dirty="0" smtClean="0"/>
              <a:t> </a:t>
            </a:r>
            <a:r>
              <a:rPr lang="fr-FR" dirty="0" err="1" smtClean="0"/>
              <a:t>well</a:t>
            </a:r>
            <a:r>
              <a:rPr lang="fr-FR" dirty="0" smtClean="0"/>
              <a:t> </a:t>
            </a:r>
            <a:r>
              <a:rPr lang="fr-FR" dirty="0" err="1" smtClean="0"/>
              <a:t>known</a:t>
            </a:r>
            <a:r>
              <a:rPr lang="fr-FR" dirty="0" smtClean="0"/>
              <a:t>, TINU </a:t>
            </a:r>
            <a:r>
              <a:rPr lang="fr-FR" dirty="0" err="1" smtClean="0"/>
              <a:t>synrome</a:t>
            </a:r>
            <a:r>
              <a:rPr lang="fr-FR" dirty="0" smtClean="0"/>
              <a:t> </a:t>
            </a:r>
            <a:r>
              <a:rPr lang="fr-FR" dirty="0" err="1" smtClean="0"/>
              <a:t>respond</a:t>
            </a:r>
            <a:r>
              <a:rPr lang="fr-FR" dirty="0" smtClean="0"/>
              <a:t> </a:t>
            </a:r>
            <a:r>
              <a:rPr lang="fr-FR" dirty="0" err="1" smtClean="0"/>
              <a:t>well</a:t>
            </a:r>
            <a:r>
              <a:rPr lang="fr-FR" dirty="0" smtClean="0"/>
              <a:t> to </a:t>
            </a:r>
            <a:r>
              <a:rPr lang="fr-FR" dirty="0" err="1" smtClean="0"/>
              <a:t>corticosteroid</a:t>
            </a:r>
            <a:r>
              <a:rPr lang="fr-FR" dirty="0" smtClean="0"/>
              <a:t>, </a:t>
            </a:r>
            <a:r>
              <a:rPr lang="fr-FR" dirty="0" err="1" smtClean="0"/>
              <a:t>she</a:t>
            </a:r>
            <a:r>
              <a:rPr lang="fr-FR" dirty="0" smtClean="0"/>
              <a:t> </a:t>
            </a:r>
            <a:r>
              <a:rPr lang="fr-FR" dirty="0" err="1" smtClean="0"/>
              <a:t>normalize</a:t>
            </a:r>
            <a:r>
              <a:rPr lang="fr-FR" dirty="0" smtClean="0"/>
              <a:t> </a:t>
            </a:r>
            <a:r>
              <a:rPr lang="fr-FR" dirty="0" err="1" smtClean="0"/>
              <a:t>her</a:t>
            </a:r>
            <a:r>
              <a:rPr lang="fr-FR" dirty="0" smtClean="0"/>
              <a:t> </a:t>
            </a:r>
            <a:r>
              <a:rPr lang="fr-FR" dirty="0" err="1" smtClean="0"/>
              <a:t>renal</a:t>
            </a:r>
            <a:r>
              <a:rPr lang="fr-FR" dirty="0" smtClean="0"/>
              <a:t> </a:t>
            </a:r>
            <a:r>
              <a:rPr lang="fr-FR" dirty="0" err="1" smtClean="0"/>
              <a:t>function</a:t>
            </a:r>
            <a:r>
              <a:rPr lang="fr-FR" dirty="0" smtClean="0"/>
              <a:t> </a:t>
            </a:r>
            <a:r>
              <a:rPr lang="fr-FR" dirty="0" err="1" smtClean="0"/>
              <a:t>within</a:t>
            </a:r>
            <a:r>
              <a:rPr lang="fr-FR" baseline="0" dirty="0" smtClean="0"/>
              <a:t> 2</a:t>
            </a:r>
            <a:r>
              <a:rPr lang="fr-FR" dirty="0" smtClean="0"/>
              <a:t>months, and </a:t>
            </a:r>
            <a:r>
              <a:rPr lang="fr-FR" dirty="0" err="1" smtClean="0"/>
              <a:t>also</a:t>
            </a:r>
            <a:r>
              <a:rPr lang="fr-FR" dirty="0" smtClean="0"/>
              <a:t>,</a:t>
            </a:r>
            <a:r>
              <a:rPr lang="fr-FR" baseline="0" dirty="0" smtClean="0"/>
              <a:t> </a:t>
            </a:r>
            <a:r>
              <a:rPr lang="fr-FR" baseline="0" dirty="0" err="1" smtClean="0"/>
              <a:t>she</a:t>
            </a:r>
            <a:r>
              <a:rPr lang="fr-FR" baseline="0" dirty="0" smtClean="0"/>
              <a:t> </a:t>
            </a:r>
            <a:r>
              <a:rPr lang="fr-FR" baseline="0" dirty="0" err="1" smtClean="0"/>
              <a:t>did</a:t>
            </a:r>
            <a:r>
              <a:rPr lang="fr-FR" baseline="0" dirty="0" smtClean="0"/>
              <a:t> not </a:t>
            </a:r>
            <a:r>
              <a:rPr lang="fr-FR" baseline="0" dirty="0" err="1" smtClean="0"/>
              <a:t>experienced</a:t>
            </a:r>
            <a:r>
              <a:rPr lang="fr-FR" baseline="0" dirty="0" smtClean="0"/>
              <a:t> </a:t>
            </a:r>
            <a:r>
              <a:rPr lang="fr-FR" baseline="0" dirty="0" err="1" smtClean="0"/>
              <a:t>any</a:t>
            </a:r>
            <a:r>
              <a:rPr lang="fr-FR" baseline="0" dirty="0" smtClean="0"/>
              <a:t> </a:t>
            </a:r>
            <a:r>
              <a:rPr lang="fr-FR" baseline="0" dirty="0" err="1" smtClean="0"/>
              <a:t>renal</a:t>
            </a:r>
            <a:r>
              <a:rPr lang="fr-FR" baseline="0" dirty="0" smtClean="0"/>
              <a:t> of </a:t>
            </a:r>
            <a:r>
              <a:rPr lang="fr-FR" baseline="0" dirty="0" err="1" smtClean="0"/>
              <a:t>ocular</a:t>
            </a:r>
            <a:r>
              <a:rPr lang="fr-FR" baseline="0" dirty="0" smtClean="0"/>
              <a:t> </a:t>
            </a:r>
            <a:r>
              <a:rPr lang="fr-FR" baseline="0" dirty="0" err="1" smtClean="0"/>
              <a:t>recurrence</a:t>
            </a:r>
            <a:r>
              <a:rPr lang="fr-FR" baseline="0" dirty="0" smtClean="0"/>
              <a:t> </a:t>
            </a:r>
            <a:r>
              <a:rPr lang="fr-FR" baseline="0" dirty="0" err="1" smtClean="0"/>
              <a:t>after</a:t>
            </a:r>
            <a:r>
              <a:rPr lang="fr-FR" baseline="0" dirty="0" smtClean="0"/>
              <a:t> 6years of </a:t>
            </a:r>
            <a:r>
              <a:rPr lang="fr-FR" baseline="0" dirty="0" err="1" smtClean="0"/>
              <a:t>follow</a:t>
            </a:r>
            <a:r>
              <a:rPr lang="fr-FR" baseline="0" dirty="0" smtClean="0"/>
              <a:t> up</a:t>
            </a:r>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23</a:t>
            </a:fld>
            <a:endParaRPr lang="fr-FR"/>
          </a:p>
        </p:txBody>
      </p:sp>
    </p:spTree>
    <p:extLst>
      <p:ext uri="{BB962C8B-B14F-4D97-AF65-F5344CB8AC3E}">
        <p14:creationId xmlns:p14="http://schemas.microsoft.com/office/powerpoint/2010/main" val="1161423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In our tow patients the clinical and histologic features of the TINU syndrome were similar to those in the cases described earlier in the literature. The presence of TIN in the renal biopsy, recurrent anterior uveitis, and exclusion of other diagnoses leads to the diagnostic of TINU syndrome.</a:t>
            </a:r>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24</a:t>
            </a:fld>
            <a:endParaRPr lang="fr-FR"/>
          </a:p>
        </p:txBody>
      </p:sp>
    </p:spTree>
    <p:extLst>
      <p:ext uri="{BB962C8B-B14F-4D97-AF65-F5344CB8AC3E}">
        <p14:creationId xmlns:p14="http://schemas.microsoft.com/office/powerpoint/2010/main" val="4041706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The big problem was: for the 1st observation: what about tuberculosis? We found that </a:t>
            </a:r>
            <a:r>
              <a:rPr lang="en-US" dirty="0" err="1" smtClean="0"/>
              <a:t>quantiferon</a:t>
            </a:r>
            <a:r>
              <a:rPr lang="en-US" dirty="0" smtClean="0"/>
              <a:t> was 10 times normal … what is </a:t>
            </a:r>
            <a:r>
              <a:rPr lang="en-US" dirty="0" err="1" smtClean="0"/>
              <a:t>quantiferon</a:t>
            </a:r>
            <a:r>
              <a:rPr lang="en-US" baseline="0" dirty="0" smtClean="0"/>
              <a:t> test? </a:t>
            </a:r>
            <a:r>
              <a:rPr lang="en-US" dirty="0" err="1" smtClean="0"/>
              <a:t>quantiferon</a:t>
            </a:r>
            <a:r>
              <a:rPr lang="en-US" dirty="0" smtClean="0"/>
              <a:t> test allowed us to detect and </a:t>
            </a:r>
            <a:r>
              <a:rPr lang="en-US" dirty="0" err="1" smtClean="0"/>
              <a:t>mesure</a:t>
            </a:r>
            <a:r>
              <a:rPr lang="en-US" dirty="0" smtClean="0"/>
              <a:t> interferon gamma secreted by </a:t>
            </a:r>
            <a:r>
              <a:rPr lang="en-US" dirty="0" err="1" smtClean="0"/>
              <a:t>lymphocyts</a:t>
            </a:r>
            <a:r>
              <a:rPr lang="en-US" dirty="0" smtClean="0"/>
              <a:t> T CD4+ and CD8+ , these</a:t>
            </a:r>
            <a:r>
              <a:rPr lang="en-US" baseline="0" dirty="0" smtClean="0"/>
              <a:t> two inflammatory cells are </a:t>
            </a:r>
            <a:r>
              <a:rPr lang="en-US" baseline="0" dirty="0" err="1" smtClean="0"/>
              <a:t>impicated</a:t>
            </a:r>
            <a:r>
              <a:rPr lang="en-US" baseline="0" dirty="0" smtClean="0"/>
              <a:t> in the pathogenesis of tuberculosis </a:t>
            </a:r>
            <a:r>
              <a:rPr lang="en-US" baseline="0" dirty="0" err="1" smtClean="0"/>
              <a:t>desease</a:t>
            </a:r>
            <a:r>
              <a:rPr lang="en-US" baseline="0" dirty="0" smtClean="0"/>
              <a:t>, this test highly specific for tuberculosis</a:t>
            </a:r>
            <a:endParaRPr lang="en-US" dirty="0" smtClean="0"/>
          </a:p>
          <a:p>
            <a:r>
              <a:rPr lang="en-US" dirty="0" smtClean="0"/>
              <a:t>We looked for KB : no clinical signs of tuberculosis, no concept of contagion,  TB skin test was negative, negative results of </a:t>
            </a:r>
            <a:r>
              <a:rPr lang="en-US" dirty="0" err="1" smtClean="0"/>
              <a:t>uricult</a:t>
            </a:r>
            <a:r>
              <a:rPr lang="en-US" dirty="0" smtClean="0"/>
              <a:t>, imaging finding showed no lesions, bronchoscopy with bronchial aspirate did not find KB, all results were negative, and also, patient received immunosuppressive  treatment and she improved her renal function . so tuberculosis was far to be the real diagnostic.</a:t>
            </a:r>
          </a:p>
          <a:p>
            <a:r>
              <a:rPr lang="en-US" dirty="0" smtClean="0"/>
              <a:t>The explanation is that,</a:t>
            </a:r>
            <a:r>
              <a:rPr lang="en-US" baseline="0" dirty="0" smtClean="0"/>
              <a:t> in some articles, they talked about elevation of serological markers in the absence of their corresponding diseases, so here, </a:t>
            </a:r>
            <a:r>
              <a:rPr lang="en-US" baseline="0" dirty="0" err="1" smtClean="0"/>
              <a:t>quantiferon</a:t>
            </a:r>
            <a:r>
              <a:rPr lang="en-US" baseline="0" dirty="0" smtClean="0"/>
              <a:t> is positive in the absence of </a:t>
            </a:r>
            <a:r>
              <a:rPr lang="en-US" baseline="0" dirty="0" err="1" smtClean="0"/>
              <a:t>tubercuolsis</a:t>
            </a:r>
            <a:r>
              <a:rPr lang="en-US" baseline="0" dirty="0" smtClean="0"/>
              <a:t>.</a:t>
            </a:r>
          </a:p>
          <a:p>
            <a:endParaRPr lang="en-US" dirty="0" smtClean="0"/>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25</a:t>
            </a:fld>
            <a:endParaRPr lang="fr-FR"/>
          </a:p>
        </p:txBody>
      </p:sp>
    </p:spTree>
    <p:extLst>
      <p:ext uri="{BB962C8B-B14F-4D97-AF65-F5344CB8AC3E}">
        <p14:creationId xmlns:p14="http://schemas.microsoft.com/office/powerpoint/2010/main" val="2540091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For the second patient, most important differential diagnosis was </a:t>
            </a:r>
            <a:r>
              <a:rPr lang="en-US" dirty="0" err="1" smtClean="0"/>
              <a:t>Sjogren</a:t>
            </a:r>
            <a:r>
              <a:rPr lang="en-US" dirty="0" smtClean="0"/>
              <a:t> syndrome, in which diagnosis is based on the presence of some criteria, basically the sicca symptoms must be present, which is not the case of my patient, and also, no antibodies were detected : negative results for anti SSA and anti SSB, so the histological lesions were isolated without clinical manifestations or positive biological tests,  so </a:t>
            </a:r>
            <a:r>
              <a:rPr lang="en-US" dirty="0" err="1" smtClean="0"/>
              <a:t>Sjogren</a:t>
            </a:r>
            <a:r>
              <a:rPr lang="en-US" dirty="0" smtClean="0"/>
              <a:t> syndrome was also far to be the real diagnostic.</a:t>
            </a:r>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26</a:t>
            </a:fld>
            <a:endParaRPr lang="fr-FR"/>
          </a:p>
        </p:txBody>
      </p:sp>
    </p:spTree>
    <p:extLst>
      <p:ext uri="{BB962C8B-B14F-4D97-AF65-F5344CB8AC3E}">
        <p14:creationId xmlns:p14="http://schemas.microsoft.com/office/powerpoint/2010/main" val="2448929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what </a:t>
            </a:r>
            <a:r>
              <a:rPr lang="en-US" dirty="0" err="1" smtClean="0"/>
              <a:t>actially</a:t>
            </a:r>
            <a:r>
              <a:rPr lang="en-US" dirty="0" smtClean="0"/>
              <a:t> does the literature say about TINU </a:t>
            </a:r>
            <a:r>
              <a:rPr lang="en-US" dirty="0" err="1" smtClean="0"/>
              <a:t>sd</a:t>
            </a:r>
            <a:r>
              <a:rPr lang="en-US" dirty="0" smtClean="0"/>
              <a:t>? we </a:t>
            </a:r>
            <a:r>
              <a:rPr lang="en-US" dirty="0" err="1" smtClean="0"/>
              <a:t>gonna</a:t>
            </a:r>
            <a:r>
              <a:rPr lang="en-US" dirty="0" smtClean="0"/>
              <a:t> go into the theoretical part, </a:t>
            </a:r>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27</a:t>
            </a:fld>
            <a:endParaRPr lang="fr-FR"/>
          </a:p>
        </p:txBody>
      </p:sp>
    </p:spTree>
    <p:extLst>
      <p:ext uri="{BB962C8B-B14F-4D97-AF65-F5344CB8AC3E}">
        <p14:creationId xmlns:p14="http://schemas.microsoft.com/office/powerpoint/2010/main" val="4135354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Every single one of you is familiar with Renal manifestations … it’s simply sings of </a:t>
            </a:r>
            <a:r>
              <a:rPr lang="en-US" dirty="0" err="1" smtClean="0"/>
              <a:t>tibulointerstitial</a:t>
            </a:r>
            <a:r>
              <a:rPr lang="en-US" dirty="0" smtClean="0"/>
              <a:t> nephritis : Flank pain, sterile pyuria, hematuria, proteinuria (usually </a:t>
            </a:r>
            <a:r>
              <a:rPr lang="en-US" dirty="0" err="1" smtClean="0"/>
              <a:t>subnephrotic</a:t>
            </a:r>
            <a:r>
              <a:rPr lang="en-US" dirty="0" smtClean="0"/>
              <a:t> range), renal insufficiency, and acute renal failure (ARF).</a:t>
            </a:r>
          </a:p>
          <a:p>
            <a:r>
              <a:rPr lang="en-US" dirty="0" smtClean="0"/>
              <a:t>And also, it can be commonly seen Multiple proximal and distal tubular defects with all this signs </a:t>
            </a:r>
            <a:r>
              <a:rPr lang="en-US" dirty="0" err="1" smtClean="0"/>
              <a:t>mentionned</a:t>
            </a:r>
            <a:endParaRPr lang="en-US" dirty="0" smtClean="0"/>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28</a:t>
            </a:fld>
            <a:endParaRPr lang="fr-FR"/>
          </a:p>
        </p:txBody>
      </p:sp>
    </p:spTree>
    <p:extLst>
      <p:ext uri="{BB962C8B-B14F-4D97-AF65-F5344CB8AC3E}">
        <p14:creationId xmlns:p14="http://schemas.microsoft.com/office/powerpoint/2010/main" val="973326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Most cases suffered from bilateral non-granulomatous anterior uveitis with eye redness, pain, blurred vision, and photophobia, and this uveitis can occur before, concurrently or after the onset of the interstitial nephritis </a:t>
            </a:r>
          </a:p>
          <a:p>
            <a:r>
              <a:rPr lang="en-US" dirty="0" smtClean="0"/>
              <a:t>The problem of the uveitis of TINU </a:t>
            </a:r>
            <a:r>
              <a:rPr lang="en-US" dirty="0" err="1" smtClean="0"/>
              <a:t>sd</a:t>
            </a:r>
            <a:r>
              <a:rPr lang="en-US" dirty="0" smtClean="0"/>
              <a:t> is that recurrence rate is elevated, it’s about  40%. And for that, complications are not rare. </a:t>
            </a:r>
          </a:p>
          <a:p>
            <a:r>
              <a:rPr lang="en-US" dirty="0" smtClean="0"/>
              <a:t>And These recurrences happened in most cases during tapering corticosteroids , so uveitis of TINU is a little bit </a:t>
            </a:r>
            <a:r>
              <a:rPr lang="en-US" dirty="0" err="1" smtClean="0"/>
              <a:t>corticodependent</a:t>
            </a:r>
            <a:endParaRPr lang="en-US" dirty="0" smtClean="0"/>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29</a:t>
            </a:fld>
            <a:endParaRPr lang="fr-FR"/>
          </a:p>
        </p:txBody>
      </p:sp>
    </p:spTree>
    <p:extLst>
      <p:ext uri="{BB962C8B-B14F-4D97-AF65-F5344CB8AC3E}">
        <p14:creationId xmlns:p14="http://schemas.microsoft.com/office/powerpoint/2010/main" val="7220450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Commonly, we can see tubular signs:  </a:t>
            </a:r>
            <a:r>
              <a:rPr lang="en-US" dirty="0" err="1" smtClean="0"/>
              <a:t>Leukocyturia</a:t>
            </a:r>
            <a:r>
              <a:rPr lang="en-US" dirty="0" smtClean="0"/>
              <a:t>, eosinophilia,  and inflammatory biological syndrome : Glycosuria may also be observed, slightly abnormal liver function tests that we can not explain.</a:t>
            </a:r>
          </a:p>
          <a:p>
            <a:r>
              <a:rPr lang="en-US" dirty="0" smtClean="0"/>
              <a:t>Unfortunately, no specific marker is here to tell us there is TINU </a:t>
            </a:r>
            <a:r>
              <a:rPr lang="en-US" dirty="0" err="1" smtClean="0"/>
              <a:t>sd</a:t>
            </a:r>
            <a:r>
              <a:rPr lang="en-US" dirty="0" smtClean="0"/>
              <a:t>, and no laboratory findings that are unique to diagnose TINU </a:t>
            </a:r>
            <a:r>
              <a:rPr lang="en-US" dirty="0" err="1" smtClean="0"/>
              <a:t>sd</a:t>
            </a:r>
            <a:r>
              <a:rPr lang="en-US" dirty="0" smtClean="0"/>
              <a:t> … </a:t>
            </a:r>
          </a:p>
          <a:p>
            <a:r>
              <a:rPr lang="en-US" dirty="0" smtClean="0"/>
              <a:t>In TINU </a:t>
            </a:r>
            <a:r>
              <a:rPr lang="en-US" dirty="0" err="1" smtClean="0"/>
              <a:t>sd</a:t>
            </a:r>
            <a:r>
              <a:rPr lang="en-US" dirty="0" smtClean="0"/>
              <a:t>, many articles talked about some specific antibodies and markers that are detected in the sera of patient with TINU </a:t>
            </a:r>
            <a:r>
              <a:rPr lang="en-US" dirty="0" err="1" smtClean="0"/>
              <a:t>sd</a:t>
            </a:r>
            <a:r>
              <a:rPr lang="en-US" dirty="0" smtClean="0"/>
              <a:t> especially in the acute phase but  they are not well proved and Immunofluorescence studies failed to show the presence of these antibodies in most cases, </a:t>
            </a:r>
          </a:p>
          <a:p>
            <a:endParaRPr lang="en-US" dirty="0" smtClean="0"/>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30</a:t>
            </a:fld>
            <a:endParaRPr lang="fr-FR"/>
          </a:p>
        </p:txBody>
      </p:sp>
    </p:spTree>
    <p:extLst>
      <p:ext uri="{BB962C8B-B14F-4D97-AF65-F5344CB8AC3E}">
        <p14:creationId xmlns:p14="http://schemas.microsoft.com/office/powerpoint/2010/main" val="1196218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Lets move on and start the first observation</a:t>
            </a:r>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3</a:t>
            </a:fld>
            <a:endParaRPr lang="fr-FR"/>
          </a:p>
        </p:txBody>
      </p:sp>
    </p:spTree>
    <p:extLst>
      <p:ext uri="{BB962C8B-B14F-4D97-AF65-F5344CB8AC3E}">
        <p14:creationId xmlns:p14="http://schemas.microsoft.com/office/powerpoint/2010/main" val="1138889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These antibodies are </a:t>
            </a:r>
            <a:r>
              <a:rPr lang="en-US" dirty="0" err="1" smtClean="0"/>
              <a:t>essencially</a:t>
            </a:r>
            <a:r>
              <a:rPr lang="en-US" dirty="0" smtClean="0"/>
              <a:t> Krebs Von Den Lunge-6 (KL-6) and </a:t>
            </a:r>
            <a:r>
              <a:rPr lang="en-US" dirty="0" err="1" smtClean="0"/>
              <a:t>mCRP</a:t>
            </a:r>
            <a:r>
              <a:rPr lang="en-US" dirty="0" smtClean="0"/>
              <a:t> antibodies, B2 </a:t>
            </a:r>
            <a:r>
              <a:rPr lang="en-US" dirty="0" err="1" smtClean="0"/>
              <a:t>microglobiline</a:t>
            </a:r>
            <a:r>
              <a:rPr lang="en-US" dirty="0" smtClean="0"/>
              <a:t> is an inflammatory protein, which is a component of the major histocompatibility complex class I, it can be detected in many biological fluids such as urine, and  it can be used to distinguish between glomerular and tubular disorders of the kidney, its levels increase also when the immune system is activated, so this marker is not specific for TINU </a:t>
            </a:r>
            <a:r>
              <a:rPr lang="en-US" dirty="0" err="1" smtClean="0"/>
              <a:t>sd</a:t>
            </a:r>
            <a:endParaRPr lang="en-US" dirty="0" smtClean="0"/>
          </a:p>
          <a:p>
            <a:r>
              <a:rPr lang="en-US" dirty="0" smtClean="0"/>
              <a:t>Krebs von den Lunge-6 (KL-6) is a human glycoprotein secreted by type II alveolar cells in the lung, and it</a:t>
            </a:r>
            <a:r>
              <a:rPr lang="en-US" baseline="0" dirty="0" smtClean="0"/>
              <a:t> is </a:t>
            </a:r>
            <a:r>
              <a:rPr lang="en-US" dirty="0" smtClean="0"/>
              <a:t>increase in patients with pneumonia of various causes, as well as ocular sarcoidosis … it is also nonspecific for TINU sd.</a:t>
            </a:r>
          </a:p>
          <a:p>
            <a:r>
              <a:rPr lang="en-US" dirty="0" smtClean="0"/>
              <a:t>The B2 </a:t>
            </a:r>
            <a:r>
              <a:rPr lang="en-US" dirty="0" err="1" smtClean="0"/>
              <a:t>microglobiline</a:t>
            </a:r>
            <a:r>
              <a:rPr lang="en-US" dirty="0" smtClean="0"/>
              <a:t> and KL6</a:t>
            </a:r>
            <a:r>
              <a:rPr lang="en-US" baseline="0" dirty="0" smtClean="0"/>
              <a:t> </a:t>
            </a:r>
            <a:r>
              <a:rPr lang="en-US" dirty="0" smtClean="0"/>
              <a:t>decrease after the commencement of treatment and for that, they are considered to reflect the renal lesion, </a:t>
            </a:r>
          </a:p>
          <a:p>
            <a:r>
              <a:rPr lang="en-US" dirty="0" err="1" smtClean="0"/>
              <a:t>mCRP</a:t>
            </a:r>
            <a:r>
              <a:rPr lang="en-US" dirty="0" smtClean="0"/>
              <a:t> antibody has been found with elevated titers in both the active phase of </a:t>
            </a:r>
            <a:r>
              <a:rPr lang="en-US" dirty="0" err="1" smtClean="0"/>
              <a:t>tubulointerstitial</a:t>
            </a:r>
            <a:r>
              <a:rPr lang="en-US" dirty="0" smtClean="0"/>
              <a:t> nephritis and right before the relapse of uveitis, which suggests that it might be</a:t>
            </a:r>
            <a:r>
              <a:rPr lang="en-US" baseline="0" dirty="0" smtClean="0"/>
              <a:t> a</a:t>
            </a:r>
            <a:r>
              <a:rPr lang="en-US" dirty="0" smtClean="0"/>
              <a:t> potentially useful biomarker for diagnosis and monitoring of disease activity .</a:t>
            </a:r>
          </a:p>
          <a:p>
            <a:r>
              <a:rPr lang="en-US" dirty="0" smtClean="0"/>
              <a:t>many articles reported the  Associations of TINU with a variety of serologic markers in the absence of their correspondent disease, don’t forget that there is some innocent antibodies which are present but without clinical symptoms, we can see for example AAN without lupus </a:t>
            </a:r>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31</a:t>
            </a:fld>
            <a:endParaRPr lang="fr-FR"/>
          </a:p>
        </p:txBody>
      </p:sp>
    </p:spTree>
    <p:extLst>
      <p:ext uri="{BB962C8B-B14F-4D97-AF65-F5344CB8AC3E}">
        <p14:creationId xmlns:p14="http://schemas.microsoft.com/office/powerpoint/2010/main" val="3234826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This </a:t>
            </a:r>
            <a:r>
              <a:rPr lang="fr-FR" dirty="0" err="1" smtClean="0"/>
              <a:t>picture</a:t>
            </a:r>
            <a:r>
              <a:rPr lang="fr-FR" dirty="0" smtClean="0"/>
              <a:t> </a:t>
            </a:r>
            <a:r>
              <a:rPr lang="fr-FR" dirty="0" err="1" smtClean="0"/>
              <a:t>here</a:t>
            </a:r>
            <a:r>
              <a:rPr lang="fr-FR" dirty="0" smtClean="0"/>
              <a:t> in the </a:t>
            </a:r>
            <a:r>
              <a:rPr lang="fr-FR" dirty="0" err="1" smtClean="0"/>
              <a:t>left</a:t>
            </a:r>
            <a:r>
              <a:rPr lang="fr-FR" dirty="0" smtClean="0"/>
              <a:t> show </a:t>
            </a:r>
            <a:r>
              <a:rPr lang="fr-FR" dirty="0" err="1" smtClean="0"/>
              <a:t>Renal</a:t>
            </a:r>
            <a:r>
              <a:rPr lang="fr-FR" dirty="0" smtClean="0"/>
              <a:t> tissue adjacent to </a:t>
            </a:r>
            <a:r>
              <a:rPr lang="fr-FR" dirty="0" err="1" smtClean="0"/>
              <a:t>tumors</a:t>
            </a:r>
            <a:r>
              <a:rPr lang="fr-FR" dirty="0" smtClean="0"/>
              <a:t> </a:t>
            </a:r>
            <a:r>
              <a:rPr lang="fr-FR" dirty="0" err="1" smtClean="0"/>
              <a:t>presents</a:t>
            </a:r>
            <a:r>
              <a:rPr lang="fr-FR" baseline="0" dirty="0" smtClean="0"/>
              <a:t> </a:t>
            </a:r>
            <a:r>
              <a:rPr lang="fr-FR" dirty="0" err="1" smtClean="0"/>
              <a:t>weakly</a:t>
            </a:r>
            <a:r>
              <a:rPr lang="fr-FR" dirty="0" smtClean="0"/>
              <a:t> </a:t>
            </a:r>
            <a:r>
              <a:rPr lang="fr-FR" dirty="0" smtClean="0"/>
              <a:t>positive </a:t>
            </a:r>
            <a:r>
              <a:rPr lang="fr-FR" dirty="0" err="1" smtClean="0"/>
              <a:t>staining</a:t>
            </a:r>
            <a:r>
              <a:rPr lang="fr-FR" dirty="0" smtClean="0"/>
              <a:t> of KL-6 in a few tubules. But</a:t>
            </a:r>
            <a:r>
              <a:rPr lang="fr-FR" baseline="0" dirty="0" smtClean="0"/>
              <a:t> </a:t>
            </a:r>
            <a:r>
              <a:rPr lang="fr-FR" baseline="0" dirty="0" err="1" smtClean="0"/>
              <a:t>here</a:t>
            </a:r>
            <a:r>
              <a:rPr lang="fr-FR" baseline="0" dirty="0" smtClean="0"/>
              <a:t> in the </a:t>
            </a:r>
            <a:r>
              <a:rPr lang="fr-FR" baseline="0" dirty="0" smtClean="0"/>
              <a:t>right </a:t>
            </a:r>
            <a:r>
              <a:rPr lang="fr-FR" baseline="0" dirty="0" smtClean="0"/>
              <a:t>: </a:t>
            </a:r>
            <a:r>
              <a:rPr lang="fr-FR" dirty="0" smtClean="0"/>
              <a:t> More positive tubules of KL-6 </a:t>
            </a:r>
            <a:r>
              <a:rPr lang="fr-FR" dirty="0" err="1" smtClean="0"/>
              <a:t>were</a:t>
            </a:r>
            <a:r>
              <a:rPr lang="fr-FR" dirty="0" smtClean="0"/>
              <a:t> </a:t>
            </a:r>
            <a:r>
              <a:rPr lang="fr-FR" dirty="0" err="1" smtClean="0"/>
              <a:t>seen</a:t>
            </a:r>
            <a:r>
              <a:rPr lang="fr-FR" dirty="0" smtClean="0"/>
              <a:t> in </a:t>
            </a:r>
            <a:r>
              <a:rPr lang="fr-FR" dirty="0" err="1" smtClean="0"/>
              <a:t>renal</a:t>
            </a:r>
            <a:r>
              <a:rPr lang="fr-FR" dirty="0" smtClean="0"/>
              <a:t> tissue of patients </a:t>
            </a:r>
            <a:r>
              <a:rPr lang="fr-FR" dirty="0" err="1" smtClean="0"/>
              <a:t>with</a:t>
            </a:r>
            <a:r>
              <a:rPr lang="fr-FR" dirty="0" smtClean="0"/>
              <a:t> TINU </a:t>
            </a:r>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32</a:t>
            </a:fld>
            <a:endParaRPr lang="fr-FR"/>
          </a:p>
        </p:txBody>
      </p:sp>
    </p:spTree>
    <p:extLst>
      <p:ext uri="{BB962C8B-B14F-4D97-AF65-F5344CB8AC3E}">
        <p14:creationId xmlns:p14="http://schemas.microsoft.com/office/powerpoint/2010/main" val="4135339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Typical</a:t>
            </a:r>
            <a:r>
              <a:rPr lang="fr-FR" dirty="0" smtClean="0"/>
              <a:t> </a:t>
            </a:r>
            <a:r>
              <a:rPr lang="fr-FR" dirty="0" err="1" smtClean="0"/>
              <a:t>renal</a:t>
            </a:r>
            <a:r>
              <a:rPr lang="fr-FR" dirty="0" smtClean="0"/>
              <a:t> </a:t>
            </a:r>
            <a:r>
              <a:rPr lang="fr-FR" dirty="0" err="1" smtClean="0"/>
              <a:t>biopsy</a:t>
            </a:r>
            <a:r>
              <a:rPr lang="fr-FR" dirty="0" smtClean="0"/>
              <a:t> </a:t>
            </a:r>
            <a:r>
              <a:rPr lang="fr-FR" dirty="0" err="1" smtClean="0"/>
              <a:t>findings</a:t>
            </a:r>
            <a:r>
              <a:rPr lang="fr-FR" dirty="0" smtClean="0"/>
              <a:t> </a:t>
            </a:r>
            <a:r>
              <a:rPr lang="fr-FR" dirty="0" err="1" smtClean="0"/>
              <a:t>include</a:t>
            </a:r>
            <a:r>
              <a:rPr lang="fr-FR" dirty="0" smtClean="0"/>
              <a:t> </a:t>
            </a:r>
            <a:r>
              <a:rPr lang="fr-FR" dirty="0" err="1" smtClean="0"/>
              <a:t>interstitial</a:t>
            </a:r>
            <a:r>
              <a:rPr lang="fr-FR" dirty="0" smtClean="0"/>
              <a:t> </a:t>
            </a:r>
            <a:r>
              <a:rPr lang="fr-FR" dirty="0" err="1" smtClean="0"/>
              <a:t>inflammatory</a:t>
            </a:r>
            <a:r>
              <a:rPr lang="fr-FR" dirty="0" smtClean="0"/>
              <a:t> </a:t>
            </a:r>
            <a:r>
              <a:rPr lang="fr-FR" dirty="0" err="1" smtClean="0"/>
              <a:t>cell</a:t>
            </a:r>
            <a:r>
              <a:rPr lang="fr-FR" dirty="0" smtClean="0"/>
              <a:t> infiltration, </a:t>
            </a:r>
            <a:r>
              <a:rPr lang="fr-FR" dirty="0" err="1" smtClean="0"/>
              <a:t>interstitial</a:t>
            </a:r>
            <a:r>
              <a:rPr lang="fr-FR" dirty="0" smtClean="0"/>
              <a:t> </a:t>
            </a:r>
            <a:r>
              <a:rPr lang="fr-FR" dirty="0" err="1" smtClean="0"/>
              <a:t>edema</a:t>
            </a:r>
            <a:r>
              <a:rPr lang="fr-FR" dirty="0" smtClean="0"/>
              <a:t> </a:t>
            </a:r>
            <a:r>
              <a:rPr lang="fr-FR" dirty="0" err="1" smtClean="0"/>
              <a:t>with</a:t>
            </a:r>
            <a:r>
              <a:rPr lang="fr-FR" dirty="0" smtClean="0"/>
              <a:t> plasma </a:t>
            </a:r>
            <a:r>
              <a:rPr lang="fr-FR" dirty="0" err="1" smtClean="0"/>
              <a:t>cells</a:t>
            </a:r>
            <a:r>
              <a:rPr lang="fr-FR" dirty="0" smtClean="0"/>
              <a:t>, lymphocytes and </a:t>
            </a:r>
            <a:r>
              <a:rPr lang="fr-FR" dirty="0" err="1" smtClean="0"/>
              <a:t>eosinophil</a:t>
            </a:r>
            <a:r>
              <a:rPr lang="fr-FR" dirty="0" smtClean="0"/>
              <a:t> infiltration, </a:t>
            </a:r>
            <a:r>
              <a:rPr lang="fr-FR" dirty="0" err="1" smtClean="0"/>
              <a:t>tubular</a:t>
            </a:r>
            <a:r>
              <a:rPr lang="fr-FR" dirty="0" smtClean="0"/>
              <a:t> </a:t>
            </a:r>
            <a:r>
              <a:rPr lang="fr-FR" dirty="0" err="1" smtClean="0"/>
              <a:t>injory</a:t>
            </a:r>
            <a:r>
              <a:rPr lang="fr-FR" dirty="0" smtClean="0"/>
              <a:t>, </a:t>
            </a:r>
            <a:r>
              <a:rPr lang="fr-FR" dirty="0" err="1" smtClean="0"/>
              <a:t>fibrosis</a:t>
            </a:r>
            <a:r>
              <a:rPr lang="fr-FR" dirty="0" smtClean="0"/>
              <a:t>, </a:t>
            </a:r>
            <a:r>
              <a:rPr lang="fr-FR" dirty="0" err="1" smtClean="0"/>
              <a:t>tubuitis</a:t>
            </a:r>
            <a:r>
              <a:rPr lang="fr-FR" dirty="0" smtClean="0"/>
              <a:t>, </a:t>
            </a:r>
            <a:r>
              <a:rPr lang="fr-FR" dirty="0" err="1" smtClean="0"/>
              <a:t>tubular</a:t>
            </a:r>
            <a:r>
              <a:rPr lang="fr-FR" dirty="0" smtClean="0"/>
              <a:t> </a:t>
            </a:r>
            <a:r>
              <a:rPr lang="fr-FR" dirty="0" err="1" smtClean="0"/>
              <a:t>atrophy</a:t>
            </a:r>
            <a:r>
              <a:rPr lang="fr-FR" dirty="0" smtClean="0"/>
              <a:t> and focal </a:t>
            </a:r>
            <a:r>
              <a:rPr lang="fr-FR" dirty="0" err="1" smtClean="0"/>
              <a:t>loss</a:t>
            </a:r>
            <a:r>
              <a:rPr lang="fr-FR" dirty="0" smtClean="0"/>
              <a:t> of </a:t>
            </a:r>
            <a:r>
              <a:rPr lang="fr-FR" dirty="0" err="1" smtClean="0"/>
              <a:t>peritubular</a:t>
            </a:r>
            <a:r>
              <a:rPr lang="fr-FR" dirty="0" smtClean="0"/>
              <a:t> </a:t>
            </a:r>
            <a:r>
              <a:rPr lang="fr-FR" dirty="0" err="1" smtClean="0"/>
              <a:t>capillaries</a:t>
            </a:r>
            <a:r>
              <a:rPr lang="fr-FR" dirty="0" smtClean="0"/>
              <a:t>.</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Granuloma, as we said before can sometimes be seen in biopsy specimen, since first description in 1975, when non </a:t>
            </a:r>
            <a:r>
              <a:rPr lang="en-US" dirty="0" err="1" smtClean="0"/>
              <a:t>caseating</a:t>
            </a:r>
            <a:r>
              <a:rPr lang="en-US" dirty="0" smtClean="0"/>
              <a:t> granuloma has been defined in the bone marrow of patient with TINU, I insist  on the non </a:t>
            </a:r>
            <a:r>
              <a:rPr lang="en-US" dirty="0" err="1" smtClean="0"/>
              <a:t>caseating</a:t>
            </a:r>
            <a:r>
              <a:rPr lang="en-US" dirty="0" smtClean="0"/>
              <a:t> character because the presence of </a:t>
            </a:r>
            <a:r>
              <a:rPr lang="en-US" dirty="0" err="1" smtClean="0"/>
              <a:t>caseoma</a:t>
            </a:r>
            <a:r>
              <a:rPr lang="en-US" dirty="0" smtClean="0"/>
              <a:t> is specific of tuberculosis.</a:t>
            </a:r>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33</a:t>
            </a:fld>
            <a:endParaRPr lang="fr-FR"/>
          </a:p>
        </p:txBody>
      </p:sp>
    </p:spTree>
    <p:extLst>
      <p:ext uri="{BB962C8B-B14F-4D97-AF65-F5344CB8AC3E}">
        <p14:creationId xmlns:p14="http://schemas.microsoft.com/office/powerpoint/2010/main" val="3244690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Typical</a:t>
            </a:r>
            <a:r>
              <a:rPr lang="fr-FR" dirty="0" smtClean="0"/>
              <a:t> </a:t>
            </a:r>
            <a:r>
              <a:rPr lang="fr-FR" dirty="0" err="1" smtClean="0"/>
              <a:t>renal</a:t>
            </a:r>
            <a:r>
              <a:rPr lang="fr-FR" dirty="0" smtClean="0"/>
              <a:t> </a:t>
            </a:r>
            <a:r>
              <a:rPr lang="fr-FR" dirty="0" err="1" smtClean="0"/>
              <a:t>biopsy</a:t>
            </a:r>
            <a:r>
              <a:rPr lang="fr-FR" dirty="0" smtClean="0"/>
              <a:t> </a:t>
            </a:r>
            <a:r>
              <a:rPr lang="fr-FR" dirty="0" err="1" smtClean="0"/>
              <a:t>findings</a:t>
            </a:r>
            <a:r>
              <a:rPr lang="fr-FR" dirty="0" smtClean="0"/>
              <a:t> </a:t>
            </a:r>
            <a:r>
              <a:rPr lang="fr-FR" dirty="0" err="1" smtClean="0"/>
              <a:t>include</a:t>
            </a:r>
            <a:r>
              <a:rPr lang="fr-FR" dirty="0" smtClean="0"/>
              <a:t> </a:t>
            </a:r>
            <a:r>
              <a:rPr lang="fr-FR" dirty="0" err="1" smtClean="0"/>
              <a:t>interstitial</a:t>
            </a:r>
            <a:r>
              <a:rPr lang="fr-FR" dirty="0" smtClean="0"/>
              <a:t> </a:t>
            </a:r>
            <a:r>
              <a:rPr lang="fr-FR" dirty="0" err="1" smtClean="0"/>
              <a:t>inflammatory</a:t>
            </a:r>
            <a:r>
              <a:rPr lang="fr-FR" dirty="0" smtClean="0"/>
              <a:t> </a:t>
            </a:r>
            <a:r>
              <a:rPr lang="fr-FR" dirty="0" err="1" smtClean="0"/>
              <a:t>cell</a:t>
            </a:r>
            <a:r>
              <a:rPr lang="fr-FR" dirty="0" smtClean="0"/>
              <a:t> infiltration, </a:t>
            </a:r>
            <a:r>
              <a:rPr lang="fr-FR" dirty="0" err="1" smtClean="0"/>
              <a:t>interstitial</a:t>
            </a:r>
            <a:r>
              <a:rPr lang="fr-FR" dirty="0" smtClean="0"/>
              <a:t> </a:t>
            </a:r>
            <a:r>
              <a:rPr lang="fr-FR" dirty="0" err="1" smtClean="0"/>
              <a:t>edema</a:t>
            </a:r>
            <a:r>
              <a:rPr lang="fr-FR" dirty="0" smtClean="0"/>
              <a:t> </a:t>
            </a:r>
            <a:r>
              <a:rPr lang="fr-FR" dirty="0" err="1" smtClean="0"/>
              <a:t>with</a:t>
            </a:r>
            <a:r>
              <a:rPr lang="fr-FR" dirty="0" smtClean="0"/>
              <a:t> plasma </a:t>
            </a:r>
            <a:r>
              <a:rPr lang="fr-FR" dirty="0" err="1" smtClean="0"/>
              <a:t>cells</a:t>
            </a:r>
            <a:r>
              <a:rPr lang="fr-FR" dirty="0" smtClean="0"/>
              <a:t>, lymphocytes and </a:t>
            </a:r>
            <a:r>
              <a:rPr lang="fr-FR" dirty="0" err="1" smtClean="0"/>
              <a:t>eosinophil</a:t>
            </a:r>
            <a:r>
              <a:rPr lang="fr-FR" dirty="0" smtClean="0"/>
              <a:t> infiltration, </a:t>
            </a:r>
            <a:r>
              <a:rPr lang="fr-FR" dirty="0" err="1" smtClean="0"/>
              <a:t>tubular</a:t>
            </a:r>
            <a:r>
              <a:rPr lang="fr-FR" dirty="0" smtClean="0"/>
              <a:t> </a:t>
            </a:r>
            <a:r>
              <a:rPr lang="fr-FR" dirty="0" err="1" smtClean="0"/>
              <a:t>injory</a:t>
            </a:r>
            <a:r>
              <a:rPr lang="fr-FR" dirty="0" smtClean="0"/>
              <a:t>, </a:t>
            </a:r>
            <a:r>
              <a:rPr lang="fr-FR" dirty="0" err="1" smtClean="0"/>
              <a:t>fibrosis</a:t>
            </a:r>
            <a:r>
              <a:rPr lang="fr-FR" dirty="0" smtClean="0"/>
              <a:t>, </a:t>
            </a:r>
            <a:r>
              <a:rPr lang="fr-FR" dirty="0" err="1" smtClean="0"/>
              <a:t>tubuitis</a:t>
            </a:r>
            <a:r>
              <a:rPr lang="fr-FR" dirty="0" smtClean="0"/>
              <a:t>, </a:t>
            </a:r>
            <a:r>
              <a:rPr lang="fr-FR" dirty="0" err="1" smtClean="0"/>
              <a:t>tubular</a:t>
            </a:r>
            <a:r>
              <a:rPr lang="fr-FR" dirty="0" smtClean="0"/>
              <a:t> </a:t>
            </a:r>
            <a:r>
              <a:rPr lang="fr-FR" dirty="0" err="1" smtClean="0"/>
              <a:t>atrophy</a:t>
            </a:r>
            <a:r>
              <a:rPr lang="fr-FR" dirty="0" smtClean="0"/>
              <a:t> and focal </a:t>
            </a:r>
            <a:r>
              <a:rPr lang="fr-FR" dirty="0" err="1" smtClean="0"/>
              <a:t>loss</a:t>
            </a:r>
            <a:r>
              <a:rPr lang="fr-FR" dirty="0" smtClean="0"/>
              <a:t> of </a:t>
            </a:r>
            <a:r>
              <a:rPr lang="fr-FR" dirty="0" err="1" smtClean="0"/>
              <a:t>peritubular</a:t>
            </a:r>
            <a:r>
              <a:rPr lang="fr-FR" dirty="0" smtClean="0"/>
              <a:t> </a:t>
            </a:r>
            <a:r>
              <a:rPr lang="fr-FR" dirty="0" err="1" smtClean="0"/>
              <a:t>capillaries</a:t>
            </a:r>
            <a:r>
              <a:rPr lang="fr-FR" dirty="0" smtClean="0"/>
              <a:t>.</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Granuloma, as we said before can sometimes be seen in biopsy specimen, since first description in 1975, when non </a:t>
            </a:r>
            <a:r>
              <a:rPr lang="en-US" dirty="0" err="1" smtClean="0"/>
              <a:t>caseating</a:t>
            </a:r>
            <a:r>
              <a:rPr lang="en-US" dirty="0" smtClean="0"/>
              <a:t> granuloma has been defined in the bone marrow of patient with TINU, I insist  on the non </a:t>
            </a:r>
            <a:r>
              <a:rPr lang="en-US" dirty="0" err="1" smtClean="0"/>
              <a:t>caseating</a:t>
            </a:r>
            <a:r>
              <a:rPr lang="en-US" dirty="0" smtClean="0"/>
              <a:t> character because the presence of </a:t>
            </a:r>
            <a:r>
              <a:rPr lang="en-US" dirty="0" err="1" smtClean="0"/>
              <a:t>caseoma</a:t>
            </a:r>
            <a:r>
              <a:rPr lang="en-US" dirty="0" smtClean="0"/>
              <a:t> is specific of tuberculosis.</a:t>
            </a:r>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34</a:t>
            </a:fld>
            <a:endParaRPr lang="fr-FR"/>
          </a:p>
        </p:txBody>
      </p:sp>
    </p:spTree>
    <p:extLst>
      <p:ext uri="{BB962C8B-B14F-4D97-AF65-F5344CB8AC3E}">
        <p14:creationId xmlns:p14="http://schemas.microsoft.com/office/powerpoint/2010/main" val="3244690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No definitive identified familial, genetic, or geographic clustering has been reported, and only some sporadic cases have been described, TINU </a:t>
            </a:r>
            <a:r>
              <a:rPr lang="en-US" dirty="0" err="1" smtClean="0"/>
              <a:t>sd</a:t>
            </a:r>
            <a:r>
              <a:rPr lang="en-US" dirty="0" smtClean="0"/>
              <a:t> in a mother and her son, 2pair of twins boys and girls. And in 2 </a:t>
            </a:r>
            <a:r>
              <a:rPr lang="en-US" dirty="0" err="1" smtClean="0"/>
              <a:t>seblings</a:t>
            </a:r>
            <a:r>
              <a:rPr lang="en-US" dirty="0" smtClean="0"/>
              <a:t> , which perhaps indicates the inheritance of </a:t>
            </a:r>
            <a:r>
              <a:rPr lang="en-US" dirty="0" err="1" smtClean="0"/>
              <a:t>HLAlinked</a:t>
            </a:r>
            <a:r>
              <a:rPr lang="en-US" dirty="0" smtClean="0"/>
              <a:t> risk factors of TINU syndrome</a:t>
            </a:r>
          </a:p>
          <a:p>
            <a:r>
              <a:rPr lang="en-US" dirty="0" smtClean="0"/>
              <a:t>A strong association was noted with </a:t>
            </a:r>
            <a:r>
              <a:rPr lang="en-US" dirty="0" smtClean="0"/>
              <a:t>HLA-A24,</a:t>
            </a:r>
            <a:r>
              <a:rPr lang="en-US" baseline="0" dirty="0" smtClean="0"/>
              <a:t> Cw3, A2, DR6</a:t>
            </a:r>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35</a:t>
            </a:fld>
            <a:endParaRPr lang="fr-FR"/>
          </a:p>
        </p:txBody>
      </p:sp>
    </p:spTree>
    <p:extLst>
      <p:ext uri="{BB962C8B-B14F-4D97-AF65-F5344CB8AC3E}">
        <p14:creationId xmlns:p14="http://schemas.microsoft.com/office/powerpoint/2010/main" val="1052599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How can we diagnose TINU </a:t>
            </a:r>
            <a:r>
              <a:rPr lang="en-US" dirty="0" err="1" smtClean="0"/>
              <a:t>sd</a:t>
            </a:r>
            <a:r>
              <a:rPr lang="en-US" dirty="0" smtClean="0"/>
              <a:t>? The diagnosis of TINU syndrome requires the presence of both AIN and uveitis and the exclusion of other known systemic diseases that can cause interstitial nephritis or uveitis : AIN should be diagnosed </a:t>
            </a:r>
            <a:r>
              <a:rPr lang="en-US" dirty="0" err="1" smtClean="0"/>
              <a:t>histopathologically</a:t>
            </a:r>
            <a:r>
              <a:rPr lang="en-US" dirty="0" smtClean="0"/>
              <a:t> or clinically. And for uveitis, the onset of bilateral anterior uveitis should be diagnosed  less than 2 months before or no more than 12 months after AIN. </a:t>
            </a:r>
          </a:p>
          <a:p>
            <a:r>
              <a:rPr lang="en-US" dirty="0" smtClean="0"/>
              <a:t>And also </a:t>
            </a:r>
            <a:r>
              <a:rPr lang="en-US" dirty="0" err="1" smtClean="0"/>
              <a:t>remonber</a:t>
            </a:r>
            <a:r>
              <a:rPr lang="en-US" dirty="0" smtClean="0"/>
              <a:t> TINU syndrome is a diagnosis  per </a:t>
            </a:r>
            <a:r>
              <a:rPr lang="en-US" dirty="0" err="1" smtClean="0"/>
              <a:t>exclusionem</a:t>
            </a:r>
            <a:endParaRPr lang="en-US" dirty="0" smtClean="0"/>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36</a:t>
            </a:fld>
            <a:endParaRPr lang="fr-FR"/>
          </a:p>
        </p:txBody>
      </p:sp>
    </p:spTree>
    <p:extLst>
      <p:ext uri="{BB962C8B-B14F-4D97-AF65-F5344CB8AC3E}">
        <p14:creationId xmlns:p14="http://schemas.microsoft.com/office/powerpoint/2010/main" val="3869338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What does this means? All other known systemic diseases that can cause interstitial nephritis or uveitis should be excluded … </a:t>
            </a:r>
            <a:r>
              <a:rPr lang="en-US" dirty="0" smtClean="0"/>
              <a:t> </a:t>
            </a:r>
            <a:r>
              <a:rPr lang="en-US" dirty="0" smtClean="0"/>
              <a:t>as you know excluding systemic diseases is a little bit more hard, these tow target organs of TINU can be targeted by these systemic diseases which can manifest firstly with renal and eye damage. The most important differential diagnosis are sarcoidosis and </a:t>
            </a:r>
            <a:r>
              <a:rPr lang="en-US" dirty="0" err="1" smtClean="0"/>
              <a:t>Sjogren</a:t>
            </a:r>
            <a:r>
              <a:rPr lang="en-US" dirty="0" smtClean="0"/>
              <a:t> </a:t>
            </a:r>
            <a:r>
              <a:rPr lang="en-US" dirty="0" err="1" smtClean="0"/>
              <a:t>sd</a:t>
            </a:r>
            <a:r>
              <a:rPr lang="en-US" dirty="0" smtClean="0"/>
              <a:t> and also … infectious </a:t>
            </a:r>
            <a:r>
              <a:rPr lang="en-US" dirty="0" err="1" smtClean="0"/>
              <a:t>deseases</a:t>
            </a:r>
            <a:r>
              <a:rPr lang="en-US" dirty="0" smtClean="0"/>
              <a:t> . </a:t>
            </a:r>
          </a:p>
          <a:p>
            <a:r>
              <a:rPr lang="en-US" dirty="0" smtClean="0"/>
              <a:t>Many of these disorders may present with additional ocular findings that are distinct from uveitis, as well as evidence of other organ involvement, which can help to suggest the correct diagnosis.</a:t>
            </a:r>
          </a:p>
          <a:p>
            <a:r>
              <a:rPr lang="en-US" dirty="0" smtClean="0"/>
              <a:t>However, sarcoidosis and </a:t>
            </a:r>
            <a:r>
              <a:rPr lang="en-US" dirty="0" err="1" smtClean="0"/>
              <a:t>Sjögren's</a:t>
            </a:r>
            <a:r>
              <a:rPr lang="en-US" dirty="0" smtClean="0"/>
              <a:t> syndrome share similar findings with TINU, making accurate diagnosis difficult in the absence of characteristic involvement of other organs. </a:t>
            </a:r>
          </a:p>
          <a:p>
            <a:endParaRPr lang="en-US" dirty="0" smtClean="0"/>
          </a:p>
          <a:p>
            <a:endParaRPr lang="en-US" dirty="0" smtClean="0"/>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37</a:t>
            </a:fld>
            <a:endParaRPr lang="fr-FR"/>
          </a:p>
        </p:txBody>
      </p:sp>
    </p:spTree>
    <p:extLst>
      <p:ext uri="{BB962C8B-B14F-4D97-AF65-F5344CB8AC3E}">
        <p14:creationId xmlns:p14="http://schemas.microsoft.com/office/powerpoint/2010/main" val="3173131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Renal disease in patients with TINU can resolve without treatment, especially in children</a:t>
            </a:r>
            <a:r>
              <a:rPr lang="en-US" baseline="0" dirty="0" smtClean="0"/>
              <a:t> </a:t>
            </a:r>
            <a:endParaRPr lang="en-US" dirty="0" smtClean="0"/>
          </a:p>
          <a:p>
            <a:r>
              <a:rPr lang="en-US" dirty="0" smtClean="0"/>
              <a:t>And when starting treatment, In general, patients  respond well to corticosteroids, but if there is progressive renal insufficiency, high dose is necessary, so patients in these conditions are typically treated with prednisone at a dose of 1 mg/kg per day then slowly tapered</a:t>
            </a:r>
          </a:p>
          <a:p>
            <a:r>
              <a:rPr lang="en-US" dirty="0" smtClean="0"/>
              <a:t>However, relapses are more likely to occur in TINU syndrome because of the potential immunologic basis of the disease and the lack of a possible culprit agent.</a:t>
            </a:r>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38</a:t>
            </a:fld>
            <a:endParaRPr lang="fr-FR"/>
          </a:p>
        </p:txBody>
      </p:sp>
    </p:spTree>
    <p:extLst>
      <p:ext uri="{BB962C8B-B14F-4D97-AF65-F5344CB8AC3E}">
        <p14:creationId xmlns:p14="http://schemas.microsoft.com/office/powerpoint/2010/main" val="2108711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for steroid-resistant or intolerant patients, MMF seems to be a useful therapeutic option</a:t>
            </a:r>
          </a:p>
          <a:p>
            <a:r>
              <a:rPr lang="en-US" dirty="0" smtClean="0"/>
              <a:t>MMF has </a:t>
            </a:r>
            <a:r>
              <a:rPr lang="en-US" dirty="0" smtClean="0"/>
              <a:t>immunosuppressive and immunomodulatory properties that result from reducing lymphocyte proliferation, downregulating the expression of cell surface adhesion molecules, and decreasing antibody production</a:t>
            </a:r>
          </a:p>
          <a:p>
            <a:r>
              <a:rPr lang="en-US" dirty="0" smtClean="0"/>
              <a:t>Mycophenolate </a:t>
            </a:r>
            <a:r>
              <a:rPr lang="en-US" dirty="0" err="1" smtClean="0"/>
              <a:t>mofetil</a:t>
            </a:r>
            <a:r>
              <a:rPr lang="en-US" dirty="0" smtClean="0"/>
              <a:t> has been used in a limited number of patients with acute interstitial nephritis and in one reported patient with TINU for the treatment of progressive renal insufficiency.</a:t>
            </a:r>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39</a:t>
            </a:fld>
            <a:endParaRPr lang="fr-FR"/>
          </a:p>
        </p:txBody>
      </p:sp>
    </p:spTree>
    <p:extLst>
      <p:ext uri="{BB962C8B-B14F-4D97-AF65-F5344CB8AC3E}">
        <p14:creationId xmlns:p14="http://schemas.microsoft.com/office/powerpoint/2010/main" val="8072094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The </a:t>
            </a:r>
            <a:r>
              <a:rPr lang="fr-FR" dirty="0" err="1" smtClean="0"/>
              <a:t>prognosis</a:t>
            </a:r>
            <a:r>
              <a:rPr lang="fr-FR" dirty="0" smtClean="0"/>
              <a:t> </a:t>
            </a:r>
            <a:r>
              <a:rPr lang="fr-FR" dirty="0" err="1" smtClean="0"/>
              <a:t>appears</a:t>
            </a:r>
            <a:r>
              <a:rPr lang="fr-FR" dirty="0" smtClean="0"/>
              <a:t> to </a:t>
            </a:r>
            <a:r>
              <a:rPr lang="fr-FR" dirty="0" err="1" smtClean="0"/>
              <a:t>be</a:t>
            </a:r>
            <a:r>
              <a:rPr lang="fr-FR" dirty="0" smtClean="0"/>
              <a:t> </a:t>
            </a:r>
            <a:r>
              <a:rPr lang="fr-FR" dirty="0" err="1" smtClean="0"/>
              <a:t>dependent</a:t>
            </a:r>
            <a:r>
              <a:rPr lang="fr-FR" dirty="0" smtClean="0"/>
              <a:t> </a:t>
            </a:r>
            <a:r>
              <a:rPr lang="fr-FR" dirty="0" err="1" smtClean="0"/>
              <a:t>upon</a:t>
            </a:r>
            <a:r>
              <a:rPr lang="fr-FR" dirty="0" smtClean="0"/>
              <a:t> multiple variables : </a:t>
            </a:r>
            <a:r>
              <a:rPr lang="fr-FR" dirty="0" err="1" smtClean="0"/>
              <a:t>degree</a:t>
            </a:r>
            <a:r>
              <a:rPr lang="fr-FR" dirty="0" smtClean="0"/>
              <a:t> of </a:t>
            </a:r>
            <a:r>
              <a:rPr lang="fr-FR" dirty="0" err="1" smtClean="0"/>
              <a:t>tubulointerstitial</a:t>
            </a:r>
            <a:r>
              <a:rPr lang="fr-FR" dirty="0" smtClean="0"/>
              <a:t> </a:t>
            </a:r>
            <a:r>
              <a:rPr lang="fr-FR" dirty="0" err="1" smtClean="0"/>
              <a:t>fibrosis</a:t>
            </a:r>
            <a:r>
              <a:rPr lang="fr-FR" dirty="0" smtClean="0"/>
              <a:t>, </a:t>
            </a:r>
            <a:r>
              <a:rPr lang="fr-FR" dirty="0" err="1" smtClean="0"/>
              <a:t>eGFR</a:t>
            </a:r>
            <a:r>
              <a:rPr lang="fr-FR" dirty="0" smtClean="0"/>
              <a:t> at 12 </a:t>
            </a:r>
            <a:r>
              <a:rPr lang="fr-FR" dirty="0" err="1" smtClean="0"/>
              <a:t>months</a:t>
            </a:r>
            <a:r>
              <a:rPr lang="fr-FR" dirty="0" smtClean="0"/>
              <a:t> </a:t>
            </a:r>
            <a:r>
              <a:rPr lang="fr-FR" dirty="0" err="1" smtClean="0"/>
              <a:t>correlated</a:t>
            </a:r>
            <a:r>
              <a:rPr lang="fr-FR" dirty="0" smtClean="0"/>
              <a:t> </a:t>
            </a:r>
            <a:r>
              <a:rPr lang="fr-FR" dirty="0" err="1" smtClean="0"/>
              <a:t>with</a:t>
            </a:r>
            <a:r>
              <a:rPr lang="fr-FR" dirty="0" smtClean="0"/>
              <a:t> </a:t>
            </a:r>
            <a:r>
              <a:rPr lang="fr-FR" dirty="0" err="1" smtClean="0"/>
              <a:t>these</a:t>
            </a:r>
            <a:r>
              <a:rPr lang="fr-FR" baseline="0" dirty="0" smtClean="0"/>
              <a:t> </a:t>
            </a:r>
            <a:r>
              <a:rPr lang="fr-FR" baseline="0" dirty="0" err="1" smtClean="0"/>
              <a:t>different</a:t>
            </a:r>
            <a:r>
              <a:rPr lang="fr-FR" baseline="0" dirty="0" smtClean="0"/>
              <a:t> </a:t>
            </a:r>
            <a:r>
              <a:rPr lang="fr-FR" baseline="0" dirty="0" err="1" smtClean="0"/>
              <a:t>factors</a:t>
            </a:r>
            <a:r>
              <a:rPr lang="fr-FR" baseline="0" dirty="0" smtClean="0"/>
              <a:t> : </a:t>
            </a:r>
            <a:r>
              <a:rPr lang="fr-FR" dirty="0" smtClean="0"/>
              <a:t> </a:t>
            </a:r>
            <a:r>
              <a:rPr lang="fr-FR" dirty="0" err="1" smtClean="0"/>
              <a:t>age</a:t>
            </a:r>
            <a:r>
              <a:rPr lang="fr-FR" dirty="0" smtClean="0"/>
              <a:t>; </a:t>
            </a:r>
            <a:r>
              <a:rPr lang="fr-FR" dirty="0" err="1" smtClean="0"/>
              <a:t>presence</a:t>
            </a:r>
            <a:r>
              <a:rPr lang="fr-FR" dirty="0" smtClean="0"/>
              <a:t> of </a:t>
            </a:r>
            <a:r>
              <a:rPr lang="fr-FR" dirty="0" err="1" smtClean="0"/>
              <a:t>thyroid</a:t>
            </a:r>
            <a:r>
              <a:rPr lang="fr-FR" dirty="0" smtClean="0"/>
              <a:t> </a:t>
            </a:r>
            <a:r>
              <a:rPr lang="fr-FR" dirty="0" err="1" smtClean="0"/>
              <a:t>disease</a:t>
            </a:r>
            <a:r>
              <a:rPr lang="fr-FR" dirty="0" smtClean="0"/>
              <a:t>; </a:t>
            </a:r>
            <a:r>
              <a:rPr lang="fr-FR" dirty="0" err="1" smtClean="0"/>
              <a:t>erythrocyte</a:t>
            </a:r>
            <a:r>
              <a:rPr lang="fr-FR" dirty="0" smtClean="0"/>
              <a:t> </a:t>
            </a:r>
            <a:r>
              <a:rPr lang="fr-FR" dirty="0" err="1" smtClean="0"/>
              <a:t>sedimentation</a:t>
            </a:r>
            <a:r>
              <a:rPr lang="fr-FR" dirty="0" smtClean="0"/>
              <a:t> rate (ESR); </a:t>
            </a:r>
            <a:r>
              <a:rPr lang="fr-FR" dirty="0" err="1" smtClean="0"/>
              <a:t>leukocyturia</a:t>
            </a:r>
            <a:r>
              <a:rPr lang="fr-FR" dirty="0" smtClean="0"/>
              <a:t>; and </a:t>
            </a:r>
            <a:r>
              <a:rPr lang="fr-FR" dirty="0" err="1" smtClean="0"/>
              <a:t>serum</a:t>
            </a:r>
            <a:r>
              <a:rPr lang="fr-FR" dirty="0" smtClean="0"/>
              <a:t> </a:t>
            </a:r>
            <a:r>
              <a:rPr lang="fr-FR" dirty="0" err="1" smtClean="0"/>
              <a:t>creatinine</a:t>
            </a:r>
            <a:r>
              <a:rPr lang="fr-FR" dirty="0" smtClean="0"/>
              <a:t> at the time of </a:t>
            </a:r>
            <a:r>
              <a:rPr lang="fr-FR" dirty="0" err="1" smtClean="0"/>
              <a:t>biopsy</a:t>
            </a:r>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40</a:t>
            </a:fld>
            <a:endParaRPr lang="fr-FR"/>
          </a:p>
        </p:txBody>
      </p:sp>
    </p:spTree>
    <p:extLst>
      <p:ext uri="{BB962C8B-B14F-4D97-AF65-F5344CB8AC3E}">
        <p14:creationId xmlns:p14="http://schemas.microsoft.com/office/powerpoint/2010/main" val="94349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Very cute lady of 25 year old, she was a nurse, she was taking no medication, no non steroid anti inflammatory  drugs, no antibiotic,… </a:t>
            </a:r>
          </a:p>
          <a:p>
            <a:r>
              <a:rPr lang="en-US" dirty="0" smtClean="0"/>
              <a:t>In February 2014, she started to have nosebleeds with high blood pressure until 200/120mmHg, she was treated with  amlodipine 10mg/d, after she started to have edema of the lower limbs which is a common adverse effect of calcic inhibitors, so she switched to </a:t>
            </a:r>
            <a:r>
              <a:rPr lang="en-US" dirty="0" err="1" smtClean="0"/>
              <a:t>Irbisartan</a:t>
            </a:r>
            <a:r>
              <a:rPr lang="en-US" dirty="0" smtClean="0"/>
              <a:t> 150mg/d</a:t>
            </a:r>
          </a:p>
          <a:p>
            <a:r>
              <a:rPr lang="en-US" dirty="0" smtClean="0"/>
              <a:t>But she was a pretty lady, with no cardiovascular risk factor, why will she have a severe hypertension? Is there a secondary cause for this hypertension, </a:t>
            </a:r>
          </a:p>
          <a:p>
            <a:r>
              <a:rPr lang="en-US" dirty="0" smtClean="0"/>
              <a:t>You see the biological findings her, creatinine level of 23 mg/l and estimated GFR of 26, proteinuria of 450mg/d and slight elevated ESR of 37 mm/h, echography of the kidneys and Doppler of the renal arteries show no abnormalities. </a:t>
            </a:r>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4</a:t>
            </a:fld>
            <a:endParaRPr lang="fr-FR"/>
          </a:p>
        </p:txBody>
      </p:sp>
    </p:spTree>
    <p:extLst>
      <p:ext uri="{BB962C8B-B14F-4D97-AF65-F5344CB8AC3E}">
        <p14:creationId xmlns:p14="http://schemas.microsoft.com/office/powerpoint/2010/main" val="743482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Topical</a:t>
            </a:r>
            <a:r>
              <a:rPr lang="fr-FR" dirty="0" smtClean="0"/>
              <a:t> and </a:t>
            </a:r>
            <a:r>
              <a:rPr lang="fr-FR" dirty="0" err="1" smtClean="0"/>
              <a:t>systemic</a:t>
            </a:r>
            <a:r>
              <a:rPr lang="fr-FR" dirty="0" smtClean="0"/>
              <a:t> </a:t>
            </a:r>
            <a:r>
              <a:rPr lang="fr-FR" dirty="0" err="1" smtClean="0"/>
              <a:t>corticosteroids</a:t>
            </a:r>
            <a:r>
              <a:rPr lang="fr-FR" dirty="0" smtClean="0"/>
              <a:t> have been </a:t>
            </a:r>
            <a:r>
              <a:rPr lang="fr-FR" dirty="0" err="1" smtClean="0"/>
              <a:t>used</a:t>
            </a:r>
            <a:r>
              <a:rPr lang="fr-FR" dirty="0" smtClean="0"/>
              <a:t> for </a:t>
            </a:r>
            <a:r>
              <a:rPr lang="fr-FR" dirty="0" err="1" smtClean="0"/>
              <a:t>uveitis</a:t>
            </a:r>
            <a:r>
              <a:rPr lang="fr-FR" dirty="0" smtClean="0"/>
              <a:t> </a:t>
            </a:r>
            <a:r>
              <a:rPr lang="fr-FR" dirty="0" err="1" smtClean="0"/>
              <a:t>with</a:t>
            </a:r>
            <a:r>
              <a:rPr lang="fr-FR" dirty="0" smtClean="0"/>
              <a:t> </a:t>
            </a:r>
            <a:r>
              <a:rPr lang="fr-FR" dirty="0" err="1" smtClean="0"/>
              <a:t>success</a:t>
            </a:r>
            <a:r>
              <a:rPr lang="fr-FR" dirty="0" smtClean="0"/>
              <a:t>.</a:t>
            </a:r>
          </a:p>
          <a:p>
            <a:r>
              <a:rPr lang="fr-FR" dirty="0" err="1" smtClean="0"/>
              <a:t>Infrequently</a:t>
            </a:r>
            <a:r>
              <a:rPr lang="fr-FR" dirty="0" smtClean="0"/>
              <a:t>, </a:t>
            </a:r>
            <a:r>
              <a:rPr lang="fr-FR" dirty="0" err="1" smtClean="0"/>
              <a:t>steroid-sparing</a:t>
            </a:r>
            <a:r>
              <a:rPr lang="fr-FR" dirty="0" smtClean="0"/>
              <a:t> immunosuppressive agents </a:t>
            </a:r>
            <a:r>
              <a:rPr lang="fr-FR" dirty="0" err="1" smtClean="0"/>
              <a:t>such</a:t>
            </a:r>
            <a:r>
              <a:rPr lang="fr-FR" dirty="0" smtClean="0"/>
              <a:t> as cyclosporine, </a:t>
            </a:r>
            <a:r>
              <a:rPr lang="fr-FR" dirty="0" err="1" smtClean="0"/>
              <a:t>methotrexate</a:t>
            </a:r>
            <a:r>
              <a:rPr lang="fr-FR" dirty="0" smtClean="0"/>
              <a:t>, and </a:t>
            </a:r>
            <a:r>
              <a:rPr lang="fr-FR" dirty="0" err="1" smtClean="0"/>
              <a:t>Mycophenolate</a:t>
            </a:r>
            <a:r>
              <a:rPr lang="fr-FR" dirty="0" smtClean="0"/>
              <a:t> </a:t>
            </a:r>
            <a:r>
              <a:rPr lang="fr-FR" dirty="0" err="1" smtClean="0"/>
              <a:t>Mofetil</a:t>
            </a:r>
            <a:r>
              <a:rPr lang="fr-FR" dirty="0" smtClean="0"/>
              <a:t> are </a:t>
            </a:r>
            <a:r>
              <a:rPr lang="fr-FR" dirty="0" err="1" smtClean="0"/>
              <a:t>needed</a:t>
            </a:r>
            <a:r>
              <a:rPr lang="fr-FR"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As </a:t>
            </a:r>
            <a:r>
              <a:rPr lang="fr-FR" dirty="0" err="1" smtClean="0"/>
              <a:t>we</a:t>
            </a:r>
            <a:r>
              <a:rPr lang="fr-FR" dirty="0" smtClean="0"/>
              <a:t> </a:t>
            </a:r>
            <a:r>
              <a:rPr lang="fr-FR" dirty="0" err="1" smtClean="0"/>
              <a:t>said</a:t>
            </a:r>
            <a:r>
              <a:rPr lang="fr-FR" dirty="0" smtClean="0"/>
              <a:t> </a:t>
            </a:r>
            <a:r>
              <a:rPr lang="fr-FR" dirty="0" err="1" smtClean="0"/>
              <a:t>before</a:t>
            </a:r>
            <a:r>
              <a:rPr lang="fr-FR" dirty="0" smtClean="0"/>
              <a:t> … </a:t>
            </a:r>
            <a:r>
              <a:rPr lang="fr-FR" dirty="0" err="1" smtClean="0"/>
              <a:t>Recurrences</a:t>
            </a:r>
            <a:r>
              <a:rPr lang="fr-FR" dirty="0" smtClean="0"/>
              <a:t> and relapses of </a:t>
            </a:r>
            <a:r>
              <a:rPr lang="fr-FR" dirty="0" err="1" smtClean="0"/>
              <a:t>uveitis</a:t>
            </a:r>
            <a:r>
              <a:rPr lang="fr-FR" dirty="0" smtClean="0"/>
              <a:t> are </a:t>
            </a:r>
            <a:r>
              <a:rPr lang="fr-FR" dirty="0" err="1" smtClean="0"/>
              <a:t>common</a:t>
            </a:r>
            <a:r>
              <a:rPr lang="fr-FR" dirty="0" smtClean="0"/>
              <a:t>.</a:t>
            </a:r>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41</a:t>
            </a:fld>
            <a:endParaRPr lang="fr-FR"/>
          </a:p>
        </p:txBody>
      </p:sp>
    </p:spTree>
    <p:extLst>
      <p:ext uri="{BB962C8B-B14F-4D97-AF65-F5344CB8AC3E}">
        <p14:creationId xmlns:p14="http://schemas.microsoft.com/office/powerpoint/2010/main" val="80273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Is TINU syndrome </a:t>
            </a:r>
            <a:r>
              <a:rPr lang="fr-FR" dirty="0" err="1" smtClean="0"/>
              <a:t>realy</a:t>
            </a:r>
            <a:r>
              <a:rPr lang="fr-FR" dirty="0" smtClean="0"/>
              <a:t> rare or </a:t>
            </a:r>
            <a:r>
              <a:rPr lang="fr-FR" dirty="0" err="1" smtClean="0"/>
              <a:t>it</a:t>
            </a:r>
            <a:r>
              <a:rPr lang="fr-FR" dirty="0" smtClean="0"/>
              <a:t> </a:t>
            </a:r>
            <a:r>
              <a:rPr lang="fr-FR" dirty="0" err="1" smtClean="0"/>
              <a:t>is</a:t>
            </a:r>
            <a:r>
              <a:rPr lang="fr-FR" dirty="0" smtClean="0"/>
              <a:t> </a:t>
            </a:r>
            <a:r>
              <a:rPr lang="fr-FR" dirty="0" err="1" smtClean="0"/>
              <a:t>under-estimated</a:t>
            </a:r>
            <a:r>
              <a:rPr lang="fr-FR" dirty="0" smtClean="0"/>
              <a:t> and </a:t>
            </a:r>
            <a:r>
              <a:rPr lang="fr-FR" dirty="0" err="1" smtClean="0"/>
              <a:t>under</a:t>
            </a:r>
            <a:r>
              <a:rPr lang="fr-FR" dirty="0" smtClean="0"/>
              <a:t> </a:t>
            </a:r>
            <a:r>
              <a:rPr lang="fr-FR" dirty="0" err="1" smtClean="0"/>
              <a:t>diagnosed</a:t>
            </a:r>
            <a:r>
              <a:rPr lang="fr-FR" dirty="0" smtClean="0"/>
              <a:t>?</a:t>
            </a:r>
          </a:p>
          <a:p>
            <a:r>
              <a:rPr lang="fr-FR" dirty="0" err="1" smtClean="0"/>
              <a:t>Why</a:t>
            </a:r>
            <a:r>
              <a:rPr lang="fr-FR" dirty="0" smtClean="0"/>
              <a:t> </a:t>
            </a:r>
            <a:r>
              <a:rPr lang="fr-FR" dirty="0" err="1" smtClean="0"/>
              <a:t>pathogenesis</a:t>
            </a:r>
            <a:r>
              <a:rPr lang="fr-FR" dirty="0" smtClean="0"/>
              <a:t> </a:t>
            </a:r>
            <a:r>
              <a:rPr lang="fr-FR" dirty="0" err="1" smtClean="0"/>
              <a:t>still</a:t>
            </a:r>
            <a:r>
              <a:rPr lang="fr-FR" dirty="0" smtClean="0"/>
              <a:t> </a:t>
            </a:r>
            <a:r>
              <a:rPr lang="fr-FR" dirty="0" err="1" smtClean="0"/>
              <a:t>unkown</a:t>
            </a:r>
            <a:r>
              <a:rPr lang="fr-FR" dirty="0" smtClean="0"/>
              <a:t>? Is </a:t>
            </a:r>
            <a:r>
              <a:rPr lang="fr-FR" dirty="0" err="1" smtClean="0"/>
              <a:t>it</a:t>
            </a:r>
            <a:r>
              <a:rPr lang="fr-FR" dirty="0" smtClean="0"/>
              <a:t> </a:t>
            </a:r>
            <a:r>
              <a:rPr lang="fr-FR" dirty="0" err="1" smtClean="0"/>
              <a:t>related</a:t>
            </a:r>
            <a:r>
              <a:rPr lang="fr-FR" dirty="0" smtClean="0"/>
              <a:t> to auto-immune </a:t>
            </a:r>
            <a:r>
              <a:rPr lang="fr-FR" dirty="0" err="1" smtClean="0"/>
              <a:t>origin</a:t>
            </a:r>
            <a:r>
              <a:rPr lang="fr-FR" dirty="0" smtClean="0"/>
              <a:t>? To </a:t>
            </a:r>
            <a:r>
              <a:rPr lang="fr-FR" dirty="0" err="1" smtClean="0"/>
              <a:t>unswer</a:t>
            </a:r>
            <a:r>
              <a:rPr lang="fr-FR" dirty="0" smtClean="0"/>
              <a:t> to </a:t>
            </a:r>
            <a:r>
              <a:rPr lang="fr-FR" dirty="0" err="1" smtClean="0"/>
              <a:t>this</a:t>
            </a:r>
            <a:r>
              <a:rPr lang="fr-FR" baseline="0" dirty="0" smtClean="0"/>
              <a:t> question, </a:t>
            </a:r>
            <a:r>
              <a:rPr lang="fr-FR" baseline="0" dirty="0" err="1" smtClean="0"/>
              <a:t>we</a:t>
            </a:r>
            <a:r>
              <a:rPr lang="fr-FR" baseline="0" dirty="0" smtClean="0"/>
              <a:t> </a:t>
            </a:r>
            <a:r>
              <a:rPr lang="fr-FR" baseline="0" dirty="0" err="1" smtClean="0"/>
              <a:t>need</a:t>
            </a:r>
            <a:r>
              <a:rPr lang="fr-FR" baseline="0" dirty="0" smtClean="0"/>
              <a:t> </a:t>
            </a:r>
            <a:r>
              <a:rPr lang="fr-FR" baseline="0" dirty="0" err="1" smtClean="0"/>
              <a:t>studies</a:t>
            </a:r>
            <a:r>
              <a:rPr lang="fr-FR" baseline="0" dirty="0" smtClean="0"/>
              <a:t> </a:t>
            </a:r>
            <a:r>
              <a:rPr lang="fr-FR" baseline="0" dirty="0" err="1" smtClean="0"/>
              <a:t>based</a:t>
            </a:r>
            <a:r>
              <a:rPr lang="fr-FR" baseline="0" dirty="0" smtClean="0"/>
              <a:t> on </a:t>
            </a:r>
            <a:r>
              <a:rPr lang="fr-FR" baseline="0" dirty="0" err="1" smtClean="0"/>
              <a:t>lage</a:t>
            </a:r>
            <a:r>
              <a:rPr lang="fr-FR" baseline="0" dirty="0" smtClean="0"/>
              <a:t> </a:t>
            </a:r>
            <a:r>
              <a:rPr lang="fr-FR" baseline="0" dirty="0" err="1" smtClean="0"/>
              <a:t>numbre</a:t>
            </a:r>
            <a:r>
              <a:rPr lang="fr-FR" baseline="0" dirty="0" smtClean="0"/>
              <a:t> of patients </a:t>
            </a:r>
            <a:r>
              <a:rPr lang="fr-FR" baseline="0" dirty="0" err="1" smtClean="0"/>
              <a:t>which</a:t>
            </a:r>
            <a:r>
              <a:rPr lang="fr-FR" baseline="0" dirty="0" smtClean="0"/>
              <a:t> </a:t>
            </a:r>
            <a:r>
              <a:rPr lang="fr-FR" baseline="0" dirty="0" err="1" smtClean="0"/>
              <a:t>is</a:t>
            </a:r>
            <a:r>
              <a:rPr lang="fr-FR" baseline="0" dirty="0" smtClean="0"/>
              <a:t> a </a:t>
            </a:r>
            <a:r>
              <a:rPr lang="fr-FR" baseline="0" dirty="0" err="1" smtClean="0"/>
              <a:t>little</a:t>
            </a:r>
            <a:r>
              <a:rPr lang="fr-FR" baseline="0" dirty="0" smtClean="0"/>
              <a:t> bit </a:t>
            </a:r>
            <a:r>
              <a:rPr lang="fr-FR" baseline="0" dirty="0" err="1" smtClean="0"/>
              <a:t>difficult</a:t>
            </a:r>
            <a:r>
              <a:rPr lang="fr-FR" baseline="0" dirty="0" smtClean="0"/>
              <a:t> </a:t>
            </a:r>
          </a:p>
          <a:p>
            <a:r>
              <a:rPr lang="fr-FR" baseline="0" dirty="0" smtClean="0"/>
              <a:t>Can </a:t>
            </a:r>
            <a:r>
              <a:rPr lang="fr-FR" baseline="0" dirty="0" err="1" smtClean="0"/>
              <a:t>mCRP</a:t>
            </a:r>
            <a:r>
              <a:rPr lang="fr-FR" baseline="0" dirty="0" smtClean="0"/>
              <a:t> </a:t>
            </a:r>
            <a:r>
              <a:rPr lang="fr-FR" baseline="0" dirty="0" err="1" smtClean="0"/>
              <a:t>levels</a:t>
            </a:r>
            <a:r>
              <a:rPr lang="fr-FR" baseline="0" dirty="0" smtClean="0"/>
              <a:t> replace </a:t>
            </a:r>
            <a:r>
              <a:rPr lang="fr-FR" baseline="0" dirty="0" err="1" smtClean="0"/>
              <a:t>renal</a:t>
            </a:r>
            <a:r>
              <a:rPr lang="fr-FR" baseline="0" dirty="0" smtClean="0"/>
              <a:t> </a:t>
            </a:r>
            <a:r>
              <a:rPr lang="fr-FR" baseline="0" dirty="0" err="1" smtClean="0"/>
              <a:t>biopsy</a:t>
            </a:r>
            <a:r>
              <a:rPr lang="fr-FR" baseline="0" dirty="0" smtClean="0"/>
              <a:t> </a:t>
            </a:r>
            <a:r>
              <a:rPr lang="fr-FR" baseline="0" dirty="0" err="1" smtClean="0"/>
              <a:t>which</a:t>
            </a:r>
            <a:r>
              <a:rPr lang="fr-FR" baseline="0" dirty="0" smtClean="0"/>
              <a:t> </a:t>
            </a:r>
            <a:r>
              <a:rPr lang="fr-FR" baseline="0" dirty="0" err="1" smtClean="0"/>
              <a:t>is</a:t>
            </a:r>
            <a:r>
              <a:rPr lang="fr-FR" baseline="0" dirty="0" smtClean="0"/>
              <a:t> an invasive </a:t>
            </a:r>
            <a:r>
              <a:rPr lang="fr-FR" baseline="0" dirty="0" err="1" smtClean="0"/>
              <a:t>procedure</a:t>
            </a:r>
            <a:r>
              <a:rPr lang="fr-FR" baseline="0" dirty="0" smtClean="0"/>
              <a:t>?</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Some others said that TINU syndrome is secondary to immunological disorders as evidenced interstitial infiltrate of the renal parenchyma, the inflammatory disease of the uvea and good response to corticosteroid therapy. Can these words be transformed to a diagnosis </a:t>
            </a:r>
            <a:r>
              <a:rPr lang="en-US" sz="1200" b="1" dirty="0" err="1" smtClean="0"/>
              <a:t>creteria</a:t>
            </a:r>
            <a:r>
              <a:rPr lang="en-US" sz="1200" b="1" baseline="0" dirty="0" smtClean="0"/>
              <a:t>? </a:t>
            </a:r>
            <a:r>
              <a:rPr lang="fr-FR" sz="1200" b="1" baseline="0" dirty="0" err="1" smtClean="0"/>
              <a:t>Perhaps</a:t>
            </a:r>
            <a:r>
              <a:rPr lang="fr-FR" sz="1200" b="1" baseline="0" dirty="0" smtClean="0"/>
              <a:t> </a:t>
            </a:r>
            <a:r>
              <a:rPr lang="fr-FR" sz="1200" b="1" baseline="0" dirty="0" err="1" smtClean="0"/>
              <a:t>research</a:t>
            </a:r>
            <a:r>
              <a:rPr lang="fr-FR" sz="1200" b="1" baseline="0" dirty="0" smtClean="0"/>
              <a:t> of </a:t>
            </a:r>
            <a:r>
              <a:rPr lang="fr-FR" sz="1200" b="1" baseline="0" dirty="0" err="1" smtClean="0"/>
              <a:t>next</a:t>
            </a:r>
            <a:r>
              <a:rPr lang="fr-FR" sz="1200" b="1" baseline="0" dirty="0" smtClean="0"/>
              <a:t> </a:t>
            </a:r>
            <a:r>
              <a:rPr lang="fr-FR" sz="1200" b="1" baseline="0" dirty="0" err="1" smtClean="0"/>
              <a:t>years</a:t>
            </a:r>
            <a:r>
              <a:rPr lang="fr-FR" sz="1200" b="1" baseline="0" dirty="0" smtClean="0"/>
              <a:t>  </a:t>
            </a:r>
            <a:r>
              <a:rPr lang="fr-FR" sz="1200" b="1" baseline="0" dirty="0" err="1" smtClean="0"/>
              <a:t>will</a:t>
            </a:r>
            <a:r>
              <a:rPr lang="fr-FR" sz="1200" b="1" baseline="0" dirty="0" smtClean="0"/>
              <a:t> </a:t>
            </a:r>
            <a:r>
              <a:rPr lang="fr-FR" sz="1200" b="1" baseline="0" dirty="0" err="1" smtClean="0"/>
              <a:t>unswer</a:t>
            </a:r>
            <a:r>
              <a:rPr lang="fr-FR" sz="1200" b="1" baseline="0" dirty="0" smtClean="0"/>
              <a:t> to all </a:t>
            </a:r>
            <a:r>
              <a:rPr lang="fr-FR" sz="1200" b="1" baseline="0" dirty="0" err="1" smtClean="0"/>
              <a:t>these</a:t>
            </a:r>
            <a:r>
              <a:rPr lang="fr-FR" sz="1200" b="1" baseline="0" dirty="0" smtClean="0"/>
              <a:t> questions … </a:t>
            </a:r>
            <a:r>
              <a:rPr lang="fr-FR" sz="1200" b="1" baseline="0" dirty="0" err="1" smtClean="0"/>
              <a:t>thank</a:t>
            </a:r>
            <a:r>
              <a:rPr lang="fr-FR" sz="1200" b="1" baseline="0" dirty="0" smtClean="0"/>
              <a:t> </a:t>
            </a:r>
            <a:r>
              <a:rPr lang="fr-FR" sz="1200" b="1" baseline="0" dirty="0" err="1" smtClean="0"/>
              <a:t>you</a:t>
            </a:r>
            <a:endParaRPr lang="fr-FR" sz="1200" b="1" dirty="0" smtClean="0"/>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42</a:t>
            </a:fld>
            <a:endParaRPr lang="fr-FR"/>
          </a:p>
        </p:txBody>
      </p:sp>
    </p:spTree>
    <p:extLst>
      <p:ext uri="{BB962C8B-B14F-4D97-AF65-F5344CB8AC3E}">
        <p14:creationId xmlns:p14="http://schemas.microsoft.com/office/powerpoint/2010/main" val="1371205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On march, she experienced eye pain with redness, decreased visual acuity and </a:t>
            </a:r>
            <a:r>
              <a:rPr lang="en-US" dirty="0" err="1" smtClean="0"/>
              <a:t>phtophobia</a:t>
            </a:r>
            <a:r>
              <a:rPr lang="en-US" dirty="0" smtClean="0"/>
              <a:t> : cardinal signs of uveitis, it was </a:t>
            </a:r>
            <a:r>
              <a:rPr lang="en-US" dirty="0" err="1" smtClean="0"/>
              <a:t>actialy</a:t>
            </a:r>
            <a:r>
              <a:rPr lang="en-US" dirty="0" smtClean="0"/>
              <a:t> an acute unilateral anterior uveitis … for that she </a:t>
            </a:r>
            <a:r>
              <a:rPr lang="en-US" dirty="0" err="1" smtClean="0"/>
              <a:t>receved</a:t>
            </a:r>
            <a:r>
              <a:rPr lang="en-US" dirty="0" smtClean="0"/>
              <a:t> local treatment </a:t>
            </a:r>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5</a:t>
            </a:fld>
            <a:endParaRPr lang="fr-FR"/>
          </a:p>
        </p:txBody>
      </p:sp>
    </p:spTree>
    <p:extLst>
      <p:ext uri="{BB962C8B-B14F-4D97-AF65-F5344CB8AC3E}">
        <p14:creationId xmlns:p14="http://schemas.microsoft.com/office/powerpoint/2010/main" val="2361885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In </a:t>
            </a:r>
            <a:r>
              <a:rPr lang="en-US" dirty="0" err="1" smtClean="0"/>
              <a:t>april</a:t>
            </a:r>
            <a:r>
              <a:rPr lang="en-US" dirty="0" smtClean="0"/>
              <a:t>, she was </a:t>
            </a:r>
            <a:r>
              <a:rPr lang="en-US" dirty="0" err="1" smtClean="0"/>
              <a:t>reffered</a:t>
            </a:r>
            <a:r>
              <a:rPr lang="en-US" dirty="0" smtClean="0"/>
              <a:t> to us for </a:t>
            </a:r>
            <a:r>
              <a:rPr lang="en-US" dirty="0" err="1" smtClean="0"/>
              <a:t>futher</a:t>
            </a:r>
            <a:r>
              <a:rPr lang="en-US" dirty="0" smtClean="0"/>
              <a:t> exploration </a:t>
            </a:r>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6</a:t>
            </a:fld>
            <a:endParaRPr lang="fr-FR"/>
          </a:p>
        </p:txBody>
      </p:sp>
    </p:spTree>
    <p:extLst>
      <p:ext uri="{BB962C8B-B14F-4D97-AF65-F5344CB8AC3E}">
        <p14:creationId xmlns:p14="http://schemas.microsoft.com/office/powerpoint/2010/main" val="1238467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When examining the patient, she was afebrile, with </a:t>
            </a:r>
            <a:r>
              <a:rPr lang="en-US" dirty="0" err="1" smtClean="0"/>
              <a:t>hight</a:t>
            </a:r>
            <a:r>
              <a:rPr lang="en-US" dirty="0" smtClean="0"/>
              <a:t> blood pressure class II and unwanted weight loss of 6Kg in less than 03 months, she was </a:t>
            </a:r>
            <a:r>
              <a:rPr lang="en-US" dirty="0" err="1" smtClean="0"/>
              <a:t>hapy</a:t>
            </a:r>
            <a:r>
              <a:rPr lang="en-US" dirty="0" smtClean="0"/>
              <a:t> with here weight loss</a:t>
            </a:r>
          </a:p>
          <a:p>
            <a:r>
              <a:rPr lang="en-US" dirty="0" smtClean="0"/>
              <a:t>She presented an </a:t>
            </a:r>
            <a:r>
              <a:rPr lang="en-US" dirty="0" err="1" smtClean="0"/>
              <a:t>anaemic</a:t>
            </a:r>
            <a:r>
              <a:rPr lang="en-US" dirty="0" smtClean="0"/>
              <a:t> syndrome : pallor, dyspnea, </a:t>
            </a:r>
            <a:r>
              <a:rPr lang="en-US" dirty="0" err="1" smtClean="0"/>
              <a:t>holosystolic</a:t>
            </a:r>
            <a:r>
              <a:rPr lang="en-US" dirty="0" smtClean="0"/>
              <a:t> heart murmur in the mitral area without heart failure signs, she was having traces of protein and hematuria in the dipstick and ocular fundus showed grade I hypertensive retinopathy</a:t>
            </a:r>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7</a:t>
            </a:fld>
            <a:endParaRPr lang="fr-FR"/>
          </a:p>
        </p:txBody>
      </p:sp>
    </p:spTree>
    <p:extLst>
      <p:ext uri="{BB962C8B-B14F-4D97-AF65-F5344CB8AC3E}">
        <p14:creationId xmlns:p14="http://schemas.microsoft.com/office/powerpoint/2010/main" val="1302484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Biological finding showed essentially a renal problem : elevated urea levels, creatinine of 32.1 mg/l and an estimated GFR of 18.71, so my lady was degrading her renal function, with signs of chronic kidney failure : </a:t>
            </a:r>
            <a:r>
              <a:rPr lang="en-US" dirty="0" err="1" smtClean="0"/>
              <a:t>anaemia</a:t>
            </a:r>
            <a:r>
              <a:rPr lang="en-US" dirty="0" smtClean="0"/>
              <a:t>, hypocalcemia, hyperphosphatemia </a:t>
            </a:r>
          </a:p>
          <a:p>
            <a:r>
              <a:rPr lang="en-US" dirty="0" smtClean="0"/>
              <a:t>fortunately for her, no other signs of organ impairment and when searching for auto immune disorder, tests were negative, and also serological test were negative  looking for an infectious agent spatially because my patient was a nurse and of curse she is exposed to high infectious risk .</a:t>
            </a:r>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8</a:t>
            </a:fld>
            <a:endParaRPr lang="fr-FR"/>
          </a:p>
        </p:txBody>
      </p:sp>
    </p:spTree>
    <p:extLst>
      <p:ext uri="{BB962C8B-B14F-4D97-AF65-F5344CB8AC3E}">
        <p14:creationId xmlns:p14="http://schemas.microsoft.com/office/powerpoint/2010/main" val="297786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Because of severe hypertension, we looked for ventricular hypertrophy using echo and EKG … negative results, and Doppler of renal arteries was normal,</a:t>
            </a:r>
          </a:p>
          <a:p>
            <a:r>
              <a:rPr lang="en-US" dirty="0" smtClean="0"/>
              <a:t>When doing a renal echography, patient started to have an increased renal cortical echogenicity, remember … echo of 2 months ago was normal</a:t>
            </a:r>
          </a:p>
          <a:p>
            <a:r>
              <a:rPr lang="en-US" dirty="0" smtClean="0"/>
              <a:t>Kidney biopsy with histological examination showed a non </a:t>
            </a:r>
            <a:r>
              <a:rPr lang="en-US" dirty="0" err="1" smtClean="0"/>
              <a:t>caseating</a:t>
            </a:r>
            <a:r>
              <a:rPr lang="en-US" dirty="0" smtClean="0"/>
              <a:t> granuloma in the interstitial tissue with presence of rare hyaline casts in the kidney tubules, and tubule-interstitial nephritis with granulomatous lesions in the medullary parenchyma.</a:t>
            </a:r>
          </a:p>
          <a:p>
            <a:r>
              <a:rPr lang="en-US" dirty="0" smtClean="0"/>
              <a:t>If I summarize : renal function impairment which goes quickly and TIN, my patient needed  urgent treatment, she was flashed pulse IV corticosteroid 500 mg/d, 3 consecutive days  followed by high-dose daily CTC 1mg/kg/d, with the other treatment an of curse </a:t>
            </a:r>
            <a:r>
              <a:rPr lang="en-US" dirty="0" err="1" smtClean="0"/>
              <a:t>Irbesartan</a:t>
            </a:r>
            <a:r>
              <a:rPr lang="en-US" dirty="0" smtClean="0"/>
              <a:t>, </a:t>
            </a:r>
            <a:r>
              <a:rPr lang="en-US" dirty="0" err="1" smtClean="0"/>
              <a:t>Nicardipine</a:t>
            </a:r>
            <a:r>
              <a:rPr lang="en-US" dirty="0" smtClean="0"/>
              <a:t>, for reducing hypertension</a:t>
            </a:r>
          </a:p>
          <a:p>
            <a:endParaRPr lang="fr-FR" dirty="0"/>
          </a:p>
        </p:txBody>
      </p:sp>
      <p:sp>
        <p:nvSpPr>
          <p:cNvPr id="4" name="Espace réservé du numéro de diapositive 3"/>
          <p:cNvSpPr>
            <a:spLocks noGrp="1"/>
          </p:cNvSpPr>
          <p:nvPr>
            <p:ph type="sldNum" sz="quarter" idx="10"/>
          </p:nvPr>
        </p:nvSpPr>
        <p:spPr/>
        <p:txBody>
          <a:bodyPr/>
          <a:lstStyle/>
          <a:p>
            <a:fld id="{574A354B-9212-4A69-B45A-DDCE142D1D6F}" type="slidenum">
              <a:rPr lang="fr-FR" smtClean="0"/>
              <a:t>9</a:t>
            </a:fld>
            <a:endParaRPr lang="fr-FR"/>
          </a:p>
        </p:txBody>
      </p:sp>
    </p:spTree>
    <p:extLst>
      <p:ext uri="{BB962C8B-B14F-4D97-AF65-F5344CB8AC3E}">
        <p14:creationId xmlns:p14="http://schemas.microsoft.com/office/powerpoint/2010/main" val="3006962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01/04/2016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01/04/2016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01/04/2016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t>01/04/2016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t>01/04/2016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t>01/04/2016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t>01/04/2016</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t>01/04/2016</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t>01/04/2016</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01/04/2016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01/04/2016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t>01/04/2016</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png"/><Relationship Id="rId7" Type="http://schemas.openxmlformats.org/officeDocument/2006/relationships/diagramColors" Target="../diagrams/colors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0.png"/><Relationship Id="rId7" Type="http://schemas.openxmlformats.org/officeDocument/2006/relationships/diagramColors" Target="../diagrams/colors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0.png"/><Relationship Id="rId7" Type="http://schemas.openxmlformats.org/officeDocument/2006/relationships/diagramColors" Target="../diagrams/colors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7.png"/><Relationship Id="rId4" Type="http://schemas.openxmlformats.org/officeDocument/2006/relationships/diagramData" Target="../diagrams/data1.xml"/><Relationship Id="rId9"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7.png"/><Relationship Id="rId4" Type="http://schemas.openxmlformats.org/officeDocument/2006/relationships/diagramData" Target="../diagrams/data2.xml"/><Relationship Id="rId9"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6.jp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47093"/>
            <a:ext cx="6026756" cy="3960440"/>
          </a:xfrm>
          <a:prstGeom prst="rect">
            <a:avLst/>
          </a:prstGeom>
          <a:noFill/>
          <a:ln>
            <a:noFill/>
          </a:ln>
          <a:effectLst>
            <a:reflection blurRad="6350" endPos="5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artisticGlowEdges/>
                    </a14:imgEffect>
                    <a14:imgEffect>
                      <a14:colorTemperature colorTemp="6125"/>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28999" y="0"/>
            <a:ext cx="3168352" cy="3960440"/>
          </a:xfrm>
          <a:prstGeom prst="rect">
            <a:avLst/>
          </a:prstGeom>
          <a:noFill/>
          <a:ln>
            <a:noFill/>
          </a:ln>
          <a:effectLst>
            <a:reflection blurRad="6350" stA="50000" endA="300" endPos="55000" dir="5400000" sy="-100000" algn="bl" rotWithShape="0"/>
          </a:effec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 y="12700"/>
            <a:ext cx="9169400" cy="684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647564" y="822598"/>
            <a:ext cx="7848872" cy="2800767"/>
          </a:xfrm>
          <a:prstGeom prst="rect">
            <a:avLst/>
          </a:prstGeom>
          <a:noFill/>
        </p:spPr>
        <p:txBody>
          <a:bodyPr wrap="square" rtlCol="0">
            <a:spAutoFit/>
          </a:bodyPr>
          <a:lstStyle/>
          <a:p>
            <a:pPr algn="ctr"/>
            <a:r>
              <a:rPr lang="en-US" sz="4400" b="1" dirty="0">
                <a:latin typeface="Stencil" panose="040409050D0802020404" pitchFamily="82" charset="0"/>
                <a:ea typeface="Verdana" panose="020B0604030504040204" pitchFamily="34" charset="0"/>
                <a:cs typeface="Verdana" panose="020B0604030504040204" pitchFamily="34" charset="0"/>
              </a:rPr>
              <a:t>Acute renal failure and </a:t>
            </a:r>
            <a:r>
              <a:rPr lang="en-US" sz="4400" b="1" dirty="0" smtClean="0">
                <a:latin typeface="Stencil" panose="040409050D0802020404" pitchFamily="82" charset="0"/>
                <a:ea typeface="Verdana" panose="020B0604030504040204" pitchFamily="34" charset="0"/>
                <a:cs typeface="Verdana" panose="020B0604030504040204" pitchFamily="34" charset="0"/>
              </a:rPr>
              <a:t>uveitis </a:t>
            </a:r>
            <a:r>
              <a:rPr lang="en-US" sz="4400" b="1" dirty="0">
                <a:latin typeface="Stencil" panose="040409050D0802020404" pitchFamily="82" charset="0"/>
                <a:ea typeface="Verdana" panose="020B0604030504040204" pitchFamily="34" charset="0"/>
                <a:cs typeface="Verdana" panose="020B0604030504040204" pitchFamily="34" charset="0"/>
              </a:rPr>
              <a:t>which diagnosis is most likely in internal medicine? </a:t>
            </a:r>
            <a:endParaRPr lang="fr-FR" sz="4400" b="1" dirty="0">
              <a:latin typeface="Stencil" panose="040409050D0802020404" pitchFamily="82" charset="0"/>
              <a:ea typeface="Verdana" panose="020B0604030504040204" pitchFamily="34" charset="0"/>
              <a:cs typeface="Verdana" panose="020B0604030504040204" pitchFamily="34" charset="0"/>
            </a:endParaRPr>
          </a:p>
        </p:txBody>
      </p:sp>
      <p:sp>
        <p:nvSpPr>
          <p:cNvPr id="7" name="ZoneTexte 6"/>
          <p:cNvSpPr txBox="1"/>
          <p:nvPr/>
        </p:nvSpPr>
        <p:spPr>
          <a:xfrm>
            <a:off x="1462403" y="3906574"/>
            <a:ext cx="6552728" cy="1077218"/>
          </a:xfrm>
          <a:prstGeom prst="rect">
            <a:avLst/>
          </a:prstGeom>
          <a:noFill/>
        </p:spPr>
        <p:txBody>
          <a:bodyPr wrap="square" rtlCol="0">
            <a:spAutoFit/>
          </a:bodyPr>
          <a:lstStyle/>
          <a:p>
            <a:pPr algn="ctr"/>
            <a:r>
              <a:rPr lang="en-US" sz="3200" b="1" dirty="0" smtClean="0">
                <a:latin typeface="Aharoni" panose="02010803020104030203" pitchFamily="2" charset="-79"/>
                <a:ea typeface="Adobe Fan Heiti Std B" pitchFamily="34" charset="-128"/>
                <a:cs typeface="Aharoni" panose="02010803020104030203" pitchFamily="2" charset="-79"/>
              </a:rPr>
              <a:t>TINU syndrome</a:t>
            </a:r>
          </a:p>
          <a:p>
            <a:pPr algn="ctr"/>
            <a:r>
              <a:rPr lang="en-US" sz="3200" b="1" dirty="0">
                <a:latin typeface="Aharoni" panose="02010803020104030203" pitchFamily="2" charset="-79"/>
                <a:ea typeface="Adobe Fan Heiti Std B" pitchFamily="34" charset="-128"/>
                <a:cs typeface="Aharoni" panose="02010803020104030203" pitchFamily="2" charset="-79"/>
              </a:rPr>
              <a:t>T</a:t>
            </a:r>
            <a:r>
              <a:rPr lang="en-US" sz="3200" b="1" dirty="0" smtClean="0">
                <a:latin typeface="Aharoni" panose="02010803020104030203" pitchFamily="2" charset="-79"/>
                <a:ea typeface="Adobe Fan Heiti Std B" pitchFamily="34" charset="-128"/>
                <a:cs typeface="Aharoni" panose="02010803020104030203" pitchFamily="2" charset="-79"/>
              </a:rPr>
              <a:t>hrough </a:t>
            </a:r>
            <a:r>
              <a:rPr lang="en-US" sz="3200" b="1" dirty="0">
                <a:latin typeface="Aharoni" panose="02010803020104030203" pitchFamily="2" charset="-79"/>
                <a:ea typeface="Adobe Fan Heiti Std B" pitchFamily="34" charset="-128"/>
                <a:cs typeface="Aharoni" panose="02010803020104030203" pitchFamily="2" charset="-79"/>
              </a:rPr>
              <a:t>T</a:t>
            </a:r>
            <a:r>
              <a:rPr lang="en-US" sz="3200" b="1" dirty="0" smtClean="0">
                <a:latin typeface="Aharoni" panose="02010803020104030203" pitchFamily="2" charset="-79"/>
                <a:ea typeface="Adobe Fan Heiti Std B" pitchFamily="34" charset="-128"/>
                <a:cs typeface="Aharoni" panose="02010803020104030203" pitchFamily="2" charset="-79"/>
              </a:rPr>
              <a:t>wo </a:t>
            </a:r>
            <a:r>
              <a:rPr lang="en-US" sz="3200" b="1" dirty="0">
                <a:latin typeface="Aharoni" panose="02010803020104030203" pitchFamily="2" charset="-79"/>
                <a:ea typeface="Adobe Fan Heiti Std B" pitchFamily="34" charset="-128"/>
                <a:cs typeface="Aharoni" panose="02010803020104030203" pitchFamily="2" charset="-79"/>
              </a:rPr>
              <a:t>O</a:t>
            </a:r>
            <a:r>
              <a:rPr lang="en-US" sz="3200" b="1" dirty="0" smtClean="0">
                <a:latin typeface="Aharoni" panose="02010803020104030203" pitchFamily="2" charset="-79"/>
                <a:ea typeface="Adobe Fan Heiti Std B" pitchFamily="34" charset="-128"/>
                <a:cs typeface="Aharoni" panose="02010803020104030203" pitchFamily="2" charset="-79"/>
              </a:rPr>
              <a:t>bservations</a:t>
            </a:r>
            <a:endParaRPr lang="en-US" sz="3200" b="1" dirty="0">
              <a:latin typeface="Aharoni" panose="02010803020104030203" pitchFamily="2" charset="-79"/>
              <a:ea typeface="Adobe Fan Heiti Std B" pitchFamily="34" charset="-128"/>
              <a:cs typeface="Aharoni" panose="02010803020104030203" pitchFamily="2" charset="-79"/>
            </a:endParaRPr>
          </a:p>
        </p:txBody>
      </p:sp>
      <p:sp>
        <p:nvSpPr>
          <p:cNvPr id="8" name="ZoneTexte 7"/>
          <p:cNvSpPr txBox="1"/>
          <p:nvPr/>
        </p:nvSpPr>
        <p:spPr>
          <a:xfrm>
            <a:off x="406320" y="5373216"/>
            <a:ext cx="8352927" cy="923330"/>
          </a:xfrm>
          <a:prstGeom prst="rect">
            <a:avLst/>
          </a:prstGeom>
          <a:noFill/>
        </p:spPr>
        <p:txBody>
          <a:bodyPr wrap="square" rtlCol="0">
            <a:spAutoFit/>
          </a:bodyPr>
          <a:lstStyle/>
          <a:p>
            <a:pPr algn="ctr"/>
            <a:r>
              <a:rPr lang="fr-FR" b="1" dirty="0"/>
              <a:t>Dr </a:t>
            </a:r>
            <a:r>
              <a:rPr lang="fr-FR" b="1" dirty="0" err="1"/>
              <a:t>Laidoudi</a:t>
            </a:r>
            <a:r>
              <a:rPr lang="fr-FR" b="1" dirty="0"/>
              <a:t> Aicha</a:t>
            </a:r>
          </a:p>
          <a:p>
            <a:pPr algn="ctr"/>
            <a:r>
              <a:rPr lang="fr-FR" b="1" dirty="0" err="1" smtClean="0"/>
              <a:t>Department</a:t>
            </a:r>
            <a:r>
              <a:rPr lang="fr-FR" b="1" dirty="0" smtClean="0"/>
              <a:t> of </a:t>
            </a:r>
            <a:r>
              <a:rPr lang="fr-FR" b="1" dirty="0" err="1" smtClean="0"/>
              <a:t>Internal</a:t>
            </a:r>
            <a:r>
              <a:rPr lang="fr-FR" b="1" dirty="0" smtClean="0"/>
              <a:t> </a:t>
            </a:r>
            <a:r>
              <a:rPr lang="fr-FR" b="1" dirty="0" err="1"/>
              <a:t>M</a:t>
            </a:r>
            <a:r>
              <a:rPr lang="fr-FR" b="1" dirty="0" err="1" smtClean="0"/>
              <a:t>edicine</a:t>
            </a:r>
            <a:endParaRPr lang="fr-FR" b="1" dirty="0"/>
          </a:p>
          <a:p>
            <a:pPr algn="ctr"/>
            <a:r>
              <a:rPr lang="fr-FR" b="1" dirty="0"/>
              <a:t>Mohammad-Lamine-</a:t>
            </a:r>
            <a:r>
              <a:rPr lang="fr-FR" b="1" dirty="0" err="1"/>
              <a:t>Debaghine</a:t>
            </a:r>
            <a:r>
              <a:rPr lang="fr-FR" b="1" dirty="0"/>
              <a:t> </a:t>
            </a:r>
            <a:r>
              <a:rPr lang="fr-FR" b="1" dirty="0" err="1"/>
              <a:t>hôspital</a:t>
            </a:r>
            <a:r>
              <a:rPr lang="fr-FR" b="1" dirty="0"/>
              <a:t>, </a:t>
            </a:r>
            <a:r>
              <a:rPr lang="fr-FR" b="1" dirty="0" err="1"/>
              <a:t>Algeria</a:t>
            </a:r>
            <a:endParaRPr lang="fr-FR" b="1" dirty="0"/>
          </a:p>
        </p:txBody>
      </p:sp>
    </p:spTree>
    <p:extLst>
      <p:ext uri="{BB962C8B-B14F-4D97-AF65-F5344CB8AC3E}">
        <p14:creationId xmlns:p14="http://schemas.microsoft.com/office/powerpoint/2010/main" val="409716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b="1" dirty="0" smtClean="0"/>
              <a:t>FURTHER EXPLORATION</a:t>
            </a:r>
            <a:endParaRPr lang="fr-FR" b="1" dirty="0"/>
          </a:p>
        </p:txBody>
      </p:sp>
      <p:sp>
        <p:nvSpPr>
          <p:cNvPr id="3" name="Espace réservé du contenu 2"/>
          <p:cNvSpPr>
            <a:spLocks noGrp="1"/>
          </p:cNvSpPr>
          <p:nvPr>
            <p:ph sz="half" idx="1"/>
          </p:nvPr>
        </p:nvSpPr>
        <p:spPr>
          <a:xfrm>
            <a:off x="457200" y="1600201"/>
            <a:ext cx="8219256" cy="3701007"/>
          </a:xfrm>
        </p:spPr>
        <p:txBody>
          <a:bodyPr>
            <a:normAutofit/>
          </a:bodyPr>
          <a:lstStyle/>
          <a:p>
            <a:r>
              <a:rPr lang="en-US" sz="2000" b="1" dirty="0" smtClean="0"/>
              <a:t>mainly </a:t>
            </a:r>
            <a:r>
              <a:rPr lang="en-US" sz="2000" b="1" dirty="0"/>
              <a:t>oriented to sarcoidosis and tuberculosis and the other differential diagnosis was all </a:t>
            </a:r>
            <a:r>
              <a:rPr lang="en-US" sz="2000" b="1" dirty="0" smtClean="0"/>
              <a:t>negative.</a:t>
            </a:r>
          </a:p>
          <a:p>
            <a:pPr marL="1257300">
              <a:buFont typeface="Wingdings" panose="05000000000000000000" pitchFamily="2" charset="2"/>
              <a:buChar char="Ø"/>
            </a:pPr>
            <a:r>
              <a:rPr lang="fr-FR" sz="2000" b="1" dirty="0" smtClean="0"/>
              <a:t>TB Skin test = 07mm</a:t>
            </a:r>
          </a:p>
          <a:p>
            <a:pPr marL="1257300">
              <a:buFont typeface="Wingdings" panose="05000000000000000000" pitchFamily="2" charset="2"/>
              <a:buChar char="Ø"/>
            </a:pPr>
            <a:r>
              <a:rPr lang="fr-FR" sz="2000" b="1" dirty="0" err="1" smtClean="0"/>
              <a:t>Uricult</a:t>
            </a:r>
            <a:r>
              <a:rPr lang="fr-FR" sz="2000" b="1" dirty="0" smtClean="0"/>
              <a:t> (-)</a:t>
            </a:r>
          </a:p>
          <a:p>
            <a:pPr marL="1257300">
              <a:buFont typeface="Wingdings" panose="05000000000000000000" pitchFamily="2" charset="2"/>
              <a:buChar char="Ø"/>
            </a:pPr>
            <a:r>
              <a:rPr lang="fr-FR" sz="2000" b="1" dirty="0" err="1"/>
              <a:t>angiotensin-converting</a:t>
            </a:r>
            <a:r>
              <a:rPr lang="fr-FR" sz="2000" b="1" dirty="0"/>
              <a:t> </a:t>
            </a:r>
            <a:r>
              <a:rPr lang="fr-FR" sz="2000" b="1" dirty="0" smtClean="0"/>
              <a:t>enzyme</a:t>
            </a:r>
          </a:p>
          <a:p>
            <a:pPr marL="1257300">
              <a:buFont typeface="Wingdings" panose="05000000000000000000" pitchFamily="2" charset="2"/>
              <a:buChar char="Ø"/>
            </a:pPr>
            <a:r>
              <a:rPr lang="fr-FR" sz="2000" b="1" dirty="0" err="1" smtClean="0"/>
              <a:t>Chest</a:t>
            </a:r>
            <a:r>
              <a:rPr lang="fr-FR" sz="2000" b="1" dirty="0" smtClean="0"/>
              <a:t> and abdominal </a:t>
            </a:r>
            <a:r>
              <a:rPr lang="fr-FR" sz="2000" b="1" dirty="0" err="1"/>
              <a:t>computed</a:t>
            </a:r>
            <a:r>
              <a:rPr lang="fr-FR" sz="2000" b="1" dirty="0"/>
              <a:t> </a:t>
            </a:r>
            <a:r>
              <a:rPr lang="fr-FR" sz="2000" b="1" dirty="0" err="1"/>
              <a:t>tomography</a:t>
            </a:r>
            <a:r>
              <a:rPr lang="fr-FR" sz="2000" b="1" dirty="0"/>
              <a:t> </a:t>
            </a:r>
            <a:r>
              <a:rPr lang="fr-FR" sz="2000" b="1" dirty="0" smtClean="0"/>
              <a:t>scanning : </a:t>
            </a:r>
            <a:r>
              <a:rPr lang="fr-FR" sz="2000" b="1" dirty="0" err="1" smtClean="0"/>
              <a:t>nl</a:t>
            </a:r>
            <a:endParaRPr lang="fr-FR" sz="2000" b="1" dirty="0"/>
          </a:p>
          <a:p>
            <a:pPr marL="1257300">
              <a:buFont typeface="Wingdings" panose="05000000000000000000" pitchFamily="2" charset="2"/>
              <a:buChar char="Ø"/>
            </a:pPr>
            <a:r>
              <a:rPr lang="en-US" sz="2000" b="1" dirty="0" smtClean="0"/>
              <a:t>Bronchoscopy : non specific inflammatory mucosa</a:t>
            </a:r>
          </a:p>
          <a:p>
            <a:pPr marL="1257300">
              <a:buFont typeface="Wingdings" panose="05000000000000000000" pitchFamily="2" charset="2"/>
              <a:buChar char="Ø"/>
            </a:pPr>
            <a:r>
              <a:rPr lang="en-US" sz="2000" b="1" dirty="0"/>
              <a:t>bronchial </a:t>
            </a:r>
            <a:r>
              <a:rPr lang="en-US" sz="2000" b="1" dirty="0" smtClean="0"/>
              <a:t>aspirate : KB (-)</a:t>
            </a:r>
          </a:p>
          <a:p>
            <a:pPr marL="1257300">
              <a:buFont typeface="Wingdings" panose="05000000000000000000" pitchFamily="2" charset="2"/>
              <a:buChar char="Ø"/>
            </a:pPr>
            <a:r>
              <a:rPr lang="en-US" sz="2000" b="1" dirty="0" err="1" smtClean="0"/>
              <a:t>mutiples</a:t>
            </a:r>
            <a:r>
              <a:rPr lang="en-US" sz="2000" b="1" dirty="0" smtClean="0"/>
              <a:t> biopsies : </a:t>
            </a:r>
            <a:r>
              <a:rPr lang="en-US" sz="2000" b="1" dirty="0" smtClean="0"/>
              <a:t>liver</a:t>
            </a:r>
            <a:r>
              <a:rPr lang="en-US" sz="2000" b="1" dirty="0"/>
              <a:t>, bronchial mucosa, </a:t>
            </a:r>
            <a:r>
              <a:rPr lang="en-US" sz="2000" b="1" dirty="0" smtClean="0"/>
              <a:t>accessories salivary glands </a:t>
            </a:r>
            <a:r>
              <a:rPr lang="en-US" sz="2000" b="1" dirty="0" smtClean="0">
                <a:sym typeface="Wingdings" panose="05000000000000000000" pitchFamily="2" charset="2"/>
              </a:rPr>
              <a:t></a:t>
            </a:r>
            <a:r>
              <a:rPr lang="en-US" sz="2000" b="1" dirty="0"/>
              <a:t>No other sites of </a:t>
            </a:r>
            <a:r>
              <a:rPr lang="en-US" sz="2000" b="1" dirty="0" smtClean="0"/>
              <a:t>granulomas.</a:t>
            </a:r>
          </a:p>
        </p:txBody>
      </p:sp>
      <p:sp>
        <p:nvSpPr>
          <p:cNvPr id="5" name="ZoneTexte 4"/>
          <p:cNvSpPr txBox="1"/>
          <p:nvPr/>
        </p:nvSpPr>
        <p:spPr>
          <a:xfrm>
            <a:off x="424350" y="5279844"/>
            <a:ext cx="8280920" cy="1107996"/>
          </a:xfrm>
          <a:prstGeom prst="rect">
            <a:avLst/>
          </a:prstGeom>
          <a:noFill/>
        </p:spPr>
        <p:txBody>
          <a:bodyPr wrap="square" rtlCol="0">
            <a:spAutoFit/>
          </a:bodyPr>
          <a:lstStyle/>
          <a:p>
            <a:r>
              <a:rPr lang="en-US" sz="2400" b="1" dirty="0">
                <a:solidFill>
                  <a:srgbClr val="FF0000"/>
                </a:solidFill>
              </a:rPr>
              <a:t>but </a:t>
            </a:r>
            <a:r>
              <a:rPr lang="en-US" sz="2400" b="1" dirty="0" err="1">
                <a:solidFill>
                  <a:srgbClr val="FF0000"/>
                </a:solidFill>
              </a:rPr>
              <a:t>Quantiferon</a:t>
            </a:r>
            <a:r>
              <a:rPr lang="en-US" sz="2400" b="1" dirty="0">
                <a:solidFill>
                  <a:srgbClr val="FF0000"/>
                </a:solidFill>
              </a:rPr>
              <a:t> was 10 times normal with negativity of all other examinations to KB (</a:t>
            </a:r>
            <a:r>
              <a:rPr lang="en-US" sz="2400" b="1" dirty="0" err="1">
                <a:solidFill>
                  <a:srgbClr val="FF0000"/>
                </a:solidFill>
              </a:rPr>
              <a:t>koch’s</a:t>
            </a:r>
            <a:r>
              <a:rPr lang="en-US" sz="2400" b="1" dirty="0">
                <a:solidFill>
                  <a:srgbClr val="FF0000"/>
                </a:solidFill>
              </a:rPr>
              <a:t> bacillus). </a:t>
            </a:r>
            <a:endParaRPr lang="fr-FR" sz="2400" b="1" dirty="0">
              <a:solidFill>
                <a:srgbClr val="FF0000"/>
              </a:solidFill>
            </a:endParaRPr>
          </a:p>
          <a:p>
            <a:endParaRPr lang="fr-FR" dirty="0"/>
          </a:p>
        </p:txBody>
      </p:sp>
    </p:spTree>
    <p:extLst>
      <p:ext uri="{BB962C8B-B14F-4D97-AF65-F5344CB8AC3E}">
        <p14:creationId xmlns:p14="http://schemas.microsoft.com/office/powerpoint/2010/main" val="382266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b="1" dirty="0" smtClean="0"/>
              <a:t>FURTHER EXPLORATION</a:t>
            </a:r>
            <a:endParaRPr lang="fr-FR" b="1" dirty="0"/>
          </a:p>
        </p:txBody>
      </p:sp>
      <p:sp>
        <p:nvSpPr>
          <p:cNvPr id="5" name="ZoneTexte 4"/>
          <p:cNvSpPr txBox="1"/>
          <p:nvPr/>
        </p:nvSpPr>
        <p:spPr>
          <a:xfrm>
            <a:off x="431540" y="2878177"/>
            <a:ext cx="8280920" cy="1477328"/>
          </a:xfrm>
          <a:prstGeom prst="rect">
            <a:avLst/>
          </a:prstGeom>
          <a:noFill/>
        </p:spPr>
        <p:txBody>
          <a:bodyPr wrap="square" rtlCol="0">
            <a:spAutoFit/>
          </a:bodyPr>
          <a:lstStyle/>
          <a:p>
            <a:pPr algn="ctr"/>
            <a:r>
              <a:rPr lang="en-US" sz="3600" b="1" dirty="0" smtClean="0">
                <a:solidFill>
                  <a:srgbClr val="FF0000"/>
                </a:solidFill>
              </a:rPr>
              <a:t>Urinary Beta 2 </a:t>
            </a:r>
            <a:r>
              <a:rPr lang="en-US" sz="3600" b="1" dirty="0" err="1" smtClean="0">
                <a:solidFill>
                  <a:srgbClr val="FF0000"/>
                </a:solidFill>
              </a:rPr>
              <a:t>microglobulin</a:t>
            </a:r>
            <a:r>
              <a:rPr lang="en-US" sz="3600" b="1" dirty="0" smtClean="0">
                <a:solidFill>
                  <a:srgbClr val="FF0000"/>
                </a:solidFill>
              </a:rPr>
              <a:t> was 47 </a:t>
            </a:r>
            <a:r>
              <a:rPr lang="en-US" sz="3600" b="1" dirty="0">
                <a:solidFill>
                  <a:srgbClr val="FF0000"/>
                </a:solidFill>
              </a:rPr>
              <a:t>times </a:t>
            </a:r>
            <a:r>
              <a:rPr lang="en-US" sz="3600" b="1" dirty="0" smtClean="0">
                <a:solidFill>
                  <a:srgbClr val="FF0000"/>
                </a:solidFill>
              </a:rPr>
              <a:t>normal</a:t>
            </a:r>
            <a:endParaRPr lang="fr-FR" sz="3600" b="1" dirty="0">
              <a:solidFill>
                <a:srgbClr val="FF0000"/>
              </a:solidFill>
            </a:endParaRPr>
          </a:p>
          <a:p>
            <a:endParaRPr lang="fr-FR" dirty="0"/>
          </a:p>
        </p:txBody>
      </p:sp>
    </p:spTree>
    <p:extLst>
      <p:ext uri="{BB962C8B-B14F-4D97-AF65-F5344CB8AC3E}">
        <p14:creationId xmlns:p14="http://schemas.microsoft.com/office/powerpoint/2010/main" val="123568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G:\167_0329\IMG_13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522" y="0"/>
            <a:ext cx="7430542" cy="629592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656642" y="6357565"/>
            <a:ext cx="8352928" cy="276999"/>
          </a:xfrm>
          <a:prstGeom prst="rect">
            <a:avLst/>
          </a:prstGeom>
          <a:noFill/>
        </p:spPr>
        <p:txBody>
          <a:bodyPr wrap="square" rtlCol="0">
            <a:spAutoFit/>
          </a:bodyPr>
          <a:lstStyle/>
          <a:p>
            <a:pPr algn="ctr"/>
            <a:r>
              <a:rPr lang="fr-FR" sz="1200" dirty="0" smtClean="0"/>
              <a:t>Pr </a:t>
            </a:r>
            <a:r>
              <a:rPr lang="fr-FR" sz="1200" dirty="0" err="1" smtClean="0"/>
              <a:t>Djennane</a:t>
            </a:r>
            <a:r>
              <a:rPr lang="fr-FR" sz="1200" dirty="0" smtClean="0"/>
              <a:t>, Pr, Baba Ahmed, </a:t>
            </a:r>
            <a:r>
              <a:rPr lang="fr-FR" sz="1200" dirty="0" err="1" smtClean="0"/>
              <a:t>anatomo-pathology</a:t>
            </a:r>
            <a:r>
              <a:rPr lang="fr-FR" sz="1200" dirty="0"/>
              <a:t>, Mohammad-Lamine-</a:t>
            </a:r>
            <a:r>
              <a:rPr lang="fr-FR" sz="1200" dirty="0" err="1"/>
              <a:t>Debaghine</a:t>
            </a:r>
            <a:r>
              <a:rPr lang="fr-FR" sz="1200" dirty="0"/>
              <a:t> </a:t>
            </a:r>
            <a:r>
              <a:rPr lang="fr-FR" sz="1200" dirty="0" err="1" smtClean="0"/>
              <a:t>Hospital</a:t>
            </a:r>
            <a:r>
              <a:rPr lang="fr-FR" sz="1200" dirty="0" smtClean="0"/>
              <a:t>, </a:t>
            </a:r>
            <a:r>
              <a:rPr lang="fr-FR" sz="1200" dirty="0" err="1" smtClean="0"/>
              <a:t>Algeria</a:t>
            </a:r>
            <a:endParaRPr lang="fr-FR" sz="1200" dirty="0"/>
          </a:p>
        </p:txBody>
      </p:sp>
    </p:spTree>
    <p:extLst>
      <p:ext uri="{BB962C8B-B14F-4D97-AF65-F5344CB8AC3E}">
        <p14:creationId xmlns:p14="http://schemas.microsoft.com/office/powerpoint/2010/main" val="2763858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descr="G:\167_0329\IMG_13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449" y="176040"/>
            <a:ext cx="8192687" cy="614451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656642" y="6320555"/>
            <a:ext cx="8352928" cy="276999"/>
          </a:xfrm>
          <a:prstGeom prst="rect">
            <a:avLst/>
          </a:prstGeom>
          <a:noFill/>
        </p:spPr>
        <p:txBody>
          <a:bodyPr wrap="square" rtlCol="0">
            <a:spAutoFit/>
          </a:bodyPr>
          <a:lstStyle/>
          <a:p>
            <a:pPr algn="ctr"/>
            <a:r>
              <a:rPr lang="fr-FR" sz="1200" dirty="0" smtClean="0"/>
              <a:t>Pr </a:t>
            </a:r>
            <a:r>
              <a:rPr lang="fr-FR" sz="1200" dirty="0" err="1" smtClean="0"/>
              <a:t>Djennane</a:t>
            </a:r>
            <a:r>
              <a:rPr lang="fr-FR" sz="1200" dirty="0" smtClean="0"/>
              <a:t>, Pr, Baba Ahmed, </a:t>
            </a:r>
            <a:r>
              <a:rPr lang="fr-FR" sz="1200" dirty="0" err="1" smtClean="0"/>
              <a:t>anatomo-pathology</a:t>
            </a:r>
            <a:r>
              <a:rPr lang="fr-FR" sz="1200" dirty="0"/>
              <a:t>, Mohammad-Lamine-</a:t>
            </a:r>
            <a:r>
              <a:rPr lang="fr-FR" sz="1200" dirty="0" err="1"/>
              <a:t>Debaghine</a:t>
            </a:r>
            <a:r>
              <a:rPr lang="fr-FR" sz="1200" dirty="0"/>
              <a:t> </a:t>
            </a:r>
            <a:r>
              <a:rPr lang="fr-FR" sz="1200" dirty="0" err="1" smtClean="0"/>
              <a:t>Hospital</a:t>
            </a:r>
            <a:r>
              <a:rPr lang="fr-FR" sz="1200" dirty="0" smtClean="0"/>
              <a:t>, </a:t>
            </a:r>
            <a:r>
              <a:rPr lang="fr-FR" sz="1200" dirty="0" err="1" smtClean="0"/>
              <a:t>Algeria</a:t>
            </a:r>
            <a:endParaRPr lang="fr-FR" sz="1200" dirty="0"/>
          </a:p>
        </p:txBody>
      </p:sp>
    </p:spTree>
    <p:extLst>
      <p:ext uri="{BB962C8B-B14F-4D97-AF65-F5344CB8AC3E}">
        <p14:creationId xmlns:p14="http://schemas.microsoft.com/office/powerpoint/2010/main" val="242049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9553230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6" name="Flèche vers le bas 5"/>
          <p:cNvSpPr/>
          <p:nvPr/>
        </p:nvSpPr>
        <p:spPr>
          <a:xfrm>
            <a:off x="2555776" y="2132856"/>
            <a:ext cx="432048" cy="1008112"/>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7" name="ZoneTexte 6"/>
          <p:cNvSpPr txBox="1"/>
          <p:nvPr/>
        </p:nvSpPr>
        <p:spPr>
          <a:xfrm>
            <a:off x="1601471" y="1654743"/>
            <a:ext cx="2340657" cy="461665"/>
          </a:xfrm>
          <a:prstGeom prst="rect">
            <a:avLst/>
          </a:prstGeom>
          <a:noFill/>
        </p:spPr>
        <p:txBody>
          <a:bodyPr wrap="square" rtlCol="0">
            <a:spAutoFit/>
          </a:bodyPr>
          <a:lstStyle/>
          <a:p>
            <a:pPr algn="ctr"/>
            <a:r>
              <a:rPr lang="fr-FR" sz="2400" b="1" dirty="0"/>
              <a:t>CTC </a:t>
            </a:r>
            <a:r>
              <a:rPr lang="fr-FR" sz="2400" b="1" dirty="0" err="1"/>
              <a:t>interrupted</a:t>
            </a:r>
            <a:endParaRPr lang="fr-FR" sz="2400" b="1" dirty="0"/>
          </a:p>
        </p:txBody>
      </p:sp>
    </p:spTree>
    <p:extLst>
      <p:ext uri="{BB962C8B-B14F-4D97-AF65-F5344CB8AC3E}">
        <p14:creationId xmlns:p14="http://schemas.microsoft.com/office/powerpoint/2010/main" val="98947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normAutofit/>
          </a:bodyPr>
          <a:lstStyle/>
          <a:p>
            <a:r>
              <a:rPr lang="fr-FR" sz="7200" dirty="0" smtClean="0">
                <a:solidFill>
                  <a:srgbClr val="C00000"/>
                </a:solidFill>
                <a:latin typeface="Algerian" panose="04020705040A02060702" pitchFamily="82" charset="0"/>
              </a:rPr>
              <a:t>2d observation</a:t>
            </a:r>
            <a:endParaRPr lang="fr-FR" sz="7200" dirty="0">
              <a:solidFill>
                <a:srgbClr val="C00000"/>
              </a:solidFill>
              <a:latin typeface="Algerian" panose="04020705040A02060702" pitchFamily="82" charset="0"/>
            </a:endParaRP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36385085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b="1" dirty="0" smtClean="0"/>
              <a:t>PATIENT</a:t>
            </a:r>
            <a:endParaRPr lang="fr-FR" b="1" dirty="0"/>
          </a:p>
        </p:txBody>
      </p:sp>
      <p:sp>
        <p:nvSpPr>
          <p:cNvPr id="3" name="Espace réservé du contenu 2"/>
          <p:cNvSpPr>
            <a:spLocks noGrp="1"/>
          </p:cNvSpPr>
          <p:nvPr>
            <p:ph sz="half" idx="1"/>
          </p:nvPr>
        </p:nvSpPr>
        <p:spPr>
          <a:xfrm>
            <a:off x="251520" y="1556792"/>
            <a:ext cx="4474841" cy="4525963"/>
          </a:xfrm>
        </p:spPr>
        <p:txBody>
          <a:bodyPr>
            <a:normAutofit/>
          </a:bodyPr>
          <a:lstStyle/>
          <a:p>
            <a:r>
              <a:rPr lang="en-US" sz="2400" b="1" dirty="0" smtClean="0"/>
              <a:t>46 </a:t>
            </a:r>
            <a:r>
              <a:rPr lang="en-US" sz="2400" b="1" dirty="0"/>
              <a:t>year </a:t>
            </a:r>
            <a:r>
              <a:rPr lang="en-US" sz="2400" b="1" dirty="0" smtClean="0"/>
              <a:t>old woman</a:t>
            </a:r>
          </a:p>
          <a:p>
            <a:r>
              <a:rPr lang="en-US" sz="2400" b="1" dirty="0"/>
              <a:t>professional lab</a:t>
            </a:r>
            <a:endParaRPr lang="en-US" sz="2400" b="1" dirty="0" smtClean="0"/>
          </a:p>
          <a:p>
            <a:r>
              <a:rPr lang="en-US" sz="2400" b="1" dirty="0" smtClean="0"/>
              <a:t> </a:t>
            </a:r>
            <a:r>
              <a:rPr lang="en-US" sz="2400" b="1" dirty="0"/>
              <a:t>without specific personal </a:t>
            </a:r>
            <a:r>
              <a:rPr lang="en-US" sz="2400" b="1" dirty="0" smtClean="0"/>
              <a:t>history</a:t>
            </a:r>
          </a:p>
          <a:p>
            <a:r>
              <a:rPr lang="en-US" sz="2400" b="1" dirty="0" smtClean="0"/>
              <a:t>mother </a:t>
            </a:r>
            <a:r>
              <a:rPr lang="en-US" sz="2400" b="1" dirty="0"/>
              <a:t>=</a:t>
            </a:r>
            <a:r>
              <a:rPr lang="en-US" sz="2400" b="1" dirty="0" smtClean="0"/>
              <a:t> </a:t>
            </a:r>
            <a:r>
              <a:rPr lang="en-US" sz="2400" b="1" dirty="0"/>
              <a:t>died of chronic kidney </a:t>
            </a:r>
            <a:r>
              <a:rPr lang="en-US" sz="2400" b="1" dirty="0" smtClean="0"/>
              <a:t>failure</a:t>
            </a:r>
          </a:p>
          <a:p>
            <a:r>
              <a:rPr lang="en-US" sz="2400" b="1" dirty="0" smtClean="0"/>
              <a:t>recurrent </a:t>
            </a:r>
            <a:r>
              <a:rPr lang="en-US" sz="2400" b="1" dirty="0"/>
              <a:t>anterior </a:t>
            </a:r>
            <a:r>
              <a:rPr lang="en-US" sz="2400" b="1" dirty="0" smtClean="0"/>
              <a:t>uveitis</a:t>
            </a:r>
            <a:r>
              <a:rPr lang="en-US" sz="2400" b="1" dirty="0"/>
              <a:t> </a:t>
            </a:r>
            <a:r>
              <a:rPr lang="en-US" sz="2400" b="1" dirty="0" smtClean="0"/>
              <a:t>+ </a:t>
            </a:r>
            <a:r>
              <a:rPr lang="en-US" sz="2400" b="1" dirty="0"/>
              <a:t>increase in serum creatinine</a:t>
            </a:r>
            <a:endParaRPr lang="fr-FR" sz="2400" b="1" dirty="0"/>
          </a:p>
        </p:txBody>
      </p:sp>
      <p:pic>
        <p:nvPicPr>
          <p:cNvPr id="3074"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355976" y="1844824"/>
            <a:ext cx="4544157" cy="4043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47024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a:xfrm>
            <a:off x="467544" y="404664"/>
            <a:ext cx="8229600" cy="1143000"/>
          </a:xfrm>
        </p:spPr>
        <p:txBody>
          <a:bodyPr/>
          <a:lstStyle/>
          <a:p>
            <a:r>
              <a:rPr lang="fr-FR" b="1" dirty="0" smtClean="0"/>
              <a:t>PATIENT</a:t>
            </a:r>
            <a:endParaRPr lang="fr-FR" b="1" dirty="0"/>
          </a:p>
        </p:txBody>
      </p:sp>
      <p:sp>
        <p:nvSpPr>
          <p:cNvPr id="3" name="Espace réservé du contenu 2"/>
          <p:cNvSpPr>
            <a:spLocks noGrp="1"/>
          </p:cNvSpPr>
          <p:nvPr>
            <p:ph sz="half" idx="1"/>
          </p:nvPr>
        </p:nvSpPr>
        <p:spPr/>
        <p:txBody>
          <a:bodyPr>
            <a:normAutofit fontScale="92500" lnSpcReduction="20000"/>
          </a:bodyPr>
          <a:lstStyle/>
          <a:p>
            <a:r>
              <a:rPr lang="en-US" b="1" dirty="0"/>
              <a:t>C</a:t>
            </a:r>
            <a:r>
              <a:rPr lang="en-US" b="1" dirty="0" smtClean="0"/>
              <a:t>linical </a:t>
            </a:r>
            <a:r>
              <a:rPr lang="en-US" b="1" dirty="0"/>
              <a:t>examination is </a:t>
            </a:r>
            <a:r>
              <a:rPr lang="en-US" b="1" dirty="0" smtClean="0"/>
              <a:t>unremarkable.</a:t>
            </a:r>
          </a:p>
          <a:p>
            <a:r>
              <a:rPr lang="fr-FR" b="1" dirty="0" err="1" smtClean="0">
                <a:solidFill>
                  <a:srgbClr val="FF0000"/>
                </a:solidFill>
              </a:rPr>
              <a:t>Xerostomia</a:t>
            </a:r>
            <a:r>
              <a:rPr lang="fr-FR" b="1" dirty="0" smtClean="0">
                <a:solidFill>
                  <a:srgbClr val="FF0000"/>
                </a:solidFill>
              </a:rPr>
              <a:t> (-) </a:t>
            </a:r>
            <a:r>
              <a:rPr lang="fr-FR" b="1" dirty="0" err="1" smtClean="0">
                <a:solidFill>
                  <a:srgbClr val="FF0000"/>
                </a:solidFill>
              </a:rPr>
              <a:t>xerophthalmia</a:t>
            </a:r>
            <a:r>
              <a:rPr lang="fr-FR" b="1" dirty="0" smtClean="0">
                <a:solidFill>
                  <a:srgbClr val="FF0000"/>
                </a:solidFill>
              </a:rPr>
              <a:t> (-)</a:t>
            </a:r>
            <a:endParaRPr lang="en-US" b="1" dirty="0" smtClean="0">
              <a:solidFill>
                <a:srgbClr val="FF0000"/>
              </a:solidFill>
            </a:endParaRPr>
          </a:p>
          <a:p>
            <a:r>
              <a:rPr lang="en-US" b="1" dirty="0"/>
              <a:t>U</a:t>
            </a:r>
            <a:r>
              <a:rPr lang="en-US" b="1" dirty="0" smtClean="0"/>
              <a:t>rine </a:t>
            </a:r>
            <a:r>
              <a:rPr lang="en-US" b="1" dirty="0"/>
              <a:t>dipstick </a:t>
            </a:r>
            <a:r>
              <a:rPr lang="en-US" b="1" dirty="0" smtClean="0"/>
              <a:t>:</a:t>
            </a:r>
            <a:endParaRPr lang="en-US" b="1" dirty="0"/>
          </a:p>
          <a:p>
            <a:pPr marL="619125">
              <a:buFont typeface="Wingdings" panose="05000000000000000000" pitchFamily="2" charset="2"/>
              <a:buChar char="Ø"/>
            </a:pPr>
            <a:r>
              <a:rPr lang="en-US" b="1" dirty="0" smtClean="0"/>
              <a:t>proteinuria (+) </a:t>
            </a:r>
          </a:p>
          <a:p>
            <a:pPr marL="619125">
              <a:buFont typeface="Wingdings" panose="05000000000000000000" pitchFamily="2" charset="2"/>
              <a:buChar char="Ø"/>
            </a:pPr>
            <a:r>
              <a:rPr lang="en-US" b="1" dirty="0" smtClean="0"/>
              <a:t>glycosuria</a:t>
            </a:r>
            <a:r>
              <a:rPr lang="en-US" b="1" dirty="0"/>
              <a:t>: </a:t>
            </a:r>
            <a:r>
              <a:rPr lang="en-US" b="1" dirty="0" smtClean="0"/>
              <a:t>traces</a:t>
            </a:r>
          </a:p>
          <a:p>
            <a:pPr marL="619125">
              <a:buFont typeface="Wingdings" panose="05000000000000000000" pitchFamily="2" charset="2"/>
              <a:buChar char="Ø"/>
            </a:pPr>
            <a:r>
              <a:rPr lang="fr-FR" b="1" dirty="0"/>
              <a:t>pH à </a:t>
            </a:r>
            <a:r>
              <a:rPr lang="fr-FR" b="1" dirty="0" smtClean="0"/>
              <a:t>6 </a:t>
            </a:r>
          </a:p>
          <a:p>
            <a:pPr marL="619125">
              <a:buFont typeface="Wingdings" panose="05000000000000000000" pitchFamily="2" charset="2"/>
              <a:buChar char="Ø"/>
            </a:pPr>
            <a:r>
              <a:rPr lang="fr-FR" b="1" dirty="0" smtClean="0"/>
              <a:t> </a:t>
            </a:r>
            <a:r>
              <a:rPr lang="fr-FR" b="1" dirty="0" err="1" smtClean="0"/>
              <a:t>blood</a:t>
            </a:r>
            <a:r>
              <a:rPr lang="fr-FR" b="1" dirty="0" smtClean="0"/>
              <a:t> (-)</a:t>
            </a:r>
          </a:p>
          <a:p>
            <a:pPr marL="619125">
              <a:buFont typeface="Wingdings" panose="05000000000000000000" pitchFamily="2" charset="2"/>
              <a:buChar char="Ø"/>
            </a:pPr>
            <a:r>
              <a:rPr lang="fr-FR" b="1" dirty="0" smtClean="0"/>
              <a:t> </a:t>
            </a:r>
            <a:r>
              <a:rPr lang="fr-FR" b="1" dirty="0"/>
              <a:t>nitrites  </a:t>
            </a:r>
            <a:r>
              <a:rPr lang="fr-FR" b="1" dirty="0" smtClean="0"/>
              <a:t>(-)</a:t>
            </a:r>
          </a:p>
          <a:p>
            <a:pPr marL="619125">
              <a:buFont typeface="Wingdings" panose="05000000000000000000" pitchFamily="2" charset="2"/>
              <a:buChar char="Ø"/>
            </a:pPr>
            <a:r>
              <a:rPr lang="fr-FR" b="1" dirty="0" smtClean="0"/>
              <a:t> </a:t>
            </a:r>
            <a:r>
              <a:rPr lang="fr-FR" b="1" dirty="0"/>
              <a:t>leucocytes  </a:t>
            </a:r>
            <a:r>
              <a:rPr lang="fr-FR" b="1" dirty="0" smtClean="0"/>
              <a:t>(-)</a:t>
            </a:r>
          </a:p>
        </p:txBody>
      </p:sp>
      <p:pic>
        <p:nvPicPr>
          <p:cNvPr id="4098"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781550" y="2377281"/>
            <a:ext cx="37719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26802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567" y="0"/>
            <a:ext cx="918713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503546" y="1412776"/>
            <a:ext cx="8136904" cy="2092881"/>
          </a:xfrm>
          <a:prstGeom prst="rect">
            <a:avLst/>
          </a:prstGeom>
          <a:noFill/>
        </p:spPr>
        <p:txBody>
          <a:bodyPr wrap="square" rtlCol="0">
            <a:spAutoFit/>
          </a:bodyPr>
          <a:lstStyle/>
          <a:p>
            <a:pPr algn="ctr"/>
            <a:endParaRPr lang="fr-FR" b="1" dirty="0" smtClean="0"/>
          </a:p>
          <a:p>
            <a:pPr marL="285750" indent="-285750">
              <a:buFont typeface="Arial" panose="020B0604020202020204" pitchFamily="34" charset="0"/>
              <a:buChar char="•"/>
            </a:pPr>
            <a:r>
              <a:rPr lang="en-US" sz="2800" b="1" dirty="0"/>
              <a:t>kidney failure :</a:t>
            </a:r>
            <a:endParaRPr lang="en-US" sz="2800" b="1" dirty="0" smtClean="0"/>
          </a:p>
          <a:p>
            <a:pPr marL="619125" indent="-342900">
              <a:buFont typeface="Wingdings" panose="05000000000000000000" pitchFamily="2" charset="2"/>
              <a:buChar char="Ø"/>
            </a:pPr>
            <a:r>
              <a:rPr lang="en-US" sz="2800" b="1" dirty="0" smtClean="0"/>
              <a:t>Urea = 0.55 g/l</a:t>
            </a:r>
          </a:p>
          <a:p>
            <a:pPr marL="619125" indent="-342900">
              <a:buFont typeface="Wingdings" panose="05000000000000000000" pitchFamily="2" charset="2"/>
              <a:buChar char="Ø"/>
            </a:pPr>
            <a:r>
              <a:rPr lang="en-US" sz="2800" b="1" dirty="0" err="1" smtClean="0"/>
              <a:t>Creatininemia</a:t>
            </a:r>
            <a:r>
              <a:rPr lang="en-US" sz="2800" b="1" dirty="0" smtClean="0"/>
              <a:t> = 36 mg/l</a:t>
            </a:r>
            <a:endParaRPr lang="en-US" sz="2800" b="1" dirty="0"/>
          </a:p>
          <a:p>
            <a:pPr marL="619125" indent="-342900">
              <a:buFont typeface="Wingdings" panose="05000000000000000000" pitchFamily="2" charset="2"/>
              <a:buChar char="Ø"/>
            </a:pPr>
            <a:r>
              <a:rPr lang="en-US" sz="2800" b="1" dirty="0" err="1"/>
              <a:t>e</a:t>
            </a:r>
            <a:r>
              <a:rPr lang="en-US" sz="2800" b="1" dirty="0" err="1" smtClean="0"/>
              <a:t>GFR</a:t>
            </a:r>
            <a:r>
              <a:rPr lang="en-US" sz="2800" b="1" dirty="0" smtClean="0"/>
              <a:t> </a:t>
            </a:r>
            <a:r>
              <a:rPr lang="en-US" sz="2800" b="1" dirty="0"/>
              <a:t>of 14 mL / </a:t>
            </a:r>
            <a:r>
              <a:rPr lang="en-US" sz="2800" b="1" dirty="0" smtClean="0"/>
              <a:t>min/1.73m2.</a:t>
            </a:r>
          </a:p>
        </p:txBody>
      </p:sp>
      <p:sp>
        <p:nvSpPr>
          <p:cNvPr id="4" name="Titre 3"/>
          <p:cNvSpPr>
            <a:spLocks noGrp="1"/>
          </p:cNvSpPr>
          <p:nvPr>
            <p:ph type="title"/>
          </p:nvPr>
        </p:nvSpPr>
        <p:spPr/>
        <p:txBody>
          <a:bodyPr>
            <a:normAutofit/>
          </a:bodyPr>
          <a:lstStyle/>
          <a:p>
            <a:r>
              <a:rPr lang="fr-FR" b="1" dirty="0"/>
              <a:t>BIOLOGY </a:t>
            </a:r>
            <a:r>
              <a:rPr lang="fr-FR" b="1" dirty="0" smtClean="0"/>
              <a:t>FINDINGS</a:t>
            </a:r>
            <a:endParaRPr lang="fr-FR" dirty="0"/>
          </a:p>
        </p:txBody>
      </p:sp>
      <p:sp>
        <p:nvSpPr>
          <p:cNvPr id="6" name="ZoneTexte 5"/>
          <p:cNvSpPr txBox="1"/>
          <p:nvPr/>
        </p:nvSpPr>
        <p:spPr>
          <a:xfrm>
            <a:off x="503546" y="3573016"/>
            <a:ext cx="8316926" cy="2246769"/>
          </a:xfrm>
          <a:prstGeom prst="rect">
            <a:avLst/>
          </a:prstGeom>
          <a:noFill/>
        </p:spPr>
        <p:txBody>
          <a:bodyPr wrap="square" rtlCol="0">
            <a:spAutoFit/>
          </a:bodyPr>
          <a:lstStyle/>
          <a:p>
            <a:pPr marL="342900" indent="-342900">
              <a:buFont typeface="Arial" panose="020B0604020202020204" pitchFamily="34" charset="0"/>
              <a:buChar char="•"/>
            </a:pPr>
            <a:r>
              <a:rPr lang="en-US" sz="2800" b="1" dirty="0"/>
              <a:t>Inflammatory syndrome, </a:t>
            </a:r>
          </a:p>
          <a:p>
            <a:pPr marL="619125" indent="-342900">
              <a:buFont typeface="Wingdings" panose="05000000000000000000" pitchFamily="2" charset="2"/>
              <a:buChar char="Ø"/>
            </a:pPr>
            <a:r>
              <a:rPr lang="fr-FR" sz="2800" b="1" dirty="0"/>
              <a:t>CRP = 58.8 mg/l</a:t>
            </a:r>
          </a:p>
          <a:p>
            <a:pPr marL="619125" indent="-342900">
              <a:buFont typeface="Wingdings" panose="05000000000000000000" pitchFamily="2" charset="2"/>
              <a:buChar char="Ø"/>
            </a:pPr>
            <a:r>
              <a:rPr lang="fr-FR" sz="2800" b="1" dirty="0"/>
              <a:t>fibrinogène = 5.5g/l </a:t>
            </a:r>
          </a:p>
          <a:p>
            <a:pPr marL="619125" indent="-342900">
              <a:buFont typeface="Wingdings" panose="05000000000000000000" pitchFamily="2" charset="2"/>
              <a:buChar char="Ø"/>
            </a:pPr>
            <a:r>
              <a:rPr lang="fr-FR" sz="2800" b="1" dirty="0" err="1"/>
              <a:t>serum</a:t>
            </a:r>
            <a:r>
              <a:rPr lang="fr-FR" sz="2800" b="1" dirty="0"/>
              <a:t> </a:t>
            </a:r>
            <a:r>
              <a:rPr lang="fr-FR" sz="2800" b="1" dirty="0" err="1"/>
              <a:t>protein</a:t>
            </a:r>
            <a:r>
              <a:rPr lang="fr-FR" sz="2800" b="1" dirty="0"/>
              <a:t> </a:t>
            </a:r>
            <a:r>
              <a:rPr lang="fr-FR" sz="2800" b="1" dirty="0" err="1"/>
              <a:t>electrophoresis</a:t>
            </a:r>
            <a:r>
              <a:rPr lang="fr-FR" sz="2800" b="1" dirty="0"/>
              <a:t>:   hyper alpha 2 = 9.5 g/l, </a:t>
            </a:r>
            <a:r>
              <a:rPr lang="fr-FR" sz="2800" b="1" dirty="0" err="1"/>
              <a:t>slight</a:t>
            </a:r>
            <a:r>
              <a:rPr lang="fr-FR" sz="2800" b="1" dirty="0"/>
              <a:t> </a:t>
            </a:r>
            <a:r>
              <a:rPr lang="fr-FR" sz="2800" b="1" dirty="0" err="1"/>
              <a:t>hypergammaglobulinemia</a:t>
            </a:r>
            <a:r>
              <a:rPr lang="fr-FR" sz="2800" b="1" dirty="0"/>
              <a:t>=  </a:t>
            </a:r>
            <a:r>
              <a:rPr lang="fr-FR" sz="2800" b="1" dirty="0" smtClean="0"/>
              <a:t>14.1g/l.</a:t>
            </a:r>
            <a:endParaRPr lang="en-US" sz="2800" b="1" dirty="0"/>
          </a:p>
        </p:txBody>
      </p:sp>
    </p:spTree>
    <p:extLst>
      <p:ext uri="{BB962C8B-B14F-4D97-AF65-F5344CB8AC3E}">
        <p14:creationId xmlns:p14="http://schemas.microsoft.com/office/powerpoint/2010/main" val="402336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567" y="0"/>
            <a:ext cx="918713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re 3"/>
          <p:cNvSpPr>
            <a:spLocks noGrp="1"/>
          </p:cNvSpPr>
          <p:nvPr>
            <p:ph type="title"/>
          </p:nvPr>
        </p:nvSpPr>
        <p:spPr/>
        <p:txBody>
          <a:bodyPr>
            <a:normAutofit/>
          </a:bodyPr>
          <a:lstStyle/>
          <a:p>
            <a:r>
              <a:rPr lang="fr-FR" b="1" dirty="0"/>
              <a:t>BIOLOGY </a:t>
            </a:r>
            <a:r>
              <a:rPr lang="fr-FR" b="1" dirty="0" smtClean="0"/>
              <a:t>FINDINGS</a:t>
            </a:r>
            <a:endParaRPr lang="fr-FR" dirty="0"/>
          </a:p>
        </p:txBody>
      </p:sp>
      <p:sp>
        <p:nvSpPr>
          <p:cNvPr id="7" name="ZoneTexte 6"/>
          <p:cNvSpPr txBox="1"/>
          <p:nvPr/>
        </p:nvSpPr>
        <p:spPr>
          <a:xfrm>
            <a:off x="503546" y="1844824"/>
            <a:ext cx="8136904" cy="2677656"/>
          </a:xfrm>
          <a:prstGeom prst="rect">
            <a:avLst/>
          </a:prstGeom>
          <a:noFill/>
        </p:spPr>
        <p:txBody>
          <a:bodyPr wrap="square" rtlCol="0">
            <a:spAutoFit/>
          </a:bodyPr>
          <a:lstStyle/>
          <a:p>
            <a:pPr marL="342900" indent="-342900">
              <a:buFont typeface="Arial" panose="020B0604020202020204" pitchFamily="34" charset="0"/>
              <a:buChar char="•"/>
            </a:pPr>
            <a:r>
              <a:rPr lang="en-US" sz="2800" b="1" dirty="0"/>
              <a:t>Proteinuria of 650 mg /day.</a:t>
            </a:r>
          </a:p>
          <a:p>
            <a:pPr marL="342900" indent="-342900">
              <a:buFont typeface="Arial" panose="020B0604020202020204" pitchFamily="34" charset="0"/>
              <a:buChar char="•"/>
            </a:pPr>
            <a:r>
              <a:rPr lang="fr-FR" sz="2800" b="1" dirty="0" err="1"/>
              <a:t>Urinary</a:t>
            </a:r>
            <a:r>
              <a:rPr lang="fr-FR" sz="2800" b="1" dirty="0"/>
              <a:t> </a:t>
            </a:r>
            <a:r>
              <a:rPr lang="fr-FR" sz="2800" b="1" dirty="0" err="1"/>
              <a:t>urea</a:t>
            </a:r>
            <a:r>
              <a:rPr lang="fr-FR" sz="2800" b="1" dirty="0"/>
              <a:t>  =7.93 g/24h, </a:t>
            </a:r>
            <a:r>
              <a:rPr lang="fr-FR" sz="2800" b="1" dirty="0" err="1"/>
              <a:t>creatininuria</a:t>
            </a:r>
            <a:r>
              <a:rPr lang="fr-FR" sz="2800" b="1" dirty="0"/>
              <a:t> = 833 mg/24h.</a:t>
            </a:r>
            <a:endParaRPr lang="en-US" sz="2800" b="1" dirty="0"/>
          </a:p>
          <a:p>
            <a:pPr marL="342900" indent="-342900">
              <a:buFont typeface="Arial" panose="020B0604020202020204" pitchFamily="34" charset="0"/>
              <a:buChar char="•"/>
            </a:pPr>
            <a:r>
              <a:rPr lang="en-US" sz="2800" b="1" dirty="0"/>
              <a:t>Infectious agents (-).</a:t>
            </a:r>
          </a:p>
          <a:p>
            <a:pPr marL="342900" indent="-342900">
              <a:buFont typeface="Arial" panose="020B0604020202020204" pitchFamily="34" charset="0"/>
              <a:buChar char="•"/>
            </a:pPr>
            <a:r>
              <a:rPr lang="en-US" sz="2800" b="1" dirty="0"/>
              <a:t>Auto-immunity (AAN, ANCA, RF): (-) </a:t>
            </a:r>
            <a:r>
              <a:rPr lang="fr-FR" sz="2800" b="1" dirty="0" err="1">
                <a:solidFill>
                  <a:srgbClr val="FF0000"/>
                </a:solidFill>
              </a:rPr>
              <a:t>AntiSSA</a:t>
            </a:r>
            <a:r>
              <a:rPr lang="fr-FR" sz="2800" b="1" dirty="0">
                <a:solidFill>
                  <a:srgbClr val="FF0000"/>
                </a:solidFill>
              </a:rPr>
              <a:t>, </a:t>
            </a:r>
            <a:r>
              <a:rPr lang="fr-FR" sz="2800" b="1" dirty="0" err="1">
                <a:solidFill>
                  <a:srgbClr val="FF0000"/>
                </a:solidFill>
              </a:rPr>
              <a:t>antiSSB</a:t>
            </a:r>
            <a:r>
              <a:rPr lang="fr-FR" sz="2800" b="1" dirty="0">
                <a:solidFill>
                  <a:srgbClr val="FF0000"/>
                </a:solidFill>
              </a:rPr>
              <a:t> </a:t>
            </a:r>
            <a:r>
              <a:rPr lang="fr-FR" sz="2800" b="1" dirty="0" err="1">
                <a:solidFill>
                  <a:srgbClr val="FF0000"/>
                </a:solidFill>
              </a:rPr>
              <a:t>negative</a:t>
            </a:r>
            <a:r>
              <a:rPr lang="fr-FR" sz="2800" b="1" dirty="0">
                <a:solidFill>
                  <a:srgbClr val="FF0000"/>
                </a:solidFill>
              </a:rPr>
              <a:t>. </a:t>
            </a:r>
          </a:p>
        </p:txBody>
      </p:sp>
    </p:spTree>
    <p:extLst>
      <p:ext uri="{BB962C8B-B14F-4D97-AF65-F5344CB8AC3E}">
        <p14:creationId xmlns:p14="http://schemas.microsoft.com/office/powerpoint/2010/main" val="177356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16098"/>
            <a:ext cx="9165566" cy="684190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23528" y="1590390"/>
            <a:ext cx="8342230" cy="1477328"/>
          </a:xfrm>
          <a:prstGeom prst="rect">
            <a:avLst/>
          </a:prstGeom>
          <a:noFill/>
        </p:spPr>
        <p:txBody>
          <a:bodyPr wrap="square" rtlCol="0">
            <a:spAutoFit/>
          </a:bodyPr>
          <a:lstStyle/>
          <a:p>
            <a:pPr algn="ctr"/>
            <a:endParaRPr lang="fr-FR" b="1" dirty="0" smtClean="0"/>
          </a:p>
          <a:p>
            <a:pPr algn="ctr"/>
            <a:endParaRPr lang="fr-FR" sz="2400" b="1" dirty="0" smtClean="0"/>
          </a:p>
          <a:p>
            <a:pPr marL="342900" indent="-342900">
              <a:buFont typeface="Arial" panose="020B0604020202020204" pitchFamily="34" charset="0"/>
              <a:buChar char="•"/>
            </a:pPr>
            <a:r>
              <a:rPr lang="en-US" sz="2400" b="1" dirty="0"/>
              <a:t>TINU syndrome </a:t>
            </a:r>
            <a:r>
              <a:rPr lang="en-US" sz="2400" b="1" dirty="0" smtClean="0"/>
              <a:t>= rare combination : </a:t>
            </a:r>
            <a:r>
              <a:rPr lang="en-US" sz="2400" b="1" dirty="0" err="1" smtClean="0"/>
              <a:t>tubulo</a:t>
            </a:r>
            <a:r>
              <a:rPr lang="en-US" sz="2400" b="1" dirty="0" smtClean="0"/>
              <a:t>-interstitial </a:t>
            </a:r>
            <a:r>
              <a:rPr lang="en-US" sz="2400" b="1" dirty="0"/>
              <a:t>nephritis (TIN</a:t>
            </a:r>
            <a:r>
              <a:rPr lang="en-US" sz="2400" b="1" dirty="0" smtClean="0"/>
              <a:t>) + uveitis(U).</a:t>
            </a:r>
          </a:p>
        </p:txBody>
      </p:sp>
      <p:sp>
        <p:nvSpPr>
          <p:cNvPr id="8" name="ZoneTexte 7"/>
          <p:cNvSpPr txBox="1"/>
          <p:nvPr/>
        </p:nvSpPr>
        <p:spPr>
          <a:xfrm>
            <a:off x="473479" y="3437049"/>
            <a:ext cx="8208912" cy="738664"/>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t>Adolescent, young woman ++++(15y, 3/1 F/M).</a:t>
            </a:r>
            <a:endParaRPr lang="en-US" sz="2400" b="1" dirty="0"/>
          </a:p>
          <a:p>
            <a:endParaRPr lang="en-US" dirty="0"/>
          </a:p>
        </p:txBody>
      </p:sp>
      <p:sp>
        <p:nvSpPr>
          <p:cNvPr id="9" name="ZoneTexte 8"/>
          <p:cNvSpPr txBox="1"/>
          <p:nvPr/>
        </p:nvSpPr>
        <p:spPr>
          <a:xfrm>
            <a:off x="473479" y="4365104"/>
            <a:ext cx="8208912" cy="830997"/>
          </a:xfrm>
          <a:prstGeom prst="rect">
            <a:avLst/>
          </a:prstGeom>
          <a:noFill/>
        </p:spPr>
        <p:txBody>
          <a:bodyPr wrap="square" rtlCol="0">
            <a:spAutoFit/>
          </a:bodyPr>
          <a:lstStyle/>
          <a:p>
            <a:pPr marL="285750" indent="-285750">
              <a:buFont typeface="Arial" panose="020B0604020202020204" pitchFamily="34" charset="0"/>
              <a:buChar char="•"/>
            </a:pPr>
            <a:r>
              <a:rPr lang="en-US" sz="2400" b="1" dirty="0"/>
              <a:t>pathogenesis = unknown</a:t>
            </a:r>
          </a:p>
          <a:p>
            <a:r>
              <a:rPr lang="en-US" sz="2400" b="1" dirty="0"/>
              <a:t>           </a:t>
            </a:r>
            <a:r>
              <a:rPr lang="en-US" sz="2400" b="1" dirty="0" smtClean="0"/>
              <a:t>-  </a:t>
            </a:r>
            <a:r>
              <a:rPr lang="en-US" sz="2400" b="1" dirty="0"/>
              <a:t>autoimmune origin humoral and cellular immunity ? </a:t>
            </a:r>
          </a:p>
        </p:txBody>
      </p:sp>
      <p:sp>
        <p:nvSpPr>
          <p:cNvPr id="10" name="ZoneTexte 9"/>
          <p:cNvSpPr txBox="1"/>
          <p:nvPr/>
        </p:nvSpPr>
        <p:spPr>
          <a:xfrm>
            <a:off x="473479" y="5373216"/>
            <a:ext cx="8208912" cy="830997"/>
          </a:xfrm>
          <a:prstGeom prst="rect">
            <a:avLst/>
          </a:prstGeom>
          <a:noFill/>
        </p:spPr>
        <p:txBody>
          <a:bodyPr wrap="square" rtlCol="0">
            <a:spAutoFit/>
          </a:bodyPr>
          <a:lstStyle/>
          <a:p>
            <a:pPr marL="342900" indent="-342900">
              <a:buFont typeface="Arial" panose="020B0604020202020204" pitchFamily="34" charset="0"/>
              <a:buChar char="•"/>
            </a:pPr>
            <a:r>
              <a:rPr lang="en-US" sz="2400" b="1" dirty="0"/>
              <a:t>R</a:t>
            </a:r>
            <a:r>
              <a:rPr lang="en-US" sz="2400" b="1" dirty="0" smtClean="0"/>
              <a:t>enal </a:t>
            </a:r>
            <a:r>
              <a:rPr lang="en-US" sz="2400" b="1" dirty="0"/>
              <a:t>and eye damage tended to resolve with corticosteroid therapy</a:t>
            </a:r>
            <a:endParaRPr lang="fr-FR" sz="2400" b="1" dirty="0"/>
          </a:p>
        </p:txBody>
      </p:sp>
      <p:sp>
        <p:nvSpPr>
          <p:cNvPr id="11" name="ZoneTexte 10"/>
          <p:cNvSpPr txBox="1"/>
          <p:nvPr/>
        </p:nvSpPr>
        <p:spPr>
          <a:xfrm>
            <a:off x="2160081" y="873607"/>
            <a:ext cx="4392488" cy="769441"/>
          </a:xfrm>
          <a:prstGeom prst="rect">
            <a:avLst/>
          </a:prstGeom>
          <a:noFill/>
        </p:spPr>
        <p:txBody>
          <a:bodyPr wrap="square" rtlCol="0">
            <a:spAutoFit/>
          </a:bodyPr>
          <a:lstStyle/>
          <a:p>
            <a:pPr algn="ctr"/>
            <a:r>
              <a:rPr lang="fr-FR" sz="4400" b="1" dirty="0" smtClean="0"/>
              <a:t>INTRODUCTION </a:t>
            </a:r>
            <a:endParaRPr lang="fr-FR" dirty="0"/>
          </a:p>
        </p:txBody>
      </p:sp>
    </p:spTree>
    <p:extLst>
      <p:ext uri="{BB962C8B-B14F-4D97-AF65-F5344CB8AC3E}">
        <p14:creationId xmlns:p14="http://schemas.microsoft.com/office/powerpoint/2010/main" val="403618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567" y="0"/>
            <a:ext cx="918713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re 3"/>
          <p:cNvSpPr>
            <a:spLocks noGrp="1"/>
          </p:cNvSpPr>
          <p:nvPr>
            <p:ph type="title"/>
          </p:nvPr>
        </p:nvSpPr>
        <p:spPr/>
        <p:txBody>
          <a:bodyPr/>
          <a:lstStyle/>
          <a:p>
            <a:r>
              <a:rPr lang="fr-FR" b="1" dirty="0" smtClean="0"/>
              <a:t>IMAGING STUDIES</a:t>
            </a:r>
            <a:endParaRPr lang="fr-FR" b="1" dirty="0"/>
          </a:p>
        </p:txBody>
      </p:sp>
      <p:sp>
        <p:nvSpPr>
          <p:cNvPr id="5" name="Espace réservé du contenu 4"/>
          <p:cNvSpPr>
            <a:spLocks noGrp="1"/>
          </p:cNvSpPr>
          <p:nvPr>
            <p:ph idx="1"/>
          </p:nvPr>
        </p:nvSpPr>
        <p:spPr/>
        <p:txBody>
          <a:bodyPr>
            <a:normAutofit/>
          </a:bodyPr>
          <a:lstStyle/>
          <a:p>
            <a:r>
              <a:rPr lang="fr-FR" b="1" dirty="0" err="1" smtClean="0"/>
              <a:t>Chest</a:t>
            </a:r>
            <a:r>
              <a:rPr lang="fr-FR" b="1" dirty="0" smtClean="0"/>
              <a:t> X ray : </a:t>
            </a:r>
            <a:r>
              <a:rPr lang="fr-FR" b="1" dirty="0" err="1" smtClean="0"/>
              <a:t>nl</a:t>
            </a:r>
            <a:endParaRPr lang="fr-FR" b="1" dirty="0" smtClean="0"/>
          </a:p>
          <a:p>
            <a:endParaRPr lang="fr-FR" b="1" dirty="0" smtClean="0"/>
          </a:p>
          <a:p>
            <a:r>
              <a:rPr lang="fr-FR" b="1" dirty="0" smtClean="0"/>
              <a:t>Abdominal-</a:t>
            </a:r>
            <a:r>
              <a:rPr lang="fr-FR" b="1" dirty="0" err="1" smtClean="0"/>
              <a:t>pelvic</a:t>
            </a:r>
            <a:r>
              <a:rPr lang="fr-FR" b="1" dirty="0" smtClean="0"/>
              <a:t> </a:t>
            </a:r>
            <a:r>
              <a:rPr lang="fr-FR" b="1" dirty="0" err="1" smtClean="0"/>
              <a:t>ultrasound</a:t>
            </a:r>
            <a:r>
              <a:rPr lang="fr-FR" b="1" dirty="0" smtClean="0"/>
              <a:t> : </a:t>
            </a:r>
            <a:r>
              <a:rPr lang="fr-FR" b="1" dirty="0" err="1" smtClean="0"/>
              <a:t>nl</a:t>
            </a:r>
            <a:r>
              <a:rPr lang="fr-FR" b="1" dirty="0" smtClean="0"/>
              <a:t>.</a:t>
            </a:r>
          </a:p>
          <a:p>
            <a:pPr marL="0" indent="0">
              <a:buNone/>
            </a:pPr>
            <a:endParaRPr lang="fr-FR" b="1" dirty="0" smtClean="0"/>
          </a:p>
          <a:p>
            <a:r>
              <a:rPr lang="fr-FR" b="1" dirty="0" smtClean="0"/>
              <a:t> Gallium </a:t>
            </a:r>
            <a:r>
              <a:rPr lang="fr-FR" b="1" dirty="0" err="1"/>
              <a:t>scintigraphy</a:t>
            </a:r>
            <a:r>
              <a:rPr lang="fr-FR" b="1" dirty="0"/>
              <a:t> </a:t>
            </a:r>
            <a:r>
              <a:rPr lang="fr-FR" b="1" dirty="0" smtClean="0"/>
              <a:t>: no </a:t>
            </a:r>
            <a:r>
              <a:rPr lang="fr-FR" b="1" dirty="0" err="1" smtClean="0"/>
              <a:t>sarcoidosis</a:t>
            </a:r>
            <a:r>
              <a:rPr lang="fr-FR" b="1" dirty="0" smtClean="0"/>
              <a:t> </a:t>
            </a:r>
            <a:r>
              <a:rPr lang="fr-FR" b="1" dirty="0" err="1" smtClean="0"/>
              <a:t>inflammatory</a:t>
            </a:r>
            <a:r>
              <a:rPr lang="fr-FR" b="1" dirty="0" smtClean="0"/>
              <a:t> </a:t>
            </a:r>
            <a:r>
              <a:rPr lang="fr-FR" b="1" dirty="0" err="1" smtClean="0"/>
              <a:t>signs</a:t>
            </a:r>
            <a:r>
              <a:rPr lang="fr-FR" sz="2400" b="1" dirty="0" smtClean="0"/>
              <a:t>.</a:t>
            </a:r>
            <a:endParaRPr lang="fr-FR" sz="2400" b="1" dirty="0"/>
          </a:p>
        </p:txBody>
      </p:sp>
    </p:spTree>
    <p:extLst>
      <p:ext uri="{BB962C8B-B14F-4D97-AF65-F5344CB8AC3E}">
        <p14:creationId xmlns:p14="http://schemas.microsoft.com/office/powerpoint/2010/main" val="7392269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567" y="0"/>
            <a:ext cx="918713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re 3"/>
          <p:cNvSpPr>
            <a:spLocks noGrp="1"/>
          </p:cNvSpPr>
          <p:nvPr>
            <p:ph type="title"/>
          </p:nvPr>
        </p:nvSpPr>
        <p:spPr/>
        <p:txBody>
          <a:bodyPr/>
          <a:lstStyle/>
          <a:p>
            <a:r>
              <a:rPr lang="fr-FR" b="1" dirty="0" smtClean="0"/>
              <a:t>HISTOLOGICAL STUDIES</a:t>
            </a:r>
            <a:endParaRPr lang="fr-FR" b="1" dirty="0"/>
          </a:p>
        </p:txBody>
      </p:sp>
      <p:sp>
        <p:nvSpPr>
          <p:cNvPr id="5" name="Espace réservé du contenu 4"/>
          <p:cNvSpPr>
            <a:spLocks noGrp="1"/>
          </p:cNvSpPr>
          <p:nvPr>
            <p:ph idx="1"/>
          </p:nvPr>
        </p:nvSpPr>
        <p:spPr/>
        <p:txBody>
          <a:bodyPr>
            <a:normAutofit/>
          </a:bodyPr>
          <a:lstStyle/>
          <a:p>
            <a:pPr marL="0" indent="0">
              <a:buNone/>
            </a:pPr>
            <a:endParaRPr lang="fr-FR" b="1" dirty="0" smtClean="0"/>
          </a:p>
          <a:p>
            <a:r>
              <a:rPr lang="fr-FR" b="1" dirty="0"/>
              <a:t> </a:t>
            </a:r>
            <a:r>
              <a:rPr lang="fr-FR" b="1" dirty="0" err="1"/>
              <a:t>Renal</a:t>
            </a:r>
            <a:r>
              <a:rPr lang="fr-FR" b="1" dirty="0"/>
              <a:t> </a:t>
            </a:r>
            <a:r>
              <a:rPr lang="fr-FR" b="1" dirty="0" err="1"/>
              <a:t>biopsy</a:t>
            </a:r>
            <a:r>
              <a:rPr lang="fr-FR" b="1" dirty="0"/>
              <a:t> :</a:t>
            </a:r>
            <a:r>
              <a:rPr lang="fr-FR" b="1" dirty="0" smtClean="0"/>
              <a:t> </a:t>
            </a:r>
            <a:r>
              <a:rPr lang="fr-FR" b="1" dirty="0" err="1"/>
              <a:t>tubulointerstitial</a:t>
            </a:r>
            <a:r>
              <a:rPr lang="fr-FR" b="1" dirty="0"/>
              <a:t> </a:t>
            </a:r>
            <a:r>
              <a:rPr lang="fr-FR" b="1" dirty="0" err="1"/>
              <a:t>nephritis</a:t>
            </a:r>
            <a:r>
              <a:rPr lang="fr-FR" b="1" dirty="0"/>
              <a:t> </a:t>
            </a:r>
            <a:r>
              <a:rPr lang="fr-FR" b="1" dirty="0" err="1"/>
              <a:t>lesions</a:t>
            </a:r>
            <a:r>
              <a:rPr lang="fr-FR" b="1" dirty="0"/>
              <a:t> in </a:t>
            </a:r>
            <a:r>
              <a:rPr lang="fr-FR" b="1" dirty="0" err="1"/>
              <a:t>subacute</a:t>
            </a:r>
            <a:r>
              <a:rPr lang="fr-FR" b="1" dirty="0"/>
              <a:t> </a:t>
            </a:r>
            <a:r>
              <a:rPr lang="fr-FR" b="1" dirty="0" smtClean="0"/>
              <a:t>stage.</a:t>
            </a:r>
          </a:p>
          <a:p>
            <a:endParaRPr lang="fr-FR" b="1" dirty="0" smtClean="0"/>
          </a:p>
          <a:p>
            <a:r>
              <a:rPr lang="fr-FR" b="1" dirty="0" smtClean="0"/>
              <a:t> </a:t>
            </a:r>
            <a:r>
              <a:rPr lang="fr-FR" b="1" dirty="0" err="1" smtClean="0"/>
              <a:t>Biopsy</a:t>
            </a:r>
            <a:r>
              <a:rPr lang="fr-FR" b="1" dirty="0" smtClean="0"/>
              <a:t> </a:t>
            </a:r>
            <a:r>
              <a:rPr lang="fr-FR" b="1" dirty="0"/>
              <a:t>of the </a:t>
            </a:r>
            <a:r>
              <a:rPr lang="fr-FR" b="1" dirty="0" err="1"/>
              <a:t>salivary</a:t>
            </a:r>
            <a:r>
              <a:rPr lang="fr-FR" b="1" dirty="0"/>
              <a:t> glands </a:t>
            </a:r>
            <a:r>
              <a:rPr lang="fr-FR" b="1" dirty="0" smtClean="0"/>
              <a:t>: </a:t>
            </a:r>
            <a:r>
              <a:rPr lang="fr-FR" b="1" dirty="0"/>
              <a:t>stage III </a:t>
            </a:r>
            <a:r>
              <a:rPr lang="fr-FR" b="1" dirty="0" err="1"/>
              <a:t>chronic</a:t>
            </a:r>
            <a:r>
              <a:rPr lang="fr-FR" b="1" dirty="0"/>
              <a:t> </a:t>
            </a:r>
            <a:r>
              <a:rPr lang="fr-FR" b="1" dirty="0" err="1"/>
              <a:t>lymphocytic</a:t>
            </a:r>
            <a:r>
              <a:rPr lang="fr-FR" b="1" dirty="0"/>
              <a:t> </a:t>
            </a:r>
            <a:r>
              <a:rPr lang="fr-FR" b="1" dirty="0" err="1"/>
              <a:t>sialadenitis</a:t>
            </a:r>
            <a:r>
              <a:rPr lang="fr-FR" b="1" dirty="0"/>
              <a:t> (the Chisholm and </a:t>
            </a:r>
            <a:r>
              <a:rPr lang="fr-FR" b="1" dirty="0" err="1"/>
              <a:t>Mason</a:t>
            </a:r>
            <a:r>
              <a:rPr lang="fr-FR" b="1" dirty="0"/>
              <a:t> classification</a:t>
            </a:r>
            <a:r>
              <a:rPr lang="fr-FR" b="1" dirty="0" smtClean="0"/>
              <a:t>).</a:t>
            </a:r>
          </a:p>
          <a:p>
            <a:pPr marL="0" indent="0">
              <a:buNone/>
            </a:pPr>
            <a:endParaRPr lang="fr-FR" sz="2400" b="1" dirty="0" smtClean="0"/>
          </a:p>
        </p:txBody>
      </p:sp>
    </p:spTree>
    <p:extLst>
      <p:ext uri="{BB962C8B-B14F-4D97-AF65-F5344CB8AC3E}">
        <p14:creationId xmlns:p14="http://schemas.microsoft.com/office/powerpoint/2010/main" val="5081308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G:\167_0329\IMG_13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850" y="199090"/>
            <a:ext cx="8175886" cy="613191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56642" y="6320555"/>
            <a:ext cx="8352928" cy="276999"/>
          </a:xfrm>
          <a:prstGeom prst="rect">
            <a:avLst/>
          </a:prstGeom>
          <a:noFill/>
        </p:spPr>
        <p:txBody>
          <a:bodyPr wrap="square" rtlCol="0">
            <a:spAutoFit/>
          </a:bodyPr>
          <a:lstStyle/>
          <a:p>
            <a:pPr algn="ctr"/>
            <a:r>
              <a:rPr lang="fr-FR" sz="1200" dirty="0" smtClean="0"/>
              <a:t>Pr </a:t>
            </a:r>
            <a:r>
              <a:rPr lang="fr-FR" sz="1200" dirty="0" err="1" smtClean="0"/>
              <a:t>Djennane</a:t>
            </a:r>
            <a:r>
              <a:rPr lang="fr-FR" sz="1200" dirty="0" smtClean="0"/>
              <a:t>, Pr, Baba Ahmed, </a:t>
            </a:r>
            <a:r>
              <a:rPr lang="fr-FR" sz="1200" dirty="0" err="1" smtClean="0"/>
              <a:t>anatomo-pathology</a:t>
            </a:r>
            <a:r>
              <a:rPr lang="fr-FR" sz="1200" dirty="0"/>
              <a:t>, Mohammad-Lamine-</a:t>
            </a:r>
            <a:r>
              <a:rPr lang="fr-FR" sz="1200" dirty="0" err="1"/>
              <a:t>Debaghine</a:t>
            </a:r>
            <a:r>
              <a:rPr lang="fr-FR" sz="1200" dirty="0"/>
              <a:t> </a:t>
            </a:r>
            <a:r>
              <a:rPr lang="fr-FR" sz="1200" dirty="0" err="1" smtClean="0"/>
              <a:t>Hospital</a:t>
            </a:r>
            <a:r>
              <a:rPr lang="fr-FR" sz="1200" dirty="0" smtClean="0"/>
              <a:t>, </a:t>
            </a:r>
            <a:r>
              <a:rPr lang="fr-FR" sz="1200" dirty="0" err="1" smtClean="0"/>
              <a:t>Algeria</a:t>
            </a:r>
            <a:endParaRPr lang="fr-FR" sz="1200" dirty="0"/>
          </a:p>
        </p:txBody>
      </p:sp>
      <p:sp>
        <p:nvSpPr>
          <p:cNvPr id="2" name="Flèche gauche 1"/>
          <p:cNvSpPr/>
          <p:nvPr/>
        </p:nvSpPr>
        <p:spPr>
          <a:xfrm rot="19135510">
            <a:off x="4614315" y="1465903"/>
            <a:ext cx="1008112" cy="504056"/>
          </a:xfrm>
          <a:prstGeom prst="lef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1924" y="4509120"/>
            <a:ext cx="1122363"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1637529"/>
            <a:ext cx="1122363"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268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567" y="0"/>
            <a:ext cx="918713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65515" y="1916832"/>
            <a:ext cx="8352928"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smtClean="0"/>
              <a:t>The </a:t>
            </a:r>
            <a:r>
              <a:rPr lang="en-US" sz="3200" b="1" dirty="0"/>
              <a:t>patient received corticosteroid </a:t>
            </a:r>
            <a:r>
              <a:rPr lang="en-US" sz="3200" b="1" dirty="0" smtClean="0"/>
              <a:t>treatment</a:t>
            </a:r>
            <a:r>
              <a:rPr lang="en-US" sz="3200" b="1" dirty="0"/>
              <a:t> </a:t>
            </a:r>
            <a:r>
              <a:rPr lang="en-US" sz="3200" b="1" dirty="0" smtClean="0"/>
              <a:t>(high dose then gradually tapered).</a:t>
            </a:r>
          </a:p>
        </p:txBody>
      </p:sp>
      <p:sp>
        <p:nvSpPr>
          <p:cNvPr id="4" name="Titre 3"/>
          <p:cNvSpPr>
            <a:spLocks noGrp="1"/>
          </p:cNvSpPr>
          <p:nvPr>
            <p:ph type="title"/>
          </p:nvPr>
        </p:nvSpPr>
        <p:spPr/>
        <p:txBody>
          <a:bodyPr>
            <a:normAutofit/>
          </a:bodyPr>
          <a:lstStyle/>
          <a:p>
            <a:r>
              <a:rPr lang="fr-FR" b="1" dirty="0" smtClean="0"/>
              <a:t>TREATMENT AND FOLLOW UP</a:t>
            </a:r>
            <a:endParaRPr lang="fr-FR" dirty="0"/>
          </a:p>
        </p:txBody>
      </p:sp>
      <p:sp>
        <p:nvSpPr>
          <p:cNvPr id="5" name="ZoneTexte 4"/>
          <p:cNvSpPr txBox="1"/>
          <p:nvPr/>
        </p:nvSpPr>
        <p:spPr>
          <a:xfrm>
            <a:off x="365515" y="3441135"/>
            <a:ext cx="8352928" cy="1077218"/>
          </a:xfrm>
          <a:prstGeom prst="rect">
            <a:avLst/>
          </a:prstGeom>
          <a:noFill/>
        </p:spPr>
        <p:txBody>
          <a:bodyPr wrap="square" rtlCol="0">
            <a:spAutoFit/>
          </a:bodyPr>
          <a:lstStyle/>
          <a:p>
            <a:pPr marL="342900" indent="-342900">
              <a:buFont typeface="Arial" panose="020B0604020202020204" pitchFamily="34" charset="0"/>
              <a:buChar char="•"/>
            </a:pPr>
            <a:r>
              <a:rPr lang="en-US" sz="3200" b="1" dirty="0"/>
              <a:t>Serum creatinine improved quickly with normalization 2 months later. </a:t>
            </a:r>
          </a:p>
        </p:txBody>
      </p:sp>
      <p:sp>
        <p:nvSpPr>
          <p:cNvPr id="6" name="ZoneTexte 5"/>
          <p:cNvSpPr txBox="1"/>
          <p:nvPr/>
        </p:nvSpPr>
        <p:spPr>
          <a:xfrm>
            <a:off x="365515" y="4903712"/>
            <a:ext cx="7272808" cy="1077218"/>
          </a:xfrm>
          <a:prstGeom prst="rect">
            <a:avLst/>
          </a:prstGeom>
          <a:noFill/>
        </p:spPr>
        <p:txBody>
          <a:bodyPr wrap="square" rtlCol="0">
            <a:spAutoFit/>
          </a:bodyPr>
          <a:lstStyle/>
          <a:p>
            <a:pPr marL="342900" indent="-342900">
              <a:buFont typeface="Arial" panose="020B0604020202020204" pitchFamily="34" charset="0"/>
              <a:buChar char="•"/>
            </a:pPr>
            <a:r>
              <a:rPr lang="en-US" sz="3200" b="1" dirty="0"/>
              <a:t>The patient remained well without recurrence of the disease 6 years later.</a:t>
            </a:r>
            <a:endParaRPr lang="fr-FR" sz="3200" b="1" dirty="0"/>
          </a:p>
        </p:txBody>
      </p:sp>
    </p:spTree>
    <p:extLst>
      <p:ext uri="{BB962C8B-B14F-4D97-AF65-F5344CB8AC3E}">
        <p14:creationId xmlns:p14="http://schemas.microsoft.com/office/powerpoint/2010/main" val="340787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b="1" dirty="0" smtClean="0"/>
              <a:t>DISCUSSION</a:t>
            </a:r>
            <a:r>
              <a:rPr lang="fr-FR" dirty="0" smtClean="0"/>
              <a:t> </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253069605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ZoneTexte 6"/>
          <p:cNvSpPr txBox="1"/>
          <p:nvPr/>
        </p:nvSpPr>
        <p:spPr>
          <a:xfrm>
            <a:off x="1619672" y="3284984"/>
            <a:ext cx="2088232" cy="830997"/>
          </a:xfrm>
          <a:prstGeom prst="rect">
            <a:avLst/>
          </a:prstGeom>
          <a:noFill/>
        </p:spPr>
        <p:txBody>
          <a:bodyPr wrap="square" rtlCol="0">
            <a:spAutoFit/>
          </a:bodyPr>
          <a:lstStyle/>
          <a:p>
            <a:pPr algn="ctr"/>
            <a:r>
              <a:rPr lang="fr-FR" sz="2400" b="1" dirty="0" smtClean="0"/>
              <a:t>TINU syndrome</a:t>
            </a:r>
            <a:endParaRPr lang="fr-FR" sz="2400" b="1" dirty="0"/>
          </a:p>
        </p:txBody>
      </p:sp>
    </p:spTree>
    <p:extLst>
      <p:ext uri="{BB962C8B-B14F-4D97-AF65-F5344CB8AC3E}">
        <p14:creationId xmlns:p14="http://schemas.microsoft.com/office/powerpoint/2010/main" val="22172327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b="1" dirty="0" smtClean="0"/>
              <a:t>DISCUSSION</a:t>
            </a:r>
            <a:r>
              <a:rPr lang="fr-FR" dirty="0" smtClean="0"/>
              <a:t> </a:t>
            </a:r>
            <a:endParaRPr lang="fr-FR" dirty="0"/>
          </a:p>
        </p:txBody>
      </p:sp>
      <p:sp>
        <p:nvSpPr>
          <p:cNvPr id="4" name="ZoneTexte 3"/>
          <p:cNvSpPr txBox="1"/>
          <p:nvPr/>
        </p:nvSpPr>
        <p:spPr>
          <a:xfrm>
            <a:off x="684361" y="6122511"/>
            <a:ext cx="7776864" cy="738664"/>
          </a:xfrm>
          <a:prstGeom prst="rect">
            <a:avLst/>
          </a:prstGeom>
          <a:noFill/>
        </p:spPr>
        <p:txBody>
          <a:bodyPr wrap="square" rtlCol="0">
            <a:spAutoFit/>
          </a:bodyPr>
          <a:lstStyle/>
          <a:p>
            <a:r>
              <a:rPr lang="fr-FR" sz="1200" dirty="0" smtClean="0"/>
              <a:t>Abed </a:t>
            </a:r>
            <a:r>
              <a:rPr lang="fr-FR" sz="1200" dirty="0"/>
              <a:t>L, </a:t>
            </a:r>
            <a:r>
              <a:rPr lang="fr-FR" sz="1200" dirty="0" err="1"/>
              <a:t>Merouani</a:t>
            </a:r>
            <a:r>
              <a:rPr lang="fr-FR" sz="1200" dirty="0"/>
              <a:t> A, Haddad E, et al. </a:t>
            </a:r>
            <a:r>
              <a:rPr lang="fr-FR" sz="1200" dirty="0" err="1"/>
              <a:t>Presence</a:t>
            </a:r>
            <a:r>
              <a:rPr lang="fr-FR" sz="1200" dirty="0"/>
              <a:t> of </a:t>
            </a:r>
            <a:r>
              <a:rPr lang="fr-FR" sz="1200" dirty="0" err="1"/>
              <a:t>autoantibodies</a:t>
            </a:r>
            <a:r>
              <a:rPr lang="fr-FR" sz="1200" dirty="0"/>
              <a:t> </a:t>
            </a:r>
            <a:r>
              <a:rPr lang="fr-FR" sz="1200" dirty="0" err="1"/>
              <a:t>against</a:t>
            </a:r>
            <a:r>
              <a:rPr lang="fr-FR" sz="1200" dirty="0"/>
              <a:t> </a:t>
            </a:r>
            <a:r>
              <a:rPr lang="fr-FR" sz="1200" dirty="0" err="1"/>
              <a:t>tubular</a:t>
            </a:r>
            <a:r>
              <a:rPr lang="fr-FR" sz="1200" dirty="0"/>
              <a:t> and </a:t>
            </a:r>
            <a:r>
              <a:rPr lang="fr-FR" sz="1200" dirty="0" err="1"/>
              <a:t>uveal</a:t>
            </a:r>
            <a:r>
              <a:rPr lang="fr-FR" sz="1200" dirty="0"/>
              <a:t> </a:t>
            </a:r>
            <a:r>
              <a:rPr lang="fr-FR" sz="1200" dirty="0" err="1"/>
              <a:t>cells</a:t>
            </a:r>
            <a:r>
              <a:rPr lang="fr-FR" sz="1200" dirty="0"/>
              <a:t> in a patient </a:t>
            </a:r>
            <a:r>
              <a:rPr lang="fr-FR" sz="1200" dirty="0" err="1"/>
              <a:t>with</a:t>
            </a:r>
            <a:r>
              <a:rPr lang="fr-FR" sz="1200" dirty="0"/>
              <a:t> </a:t>
            </a:r>
            <a:r>
              <a:rPr lang="fr-FR" sz="1200" dirty="0" err="1"/>
              <a:t>tubulointerstitial</a:t>
            </a:r>
            <a:r>
              <a:rPr lang="fr-FR" sz="1200" dirty="0"/>
              <a:t> </a:t>
            </a:r>
            <a:r>
              <a:rPr lang="fr-FR" sz="1200" dirty="0" err="1"/>
              <a:t>nephritis</a:t>
            </a:r>
            <a:r>
              <a:rPr lang="fr-FR" sz="1200" dirty="0"/>
              <a:t> and </a:t>
            </a:r>
            <a:r>
              <a:rPr lang="fr-FR" sz="1200" dirty="0" err="1"/>
              <a:t>uveitis</a:t>
            </a:r>
            <a:r>
              <a:rPr lang="fr-FR" sz="1200" dirty="0"/>
              <a:t> (TINU) syndrome. </a:t>
            </a:r>
            <a:r>
              <a:rPr lang="fr-FR" sz="1200" dirty="0" err="1"/>
              <a:t>Nephrol</a:t>
            </a:r>
            <a:r>
              <a:rPr lang="fr-FR" sz="1200" dirty="0"/>
              <a:t> Dial Transplant 2008; 23:1452</a:t>
            </a:r>
          </a:p>
          <a:p>
            <a:endParaRPr lang="fr-FR" dirty="0"/>
          </a:p>
        </p:txBody>
      </p:sp>
      <p:sp>
        <p:nvSpPr>
          <p:cNvPr id="5" name="ZoneTexte 4"/>
          <p:cNvSpPr txBox="1"/>
          <p:nvPr/>
        </p:nvSpPr>
        <p:spPr>
          <a:xfrm>
            <a:off x="498351" y="3240825"/>
            <a:ext cx="5216486" cy="1815882"/>
          </a:xfrm>
          <a:prstGeom prst="rect">
            <a:avLst/>
          </a:prstGeom>
          <a:noFill/>
        </p:spPr>
        <p:txBody>
          <a:bodyPr wrap="square" rtlCol="0">
            <a:spAutoFit/>
          </a:bodyPr>
          <a:lstStyle/>
          <a:p>
            <a:pPr marL="285750" indent="-285750" algn="just">
              <a:buFont typeface="Wingdings" panose="05000000000000000000" pitchFamily="2" charset="2"/>
              <a:buChar char="§"/>
            </a:pPr>
            <a:r>
              <a:rPr lang="en-US" sz="2800" b="1" dirty="0" smtClean="0"/>
              <a:t>TINU </a:t>
            </a:r>
            <a:r>
              <a:rPr lang="en-US" sz="2800" b="1" dirty="0"/>
              <a:t>syndrome is associated with elevation of serological markers in the absence of their corresponding diseases</a:t>
            </a:r>
            <a:r>
              <a:rPr lang="en-US" sz="2800" b="1" dirty="0" smtClean="0"/>
              <a:t>.</a:t>
            </a:r>
            <a:endParaRPr lang="en-US" sz="2800" b="1"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2055033"/>
            <a:ext cx="2965688" cy="296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498351" y="2440606"/>
            <a:ext cx="5369793" cy="800219"/>
          </a:xfrm>
          <a:prstGeom prst="rect">
            <a:avLst/>
          </a:prstGeom>
          <a:noFill/>
        </p:spPr>
        <p:txBody>
          <a:bodyPr wrap="square" rtlCol="0">
            <a:spAutoFit/>
          </a:bodyPr>
          <a:lstStyle/>
          <a:p>
            <a:pPr marL="457200" indent="-457200">
              <a:buFont typeface="Wingdings" panose="05000000000000000000" pitchFamily="2" charset="2"/>
              <a:buChar char="§"/>
            </a:pPr>
            <a:r>
              <a:rPr lang="en-US" sz="2800" b="1" dirty="0"/>
              <a:t>positivity of </a:t>
            </a:r>
            <a:r>
              <a:rPr lang="en-US" sz="2800" b="1" dirty="0" err="1"/>
              <a:t>Quantiferon</a:t>
            </a:r>
            <a:r>
              <a:rPr lang="en-US" sz="2800" b="1" dirty="0"/>
              <a:t> ?</a:t>
            </a:r>
          </a:p>
          <a:p>
            <a:pPr marL="285750" indent="-285750">
              <a:buFont typeface="Wingdings" panose="05000000000000000000" pitchFamily="2" charset="2"/>
              <a:buChar char="§"/>
            </a:pPr>
            <a:endParaRPr lang="fr-FR" dirty="0"/>
          </a:p>
        </p:txBody>
      </p:sp>
    </p:spTree>
    <p:extLst>
      <p:ext uri="{BB962C8B-B14F-4D97-AF65-F5344CB8AC3E}">
        <p14:creationId xmlns:p14="http://schemas.microsoft.com/office/powerpoint/2010/main" val="225128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b="1" dirty="0" smtClean="0"/>
              <a:t>DISCUSSION</a:t>
            </a:r>
            <a:r>
              <a:rPr lang="fr-FR" dirty="0" smtClean="0"/>
              <a:t> </a:t>
            </a:r>
            <a:endParaRPr lang="fr-FR" dirty="0"/>
          </a:p>
        </p:txBody>
      </p:sp>
      <p:sp>
        <p:nvSpPr>
          <p:cNvPr id="4" name="ZoneTexte 3"/>
          <p:cNvSpPr txBox="1"/>
          <p:nvPr/>
        </p:nvSpPr>
        <p:spPr>
          <a:xfrm>
            <a:off x="684361" y="6122511"/>
            <a:ext cx="7776864" cy="738664"/>
          </a:xfrm>
          <a:prstGeom prst="rect">
            <a:avLst/>
          </a:prstGeom>
          <a:noFill/>
        </p:spPr>
        <p:txBody>
          <a:bodyPr wrap="square" rtlCol="0">
            <a:spAutoFit/>
          </a:bodyPr>
          <a:lstStyle/>
          <a:p>
            <a:r>
              <a:rPr lang="fr-FR" sz="1200" dirty="0" smtClean="0"/>
              <a:t>Abed </a:t>
            </a:r>
            <a:r>
              <a:rPr lang="fr-FR" sz="1200" dirty="0"/>
              <a:t>L, </a:t>
            </a:r>
            <a:r>
              <a:rPr lang="fr-FR" sz="1200" dirty="0" err="1"/>
              <a:t>Merouani</a:t>
            </a:r>
            <a:r>
              <a:rPr lang="fr-FR" sz="1200" dirty="0"/>
              <a:t> A, Haddad E, et al. </a:t>
            </a:r>
            <a:r>
              <a:rPr lang="fr-FR" sz="1200" dirty="0" err="1"/>
              <a:t>Presence</a:t>
            </a:r>
            <a:r>
              <a:rPr lang="fr-FR" sz="1200" dirty="0"/>
              <a:t> of </a:t>
            </a:r>
            <a:r>
              <a:rPr lang="fr-FR" sz="1200" dirty="0" err="1"/>
              <a:t>autoantibodies</a:t>
            </a:r>
            <a:r>
              <a:rPr lang="fr-FR" sz="1200" dirty="0"/>
              <a:t> </a:t>
            </a:r>
            <a:r>
              <a:rPr lang="fr-FR" sz="1200" dirty="0" err="1"/>
              <a:t>against</a:t>
            </a:r>
            <a:r>
              <a:rPr lang="fr-FR" sz="1200" dirty="0"/>
              <a:t> </a:t>
            </a:r>
            <a:r>
              <a:rPr lang="fr-FR" sz="1200" dirty="0" err="1"/>
              <a:t>tubular</a:t>
            </a:r>
            <a:r>
              <a:rPr lang="fr-FR" sz="1200" dirty="0"/>
              <a:t> and </a:t>
            </a:r>
            <a:r>
              <a:rPr lang="fr-FR" sz="1200" dirty="0" err="1"/>
              <a:t>uveal</a:t>
            </a:r>
            <a:r>
              <a:rPr lang="fr-FR" sz="1200" dirty="0"/>
              <a:t> </a:t>
            </a:r>
            <a:r>
              <a:rPr lang="fr-FR" sz="1200" dirty="0" err="1"/>
              <a:t>cells</a:t>
            </a:r>
            <a:r>
              <a:rPr lang="fr-FR" sz="1200" dirty="0"/>
              <a:t> in a patient </a:t>
            </a:r>
            <a:r>
              <a:rPr lang="fr-FR" sz="1200" dirty="0" err="1"/>
              <a:t>with</a:t>
            </a:r>
            <a:r>
              <a:rPr lang="fr-FR" sz="1200" dirty="0"/>
              <a:t> </a:t>
            </a:r>
            <a:r>
              <a:rPr lang="fr-FR" sz="1200" dirty="0" err="1"/>
              <a:t>tubulointerstitial</a:t>
            </a:r>
            <a:r>
              <a:rPr lang="fr-FR" sz="1200" dirty="0"/>
              <a:t> </a:t>
            </a:r>
            <a:r>
              <a:rPr lang="fr-FR" sz="1200" dirty="0" err="1"/>
              <a:t>nephritis</a:t>
            </a:r>
            <a:r>
              <a:rPr lang="fr-FR" sz="1200" dirty="0"/>
              <a:t> and </a:t>
            </a:r>
            <a:r>
              <a:rPr lang="fr-FR" sz="1200" dirty="0" err="1"/>
              <a:t>uveitis</a:t>
            </a:r>
            <a:r>
              <a:rPr lang="fr-FR" sz="1200" dirty="0"/>
              <a:t> (TINU) syndrome. </a:t>
            </a:r>
            <a:r>
              <a:rPr lang="fr-FR" sz="1200" dirty="0" err="1"/>
              <a:t>Nephrol</a:t>
            </a:r>
            <a:r>
              <a:rPr lang="fr-FR" sz="1200" dirty="0"/>
              <a:t> Dial Transplant 2008; 23:1452</a:t>
            </a:r>
          </a:p>
          <a:p>
            <a:endParaRPr lang="fr-FR" dirty="0"/>
          </a:p>
        </p:txBody>
      </p:sp>
      <p:sp>
        <p:nvSpPr>
          <p:cNvPr id="5" name="ZoneTexte 4"/>
          <p:cNvSpPr txBox="1"/>
          <p:nvPr/>
        </p:nvSpPr>
        <p:spPr>
          <a:xfrm>
            <a:off x="507642" y="2348880"/>
            <a:ext cx="5216486" cy="1815882"/>
          </a:xfrm>
          <a:prstGeom prst="rect">
            <a:avLst/>
          </a:prstGeom>
          <a:noFill/>
        </p:spPr>
        <p:txBody>
          <a:bodyPr wrap="square" rtlCol="0">
            <a:spAutoFit/>
          </a:bodyPr>
          <a:lstStyle/>
          <a:p>
            <a:pPr marL="285750" indent="-285750" algn="just">
              <a:buFont typeface="Wingdings" panose="05000000000000000000" pitchFamily="2" charset="2"/>
              <a:buChar char="§"/>
            </a:pPr>
            <a:r>
              <a:rPr lang="en-US" sz="2800" b="1" dirty="0"/>
              <a:t>stage III chronic lymphocytic </a:t>
            </a:r>
            <a:r>
              <a:rPr lang="en-US" sz="2800" b="1" dirty="0" err="1"/>
              <a:t>sialadenitis</a:t>
            </a:r>
            <a:r>
              <a:rPr lang="en-US" sz="2800" b="1" dirty="0"/>
              <a:t> </a:t>
            </a:r>
            <a:r>
              <a:rPr lang="en-US" sz="2800" b="1" dirty="0" smtClean="0">
                <a:sym typeface="Wingdings" panose="05000000000000000000" pitchFamily="2" charset="2"/>
              </a:rPr>
              <a:t></a:t>
            </a:r>
            <a:r>
              <a:rPr lang="en-US" sz="2800" b="1" dirty="0">
                <a:sym typeface="Wingdings" panose="05000000000000000000" pitchFamily="2" charset="2"/>
              </a:rPr>
              <a:t> </a:t>
            </a:r>
            <a:r>
              <a:rPr lang="en-US" sz="2800" b="1" dirty="0" smtClean="0">
                <a:sym typeface="Wingdings" panose="05000000000000000000" pitchFamily="2" charset="2"/>
              </a:rPr>
              <a:t>hist</a:t>
            </a:r>
            <a:r>
              <a:rPr lang="en-US" sz="2800" b="1" dirty="0" smtClean="0"/>
              <a:t>ological </a:t>
            </a:r>
            <a:r>
              <a:rPr lang="en-US" sz="2800" b="1" dirty="0"/>
              <a:t>disorders in the absence of </a:t>
            </a:r>
            <a:r>
              <a:rPr lang="en-US" sz="2800" b="1" dirty="0" err="1"/>
              <a:t>Sjogren</a:t>
            </a:r>
            <a:r>
              <a:rPr lang="en-US" sz="2800" b="1" dirty="0"/>
              <a:t> syndrome.</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2055033"/>
            <a:ext cx="2965688" cy="296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92785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911" y="332656"/>
            <a:ext cx="4449763"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a:xfrm>
            <a:off x="686593" y="4509120"/>
            <a:ext cx="7772400" cy="1362075"/>
          </a:xfrm>
        </p:spPr>
        <p:txBody>
          <a:bodyPr/>
          <a:lstStyle/>
          <a:p>
            <a:pPr algn="ctr"/>
            <a:r>
              <a:rPr lang="en-US" dirty="0"/>
              <a:t>what </a:t>
            </a:r>
            <a:r>
              <a:rPr lang="en-US" dirty="0" smtClean="0"/>
              <a:t>did </a:t>
            </a:r>
            <a:r>
              <a:rPr lang="en-US" dirty="0"/>
              <a:t>the literature </a:t>
            </a:r>
            <a:r>
              <a:rPr lang="en-US" dirty="0" smtClean="0"/>
              <a:t>said about TINU SYNDROME</a:t>
            </a:r>
            <a:endParaRPr lang="fr-FR" dirty="0"/>
          </a:p>
        </p:txBody>
      </p:sp>
    </p:spTree>
    <p:extLst>
      <p:ext uri="{BB962C8B-B14F-4D97-AF65-F5344CB8AC3E}">
        <p14:creationId xmlns:p14="http://schemas.microsoft.com/office/powerpoint/2010/main" val="11200622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b="1" dirty="0" smtClean="0"/>
              <a:t>RENAL MANIFESTATIONS</a:t>
            </a:r>
            <a:endParaRPr lang="fr-FR" b="1" dirty="0"/>
          </a:p>
        </p:txBody>
      </p:sp>
      <p:sp>
        <p:nvSpPr>
          <p:cNvPr id="3" name="Espace réservé du contenu 2"/>
          <p:cNvSpPr>
            <a:spLocks noGrp="1"/>
          </p:cNvSpPr>
          <p:nvPr>
            <p:ph idx="1"/>
          </p:nvPr>
        </p:nvSpPr>
        <p:spPr>
          <a:xfrm>
            <a:off x="457200" y="1600201"/>
            <a:ext cx="8229600" cy="3845024"/>
          </a:xfrm>
        </p:spPr>
        <p:txBody>
          <a:bodyPr>
            <a:normAutofit lnSpcReduction="10000"/>
          </a:bodyPr>
          <a:lstStyle/>
          <a:p>
            <a:r>
              <a:rPr lang="fr-FR" sz="2400" b="1" dirty="0"/>
              <a:t>A</a:t>
            </a:r>
            <a:r>
              <a:rPr lang="fr-FR" sz="2400" b="1" dirty="0" smtClean="0"/>
              <a:t>cute </a:t>
            </a:r>
            <a:r>
              <a:rPr lang="fr-FR" sz="2400" b="1" dirty="0" err="1"/>
              <a:t>interstitial</a:t>
            </a:r>
            <a:r>
              <a:rPr lang="fr-FR" sz="2400" b="1" dirty="0"/>
              <a:t> </a:t>
            </a:r>
            <a:r>
              <a:rPr lang="fr-FR" sz="2400" b="1" dirty="0" err="1" smtClean="0"/>
              <a:t>nephritis</a:t>
            </a:r>
            <a:r>
              <a:rPr lang="fr-FR" sz="2400" b="1" dirty="0" smtClean="0"/>
              <a:t>.</a:t>
            </a:r>
          </a:p>
          <a:p>
            <a:pPr marL="0" indent="0">
              <a:buNone/>
            </a:pPr>
            <a:endParaRPr lang="fr-FR" sz="2400" b="1" dirty="0" smtClean="0"/>
          </a:p>
          <a:p>
            <a:r>
              <a:rPr lang="fr-FR" sz="2400" b="1" dirty="0"/>
              <a:t> </a:t>
            </a:r>
            <a:r>
              <a:rPr lang="fr-FR" sz="2400" b="1" dirty="0" err="1"/>
              <a:t>F</a:t>
            </a:r>
            <a:r>
              <a:rPr lang="fr-FR" sz="2400" b="1" dirty="0" err="1" smtClean="0"/>
              <a:t>lank</a:t>
            </a:r>
            <a:r>
              <a:rPr lang="fr-FR" sz="2400" b="1" dirty="0" smtClean="0"/>
              <a:t> </a:t>
            </a:r>
            <a:r>
              <a:rPr lang="fr-FR" sz="2400" b="1" dirty="0"/>
              <a:t>pain, </a:t>
            </a:r>
            <a:r>
              <a:rPr lang="fr-FR" sz="2400" b="1" dirty="0" err="1"/>
              <a:t>sterile</a:t>
            </a:r>
            <a:r>
              <a:rPr lang="fr-FR" sz="2400" b="1" dirty="0"/>
              <a:t> </a:t>
            </a:r>
            <a:r>
              <a:rPr lang="fr-FR" sz="2400" b="1" dirty="0" err="1"/>
              <a:t>pyuria</a:t>
            </a:r>
            <a:r>
              <a:rPr lang="fr-FR" sz="2400" b="1" dirty="0"/>
              <a:t>, </a:t>
            </a:r>
            <a:r>
              <a:rPr lang="fr-FR" sz="2400" b="1" dirty="0" err="1"/>
              <a:t>hematuria</a:t>
            </a:r>
            <a:r>
              <a:rPr lang="fr-FR" sz="2400" b="1" dirty="0"/>
              <a:t>, </a:t>
            </a:r>
            <a:r>
              <a:rPr lang="fr-FR" sz="2400" b="1" dirty="0" err="1"/>
              <a:t>proteinuria</a:t>
            </a:r>
            <a:r>
              <a:rPr lang="fr-FR" sz="2400" b="1" dirty="0"/>
              <a:t> (</a:t>
            </a:r>
            <a:r>
              <a:rPr lang="fr-FR" sz="2400" b="1" dirty="0" err="1"/>
              <a:t>usually</a:t>
            </a:r>
            <a:r>
              <a:rPr lang="fr-FR" sz="2400" b="1" dirty="0"/>
              <a:t> </a:t>
            </a:r>
            <a:r>
              <a:rPr lang="fr-FR" sz="2400" b="1" dirty="0" err="1"/>
              <a:t>subnephrotic</a:t>
            </a:r>
            <a:r>
              <a:rPr lang="fr-FR" sz="2400" b="1" dirty="0"/>
              <a:t> range), </a:t>
            </a:r>
            <a:r>
              <a:rPr lang="fr-FR" sz="2400" b="1" dirty="0" err="1"/>
              <a:t>renal</a:t>
            </a:r>
            <a:r>
              <a:rPr lang="fr-FR" sz="2400" b="1" dirty="0"/>
              <a:t> </a:t>
            </a:r>
            <a:r>
              <a:rPr lang="fr-FR" sz="2400" b="1" dirty="0" err="1"/>
              <a:t>insufficiency</a:t>
            </a:r>
            <a:r>
              <a:rPr lang="fr-FR" sz="2400" b="1" dirty="0"/>
              <a:t>, and acute </a:t>
            </a:r>
            <a:r>
              <a:rPr lang="fr-FR" sz="2400" b="1" dirty="0" err="1"/>
              <a:t>renal</a:t>
            </a:r>
            <a:r>
              <a:rPr lang="fr-FR" sz="2400" b="1" dirty="0"/>
              <a:t> </a:t>
            </a:r>
            <a:r>
              <a:rPr lang="fr-FR" sz="2400" b="1" dirty="0" err="1"/>
              <a:t>failure</a:t>
            </a:r>
            <a:r>
              <a:rPr lang="fr-FR" sz="2400" b="1" dirty="0"/>
              <a:t> (ARF</a:t>
            </a:r>
            <a:r>
              <a:rPr lang="fr-FR" sz="2400" b="1" dirty="0" smtClean="0"/>
              <a:t>).</a:t>
            </a:r>
          </a:p>
          <a:p>
            <a:pPr marL="0" indent="0">
              <a:buNone/>
            </a:pPr>
            <a:endParaRPr lang="fr-FR" sz="2400" b="1" dirty="0" smtClean="0"/>
          </a:p>
          <a:p>
            <a:r>
              <a:rPr lang="en-US" sz="2400" b="1" dirty="0"/>
              <a:t>Multiple proximal and distal tubular defects can be commonly seen, resulting </a:t>
            </a:r>
            <a:r>
              <a:rPr lang="en-US" sz="2400" b="1" dirty="0" smtClean="0"/>
              <a:t>in </a:t>
            </a:r>
            <a:r>
              <a:rPr lang="fr-FR" sz="2400" b="1" dirty="0" err="1"/>
              <a:t>polyuria</a:t>
            </a:r>
            <a:r>
              <a:rPr lang="fr-FR" sz="2400" b="1" dirty="0"/>
              <a:t>, </a:t>
            </a:r>
            <a:r>
              <a:rPr lang="fr-FR" sz="2400" b="1" dirty="0" err="1" smtClean="0"/>
              <a:t>nocturia</a:t>
            </a:r>
            <a:r>
              <a:rPr lang="fr-FR" sz="2400" b="1" dirty="0" smtClean="0"/>
              <a:t>, </a:t>
            </a:r>
            <a:r>
              <a:rPr lang="en-US" sz="2400" b="1" dirty="0" smtClean="0"/>
              <a:t>aminoaciduria</a:t>
            </a:r>
            <a:r>
              <a:rPr lang="en-US" sz="2400" b="1" dirty="0"/>
              <a:t>, </a:t>
            </a:r>
            <a:r>
              <a:rPr lang="en-US" sz="2400" b="1" dirty="0" err="1"/>
              <a:t>glucosuria</a:t>
            </a:r>
            <a:r>
              <a:rPr lang="en-US" sz="2400" b="1" dirty="0"/>
              <a:t>, </a:t>
            </a:r>
            <a:r>
              <a:rPr lang="en-US" sz="2400" b="1" dirty="0" err="1"/>
              <a:t>phosphaturia</a:t>
            </a:r>
            <a:r>
              <a:rPr lang="en-US" sz="2400" b="1" dirty="0"/>
              <a:t>, and acidification </a:t>
            </a:r>
            <a:r>
              <a:rPr lang="en-US" sz="2400" b="1" dirty="0" smtClean="0"/>
              <a:t>defects.</a:t>
            </a:r>
            <a:endParaRPr lang="fr-FR" sz="2400" b="1" dirty="0"/>
          </a:p>
        </p:txBody>
      </p:sp>
      <p:sp>
        <p:nvSpPr>
          <p:cNvPr id="4" name="ZoneTexte 3"/>
          <p:cNvSpPr txBox="1"/>
          <p:nvPr/>
        </p:nvSpPr>
        <p:spPr>
          <a:xfrm>
            <a:off x="467544" y="5589240"/>
            <a:ext cx="8352928" cy="830997"/>
          </a:xfrm>
          <a:prstGeom prst="rect">
            <a:avLst/>
          </a:prstGeom>
          <a:noFill/>
        </p:spPr>
        <p:txBody>
          <a:bodyPr wrap="square" rtlCol="0">
            <a:spAutoFit/>
          </a:bodyPr>
          <a:lstStyle/>
          <a:p>
            <a:r>
              <a:rPr lang="fr-FR" sz="1200" dirty="0" err="1"/>
              <a:t>Koike</a:t>
            </a:r>
            <a:r>
              <a:rPr lang="fr-FR" sz="1200" dirty="0"/>
              <a:t> K, Lida S, </a:t>
            </a:r>
            <a:r>
              <a:rPr lang="fr-FR" sz="1200" dirty="0" err="1"/>
              <a:t>Usui</a:t>
            </a:r>
            <a:r>
              <a:rPr lang="fr-FR" sz="1200" dirty="0"/>
              <a:t> M, et al. </a:t>
            </a:r>
            <a:r>
              <a:rPr lang="fr-FR" sz="1200" dirty="0" err="1"/>
              <a:t>Adult-onset</a:t>
            </a:r>
            <a:r>
              <a:rPr lang="fr-FR" sz="1200" dirty="0"/>
              <a:t> acute </a:t>
            </a:r>
            <a:r>
              <a:rPr lang="fr-FR" sz="1200" dirty="0" err="1"/>
              <a:t>tubulointerstitial</a:t>
            </a:r>
            <a:r>
              <a:rPr lang="fr-FR" sz="1200" dirty="0"/>
              <a:t> </a:t>
            </a:r>
            <a:r>
              <a:rPr lang="fr-FR" sz="1200" dirty="0" err="1"/>
              <a:t>nephritis</a:t>
            </a:r>
            <a:r>
              <a:rPr lang="fr-FR" sz="1200" dirty="0"/>
              <a:t> and </a:t>
            </a:r>
            <a:r>
              <a:rPr lang="fr-FR" sz="1200" dirty="0" err="1"/>
              <a:t>uveitis</a:t>
            </a:r>
            <a:r>
              <a:rPr lang="fr-FR" sz="1200" dirty="0"/>
              <a:t> </a:t>
            </a:r>
            <a:r>
              <a:rPr lang="fr-FR" sz="1200" dirty="0" err="1"/>
              <a:t>with</a:t>
            </a:r>
            <a:r>
              <a:rPr lang="fr-FR" sz="1200" dirty="0"/>
              <a:t> </a:t>
            </a:r>
            <a:r>
              <a:rPr lang="fr-FR" sz="1200" dirty="0" err="1"/>
              <a:t>Fanconi</a:t>
            </a:r>
            <a:r>
              <a:rPr lang="fr-FR" sz="1200" dirty="0"/>
              <a:t> syndrome. Case report and </a:t>
            </a:r>
            <a:r>
              <a:rPr lang="fr-FR" sz="1200" dirty="0" err="1"/>
              <a:t>review</a:t>
            </a:r>
            <a:r>
              <a:rPr lang="fr-FR" sz="1200" dirty="0"/>
              <a:t> of the </a:t>
            </a:r>
            <a:r>
              <a:rPr lang="fr-FR" sz="1200" dirty="0" err="1"/>
              <a:t>literature</a:t>
            </a:r>
            <a:r>
              <a:rPr lang="fr-FR" sz="1200" dirty="0"/>
              <a:t>. Clin </a:t>
            </a:r>
            <a:r>
              <a:rPr lang="fr-FR" sz="1200" dirty="0" err="1"/>
              <a:t>Nephrol</a:t>
            </a:r>
            <a:r>
              <a:rPr lang="fr-FR" sz="1200" dirty="0"/>
              <a:t> 2007; </a:t>
            </a:r>
            <a:r>
              <a:rPr lang="fr-FR" sz="1200" dirty="0" smtClean="0"/>
              <a:t>67:255</a:t>
            </a:r>
          </a:p>
          <a:p>
            <a:r>
              <a:rPr lang="fr-FR" sz="1200" dirty="0"/>
              <a:t>Ying Tan </a:t>
            </a:r>
            <a:r>
              <a:rPr lang="fr-FR" sz="1200" dirty="0" err="1"/>
              <a:t>a,b</a:t>
            </a:r>
            <a:r>
              <a:rPr lang="fr-FR" sz="1200" dirty="0"/>
              <a:t>, Feng </a:t>
            </a:r>
            <a:r>
              <a:rPr lang="fr-FR" sz="1200" dirty="0" err="1"/>
              <a:t>Yu</a:t>
            </a:r>
            <a:r>
              <a:rPr lang="fr-FR" sz="1200" dirty="0"/>
              <a:t> </a:t>
            </a:r>
            <a:r>
              <a:rPr lang="fr-FR" sz="1200" dirty="0" err="1"/>
              <a:t>a,b</a:t>
            </a:r>
            <a:r>
              <a:rPr lang="fr-FR" sz="1200" dirty="0"/>
              <a:t>, Ming-Hui Zhao, </a:t>
            </a:r>
            <a:r>
              <a:rPr lang="en-US" sz="1200" dirty="0" smtClean="0"/>
              <a:t>Autoimmunity </a:t>
            </a:r>
            <a:r>
              <a:rPr lang="en-US" sz="1200" dirty="0"/>
              <a:t>of patients with TINU </a:t>
            </a:r>
            <a:r>
              <a:rPr lang="en-US" sz="1200" dirty="0" smtClean="0"/>
              <a:t>syndrome, </a:t>
            </a:r>
            <a:r>
              <a:rPr lang="fr-FR" sz="1200" dirty="0" smtClean="0"/>
              <a:t>REVIEW ARTICLE, Hong Kong Journal of </a:t>
            </a:r>
            <a:r>
              <a:rPr lang="fr-FR" sz="1200" dirty="0" err="1" smtClean="0"/>
              <a:t>Nephrology</a:t>
            </a:r>
            <a:r>
              <a:rPr lang="fr-FR" sz="1200" dirty="0" smtClean="0"/>
              <a:t> 2011</a:t>
            </a:r>
            <a:endParaRPr lang="fr-FR" sz="1200" dirty="0"/>
          </a:p>
        </p:txBody>
      </p:sp>
    </p:spTree>
    <p:extLst>
      <p:ext uri="{BB962C8B-B14F-4D97-AF65-F5344CB8AC3E}">
        <p14:creationId xmlns:p14="http://schemas.microsoft.com/office/powerpoint/2010/main" val="5293310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b="1" dirty="0" smtClean="0"/>
              <a:t>OCULAR MANIFESTATIONS</a:t>
            </a:r>
            <a:endParaRPr lang="fr-FR" b="1" dirty="0"/>
          </a:p>
        </p:txBody>
      </p:sp>
      <p:sp>
        <p:nvSpPr>
          <p:cNvPr id="3" name="Espace réservé du contenu 2"/>
          <p:cNvSpPr>
            <a:spLocks noGrp="1"/>
          </p:cNvSpPr>
          <p:nvPr>
            <p:ph idx="1"/>
          </p:nvPr>
        </p:nvSpPr>
        <p:spPr>
          <a:xfrm>
            <a:off x="457200" y="1600201"/>
            <a:ext cx="8229600" cy="3989040"/>
          </a:xfrm>
        </p:spPr>
        <p:txBody>
          <a:bodyPr>
            <a:normAutofit fontScale="77500" lnSpcReduction="20000"/>
          </a:bodyPr>
          <a:lstStyle/>
          <a:p>
            <a:r>
              <a:rPr lang="en-US" b="1" dirty="0"/>
              <a:t>bilateral non-granulomatous anterior uveitis</a:t>
            </a:r>
            <a:endParaRPr lang="en-US" b="1" dirty="0" smtClean="0"/>
          </a:p>
          <a:p>
            <a:r>
              <a:rPr lang="en-US" b="1" dirty="0" smtClean="0"/>
              <a:t>The </a:t>
            </a:r>
            <a:r>
              <a:rPr lang="en-US" b="1" dirty="0"/>
              <a:t>uveitis has been observed to occur </a:t>
            </a:r>
            <a:r>
              <a:rPr lang="en-US" b="1" dirty="0" smtClean="0"/>
              <a:t>:</a:t>
            </a:r>
          </a:p>
          <a:p>
            <a:pPr marL="0" indent="0">
              <a:buNone/>
            </a:pPr>
            <a:r>
              <a:rPr lang="en-US" b="1" dirty="0"/>
              <a:t> </a:t>
            </a:r>
            <a:r>
              <a:rPr lang="en-US" b="1" dirty="0" smtClean="0"/>
              <a:t>     - before</a:t>
            </a:r>
          </a:p>
          <a:p>
            <a:pPr marL="0" indent="0">
              <a:buNone/>
            </a:pPr>
            <a:r>
              <a:rPr lang="en-US" b="1" dirty="0"/>
              <a:t> </a:t>
            </a:r>
            <a:r>
              <a:rPr lang="en-US" b="1" dirty="0" smtClean="0"/>
              <a:t>     -  concurrently</a:t>
            </a:r>
          </a:p>
          <a:p>
            <a:pPr marL="0" indent="0">
              <a:buNone/>
            </a:pPr>
            <a:r>
              <a:rPr lang="en-US" b="1" dirty="0"/>
              <a:t> </a:t>
            </a:r>
            <a:r>
              <a:rPr lang="en-US" b="1" dirty="0" smtClean="0"/>
              <a:t>     -  after </a:t>
            </a:r>
            <a:r>
              <a:rPr lang="en-US" b="1" dirty="0"/>
              <a:t>the onset of the interstitial </a:t>
            </a:r>
            <a:r>
              <a:rPr lang="en-US" b="1" dirty="0" smtClean="0"/>
              <a:t>nephritis.</a:t>
            </a:r>
          </a:p>
          <a:p>
            <a:pPr marL="0" indent="0">
              <a:buNone/>
            </a:pPr>
            <a:endParaRPr lang="en-US" b="1" dirty="0" smtClean="0"/>
          </a:p>
          <a:p>
            <a:r>
              <a:rPr lang="fr-FR" b="1" dirty="0"/>
              <a:t> </a:t>
            </a:r>
            <a:r>
              <a:rPr lang="fr-FR" b="1" dirty="0" err="1"/>
              <a:t>I</a:t>
            </a:r>
            <a:r>
              <a:rPr lang="fr-FR" b="1" dirty="0" err="1" smtClean="0"/>
              <a:t>ntraocular</a:t>
            </a:r>
            <a:r>
              <a:rPr lang="fr-FR" b="1" dirty="0" smtClean="0"/>
              <a:t> </a:t>
            </a:r>
            <a:r>
              <a:rPr lang="fr-FR" b="1" dirty="0"/>
              <a:t>complications have been </a:t>
            </a:r>
            <a:r>
              <a:rPr lang="fr-FR" b="1" dirty="0" err="1" smtClean="0"/>
              <a:t>noted</a:t>
            </a:r>
            <a:r>
              <a:rPr lang="fr-FR" b="1" dirty="0" smtClean="0"/>
              <a:t>, </a:t>
            </a:r>
            <a:r>
              <a:rPr lang="fr-FR" b="1" dirty="0" err="1"/>
              <a:t>t</a:t>
            </a:r>
            <a:r>
              <a:rPr lang="fr-FR" b="1" dirty="0" err="1" smtClean="0"/>
              <a:t>hese</a:t>
            </a:r>
            <a:r>
              <a:rPr lang="fr-FR" b="1" dirty="0" smtClean="0"/>
              <a:t> </a:t>
            </a:r>
            <a:r>
              <a:rPr lang="fr-FR" b="1" dirty="0" err="1"/>
              <a:t>include</a:t>
            </a:r>
            <a:r>
              <a:rPr lang="fr-FR" b="1" dirty="0"/>
              <a:t> </a:t>
            </a:r>
            <a:endParaRPr lang="fr-FR" b="1" dirty="0" smtClean="0"/>
          </a:p>
          <a:p>
            <a:pPr marL="0" indent="0">
              <a:buNone/>
            </a:pPr>
            <a:r>
              <a:rPr lang="fr-FR" b="1" dirty="0"/>
              <a:t> </a:t>
            </a:r>
            <a:r>
              <a:rPr lang="fr-FR" b="1" dirty="0" smtClean="0"/>
              <a:t>      -  </a:t>
            </a:r>
            <a:r>
              <a:rPr lang="fr-FR" b="1" dirty="0" err="1" smtClean="0"/>
              <a:t>posterior</a:t>
            </a:r>
            <a:r>
              <a:rPr lang="fr-FR" b="1" dirty="0" smtClean="0"/>
              <a:t> </a:t>
            </a:r>
            <a:r>
              <a:rPr lang="fr-FR" b="1" dirty="0" err="1"/>
              <a:t>synechiae</a:t>
            </a:r>
            <a:r>
              <a:rPr lang="fr-FR" b="1" dirty="0" smtClean="0"/>
              <a:t>,  </a:t>
            </a:r>
            <a:r>
              <a:rPr lang="fr-FR" b="1" dirty="0" err="1" smtClean="0"/>
              <a:t>optic</a:t>
            </a:r>
            <a:r>
              <a:rPr lang="fr-FR" b="1" dirty="0" smtClean="0"/>
              <a:t> </a:t>
            </a:r>
            <a:r>
              <a:rPr lang="fr-FR" b="1" dirty="0"/>
              <a:t>disc </a:t>
            </a:r>
            <a:r>
              <a:rPr lang="fr-FR" b="1" dirty="0" err="1"/>
              <a:t>swelling</a:t>
            </a:r>
            <a:r>
              <a:rPr lang="fr-FR" b="1" dirty="0"/>
              <a:t>, </a:t>
            </a:r>
            <a:endParaRPr lang="fr-FR" b="1" dirty="0" smtClean="0"/>
          </a:p>
          <a:p>
            <a:pPr marL="0" indent="0">
              <a:buNone/>
            </a:pPr>
            <a:r>
              <a:rPr lang="fr-FR" b="1" dirty="0"/>
              <a:t> </a:t>
            </a:r>
            <a:r>
              <a:rPr lang="fr-FR" b="1" dirty="0" smtClean="0"/>
              <a:t>      -  </a:t>
            </a:r>
            <a:r>
              <a:rPr lang="fr-FR" b="1" dirty="0" err="1" smtClean="0"/>
              <a:t>cystoid</a:t>
            </a:r>
            <a:r>
              <a:rPr lang="fr-FR" b="1" dirty="0" smtClean="0"/>
              <a:t> </a:t>
            </a:r>
            <a:r>
              <a:rPr lang="fr-FR" b="1" dirty="0" err="1"/>
              <a:t>macular</a:t>
            </a:r>
            <a:r>
              <a:rPr lang="fr-FR" b="1" dirty="0"/>
              <a:t> </a:t>
            </a:r>
            <a:r>
              <a:rPr lang="fr-FR" b="1" dirty="0" err="1"/>
              <a:t>edema</a:t>
            </a:r>
            <a:r>
              <a:rPr lang="fr-FR" b="1" dirty="0"/>
              <a:t>, </a:t>
            </a:r>
            <a:r>
              <a:rPr lang="fr-FR" b="1" dirty="0" err="1" smtClean="0"/>
              <a:t>chorioretinal</a:t>
            </a:r>
            <a:r>
              <a:rPr lang="fr-FR" b="1" dirty="0" smtClean="0"/>
              <a:t> </a:t>
            </a:r>
            <a:r>
              <a:rPr lang="fr-FR" b="1" dirty="0" err="1"/>
              <a:t>scar</a:t>
            </a:r>
            <a:r>
              <a:rPr lang="fr-FR" b="1" dirty="0"/>
              <a:t> formation, </a:t>
            </a:r>
            <a:endParaRPr lang="fr-FR" b="1" dirty="0" smtClean="0"/>
          </a:p>
          <a:p>
            <a:pPr marL="0" indent="0">
              <a:buNone/>
            </a:pPr>
            <a:r>
              <a:rPr lang="fr-FR" b="1" dirty="0"/>
              <a:t> </a:t>
            </a:r>
            <a:r>
              <a:rPr lang="fr-FR" b="1" dirty="0" smtClean="0"/>
              <a:t>      -  </a:t>
            </a:r>
            <a:r>
              <a:rPr lang="fr-FR" b="1" dirty="0" err="1" smtClean="0"/>
              <a:t>cataracts</a:t>
            </a:r>
            <a:r>
              <a:rPr lang="fr-FR" b="1" dirty="0" smtClean="0"/>
              <a:t>, </a:t>
            </a:r>
            <a:r>
              <a:rPr lang="fr-FR" b="1" dirty="0" err="1" smtClean="0"/>
              <a:t>glaucoma</a:t>
            </a:r>
            <a:r>
              <a:rPr lang="fr-FR" b="1" dirty="0"/>
              <a:t>.</a:t>
            </a:r>
          </a:p>
        </p:txBody>
      </p:sp>
      <p:sp>
        <p:nvSpPr>
          <p:cNvPr id="4" name="ZoneTexte 3"/>
          <p:cNvSpPr txBox="1"/>
          <p:nvPr/>
        </p:nvSpPr>
        <p:spPr>
          <a:xfrm>
            <a:off x="611560" y="5949280"/>
            <a:ext cx="8136904" cy="276999"/>
          </a:xfrm>
          <a:prstGeom prst="rect">
            <a:avLst/>
          </a:prstGeom>
          <a:noFill/>
        </p:spPr>
        <p:txBody>
          <a:bodyPr wrap="square" rtlCol="0">
            <a:spAutoFit/>
          </a:bodyPr>
          <a:lstStyle/>
          <a:p>
            <a:r>
              <a:rPr lang="fr-FR" sz="1200" dirty="0"/>
              <a:t>Mandeville JT, </a:t>
            </a:r>
            <a:r>
              <a:rPr lang="fr-FR" sz="1200" dirty="0" err="1"/>
              <a:t>Levinson</a:t>
            </a:r>
            <a:r>
              <a:rPr lang="fr-FR" sz="1200" dirty="0"/>
              <a:t> RD, Holland GN. The </a:t>
            </a:r>
            <a:r>
              <a:rPr lang="fr-FR" sz="1200" dirty="0" err="1"/>
              <a:t>tubulointerstitial</a:t>
            </a:r>
            <a:r>
              <a:rPr lang="fr-FR" sz="1200" dirty="0"/>
              <a:t> </a:t>
            </a:r>
            <a:r>
              <a:rPr lang="fr-FR" sz="1200" dirty="0" err="1"/>
              <a:t>nephritis</a:t>
            </a:r>
            <a:r>
              <a:rPr lang="fr-FR" sz="1200" dirty="0"/>
              <a:t> and </a:t>
            </a:r>
            <a:r>
              <a:rPr lang="fr-FR" sz="1200" dirty="0" err="1"/>
              <a:t>uveitis</a:t>
            </a:r>
            <a:r>
              <a:rPr lang="fr-FR" sz="1200" dirty="0"/>
              <a:t> syndrome. </a:t>
            </a:r>
            <a:r>
              <a:rPr lang="fr-FR" sz="1200" dirty="0" err="1"/>
              <a:t>Surv</a:t>
            </a:r>
            <a:r>
              <a:rPr lang="fr-FR" sz="1200" dirty="0"/>
              <a:t> </a:t>
            </a:r>
            <a:r>
              <a:rPr lang="fr-FR" sz="1200" dirty="0" err="1"/>
              <a:t>Ophthalmol</a:t>
            </a:r>
            <a:r>
              <a:rPr lang="fr-FR" sz="1200" dirty="0"/>
              <a:t> 2001; 46:195</a:t>
            </a:r>
          </a:p>
        </p:txBody>
      </p:sp>
    </p:spTree>
    <p:extLst>
      <p:ext uri="{BB962C8B-B14F-4D97-AF65-F5344CB8AC3E}">
        <p14:creationId xmlns:p14="http://schemas.microsoft.com/office/powerpoint/2010/main" val="1481885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a:xfrm>
            <a:off x="722312" y="4406900"/>
            <a:ext cx="7882135" cy="1362075"/>
          </a:xfrm>
        </p:spPr>
        <p:txBody>
          <a:bodyPr>
            <a:normAutofit fontScale="90000"/>
          </a:bodyPr>
          <a:lstStyle/>
          <a:p>
            <a:r>
              <a:rPr lang="fr-FR" sz="7200" dirty="0" smtClean="0">
                <a:solidFill>
                  <a:srgbClr val="C00000"/>
                </a:solidFill>
                <a:latin typeface="Algerian" panose="04020705040A02060702" pitchFamily="82" charset="0"/>
              </a:rPr>
              <a:t>1st observation</a:t>
            </a:r>
            <a:endParaRPr lang="fr-FR" sz="7200" dirty="0">
              <a:solidFill>
                <a:srgbClr val="C00000"/>
              </a:solidFill>
              <a:latin typeface="Algerian" panose="04020705040A02060702" pitchFamily="82" charset="0"/>
            </a:endParaRP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6774037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b="1" dirty="0" smtClean="0"/>
              <a:t>LABORATORY FINDINGS</a:t>
            </a:r>
            <a:endParaRPr lang="fr-FR" b="1" dirty="0"/>
          </a:p>
        </p:txBody>
      </p:sp>
      <p:sp>
        <p:nvSpPr>
          <p:cNvPr id="3" name="Espace réservé du contenu 2"/>
          <p:cNvSpPr>
            <a:spLocks noGrp="1"/>
          </p:cNvSpPr>
          <p:nvPr>
            <p:ph idx="1"/>
          </p:nvPr>
        </p:nvSpPr>
        <p:spPr>
          <a:xfrm>
            <a:off x="457200" y="1600200"/>
            <a:ext cx="8363272" cy="3989039"/>
          </a:xfrm>
        </p:spPr>
        <p:txBody>
          <a:bodyPr>
            <a:normAutofit fontScale="85000" lnSpcReduction="20000"/>
          </a:bodyPr>
          <a:lstStyle/>
          <a:p>
            <a:r>
              <a:rPr lang="fr-FR" b="1" dirty="0" err="1" smtClean="0"/>
              <a:t>Leukocyturia</a:t>
            </a:r>
            <a:r>
              <a:rPr lang="fr-FR" b="1" dirty="0"/>
              <a:t>, </a:t>
            </a:r>
            <a:r>
              <a:rPr lang="fr-FR" b="1" dirty="0" err="1" smtClean="0"/>
              <a:t>eosinophilia</a:t>
            </a:r>
            <a:endParaRPr lang="fr-FR" b="1" dirty="0" smtClean="0"/>
          </a:p>
          <a:p>
            <a:r>
              <a:rPr lang="fr-FR" b="1" dirty="0" smtClean="0"/>
              <a:t> </a:t>
            </a:r>
            <a:r>
              <a:rPr lang="fr-FR" b="1" dirty="0" err="1" smtClean="0"/>
              <a:t>anaemia</a:t>
            </a:r>
            <a:endParaRPr lang="fr-FR" b="1" dirty="0" smtClean="0"/>
          </a:p>
          <a:p>
            <a:r>
              <a:rPr lang="fr-FR" b="1" dirty="0" err="1" smtClean="0"/>
              <a:t>slightly</a:t>
            </a:r>
            <a:r>
              <a:rPr lang="fr-FR" b="1" dirty="0" smtClean="0"/>
              <a:t> </a:t>
            </a:r>
            <a:r>
              <a:rPr lang="fr-FR" b="1" dirty="0" err="1"/>
              <a:t>abnormal</a:t>
            </a:r>
            <a:r>
              <a:rPr lang="fr-FR" b="1" dirty="0"/>
              <a:t> </a:t>
            </a:r>
            <a:r>
              <a:rPr lang="fr-FR" b="1" dirty="0" err="1"/>
              <a:t>liver</a:t>
            </a:r>
            <a:r>
              <a:rPr lang="fr-FR" b="1" dirty="0"/>
              <a:t> </a:t>
            </a:r>
            <a:r>
              <a:rPr lang="fr-FR" b="1" dirty="0" err="1"/>
              <a:t>function</a:t>
            </a:r>
            <a:r>
              <a:rPr lang="fr-FR" b="1" dirty="0"/>
              <a:t> </a:t>
            </a:r>
            <a:r>
              <a:rPr lang="fr-FR" b="1" dirty="0" smtClean="0"/>
              <a:t>tests </a:t>
            </a:r>
          </a:p>
          <a:p>
            <a:r>
              <a:rPr lang="fr-FR" b="1" dirty="0" err="1" smtClean="0"/>
              <a:t>elevated</a:t>
            </a:r>
            <a:r>
              <a:rPr lang="fr-FR" b="1" dirty="0" smtClean="0"/>
              <a:t> </a:t>
            </a:r>
            <a:r>
              <a:rPr lang="fr-FR" b="1" dirty="0" err="1"/>
              <a:t>erythrocyte</a:t>
            </a:r>
            <a:r>
              <a:rPr lang="fr-FR" b="1" dirty="0"/>
              <a:t> </a:t>
            </a:r>
            <a:r>
              <a:rPr lang="fr-FR" b="1" dirty="0" err="1"/>
              <a:t>sedimentation</a:t>
            </a:r>
            <a:r>
              <a:rPr lang="fr-FR" b="1" dirty="0"/>
              <a:t> rate (ESR) and C-</a:t>
            </a:r>
            <a:r>
              <a:rPr lang="fr-FR" b="1" dirty="0" err="1"/>
              <a:t>reactive</a:t>
            </a:r>
            <a:r>
              <a:rPr lang="fr-FR" b="1" dirty="0"/>
              <a:t> </a:t>
            </a:r>
            <a:r>
              <a:rPr lang="fr-FR" b="1" dirty="0" err="1"/>
              <a:t>protein</a:t>
            </a:r>
            <a:r>
              <a:rPr lang="fr-FR" b="1" dirty="0"/>
              <a:t> (CRP</a:t>
            </a:r>
            <a:r>
              <a:rPr lang="fr-FR" b="1" dirty="0" smtClean="0"/>
              <a:t>). </a:t>
            </a:r>
          </a:p>
          <a:p>
            <a:r>
              <a:rPr lang="fr-FR" b="1" dirty="0" err="1" smtClean="0"/>
              <a:t>Glycosuria</a:t>
            </a:r>
            <a:r>
              <a:rPr lang="fr-FR" b="1" dirty="0" smtClean="0"/>
              <a:t> </a:t>
            </a:r>
            <a:r>
              <a:rPr lang="fr-FR" b="1" dirty="0" err="1"/>
              <a:t>may</a:t>
            </a:r>
            <a:r>
              <a:rPr lang="fr-FR" b="1" dirty="0"/>
              <a:t> </a:t>
            </a:r>
            <a:r>
              <a:rPr lang="fr-FR" b="1" dirty="0" err="1"/>
              <a:t>be</a:t>
            </a:r>
            <a:r>
              <a:rPr lang="fr-FR" b="1" dirty="0"/>
              <a:t> </a:t>
            </a:r>
            <a:r>
              <a:rPr lang="fr-FR" b="1" dirty="0" err="1" smtClean="0"/>
              <a:t>observed</a:t>
            </a:r>
            <a:r>
              <a:rPr lang="fr-FR" b="1" dirty="0" smtClean="0"/>
              <a:t> </a:t>
            </a:r>
            <a:r>
              <a:rPr lang="fr-FR" sz="1700" b="1" dirty="0" smtClean="0"/>
              <a:t>(1)</a:t>
            </a:r>
          </a:p>
          <a:p>
            <a:pPr marL="0" indent="0">
              <a:buNone/>
            </a:pPr>
            <a:endParaRPr lang="fr-FR" sz="1700" b="1" dirty="0" smtClean="0"/>
          </a:p>
          <a:p>
            <a:r>
              <a:rPr lang="en-US" b="1" dirty="0"/>
              <a:t>A</a:t>
            </a:r>
            <a:r>
              <a:rPr lang="en-US" b="1" dirty="0" smtClean="0"/>
              <a:t>ntibodies </a:t>
            </a:r>
            <a:r>
              <a:rPr lang="en-US" b="1" dirty="0"/>
              <a:t>against both tubular and uveal cells</a:t>
            </a:r>
            <a:r>
              <a:rPr lang="en-US" sz="1700" b="1" dirty="0"/>
              <a:t>(2</a:t>
            </a:r>
            <a:r>
              <a:rPr lang="en-US" sz="1700" b="1" dirty="0" smtClean="0"/>
              <a:t>).</a:t>
            </a:r>
          </a:p>
          <a:p>
            <a:pPr marL="0" indent="0">
              <a:buNone/>
            </a:pPr>
            <a:endParaRPr lang="en-US" sz="1700" b="1" dirty="0" smtClean="0"/>
          </a:p>
          <a:p>
            <a:r>
              <a:rPr lang="en-US" b="1" dirty="0"/>
              <a:t>There are no specific serum markers or laboratory findings that are unique to patients with TINU</a:t>
            </a:r>
            <a:r>
              <a:rPr lang="en-US" b="1" dirty="0" smtClean="0"/>
              <a:t>.</a:t>
            </a:r>
            <a:endParaRPr lang="en-US" b="1" dirty="0"/>
          </a:p>
        </p:txBody>
      </p:sp>
      <p:sp>
        <p:nvSpPr>
          <p:cNvPr id="4" name="ZoneTexte 3"/>
          <p:cNvSpPr txBox="1"/>
          <p:nvPr/>
        </p:nvSpPr>
        <p:spPr>
          <a:xfrm>
            <a:off x="539552" y="5912405"/>
            <a:ext cx="8280920" cy="646331"/>
          </a:xfrm>
          <a:prstGeom prst="rect">
            <a:avLst/>
          </a:prstGeom>
          <a:noFill/>
        </p:spPr>
        <p:txBody>
          <a:bodyPr wrap="square" rtlCol="0">
            <a:spAutoFit/>
          </a:bodyPr>
          <a:lstStyle/>
          <a:p>
            <a:r>
              <a:rPr lang="fr-FR" sz="1200" dirty="0" smtClean="0"/>
              <a:t>(1)</a:t>
            </a:r>
            <a:r>
              <a:rPr lang="fr-FR" sz="1200" dirty="0" err="1" smtClean="0"/>
              <a:t>Conz</a:t>
            </a:r>
            <a:r>
              <a:rPr lang="fr-FR" sz="1200" dirty="0" smtClean="0"/>
              <a:t> </a:t>
            </a:r>
            <a:r>
              <a:rPr lang="fr-FR" sz="1200" dirty="0"/>
              <a:t>PA, Milan M, </a:t>
            </a:r>
            <a:r>
              <a:rPr lang="fr-FR" sz="1200" dirty="0" err="1"/>
              <a:t>Bragantini</a:t>
            </a:r>
            <a:r>
              <a:rPr lang="fr-FR" sz="1200" dirty="0"/>
              <a:t> L, et al. TINU syndrome </a:t>
            </a:r>
            <a:r>
              <a:rPr lang="fr-FR" sz="1200" dirty="0" err="1"/>
              <a:t>associated</a:t>
            </a:r>
            <a:r>
              <a:rPr lang="fr-FR" sz="1200" dirty="0"/>
              <a:t> </a:t>
            </a:r>
            <a:r>
              <a:rPr lang="fr-FR" sz="1200" dirty="0" err="1"/>
              <a:t>with</a:t>
            </a:r>
            <a:r>
              <a:rPr lang="fr-FR" sz="1200" dirty="0"/>
              <a:t> </a:t>
            </a:r>
            <a:r>
              <a:rPr lang="fr-FR" sz="1200" dirty="0" err="1"/>
              <a:t>reduced</a:t>
            </a:r>
            <a:r>
              <a:rPr lang="fr-FR" sz="1200" dirty="0"/>
              <a:t> </a:t>
            </a:r>
            <a:r>
              <a:rPr lang="fr-FR" sz="1200" dirty="0" err="1"/>
              <a:t>complement</a:t>
            </a:r>
            <a:r>
              <a:rPr lang="fr-FR" sz="1200" dirty="0"/>
              <a:t> </a:t>
            </a:r>
            <a:r>
              <a:rPr lang="fr-FR" sz="1200" dirty="0" err="1"/>
              <a:t>levels</a:t>
            </a:r>
            <a:r>
              <a:rPr lang="fr-FR" sz="1200" dirty="0"/>
              <a:t>. </a:t>
            </a:r>
            <a:r>
              <a:rPr lang="fr-FR" sz="1200" dirty="0" err="1"/>
              <a:t>Nephron</a:t>
            </a:r>
            <a:r>
              <a:rPr lang="fr-FR" sz="1200" dirty="0"/>
              <a:t> 2001; </a:t>
            </a:r>
            <a:r>
              <a:rPr lang="fr-FR" sz="1200" dirty="0" smtClean="0"/>
              <a:t>89:340</a:t>
            </a:r>
          </a:p>
          <a:p>
            <a:r>
              <a:rPr lang="fr-FR" sz="1200" dirty="0" smtClean="0"/>
              <a:t>(2)Abed </a:t>
            </a:r>
            <a:r>
              <a:rPr lang="fr-FR" sz="1200" dirty="0"/>
              <a:t>L, </a:t>
            </a:r>
            <a:r>
              <a:rPr lang="fr-FR" sz="1200" dirty="0" err="1"/>
              <a:t>Merouani</a:t>
            </a:r>
            <a:r>
              <a:rPr lang="fr-FR" sz="1200" dirty="0"/>
              <a:t> A, Haddad E, et al. </a:t>
            </a:r>
            <a:r>
              <a:rPr lang="fr-FR" sz="1200" dirty="0" err="1"/>
              <a:t>Presence</a:t>
            </a:r>
            <a:r>
              <a:rPr lang="fr-FR" sz="1200" dirty="0"/>
              <a:t> of </a:t>
            </a:r>
            <a:r>
              <a:rPr lang="fr-FR" sz="1200" dirty="0" err="1"/>
              <a:t>autoantibodies</a:t>
            </a:r>
            <a:r>
              <a:rPr lang="fr-FR" sz="1200" dirty="0"/>
              <a:t> </a:t>
            </a:r>
            <a:r>
              <a:rPr lang="fr-FR" sz="1200" dirty="0" err="1"/>
              <a:t>against</a:t>
            </a:r>
            <a:r>
              <a:rPr lang="fr-FR" sz="1200" dirty="0"/>
              <a:t> </a:t>
            </a:r>
            <a:r>
              <a:rPr lang="fr-FR" sz="1200" dirty="0" err="1"/>
              <a:t>tubular</a:t>
            </a:r>
            <a:r>
              <a:rPr lang="fr-FR" sz="1200" dirty="0"/>
              <a:t> and </a:t>
            </a:r>
            <a:r>
              <a:rPr lang="fr-FR" sz="1200" dirty="0" err="1"/>
              <a:t>uveal</a:t>
            </a:r>
            <a:r>
              <a:rPr lang="fr-FR" sz="1200" dirty="0"/>
              <a:t> </a:t>
            </a:r>
            <a:r>
              <a:rPr lang="fr-FR" sz="1200" dirty="0" err="1"/>
              <a:t>cells</a:t>
            </a:r>
            <a:r>
              <a:rPr lang="fr-FR" sz="1200" dirty="0"/>
              <a:t> in a patient </a:t>
            </a:r>
            <a:r>
              <a:rPr lang="fr-FR" sz="1200" dirty="0" err="1"/>
              <a:t>with</a:t>
            </a:r>
            <a:r>
              <a:rPr lang="fr-FR" sz="1200" dirty="0"/>
              <a:t> </a:t>
            </a:r>
            <a:r>
              <a:rPr lang="fr-FR" sz="1200" dirty="0" err="1"/>
              <a:t>tubulointerstitial</a:t>
            </a:r>
            <a:r>
              <a:rPr lang="fr-FR" sz="1200" dirty="0"/>
              <a:t> </a:t>
            </a:r>
            <a:r>
              <a:rPr lang="fr-FR" sz="1200" dirty="0" err="1" smtClean="0"/>
              <a:t>nephritis</a:t>
            </a:r>
            <a:r>
              <a:rPr lang="fr-FR" sz="1200" dirty="0" smtClean="0"/>
              <a:t> </a:t>
            </a:r>
            <a:r>
              <a:rPr lang="fr-FR" sz="1200" dirty="0"/>
              <a:t>and </a:t>
            </a:r>
            <a:r>
              <a:rPr lang="fr-FR" sz="1200" dirty="0" err="1"/>
              <a:t>uveitis</a:t>
            </a:r>
            <a:r>
              <a:rPr lang="fr-FR" sz="1200" dirty="0"/>
              <a:t> (TINU) syndrome. </a:t>
            </a:r>
            <a:r>
              <a:rPr lang="fr-FR" sz="1200" dirty="0" err="1"/>
              <a:t>Nephrol</a:t>
            </a:r>
            <a:r>
              <a:rPr lang="fr-FR" sz="1200" dirty="0"/>
              <a:t> Dial Transplant 2008; </a:t>
            </a:r>
            <a:r>
              <a:rPr lang="fr-FR" sz="1200" dirty="0" smtClean="0"/>
              <a:t>23:1452</a:t>
            </a:r>
          </a:p>
        </p:txBody>
      </p:sp>
    </p:spTree>
    <p:extLst>
      <p:ext uri="{BB962C8B-B14F-4D97-AF65-F5344CB8AC3E}">
        <p14:creationId xmlns:p14="http://schemas.microsoft.com/office/powerpoint/2010/main" val="27595948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b="1" dirty="0" smtClean="0"/>
              <a:t>LABORATORY FINDINGS</a:t>
            </a:r>
            <a:endParaRPr lang="fr-FR" b="1" dirty="0"/>
          </a:p>
        </p:txBody>
      </p:sp>
      <p:sp>
        <p:nvSpPr>
          <p:cNvPr id="3" name="Espace réservé du contenu 2"/>
          <p:cNvSpPr>
            <a:spLocks noGrp="1"/>
          </p:cNvSpPr>
          <p:nvPr>
            <p:ph idx="1"/>
          </p:nvPr>
        </p:nvSpPr>
        <p:spPr>
          <a:xfrm>
            <a:off x="457200" y="1600200"/>
            <a:ext cx="8363272" cy="3989039"/>
          </a:xfrm>
        </p:spPr>
        <p:txBody>
          <a:bodyPr>
            <a:normAutofit fontScale="92500" lnSpcReduction="10000"/>
          </a:bodyPr>
          <a:lstStyle/>
          <a:p>
            <a:pPr marL="0" indent="0">
              <a:buNone/>
            </a:pPr>
            <a:endParaRPr lang="fr-FR" sz="1700" b="1" dirty="0" smtClean="0"/>
          </a:p>
          <a:p>
            <a:r>
              <a:rPr lang="fr-FR" b="1" dirty="0" err="1" smtClean="0"/>
              <a:t>Elevations</a:t>
            </a:r>
            <a:r>
              <a:rPr lang="fr-FR" b="1" dirty="0" smtClean="0"/>
              <a:t> </a:t>
            </a:r>
            <a:r>
              <a:rPr lang="fr-FR" b="1" dirty="0"/>
              <a:t>have been </a:t>
            </a:r>
            <a:r>
              <a:rPr lang="fr-FR" b="1" dirty="0" err="1"/>
              <a:t>found</a:t>
            </a:r>
            <a:r>
              <a:rPr lang="fr-FR" b="1" dirty="0"/>
              <a:t> in </a:t>
            </a:r>
            <a:r>
              <a:rPr lang="fr-FR" b="1" dirty="0" err="1"/>
              <a:t>serum</a:t>
            </a:r>
            <a:r>
              <a:rPr lang="fr-FR" b="1" dirty="0"/>
              <a:t> </a:t>
            </a:r>
            <a:r>
              <a:rPr lang="fr-FR" b="1" dirty="0" err="1"/>
              <a:t>levels</a:t>
            </a:r>
            <a:r>
              <a:rPr lang="fr-FR" b="1" dirty="0"/>
              <a:t> of </a:t>
            </a:r>
            <a:r>
              <a:rPr lang="fr-FR" b="1" dirty="0" smtClean="0"/>
              <a:t>beta-2 </a:t>
            </a:r>
            <a:r>
              <a:rPr lang="fr-FR" b="1" dirty="0" err="1" smtClean="0"/>
              <a:t>microglobulin</a:t>
            </a:r>
            <a:r>
              <a:rPr lang="fr-FR" b="1" dirty="0" smtClean="0"/>
              <a:t>, Krebs </a:t>
            </a:r>
            <a:r>
              <a:rPr lang="fr-FR" b="1" dirty="0"/>
              <a:t>Von Den Lunge-6 (</a:t>
            </a:r>
            <a:r>
              <a:rPr lang="fr-FR" b="1" dirty="0" smtClean="0"/>
              <a:t>KL6) and </a:t>
            </a:r>
            <a:r>
              <a:rPr lang="fr-FR" b="1" dirty="0" err="1" smtClean="0"/>
              <a:t>mCRP</a:t>
            </a:r>
            <a:r>
              <a:rPr lang="fr-FR" b="1" dirty="0" smtClean="0"/>
              <a:t> </a:t>
            </a:r>
            <a:r>
              <a:rPr lang="fr-FR" b="1" dirty="0" err="1" smtClean="0"/>
              <a:t>antibodies</a:t>
            </a:r>
            <a:r>
              <a:rPr lang="fr-FR" sz="1700" b="1" dirty="0" smtClean="0"/>
              <a:t>(1).</a:t>
            </a:r>
          </a:p>
          <a:p>
            <a:r>
              <a:rPr lang="en-US" b="1" dirty="0"/>
              <a:t>Associations of TINU with a variety of serologic markers in the absence of their correspondent disease have been reported (ANCA, </a:t>
            </a:r>
            <a:r>
              <a:rPr lang="en-US" b="1" dirty="0" smtClean="0"/>
              <a:t>ANA, </a:t>
            </a:r>
            <a:r>
              <a:rPr lang="en-US" b="1" dirty="0"/>
              <a:t>RF, autoantibody directed against renal tubular cells, </a:t>
            </a:r>
            <a:r>
              <a:rPr lang="en-US" b="1" dirty="0" err="1"/>
              <a:t>hypocomplementemia</a:t>
            </a:r>
            <a:r>
              <a:rPr lang="en-US" b="1" dirty="0" smtClean="0"/>
              <a:t>)</a:t>
            </a:r>
            <a:r>
              <a:rPr lang="en-US" sz="1800" b="1" dirty="0" smtClean="0"/>
              <a:t>(2).</a:t>
            </a:r>
            <a:endParaRPr lang="en-US" sz="1800" b="1" dirty="0"/>
          </a:p>
          <a:p>
            <a:endParaRPr lang="fr-FR" b="1" dirty="0" smtClean="0"/>
          </a:p>
        </p:txBody>
      </p:sp>
      <p:sp>
        <p:nvSpPr>
          <p:cNvPr id="4" name="ZoneTexte 3"/>
          <p:cNvSpPr txBox="1"/>
          <p:nvPr/>
        </p:nvSpPr>
        <p:spPr>
          <a:xfrm>
            <a:off x="539552" y="5589240"/>
            <a:ext cx="8280920" cy="830997"/>
          </a:xfrm>
          <a:prstGeom prst="rect">
            <a:avLst/>
          </a:prstGeom>
          <a:noFill/>
        </p:spPr>
        <p:txBody>
          <a:bodyPr wrap="square" rtlCol="0">
            <a:spAutoFit/>
          </a:bodyPr>
          <a:lstStyle/>
          <a:p>
            <a:r>
              <a:rPr lang="fr-FR" sz="1200" dirty="0" smtClean="0"/>
              <a:t>(1)</a:t>
            </a:r>
            <a:r>
              <a:rPr lang="fr-FR" sz="1200" dirty="0" err="1" smtClean="0"/>
              <a:t>Kase</a:t>
            </a:r>
            <a:r>
              <a:rPr lang="fr-FR" sz="1200" dirty="0" smtClean="0"/>
              <a:t> </a:t>
            </a:r>
            <a:r>
              <a:rPr lang="fr-FR" sz="1200" dirty="0"/>
              <a:t>S, </a:t>
            </a:r>
            <a:r>
              <a:rPr lang="fr-FR" sz="1200" dirty="0" err="1"/>
              <a:t>Kitaichi</a:t>
            </a:r>
            <a:r>
              <a:rPr lang="fr-FR" sz="1200" dirty="0"/>
              <a:t> N, </a:t>
            </a:r>
            <a:r>
              <a:rPr lang="fr-FR" sz="1200" dirty="0" err="1"/>
              <a:t>Namba</a:t>
            </a:r>
            <a:r>
              <a:rPr lang="fr-FR" sz="1200" dirty="0"/>
              <a:t> K, et al. </a:t>
            </a:r>
            <a:r>
              <a:rPr lang="fr-FR" sz="1200" dirty="0" err="1"/>
              <a:t>Elevation</a:t>
            </a:r>
            <a:r>
              <a:rPr lang="fr-FR" sz="1200" dirty="0"/>
              <a:t> of </a:t>
            </a:r>
            <a:r>
              <a:rPr lang="fr-FR" sz="1200" dirty="0" err="1"/>
              <a:t>serum</a:t>
            </a:r>
            <a:r>
              <a:rPr lang="fr-FR" sz="1200" dirty="0"/>
              <a:t> Krebs </a:t>
            </a:r>
            <a:r>
              <a:rPr lang="fr-FR" sz="1200" dirty="0" err="1"/>
              <a:t>von</a:t>
            </a:r>
            <a:r>
              <a:rPr lang="fr-FR" sz="1200" dirty="0"/>
              <a:t> den Lunge-6 </a:t>
            </a:r>
            <a:r>
              <a:rPr lang="fr-FR" sz="1200" dirty="0" err="1"/>
              <a:t>levels</a:t>
            </a:r>
            <a:r>
              <a:rPr lang="fr-FR" sz="1200" dirty="0"/>
              <a:t> in patients </a:t>
            </a:r>
            <a:r>
              <a:rPr lang="fr-FR" sz="1200" dirty="0" err="1"/>
              <a:t>with</a:t>
            </a:r>
            <a:r>
              <a:rPr lang="fr-FR" sz="1200" dirty="0"/>
              <a:t> </a:t>
            </a:r>
            <a:r>
              <a:rPr lang="fr-FR" sz="1200" dirty="0" err="1"/>
              <a:t>tubulointerstitial</a:t>
            </a:r>
            <a:r>
              <a:rPr lang="fr-FR" sz="1200" dirty="0"/>
              <a:t> </a:t>
            </a:r>
            <a:r>
              <a:rPr lang="fr-FR" sz="1200" dirty="0" err="1"/>
              <a:t>nephritis</a:t>
            </a:r>
            <a:r>
              <a:rPr lang="fr-FR" sz="1200" dirty="0"/>
              <a:t> and </a:t>
            </a:r>
            <a:r>
              <a:rPr lang="fr-FR" sz="1200" dirty="0" err="1"/>
              <a:t>uveitis</a:t>
            </a:r>
            <a:r>
              <a:rPr lang="fr-FR" sz="1200" dirty="0"/>
              <a:t> syndrome. Am J </a:t>
            </a:r>
            <a:r>
              <a:rPr lang="fr-FR" sz="1200" dirty="0" err="1"/>
              <a:t>Kidney</a:t>
            </a:r>
            <a:r>
              <a:rPr lang="fr-FR" sz="1200" dirty="0"/>
              <a:t> Dis 2006; 48:935</a:t>
            </a:r>
          </a:p>
          <a:p>
            <a:r>
              <a:rPr lang="fr-FR" sz="1200" dirty="0" smtClean="0"/>
              <a:t>(2)Abed </a:t>
            </a:r>
            <a:r>
              <a:rPr lang="fr-FR" sz="1200" dirty="0"/>
              <a:t>L, </a:t>
            </a:r>
            <a:r>
              <a:rPr lang="fr-FR" sz="1200" dirty="0" err="1"/>
              <a:t>Merouani</a:t>
            </a:r>
            <a:r>
              <a:rPr lang="fr-FR" sz="1200" dirty="0"/>
              <a:t> A, Haddad E, et al. </a:t>
            </a:r>
            <a:r>
              <a:rPr lang="fr-FR" sz="1200" dirty="0" err="1"/>
              <a:t>Presence</a:t>
            </a:r>
            <a:r>
              <a:rPr lang="fr-FR" sz="1200" dirty="0"/>
              <a:t> of </a:t>
            </a:r>
            <a:r>
              <a:rPr lang="fr-FR" sz="1200" dirty="0" err="1"/>
              <a:t>autoantibodies</a:t>
            </a:r>
            <a:r>
              <a:rPr lang="fr-FR" sz="1200" dirty="0"/>
              <a:t> </a:t>
            </a:r>
            <a:r>
              <a:rPr lang="fr-FR" sz="1200" dirty="0" err="1"/>
              <a:t>against</a:t>
            </a:r>
            <a:r>
              <a:rPr lang="fr-FR" sz="1200" dirty="0"/>
              <a:t> </a:t>
            </a:r>
            <a:r>
              <a:rPr lang="fr-FR" sz="1200" dirty="0" err="1"/>
              <a:t>tubular</a:t>
            </a:r>
            <a:r>
              <a:rPr lang="fr-FR" sz="1200" dirty="0"/>
              <a:t> and </a:t>
            </a:r>
            <a:r>
              <a:rPr lang="fr-FR" sz="1200" dirty="0" err="1"/>
              <a:t>uveal</a:t>
            </a:r>
            <a:r>
              <a:rPr lang="fr-FR" sz="1200" dirty="0"/>
              <a:t> </a:t>
            </a:r>
            <a:r>
              <a:rPr lang="fr-FR" sz="1200" dirty="0" err="1"/>
              <a:t>cells</a:t>
            </a:r>
            <a:r>
              <a:rPr lang="fr-FR" sz="1200" dirty="0"/>
              <a:t> in a patient </a:t>
            </a:r>
            <a:r>
              <a:rPr lang="fr-FR" sz="1200" dirty="0" err="1"/>
              <a:t>with</a:t>
            </a:r>
            <a:r>
              <a:rPr lang="fr-FR" sz="1200" dirty="0"/>
              <a:t> </a:t>
            </a:r>
            <a:r>
              <a:rPr lang="fr-FR" sz="1200" dirty="0" err="1"/>
              <a:t>tubulointerstitial</a:t>
            </a:r>
            <a:r>
              <a:rPr lang="fr-FR" sz="1200" dirty="0"/>
              <a:t> </a:t>
            </a:r>
            <a:r>
              <a:rPr lang="fr-FR" sz="1200" dirty="0" err="1" smtClean="0"/>
              <a:t>nephritis</a:t>
            </a:r>
            <a:r>
              <a:rPr lang="fr-FR" sz="1200" dirty="0" smtClean="0"/>
              <a:t> </a:t>
            </a:r>
            <a:r>
              <a:rPr lang="fr-FR" sz="1200" dirty="0"/>
              <a:t>and </a:t>
            </a:r>
            <a:r>
              <a:rPr lang="fr-FR" sz="1200" dirty="0" err="1"/>
              <a:t>uveitis</a:t>
            </a:r>
            <a:r>
              <a:rPr lang="fr-FR" sz="1200" dirty="0"/>
              <a:t> (TINU) syndrome. </a:t>
            </a:r>
            <a:r>
              <a:rPr lang="fr-FR" sz="1200" dirty="0" err="1"/>
              <a:t>Nephrol</a:t>
            </a:r>
            <a:r>
              <a:rPr lang="fr-FR" sz="1200" dirty="0"/>
              <a:t> Dial Transplant 2008; </a:t>
            </a:r>
            <a:r>
              <a:rPr lang="fr-FR" sz="1200" dirty="0" smtClean="0"/>
              <a:t>23:1452</a:t>
            </a:r>
          </a:p>
        </p:txBody>
      </p:sp>
    </p:spTree>
    <p:extLst>
      <p:ext uri="{BB962C8B-B14F-4D97-AF65-F5344CB8AC3E}">
        <p14:creationId xmlns:p14="http://schemas.microsoft.com/office/powerpoint/2010/main" val="40886325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531" y="2780928"/>
            <a:ext cx="3683437"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79512" y="6021288"/>
            <a:ext cx="8712968" cy="461665"/>
          </a:xfrm>
          <a:prstGeom prst="rect">
            <a:avLst/>
          </a:prstGeom>
          <a:noFill/>
        </p:spPr>
        <p:txBody>
          <a:bodyPr wrap="square" rtlCol="0">
            <a:spAutoFit/>
          </a:bodyPr>
          <a:lstStyle/>
          <a:p>
            <a:r>
              <a:rPr lang="it-IT" sz="1200" dirty="0" smtClean="0"/>
              <a:t>Cui </a:t>
            </a:r>
            <a:r>
              <a:rPr lang="it-IT" sz="1200" dirty="0"/>
              <a:t>Li, Tao Su, Rong Chu, Xiaomei Li, and Li </a:t>
            </a:r>
            <a:r>
              <a:rPr lang="it-IT" sz="1200" dirty="0" smtClean="0"/>
              <a:t>Yang, </a:t>
            </a:r>
            <a:r>
              <a:rPr lang="en-US" sz="1200" dirty="0" err="1"/>
              <a:t>Tubulointerstitial</a:t>
            </a:r>
            <a:r>
              <a:rPr lang="en-US" sz="1200" dirty="0"/>
              <a:t> Nephritis with </a:t>
            </a:r>
            <a:r>
              <a:rPr lang="en-US" sz="1200" dirty="0" smtClean="0"/>
              <a:t>Uveitis in </a:t>
            </a:r>
            <a:r>
              <a:rPr lang="en-US" sz="1200" dirty="0"/>
              <a:t>Chinese Adult, </a:t>
            </a:r>
            <a:r>
              <a:rPr lang="en-US" sz="1200" dirty="0" err="1"/>
              <a:t>Clin</a:t>
            </a:r>
            <a:r>
              <a:rPr lang="en-US" sz="1200" dirty="0"/>
              <a:t> J Am </a:t>
            </a:r>
            <a:r>
              <a:rPr lang="en-US" sz="1200" dirty="0" err="1"/>
              <a:t>Soc</a:t>
            </a:r>
            <a:r>
              <a:rPr lang="en-US" sz="1200" dirty="0"/>
              <a:t> </a:t>
            </a:r>
            <a:r>
              <a:rPr lang="en-US" sz="1200" dirty="0" err="1"/>
              <a:t>Nephrol</a:t>
            </a:r>
            <a:r>
              <a:rPr lang="en-US" sz="1200" dirty="0"/>
              <a:t> 9: 21–28, 2014. </a:t>
            </a:r>
            <a:r>
              <a:rPr lang="en-US" sz="1200" dirty="0" err="1"/>
              <a:t>doi</a:t>
            </a:r>
            <a:r>
              <a:rPr lang="en-US" sz="1200" dirty="0"/>
              <a:t>: </a:t>
            </a:r>
            <a:r>
              <a:rPr lang="en-US" sz="1200" dirty="0" smtClean="0"/>
              <a:t>10.2215/CJN.02540313</a:t>
            </a:r>
            <a:endParaRPr lang="fr-FR" dirty="0"/>
          </a:p>
        </p:txBody>
      </p:sp>
      <p:sp>
        <p:nvSpPr>
          <p:cNvPr id="5" name="Titre 4"/>
          <p:cNvSpPr>
            <a:spLocks noGrp="1"/>
          </p:cNvSpPr>
          <p:nvPr>
            <p:ph type="title"/>
          </p:nvPr>
        </p:nvSpPr>
        <p:spPr>
          <a:xfrm>
            <a:off x="421196" y="980728"/>
            <a:ext cx="8229600" cy="1143000"/>
          </a:xfrm>
        </p:spPr>
        <p:txBody>
          <a:bodyPr>
            <a:normAutofit fontScale="90000"/>
          </a:bodyPr>
          <a:lstStyle/>
          <a:p>
            <a:r>
              <a:rPr lang="en-US" sz="4000" b="1" dirty="0"/>
              <a:t>Immunofluorescence staining of KL-6 (green) on renal tissues from patients with ATIN</a:t>
            </a:r>
            <a:r>
              <a:rPr lang="en-US" dirty="0"/>
              <a:t/>
            </a:r>
            <a:br>
              <a:rPr lang="en-US" dirty="0"/>
            </a:br>
            <a:endParaRPr lang="fr-FR" dirty="0"/>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2780928"/>
            <a:ext cx="3528392" cy="2381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80141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b="1" dirty="0" smtClean="0"/>
              <a:t>HISTOLOGICAL FINDINGS</a:t>
            </a:r>
            <a:endParaRPr lang="fr-FR"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991905254"/>
              </p:ext>
            </p:extLst>
          </p:nvPr>
        </p:nvGraphicFramePr>
        <p:xfrm>
          <a:off x="457200" y="1600200"/>
          <a:ext cx="8686800" cy="47811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71564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b="1" dirty="0" smtClean="0"/>
              <a:t>HISTOLOGICAL FINDINGS</a:t>
            </a:r>
            <a:endParaRPr lang="fr-FR"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582178002"/>
              </p:ext>
            </p:extLst>
          </p:nvPr>
        </p:nvGraphicFramePr>
        <p:xfrm>
          <a:off x="457200" y="1600200"/>
          <a:ext cx="8686800" cy="47811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79212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b="1" dirty="0" smtClean="0"/>
              <a:t>GENETIC ?</a:t>
            </a:r>
            <a:endParaRPr lang="fr-FR" b="1" dirty="0"/>
          </a:p>
        </p:txBody>
      </p:sp>
      <p:sp>
        <p:nvSpPr>
          <p:cNvPr id="3" name="Espace réservé du contenu 2"/>
          <p:cNvSpPr>
            <a:spLocks noGrp="1"/>
          </p:cNvSpPr>
          <p:nvPr>
            <p:ph idx="1"/>
          </p:nvPr>
        </p:nvSpPr>
        <p:spPr>
          <a:xfrm>
            <a:off x="457200" y="1600200"/>
            <a:ext cx="8229600" cy="3989039"/>
          </a:xfrm>
        </p:spPr>
        <p:txBody>
          <a:bodyPr>
            <a:normAutofit/>
          </a:bodyPr>
          <a:lstStyle/>
          <a:p>
            <a:pPr>
              <a:buFont typeface="Wingdings" panose="05000000000000000000" pitchFamily="2" charset="2"/>
              <a:buChar char="§"/>
            </a:pPr>
            <a:r>
              <a:rPr lang="fr-FR" b="1" dirty="0" err="1" smtClean="0"/>
              <a:t>Familal</a:t>
            </a:r>
            <a:r>
              <a:rPr lang="fr-FR" b="1" dirty="0" smtClean="0"/>
              <a:t> </a:t>
            </a:r>
            <a:r>
              <a:rPr lang="fr-FR" b="1" dirty="0" err="1" smtClean="0"/>
              <a:t>forms</a:t>
            </a:r>
            <a:r>
              <a:rPr lang="fr-FR" b="1" dirty="0" smtClean="0"/>
              <a:t>? </a:t>
            </a:r>
          </a:p>
          <a:p>
            <a:pPr marL="990600">
              <a:buFont typeface="Wingdings" panose="05000000000000000000" pitchFamily="2" charset="2"/>
              <a:buChar char="Ø"/>
            </a:pPr>
            <a:r>
              <a:rPr lang="fr-FR" b="1" dirty="0" smtClean="0"/>
              <a:t> </a:t>
            </a:r>
            <a:r>
              <a:rPr lang="fr-FR" b="1" dirty="0" err="1" smtClean="0"/>
              <a:t>monther</a:t>
            </a:r>
            <a:r>
              <a:rPr lang="fr-FR" b="1" dirty="0" smtClean="0"/>
              <a:t> and </a:t>
            </a:r>
            <a:r>
              <a:rPr lang="fr-FR" b="1" dirty="0" err="1" smtClean="0"/>
              <a:t>her</a:t>
            </a:r>
            <a:r>
              <a:rPr lang="fr-FR" b="1" dirty="0" smtClean="0"/>
              <a:t> son</a:t>
            </a:r>
          </a:p>
          <a:p>
            <a:pPr marL="990600">
              <a:buFont typeface="Wingdings" panose="05000000000000000000" pitchFamily="2" charset="2"/>
              <a:buChar char="Ø"/>
            </a:pPr>
            <a:r>
              <a:rPr lang="fr-FR" b="1" dirty="0" err="1" smtClean="0"/>
              <a:t>Seblings</a:t>
            </a:r>
            <a:endParaRPr lang="fr-FR" b="1" dirty="0" smtClean="0"/>
          </a:p>
          <a:p>
            <a:pPr marL="990600">
              <a:buFont typeface="Wingdings" panose="05000000000000000000" pitchFamily="2" charset="2"/>
              <a:buChar char="Ø"/>
            </a:pPr>
            <a:r>
              <a:rPr lang="fr-FR" b="1" dirty="0" err="1" smtClean="0"/>
              <a:t>Twins</a:t>
            </a:r>
            <a:r>
              <a:rPr lang="fr-FR" b="1" dirty="0" smtClean="0"/>
              <a:t> </a:t>
            </a:r>
            <a:endParaRPr lang="fr-FR" b="1" dirty="0"/>
          </a:p>
          <a:p>
            <a:pPr marL="457200" indent="-457200">
              <a:buFont typeface="Wingdings" panose="05000000000000000000" pitchFamily="2" charset="2"/>
              <a:buChar char="§"/>
            </a:pPr>
            <a:r>
              <a:rPr lang="fr-FR" b="1" dirty="0" smtClean="0"/>
              <a:t> </a:t>
            </a:r>
            <a:r>
              <a:rPr lang="fr-FR" b="1" dirty="0"/>
              <a:t>A</a:t>
            </a:r>
            <a:r>
              <a:rPr lang="fr-FR" b="1" dirty="0" smtClean="0"/>
              <a:t>ssociation :</a:t>
            </a:r>
            <a:r>
              <a:rPr lang="fr-FR" b="1" dirty="0"/>
              <a:t> </a:t>
            </a:r>
            <a:r>
              <a:rPr lang="fr-FR" b="1" dirty="0" smtClean="0"/>
              <a:t>HLA</a:t>
            </a:r>
          </a:p>
        </p:txBody>
      </p:sp>
      <p:sp>
        <p:nvSpPr>
          <p:cNvPr id="4" name="ZoneTexte 3"/>
          <p:cNvSpPr txBox="1"/>
          <p:nvPr/>
        </p:nvSpPr>
        <p:spPr>
          <a:xfrm>
            <a:off x="539552" y="5828319"/>
            <a:ext cx="8280920" cy="461665"/>
          </a:xfrm>
          <a:prstGeom prst="rect">
            <a:avLst/>
          </a:prstGeom>
          <a:noFill/>
        </p:spPr>
        <p:txBody>
          <a:bodyPr wrap="square" rtlCol="0">
            <a:spAutoFit/>
          </a:bodyPr>
          <a:lstStyle/>
          <a:p>
            <a:r>
              <a:rPr lang="en-US" sz="1200" dirty="0" smtClean="0"/>
              <a:t>Ying </a:t>
            </a:r>
            <a:r>
              <a:rPr lang="en-US" sz="1200" dirty="0"/>
              <a:t>Tan </a:t>
            </a:r>
            <a:r>
              <a:rPr lang="en-US" sz="1200" dirty="0" err="1"/>
              <a:t>a,b</a:t>
            </a:r>
            <a:r>
              <a:rPr lang="en-US" sz="1200" dirty="0"/>
              <a:t>, Feng Yu </a:t>
            </a:r>
            <a:r>
              <a:rPr lang="en-US" sz="1200" dirty="0" err="1"/>
              <a:t>a,b</a:t>
            </a:r>
            <a:r>
              <a:rPr lang="en-US" sz="1200" dirty="0"/>
              <a:t>, Ming-Hui Zhao, Autoimmunity of patients with TINU syndrome, REVIEW ARTICLE, Hong Kong Journal of Nephrology </a:t>
            </a:r>
            <a:r>
              <a:rPr lang="en-US" sz="1200" dirty="0" smtClean="0"/>
              <a:t>2011</a:t>
            </a:r>
            <a:endParaRPr lang="en-US" sz="1200" dirty="0"/>
          </a:p>
        </p:txBody>
      </p:sp>
    </p:spTree>
    <p:extLst>
      <p:ext uri="{BB962C8B-B14F-4D97-AF65-F5344CB8AC3E}">
        <p14:creationId xmlns:p14="http://schemas.microsoft.com/office/powerpoint/2010/main" val="29163171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b="1" dirty="0" smtClean="0"/>
              <a:t>DIAGNOSIS</a:t>
            </a:r>
            <a:endParaRPr lang="fr-FR" b="1" dirty="0"/>
          </a:p>
        </p:txBody>
      </p:sp>
      <p:sp>
        <p:nvSpPr>
          <p:cNvPr id="3" name="Espace réservé du contenu 2"/>
          <p:cNvSpPr>
            <a:spLocks noGrp="1"/>
          </p:cNvSpPr>
          <p:nvPr>
            <p:ph idx="1"/>
          </p:nvPr>
        </p:nvSpPr>
        <p:spPr>
          <a:xfrm>
            <a:off x="457200" y="1600201"/>
            <a:ext cx="8229600" cy="3196951"/>
          </a:xfrm>
        </p:spPr>
        <p:txBody>
          <a:bodyPr>
            <a:normAutofit fontScale="92500" lnSpcReduction="20000"/>
          </a:bodyPr>
          <a:lstStyle/>
          <a:p>
            <a:pPr marL="0" indent="0">
              <a:buNone/>
            </a:pPr>
            <a:r>
              <a:rPr lang="en-US" b="1" dirty="0" smtClean="0"/>
              <a:t>AIN + </a:t>
            </a:r>
            <a:r>
              <a:rPr lang="en-US" b="1" dirty="0"/>
              <a:t>uveitis </a:t>
            </a:r>
            <a:r>
              <a:rPr lang="en-US" b="1" dirty="0" smtClean="0"/>
              <a:t>+ exclusion </a:t>
            </a:r>
            <a:r>
              <a:rPr lang="en-US" b="1" dirty="0"/>
              <a:t>of </a:t>
            </a:r>
            <a:r>
              <a:rPr lang="en-US" b="1" dirty="0" smtClean="0"/>
              <a:t>differential </a:t>
            </a:r>
            <a:r>
              <a:rPr lang="en-US" b="1" dirty="0" err="1" smtClean="0"/>
              <a:t>diagnistic</a:t>
            </a:r>
            <a:endParaRPr lang="en-US" b="1" dirty="0" smtClean="0"/>
          </a:p>
          <a:p>
            <a:pPr marL="0" indent="0">
              <a:buNone/>
            </a:pPr>
            <a:endParaRPr lang="en-US" b="1" dirty="0" smtClean="0"/>
          </a:p>
          <a:p>
            <a:pPr>
              <a:buFont typeface="Wingdings" panose="05000000000000000000" pitchFamily="2" charset="2"/>
              <a:buChar char="Ø"/>
            </a:pPr>
            <a:r>
              <a:rPr lang="en-US" b="1" dirty="0" smtClean="0"/>
              <a:t>AIN </a:t>
            </a:r>
            <a:r>
              <a:rPr lang="en-US" b="1" dirty="0"/>
              <a:t>should be diagnosed </a:t>
            </a:r>
            <a:r>
              <a:rPr lang="en-US" b="1" dirty="0" err="1"/>
              <a:t>histopathologically</a:t>
            </a:r>
            <a:r>
              <a:rPr lang="en-US" b="1" dirty="0"/>
              <a:t> or</a:t>
            </a:r>
            <a:br>
              <a:rPr lang="en-US" b="1" dirty="0"/>
            </a:br>
            <a:r>
              <a:rPr lang="en-US" b="1" dirty="0" smtClean="0"/>
              <a:t>clinically.</a:t>
            </a:r>
          </a:p>
          <a:p>
            <a:pPr>
              <a:buFont typeface="Wingdings" panose="05000000000000000000" pitchFamily="2" charset="2"/>
              <a:buChar char="Ø"/>
            </a:pPr>
            <a:r>
              <a:rPr lang="en-US" b="1" dirty="0" smtClean="0"/>
              <a:t>onset </a:t>
            </a:r>
            <a:r>
              <a:rPr lang="en-US" b="1" dirty="0"/>
              <a:t>of bilateral anterior uveitis less than 2</a:t>
            </a:r>
            <a:br>
              <a:rPr lang="en-US" b="1" dirty="0"/>
            </a:br>
            <a:r>
              <a:rPr lang="en-US" b="1" dirty="0"/>
              <a:t>months before or no more than 12 months after </a:t>
            </a:r>
            <a:r>
              <a:rPr lang="en-US" b="1" dirty="0" smtClean="0"/>
              <a:t>AIN.</a:t>
            </a:r>
            <a:endParaRPr lang="fr-FR" b="1" dirty="0"/>
          </a:p>
        </p:txBody>
      </p:sp>
      <p:sp>
        <p:nvSpPr>
          <p:cNvPr id="4" name="ZoneTexte 3"/>
          <p:cNvSpPr txBox="1"/>
          <p:nvPr/>
        </p:nvSpPr>
        <p:spPr>
          <a:xfrm>
            <a:off x="504341" y="6189404"/>
            <a:ext cx="8136904" cy="461665"/>
          </a:xfrm>
          <a:prstGeom prst="rect">
            <a:avLst/>
          </a:prstGeom>
          <a:noFill/>
        </p:spPr>
        <p:txBody>
          <a:bodyPr wrap="square" rtlCol="0">
            <a:spAutoFit/>
          </a:bodyPr>
          <a:lstStyle/>
          <a:p>
            <a:r>
              <a:rPr lang="en-US" sz="1200" dirty="0"/>
              <a:t>Ying Tan </a:t>
            </a:r>
            <a:r>
              <a:rPr lang="en-US" sz="1200" dirty="0" err="1"/>
              <a:t>a,b</a:t>
            </a:r>
            <a:r>
              <a:rPr lang="en-US" sz="1200" dirty="0"/>
              <a:t>, Feng Yu </a:t>
            </a:r>
            <a:r>
              <a:rPr lang="en-US" sz="1200" dirty="0" err="1"/>
              <a:t>a,b</a:t>
            </a:r>
            <a:r>
              <a:rPr lang="en-US" sz="1200" dirty="0"/>
              <a:t>, Ming-Hui Zhao, Autoimmunity of patients with TINU syndrome, REVIEW ARTICLE, Hong Kong Journal of Nephrology </a:t>
            </a:r>
            <a:r>
              <a:rPr lang="en-US" sz="1200" dirty="0" smtClean="0"/>
              <a:t>2011</a:t>
            </a:r>
            <a:endParaRPr lang="en-US" sz="1200" dirty="0"/>
          </a:p>
        </p:txBody>
      </p:sp>
      <p:sp>
        <p:nvSpPr>
          <p:cNvPr id="5" name="ZoneTexte 4"/>
          <p:cNvSpPr txBox="1"/>
          <p:nvPr/>
        </p:nvSpPr>
        <p:spPr>
          <a:xfrm>
            <a:off x="256027" y="4732176"/>
            <a:ext cx="8136904" cy="954107"/>
          </a:xfrm>
          <a:prstGeom prst="rect">
            <a:avLst/>
          </a:prstGeom>
          <a:noFill/>
        </p:spPr>
        <p:txBody>
          <a:bodyPr wrap="square" rtlCol="0">
            <a:spAutoFit/>
          </a:bodyPr>
          <a:lstStyle/>
          <a:p>
            <a:pPr algn="ctr"/>
            <a:r>
              <a:rPr lang="fr-FR" sz="2800" b="1" dirty="0" smtClean="0">
                <a:solidFill>
                  <a:srgbClr val="FF0000"/>
                </a:solidFill>
              </a:rPr>
              <a:t>TINU syndrome </a:t>
            </a:r>
            <a:r>
              <a:rPr lang="fr-FR" sz="2800" b="1" dirty="0" err="1" smtClean="0">
                <a:solidFill>
                  <a:srgbClr val="FF0000"/>
                </a:solidFill>
              </a:rPr>
              <a:t>is</a:t>
            </a:r>
            <a:r>
              <a:rPr lang="fr-FR" sz="2800" b="1" dirty="0" smtClean="0">
                <a:solidFill>
                  <a:srgbClr val="FF0000"/>
                </a:solidFill>
              </a:rPr>
              <a:t> a </a:t>
            </a:r>
            <a:r>
              <a:rPr lang="fr-FR" sz="2800" b="1" dirty="0" err="1" smtClean="0">
                <a:solidFill>
                  <a:srgbClr val="FF0000"/>
                </a:solidFill>
              </a:rPr>
              <a:t>diagnosis</a:t>
            </a:r>
            <a:endParaRPr lang="fr-FR" sz="2800" b="1" dirty="0" smtClean="0">
              <a:solidFill>
                <a:srgbClr val="FF0000"/>
              </a:solidFill>
            </a:endParaRPr>
          </a:p>
          <a:p>
            <a:pPr algn="ctr"/>
            <a:r>
              <a:rPr lang="fr-FR" sz="2800" b="1" dirty="0" smtClean="0">
                <a:solidFill>
                  <a:srgbClr val="FF0000"/>
                </a:solidFill>
              </a:rPr>
              <a:t> per </a:t>
            </a:r>
            <a:r>
              <a:rPr lang="fr-FR" sz="2800" b="1" dirty="0" err="1" smtClean="0">
                <a:solidFill>
                  <a:srgbClr val="FF0000"/>
                </a:solidFill>
              </a:rPr>
              <a:t>exclusionem</a:t>
            </a:r>
            <a:r>
              <a:rPr lang="fr-FR" sz="2800" b="1" dirty="0" smtClean="0">
                <a:solidFill>
                  <a:srgbClr val="FF0000"/>
                </a:solidFill>
              </a:rPr>
              <a:t> </a:t>
            </a:r>
            <a:endParaRPr lang="fr-FR" sz="2800" b="1" dirty="0">
              <a:solidFill>
                <a:srgbClr val="FF0000"/>
              </a:solidFill>
            </a:endParaRPr>
          </a:p>
        </p:txBody>
      </p:sp>
    </p:spTree>
    <p:extLst>
      <p:ext uri="{BB962C8B-B14F-4D97-AF65-F5344CB8AC3E}">
        <p14:creationId xmlns:p14="http://schemas.microsoft.com/office/powerpoint/2010/main" val="288688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b="1" dirty="0"/>
              <a:t>DIFFERENTIAL DIAGNOSIS</a:t>
            </a:r>
          </a:p>
        </p:txBody>
      </p:sp>
      <p:sp>
        <p:nvSpPr>
          <p:cNvPr id="3" name="Espace réservé du contenu 2"/>
          <p:cNvSpPr>
            <a:spLocks noGrp="1"/>
          </p:cNvSpPr>
          <p:nvPr>
            <p:ph idx="1"/>
          </p:nvPr>
        </p:nvSpPr>
        <p:spPr/>
        <p:txBody>
          <a:bodyPr>
            <a:normAutofit fontScale="92500" lnSpcReduction="20000"/>
          </a:bodyPr>
          <a:lstStyle/>
          <a:p>
            <a:pPr marL="0" indent="0">
              <a:buNone/>
            </a:pPr>
            <a:r>
              <a:rPr lang="fr-FR" b="1" dirty="0"/>
              <a:t>TINU syndrome </a:t>
            </a:r>
            <a:r>
              <a:rPr lang="fr-FR" b="1" dirty="0" err="1"/>
              <a:t>is</a:t>
            </a:r>
            <a:r>
              <a:rPr lang="fr-FR" b="1" dirty="0"/>
              <a:t> a </a:t>
            </a:r>
            <a:r>
              <a:rPr lang="fr-FR" b="1" dirty="0" err="1">
                <a:solidFill>
                  <a:srgbClr val="FF0000"/>
                </a:solidFill>
              </a:rPr>
              <a:t>diagnosis</a:t>
            </a:r>
            <a:r>
              <a:rPr lang="fr-FR" b="1" dirty="0">
                <a:solidFill>
                  <a:srgbClr val="FF0000"/>
                </a:solidFill>
              </a:rPr>
              <a:t> per </a:t>
            </a:r>
            <a:r>
              <a:rPr lang="fr-FR" b="1" dirty="0" err="1">
                <a:solidFill>
                  <a:srgbClr val="FF0000"/>
                </a:solidFill>
              </a:rPr>
              <a:t>exclusionem</a:t>
            </a:r>
            <a:r>
              <a:rPr lang="fr-FR" b="1" dirty="0">
                <a:solidFill>
                  <a:srgbClr val="FF0000"/>
                </a:solidFill>
              </a:rPr>
              <a:t> </a:t>
            </a:r>
          </a:p>
          <a:p>
            <a:pPr marL="0" indent="0">
              <a:buNone/>
            </a:pPr>
            <a:endParaRPr lang="fr-FR" b="1" dirty="0"/>
          </a:p>
          <a:p>
            <a:pPr marL="619125">
              <a:buFont typeface="Wingdings" panose="05000000000000000000" pitchFamily="2" charset="2"/>
              <a:buChar char="Ø"/>
            </a:pPr>
            <a:r>
              <a:rPr lang="fr-FR" b="1" dirty="0" err="1" smtClean="0"/>
              <a:t>Sarcoidosis</a:t>
            </a:r>
            <a:endParaRPr lang="fr-FR" b="1" dirty="0"/>
          </a:p>
          <a:p>
            <a:pPr marL="619125">
              <a:buFont typeface="Wingdings" panose="05000000000000000000" pitchFamily="2" charset="2"/>
              <a:buChar char="Ø"/>
            </a:pPr>
            <a:r>
              <a:rPr lang="fr-FR" b="1" dirty="0" err="1" smtClean="0"/>
              <a:t>Sjögren's</a:t>
            </a:r>
            <a:r>
              <a:rPr lang="fr-FR" b="1" dirty="0" smtClean="0"/>
              <a:t> syndrome</a:t>
            </a:r>
          </a:p>
          <a:p>
            <a:pPr marL="619125">
              <a:buFont typeface="Wingdings" panose="05000000000000000000" pitchFamily="2" charset="2"/>
              <a:buChar char="Ø"/>
            </a:pPr>
            <a:r>
              <a:rPr lang="fr-FR" b="1" dirty="0" err="1" smtClean="0"/>
              <a:t>Systemic</a:t>
            </a:r>
            <a:r>
              <a:rPr lang="fr-FR" b="1" dirty="0" smtClean="0"/>
              <a:t> </a:t>
            </a:r>
            <a:r>
              <a:rPr lang="fr-FR" b="1" dirty="0"/>
              <a:t>lupus </a:t>
            </a:r>
            <a:r>
              <a:rPr lang="fr-FR" b="1" dirty="0" err="1"/>
              <a:t>erythematosus</a:t>
            </a:r>
            <a:endParaRPr lang="fr-FR" b="1" dirty="0"/>
          </a:p>
          <a:p>
            <a:pPr marL="619125">
              <a:buFont typeface="Wingdings" panose="05000000000000000000" pitchFamily="2" charset="2"/>
              <a:buChar char="Ø"/>
            </a:pPr>
            <a:r>
              <a:rPr lang="fr-FR" b="1" dirty="0" err="1" smtClean="0"/>
              <a:t>Wegener's</a:t>
            </a:r>
            <a:r>
              <a:rPr lang="fr-FR" b="1" dirty="0" smtClean="0"/>
              <a:t> </a:t>
            </a:r>
            <a:r>
              <a:rPr lang="fr-FR" b="1" dirty="0" err="1"/>
              <a:t>granulomatosis</a:t>
            </a:r>
            <a:endParaRPr lang="fr-FR" b="1" dirty="0"/>
          </a:p>
          <a:p>
            <a:pPr marL="619125">
              <a:buFont typeface="Wingdings" panose="05000000000000000000" pitchFamily="2" charset="2"/>
              <a:buChar char="Ø"/>
            </a:pPr>
            <a:r>
              <a:rPr lang="fr-FR" b="1" dirty="0" err="1" smtClean="0"/>
              <a:t>Behçet’s</a:t>
            </a:r>
            <a:r>
              <a:rPr lang="fr-FR" b="1" dirty="0" smtClean="0"/>
              <a:t> </a:t>
            </a:r>
            <a:r>
              <a:rPr lang="fr-FR" b="1" dirty="0"/>
              <a:t>syndrome</a:t>
            </a:r>
          </a:p>
          <a:p>
            <a:pPr marL="619125">
              <a:buFont typeface="Wingdings" panose="05000000000000000000" pitchFamily="2" charset="2"/>
              <a:buChar char="Ø"/>
            </a:pPr>
            <a:r>
              <a:rPr lang="fr-FR" b="1" dirty="0" err="1" smtClean="0"/>
              <a:t>Infectious</a:t>
            </a:r>
            <a:r>
              <a:rPr lang="fr-FR" b="1" dirty="0" smtClean="0"/>
              <a:t> </a:t>
            </a:r>
            <a:r>
              <a:rPr lang="fr-FR" b="1" dirty="0" err="1" smtClean="0"/>
              <a:t>diseases</a:t>
            </a:r>
            <a:r>
              <a:rPr lang="fr-FR" b="1" dirty="0" smtClean="0"/>
              <a:t> : </a:t>
            </a:r>
            <a:r>
              <a:rPr lang="fr-FR" b="1" dirty="0" err="1" smtClean="0"/>
              <a:t>tuberculosis</a:t>
            </a:r>
            <a:r>
              <a:rPr lang="fr-FR" b="1" dirty="0"/>
              <a:t>, </a:t>
            </a:r>
            <a:r>
              <a:rPr lang="fr-FR" b="1" dirty="0" err="1"/>
              <a:t>brucellosis</a:t>
            </a:r>
            <a:r>
              <a:rPr lang="fr-FR" b="1" dirty="0"/>
              <a:t>, </a:t>
            </a:r>
            <a:r>
              <a:rPr lang="fr-FR" b="1" dirty="0" err="1"/>
              <a:t>toxoplasmosis</a:t>
            </a:r>
            <a:r>
              <a:rPr lang="fr-FR" b="1" dirty="0"/>
              <a:t>, </a:t>
            </a:r>
            <a:r>
              <a:rPr lang="fr-FR" b="1" dirty="0" smtClean="0"/>
              <a:t>EBV, syphilis, and </a:t>
            </a:r>
            <a:r>
              <a:rPr lang="fr-FR" b="1" dirty="0" err="1"/>
              <a:t>histoplasmosis</a:t>
            </a:r>
            <a:endParaRPr lang="fr-FR" b="1" dirty="0"/>
          </a:p>
        </p:txBody>
      </p:sp>
    </p:spTree>
    <p:extLst>
      <p:ext uri="{BB962C8B-B14F-4D97-AF65-F5344CB8AC3E}">
        <p14:creationId xmlns:p14="http://schemas.microsoft.com/office/powerpoint/2010/main" val="7912671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b="1" dirty="0" smtClean="0"/>
              <a:t>TIN MANAGEMENT</a:t>
            </a:r>
            <a:endParaRPr lang="fr-FR" b="1" dirty="0"/>
          </a:p>
        </p:txBody>
      </p:sp>
      <p:sp>
        <p:nvSpPr>
          <p:cNvPr id="3" name="Espace réservé du contenu 2"/>
          <p:cNvSpPr>
            <a:spLocks noGrp="1"/>
          </p:cNvSpPr>
          <p:nvPr>
            <p:ph idx="1"/>
          </p:nvPr>
        </p:nvSpPr>
        <p:spPr>
          <a:xfrm>
            <a:off x="457200" y="1600201"/>
            <a:ext cx="8229600" cy="4133056"/>
          </a:xfrm>
        </p:spPr>
        <p:txBody>
          <a:bodyPr>
            <a:normAutofit fontScale="92500" lnSpcReduction="20000"/>
          </a:bodyPr>
          <a:lstStyle/>
          <a:p>
            <a:r>
              <a:rPr lang="en-US" b="1" dirty="0"/>
              <a:t>Renal disease in patients with TINU is generally believed to be </a:t>
            </a:r>
            <a:r>
              <a:rPr lang="en-US" b="1" dirty="0" smtClean="0"/>
              <a:t>self-limited </a:t>
            </a:r>
            <a:r>
              <a:rPr lang="en-US" sz="1400" b="1" dirty="0" smtClean="0"/>
              <a:t>(1) .</a:t>
            </a:r>
          </a:p>
          <a:p>
            <a:pPr marL="0" indent="0">
              <a:buNone/>
            </a:pPr>
            <a:endParaRPr lang="en-US" sz="3300" b="1" dirty="0" smtClean="0"/>
          </a:p>
          <a:p>
            <a:r>
              <a:rPr lang="en-US" b="1" dirty="0"/>
              <a:t>Patients with progressive renal insufficiency are typically treated with </a:t>
            </a:r>
            <a:r>
              <a:rPr lang="en-US" b="1" dirty="0" smtClean="0"/>
              <a:t>prednisone</a:t>
            </a:r>
            <a:r>
              <a:rPr lang="en-US" b="1" dirty="0"/>
              <a:t> at a dose of 1 mg/kg per day (typically between 40 to 60 mg/day</a:t>
            </a:r>
            <a:r>
              <a:rPr lang="en-US" b="1" dirty="0" smtClean="0"/>
              <a:t>) then </a:t>
            </a:r>
            <a:r>
              <a:rPr lang="en-US" b="1" dirty="0"/>
              <a:t>slowly </a:t>
            </a:r>
            <a:r>
              <a:rPr lang="en-US" b="1" dirty="0" smtClean="0"/>
              <a:t>tapered.</a:t>
            </a:r>
          </a:p>
          <a:p>
            <a:pPr marL="0" indent="0">
              <a:buNone/>
            </a:pPr>
            <a:endParaRPr lang="en-US" b="1" dirty="0" smtClean="0"/>
          </a:p>
          <a:p>
            <a:r>
              <a:rPr lang="en-US" b="1" dirty="0" smtClean="0"/>
              <a:t>relapses </a:t>
            </a:r>
            <a:r>
              <a:rPr lang="en-US" b="1" dirty="0"/>
              <a:t>are more likely to occur in TINU </a:t>
            </a:r>
            <a:r>
              <a:rPr lang="en-US" b="1" dirty="0" smtClean="0"/>
              <a:t>syndrome.</a:t>
            </a:r>
            <a:endParaRPr lang="fr-FR" b="1" dirty="0"/>
          </a:p>
        </p:txBody>
      </p:sp>
      <p:sp>
        <p:nvSpPr>
          <p:cNvPr id="4" name="ZoneTexte 3"/>
          <p:cNvSpPr txBox="1"/>
          <p:nvPr/>
        </p:nvSpPr>
        <p:spPr>
          <a:xfrm>
            <a:off x="467544" y="5949280"/>
            <a:ext cx="8352928" cy="461665"/>
          </a:xfrm>
          <a:prstGeom prst="rect">
            <a:avLst/>
          </a:prstGeom>
          <a:noFill/>
        </p:spPr>
        <p:txBody>
          <a:bodyPr wrap="square" rtlCol="0">
            <a:spAutoFit/>
          </a:bodyPr>
          <a:lstStyle/>
          <a:p>
            <a:r>
              <a:rPr lang="fr-FR" sz="1200" dirty="0" smtClean="0"/>
              <a:t>(1)Takemura </a:t>
            </a:r>
            <a:r>
              <a:rPr lang="fr-FR" sz="1200" dirty="0"/>
              <a:t>T, </a:t>
            </a:r>
            <a:r>
              <a:rPr lang="fr-FR" sz="1200" dirty="0" err="1"/>
              <a:t>Okada</a:t>
            </a:r>
            <a:r>
              <a:rPr lang="fr-FR" sz="1200" dirty="0"/>
              <a:t> M, </a:t>
            </a:r>
            <a:r>
              <a:rPr lang="fr-FR" sz="1200" dirty="0" err="1"/>
              <a:t>Hino</a:t>
            </a:r>
            <a:r>
              <a:rPr lang="fr-FR" sz="1200" dirty="0"/>
              <a:t> S, et al. Course and </a:t>
            </a:r>
            <a:r>
              <a:rPr lang="fr-FR" sz="1200" dirty="0" err="1"/>
              <a:t>outcome</a:t>
            </a:r>
            <a:r>
              <a:rPr lang="fr-FR" sz="1200" dirty="0"/>
              <a:t> of </a:t>
            </a:r>
            <a:r>
              <a:rPr lang="fr-FR" sz="1200" dirty="0" err="1"/>
              <a:t>tubulointerstitial</a:t>
            </a:r>
            <a:r>
              <a:rPr lang="fr-FR" sz="1200" dirty="0"/>
              <a:t> </a:t>
            </a:r>
            <a:r>
              <a:rPr lang="fr-FR" sz="1200" dirty="0" err="1"/>
              <a:t>nephritis</a:t>
            </a:r>
            <a:r>
              <a:rPr lang="fr-FR" sz="1200" dirty="0"/>
              <a:t> and </a:t>
            </a:r>
            <a:r>
              <a:rPr lang="fr-FR" sz="1200" dirty="0" err="1"/>
              <a:t>uveitis</a:t>
            </a:r>
            <a:r>
              <a:rPr lang="fr-FR" sz="1200" dirty="0"/>
              <a:t> syndrome. Am J </a:t>
            </a:r>
            <a:r>
              <a:rPr lang="fr-FR" sz="1200" dirty="0" err="1"/>
              <a:t>Kidney</a:t>
            </a:r>
            <a:r>
              <a:rPr lang="fr-FR" sz="1200" dirty="0"/>
              <a:t> Dis 1999; 34:1016.</a:t>
            </a:r>
          </a:p>
        </p:txBody>
      </p:sp>
    </p:spTree>
    <p:extLst>
      <p:ext uri="{BB962C8B-B14F-4D97-AF65-F5344CB8AC3E}">
        <p14:creationId xmlns:p14="http://schemas.microsoft.com/office/powerpoint/2010/main" val="4467468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b="1" dirty="0"/>
              <a:t>TIN MANAGEMENT</a:t>
            </a:r>
          </a:p>
        </p:txBody>
      </p:sp>
      <p:sp>
        <p:nvSpPr>
          <p:cNvPr id="3" name="Espace réservé du contenu 2"/>
          <p:cNvSpPr>
            <a:spLocks noGrp="1"/>
          </p:cNvSpPr>
          <p:nvPr>
            <p:ph idx="1"/>
          </p:nvPr>
        </p:nvSpPr>
        <p:spPr>
          <a:xfrm>
            <a:off x="894420" y="1628800"/>
            <a:ext cx="4253644" cy="3672408"/>
          </a:xfrm>
        </p:spPr>
        <p:txBody>
          <a:bodyPr>
            <a:normAutofit fontScale="85000" lnSpcReduction="10000"/>
          </a:bodyPr>
          <a:lstStyle/>
          <a:p>
            <a:pPr marL="0" indent="0">
              <a:buNone/>
            </a:pPr>
            <a:r>
              <a:rPr lang="en-US" b="1" dirty="0"/>
              <a:t>Mycophenolate </a:t>
            </a:r>
            <a:r>
              <a:rPr lang="en-US" b="1" dirty="0" err="1" smtClean="0"/>
              <a:t>mofetil</a:t>
            </a:r>
            <a:r>
              <a:rPr lang="en-US" b="1" dirty="0" smtClean="0"/>
              <a:t>:</a:t>
            </a:r>
          </a:p>
          <a:p>
            <a:r>
              <a:rPr lang="en-US" b="1" dirty="0" smtClean="0"/>
              <a:t> limited </a:t>
            </a:r>
            <a:r>
              <a:rPr lang="en-US" b="1" dirty="0"/>
              <a:t>number of patients </a:t>
            </a:r>
            <a:endParaRPr lang="en-US" b="1" dirty="0" smtClean="0"/>
          </a:p>
          <a:p>
            <a:r>
              <a:rPr lang="en-US" b="1" dirty="0" smtClean="0"/>
              <a:t>acute </a:t>
            </a:r>
            <a:r>
              <a:rPr lang="en-US" b="1" dirty="0"/>
              <a:t>interstitial nephritis </a:t>
            </a:r>
            <a:endParaRPr lang="en-US" b="1" dirty="0" smtClean="0"/>
          </a:p>
          <a:p>
            <a:r>
              <a:rPr lang="en-US" b="1" dirty="0" smtClean="0"/>
              <a:t>one </a:t>
            </a:r>
            <a:r>
              <a:rPr lang="en-US" b="1" dirty="0"/>
              <a:t>reported patient with TINU for the treatment of progressive renal </a:t>
            </a:r>
            <a:r>
              <a:rPr lang="en-US" b="1" dirty="0" smtClean="0"/>
              <a:t>insufficiency.</a:t>
            </a:r>
            <a:endParaRPr lang="fr-FR" b="1" dirty="0"/>
          </a:p>
        </p:txBody>
      </p:sp>
      <p:sp>
        <p:nvSpPr>
          <p:cNvPr id="4" name="ZoneTexte 3"/>
          <p:cNvSpPr txBox="1"/>
          <p:nvPr/>
        </p:nvSpPr>
        <p:spPr>
          <a:xfrm>
            <a:off x="611560" y="5644698"/>
            <a:ext cx="8064896" cy="461665"/>
          </a:xfrm>
          <a:prstGeom prst="rect">
            <a:avLst/>
          </a:prstGeom>
          <a:noFill/>
        </p:spPr>
        <p:txBody>
          <a:bodyPr wrap="square" rtlCol="0">
            <a:spAutoFit/>
          </a:bodyPr>
          <a:lstStyle/>
          <a:p>
            <a:r>
              <a:rPr lang="fr-FR" sz="1200" dirty="0" err="1" smtClean="0"/>
              <a:t>Preddie</a:t>
            </a:r>
            <a:r>
              <a:rPr lang="fr-FR" sz="1200" dirty="0" smtClean="0"/>
              <a:t> </a:t>
            </a:r>
            <a:r>
              <a:rPr lang="fr-FR" sz="1200" dirty="0"/>
              <a:t>DC, </a:t>
            </a:r>
            <a:r>
              <a:rPr lang="fr-FR" sz="1200" dirty="0" err="1"/>
              <a:t>Markowitz</a:t>
            </a:r>
            <a:r>
              <a:rPr lang="fr-FR" sz="1200" dirty="0"/>
              <a:t> GS, </a:t>
            </a:r>
            <a:r>
              <a:rPr lang="fr-FR" sz="1200" dirty="0" err="1"/>
              <a:t>Radhakrishnan</a:t>
            </a:r>
            <a:r>
              <a:rPr lang="fr-FR" sz="1200" dirty="0"/>
              <a:t> J, et al. </a:t>
            </a:r>
            <a:r>
              <a:rPr lang="fr-FR" sz="1200" dirty="0" err="1"/>
              <a:t>Mycophenolate</a:t>
            </a:r>
            <a:r>
              <a:rPr lang="fr-FR" sz="1200" dirty="0"/>
              <a:t> </a:t>
            </a:r>
            <a:r>
              <a:rPr lang="fr-FR" sz="1200" dirty="0" err="1"/>
              <a:t>mofetil</a:t>
            </a:r>
            <a:r>
              <a:rPr lang="fr-FR" sz="1200" dirty="0"/>
              <a:t> for the </a:t>
            </a:r>
            <a:r>
              <a:rPr lang="fr-FR" sz="1200" dirty="0" err="1"/>
              <a:t>treatment</a:t>
            </a:r>
            <a:r>
              <a:rPr lang="fr-FR" sz="1200" dirty="0"/>
              <a:t> of </a:t>
            </a:r>
            <a:r>
              <a:rPr lang="fr-FR" sz="1200" dirty="0" err="1"/>
              <a:t>interstitial</a:t>
            </a:r>
            <a:r>
              <a:rPr lang="fr-FR" sz="1200" dirty="0"/>
              <a:t> </a:t>
            </a:r>
            <a:r>
              <a:rPr lang="fr-FR" sz="1200" dirty="0" err="1"/>
              <a:t>nephritis</a:t>
            </a:r>
            <a:r>
              <a:rPr lang="fr-FR" sz="1200" dirty="0"/>
              <a:t>. Clin J Am Soc </a:t>
            </a:r>
            <a:r>
              <a:rPr lang="fr-FR" sz="1200" dirty="0" err="1"/>
              <a:t>Nephrol</a:t>
            </a:r>
            <a:r>
              <a:rPr lang="fr-FR" sz="1200" dirty="0"/>
              <a:t> 2006; 1:718.</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5645" y="1916832"/>
            <a:ext cx="3349406" cy="2416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25875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me 1"/>
          <p:cNvGraphicFramePr/>
          <p:nvPr>
            <p:extLst>
              <p:ext uri="{D42A27DB-BD31-4B8C-83A1-F6EECF244321}">
                <p14:modId xmlns:p14="http://schemas.microsoft.com/office/powerpoint/2010/main" val="642101965"/>
              </p:ext>
            </p:extLst>
          </p:nvPr>
        </p:nvGraphicFramePr>
        <p:xfrm>
          <a:off x="179512" y="620688"/>
          <a:ext cx="8568952" cy="347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Flèche vers le haut 2"/>
          <p:cNvSpPr/>
          <p:nvPr/>
        </p:nvSpPr>
        <p:spPr>
          <a:xfrm>
            <a:off x="719572" y="2874980"/>
            <a:ext cx="288032" cy="651247"/>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4" name="ZoneTexte 3"/>
          <p:cNvSpPr txBox="1"/>
          <p:nvPr/>
        </p:nvSpPr>
        <p:spPr>
          <a:xfrm>
            <a:off x="107504" y="3542928"/>
            <a:ext cx="1774918" cy="1077218"/>
          </a:xfrm>
          <a:prstGeom prst="rect">
            <a:avLst/>
          </a:prstGeom>
          <a:noFill/>
        </p:spPr>
        <p:txBody>
          <a:bodyPr wrap="square" rtlCol="0">
            <a:spAutoFit/>
          </a:bodyPr>
          <a:lstStyle/>
          <a:p>
            <a:pPr algn="ctr"/>
            <a:r>
              <a:rPr lang="fr-FR" sz="1600" b="1" dirty="0" err="1"/>
              <a:t>Repeated</a:t>
            </a:r>
            <a:r>
              <a:rPr lang="fr-FR" sz="1600" b="1" dirty="0"/>
              <a:t> </a:t>
            </a:r>
            <a:r>
              <a:rPr lang="fr-FR" sz="1600" b="1" dirty="0" err="1" smtClean="0"/>
              <a:t>nosebleeds</a:t>
            </a:r>
            <a:endParaRPr lang="fr-FR" sz="1600" b="1" dirty="0" smtClean="0"/>
          </a:p>
          <a:p>
            <a:pPr algn="ctr"/>
            <a:r>
              <a:rPr lang="fr-FR" sz="1600" b="1" dirty="0" smtClean="0"/>
              <a:t>BP = 200/120mmHg</a:t>
            </a:r>
            <a:endParaRPr lang="fr-FR" sz="1600" b="1" dirty="0"/>
          </a:p>
        </p:txBody>
      </p:sp>
      <p:sp>
        <p:nvSpPr>
          <p:cNvPr id="13" name="ZoneTexte 12"/>
          <p:cNvSpPr txBox="1"/>
          <p:nvPr/>
        </p:nvSpPr>
        <p:spPr>
          <a:xfrm>
            <a:off x="2783630" y="2982952"/>
            <a:ext cx="1781776" cy="584775"/>
          </a:xfrm>
          <a:prstGeom prst="rect">
            <a:avLst/>
          </a:prstGeom>
          <a:noFill/>
        </p:spPr>
        <p:txBody>
          <a:bodyPr wrap="square" rtlCol="0">
            <a:spAutoFit/>
          </a:bodyPr>
          <a:lstStyle/>
          <a:p>
            <a:pPr algn="ctr"/>
            <a:r>
              <a:rPr lang="fr-FR" sz="1600" dirty="0" err="1" smtClean="0"/>
              <a:t>Secondary</a:t>
            </a:r>
            <a:r>
              <a:rPr lang="fr-FR" sz="1600" dirty="0" smtClean="0"/>
              <a:t> </a:t>
            </a:r>
            <a:r>
              <a:rPr lang="fr-FR" sz="1600" dirty="0" err="1" smtClean="0"/>
              <a:t>hypertention</a:t>
            </a:r>
            <a:r>
              <a:rPr lang="fr-FR" sz="1600" dirty="0" smtClean="0"/>
              <a:t>?</a:t>
            </a:r>
            <a:endParaRPr lang="fr-FR" sz="1600" dirty="0"/>
          </a:p>
        </p:txBody>
      </p:sp>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02701" y="155419"/>
            <a:ext cx="1222273" cy="1726704"/>
          </a:xfrm>
          <a:prstGeom prst="rect">
            <a:avLst/>
          </a:prstGeom>
          <a:noFill/>
          <a:extLst>
            <a:ext uri="{909E8E84-426E-40DD-AFC4-6F175D3DCCD1}">
              <a14:hiddenFill xmlns:a14="http://schemas.microsoft.com/office/drawing/2010/main">
                <a:solidFill>
                  <a:srgbClr val="FFFFFF"/>
                </a:solidFill>
              </a14:hiddenFill>
            </a:ext>
          </a:extLst>
        </p:spPr>
      </p:pic>
      <p:sp>
        <p:nvSpPr>
          <p:cNvPr id="11" name="Légende encadrée 1 10"/>
          <p:cNvSpPr/>
          <p:nvPr/>
        </p:nvSpPr>
        <p:spPr>
          <a:xfrm>
            <a:off x="2767854" y="190128"/>
            <a:ext cx="1660129" cy="863352"/>
          </a:xfrm>
          <a:prstGeom prst="borderCallout1">
            <a:avLst>
              <a:gd name="adj1" fmla="val 52421"/>
              <a:gd name="adj2" fmla="val -3513"/>
              <a:gd name="adj3" fmla="val 112500"/>
              <a:gd name="adj4" fmla="val -3833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4" name="ZoneTexte 13"/>
          <p:cNvSpPr txBox="1"/>
          <p:nvPr/>
        </p:nvSpPr>
        <p:spPr>
          <a:xfrm>
            <a:off x="2751600" y="190128"/>
            <a:ext cx="1798690" cy="923330"/>
          </a:xfrm>
          <a:prstGeom prst="rect">
            <a:avLst/>
          </a:prstGeom>
          <a:noFill/>
        </p:spPr>
        <p:txBody>
          <a:bodyPr wrap="square" rtlCol="0">
            <a:spAutoFit/>
          </a:bodyPr>
          <a:lstStyle/>
          <a:p>
            <a:r>
              <a:rPr lang="fr-FR" dirty="0" smtClean="0"/>
              <a:t>Nurse, 25 </a:t>
            </a:r>
            <a:r>
              <a:rPr lang="fr-FR" dirty="0" err="1" smtClean="0"/>
              <a:t>yo</a:t>
            </a:r>
            <a:endParaRPr lang="fr-FR" dirty="0" smtClean="0"/>
          </a:p>
          <a:p>
            <a:r>
              <a:rPr lang="fr-FR" dirty="0" smtClean="0"/>
              <a:t>No </a:t>
            </a:r>
            <a:r>
              <a:rPr lang="fr-FR" dirty="0" err="1" smtClean="0"/>
              <a:t>drugs</a:t>
            </a:r>
            <a:endParaRPr lang="fr-FR" dirty="0" smtClean="0"/>
          </a:p>
          <a:p>
            <a:endParaRPr lang="fr-FR" dirty="0"/>
          </a:p>
        </p:txBody>
      </p:sp>
      <p:pic>
        <p:nvPicPr>
          <p:cNvPr id="7"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683274" y="4579301"/>
            <a:ext cx="3968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a:off x="189838" y="5341301"/>
            <a:ext cx="1986945" cy="1077218"/>
          </a:xfrm>
          <a:prstGeom prst="rect">
            <a:avLst/>
          </a:prstGeom>
          <a:noFill/>
        </p:spPr>
        <p:txBody>
          <a:bodyPr wrap="square" rtlCol="0">
            <a:spAutoFit/>
          </a:bodyPr>
          <a:lstStyle/>
          <a:p>
            <a:r>
              <a:rPr lang="fr-FR" sz="1600" dirty="0" err="1" smtClean="0"/>
              <a:t>Amlodipine</a:t>
            </a:r>
            <a:r>
              <a:rPr lang="fr-FR" sz="1600" dirty="0" smtClean="0"/>
              <a:t> 10mg/d</a:t>
            </a:r>
          </a:p>
          <a:p>
            <a:r>
              <a:rPr lang="en-US" sz="1600" dirty="0"/>
              <a:t>edema of the lower </a:t>
            </a:r>
            <a:r>
              <a:rPr lang="en-US" sz="1600" dirty="0" smtClean="0"/>
              <a:t>limbs</a:t>
            </a:r>
          </a:p>
          <a:p>
            <a:r>
              <a:rPr lang="en-US" sz="1600" dirty="0" err="1" smtClean="0"/>
              <a:t>Irbesartan</a:t>
            </a:r>
            <a:r>
              <a:rPr lang="en-US" sz="1600" dirty="0" smtClean="0"/>
              <a:t> 150mg/d</a:t>
            </a:r>
            <a:endParaRPr lang="fr-FR" sz="1600" dirty="0"/>
          </a:p>
        </p:txBody>
      </p:sp>
      <p:sp>
        <p:nvSpPr>
          <p:cNvPr id="20" name="ZoneTexte 19"/>
          <p:cNvSpPr txBox="1"/>
          <p:nvPr/>
        </p:nvSpPr>
        <p:spPr>
          <a:xfrm>
            <a:off x="2176783" y="3717032"/>
            <a:ext cx="4267425" cy="2862322"/>
          </a:xfrm>
          <a:prstGeom prst="rect">
            <a:avLst/>
          </a:prstGeom>
          <a:noFill/>
        </p:spPr>
        <p:txBody>
          <a:bodyPr wrap="square" rtlCol="0">
            <a:spAutoFit/>
          </a:bodyPr>
          <a:lstStyle/>
          <a:p>
            <a:r>
              <a:rPr lang="fr-FR" b="1" dirty="0" err="1" smtClean="0"/>
              <a:t>Anemia</a:t>
            </a:r>
            <a:r>
              <a:rPr lang="fr-FR" b="1" dirty="0" smtClean="0"/>
              <a:t> 9.3g/dl</a:t>
            </a:r>
          </a:p>
          <a:p>
            <a:r>
              <a:rPr lang="fr-FR" b="1" dirty="0" err="1" smtClean="0">
                <a:solidFill>
                  <a:srgbClr val="FF0000"/>
                </a:solidFill>
              </a:rPr>
              <a:t>Creat</a:t>
            </a:r>
            <a:r>
              <a:rPr lang="fr-FR" b="1" dirty="0" smtClean="0">
                <a:solidFill>
                  <a:srgbClr val="FF0000"/>
                </a:solidFill>
              </a:rPr>
              <a:t> 23mg/l</a:t>
            </a:r>
          </a:p>
          <a:p>
            <a:r>
              <a:rPr lang="fr-FR" b="1" dirty="0" smtClean="0">
                <a:solidFill>
                  <a:srgbClr val="FF0000"/>
                </a:solidFill>
              </a:rPr>
              <a:t>GFR = 26</a:t>
            </a:r>
          </a:p>
          <a:p>
            <a:r>
              <a:rPr lang="fr-FR" b="1" dirty="0" smtClean="0"/>
              <a:t>Ionogramme : </a:t>
            </a:r>
            <a:r>
              <a:rPr lang="fr-FR" b="1" dirty="0" err="1" smtClean="0"/>
              <a:t>nl</a:t>
            </a:r>
            <a:endParaRPr lang="fr-FR" b="1" dirty="0" smtClean="0"/>
          </a:p>
          <a:p>
            <a:r>
              <a:rPr lang="fr-FR" b="1" dirty="0" err="1" smtClean="0">
                <a:solidFill>
                  <a:srgbClr val="FF0000"/>
                </a:solidFill>
              </a:rPr>
              <a:t>Prot</a:t>
            </a:r>
            <a:r>
              <a:rPr lang="fr-FR" b="1" dirty="0" smtClean="0">
                <a:solidFill>
                  <a:srgbClr val="FF0000"/>
                </a:solidFill>
              </a:rPr>
              <a:t> = 450 mg/24h</a:t>
            </a:r>
          </a:p>
          <a:p>
            <a:r>
              <a:rPr lang="fr-FR" b="1" dirty="0" smtClean="0"/>
              <a:t>TSH, ECBU (-)</a:t>
            </a:r>
          </a:p>
          <a:p>
            <a:r>
              <a:rPr lang="fr-FR" b="1" dirty="0" smtClean="0">
                <a:solidFill>
                  <a:srgbClr val="FF0000"/>
                </a:solidFill>
              </a:rPr>
              <a:t>ESR = 37mm/h</a:t>
            </a:r>
          </a:p>
          <a:p>
            <a:endParaRPr lang="fr-FR" b="1" dirty="0">
              <a:solidFill>
                <a:srgbClr val="FF0000"/>
              </a:solidFill>
            </a:endParaRPr>
          </a:p>
          <a:p>
            <a:r>
              <a:rPr lang="fr-FR" b="1" dirty="0" err="1" smtClean="0">
                <a:solidFill>
                  <a:srgbClr val="FF0000"/>
                </a:solidFill>
              </a:rPr>
              <a:t>Renal</a:t>
            </a:r>
            <a:r>
              <a:rPr lang="fr-FR" b="1" dirty="0" smtClean="0">
                <a:solidFill>
                  <a:srgbClr val="FF0000"/>
                </a:solidFill>
              </a:rPr>
              <a:t> </a:t>
            </a:r>
            <a:r>
              <a:rPr lang="fr-FR" b="1" dirty="0" err="1" smtClean="0">
                <a:solidFill>
                  <a:srgbClr val="FF0000"/>
                </a:solidFill>
              </a:rPr>
              <a:t>echo</a:t>
            </a:r>
            <a:r>
              <a:rPr lang="fr-FR" b="1" dirty="0" smtClean="0">
                <a:solidFill>
                  <a:srgbClr val="FF0000"/>
                </a:solidFill>
              </a:rPr>
              <a:t> = (-)</a:t>
            </a:r>
          </a:p>
          <a:p>
            <a:r>
              <a:rPr lang="fr-FR" b="1" dirty="0" err="1" smtClean="0">
                <a:solidFill>
                  <a:srgbClr val="FF0000"/>
                </a:solidFill>
              </a:rPr>
              <a:t>Renal</a:t>
            </a:r>
            <a:r>
              <a:rPr lang="fr-FR" b="1" dirty="0" smtClean="0">
                <a:solidFill>
                  <a:srgbClr val="FF0000"/>
                </a:solidFill>
              </a:rPr>
              <a:t> </a:t>
            </a:r>
            <a:r>
              <a:rPr lang="fr-FR" b="1" dirty="0" err="1" smtClean="0">
                <a:solidFill>
                  <a:srgbClr val="FF0000"/>
                </a:solidFill>
              </a:rPr>
              <a:t>artery</a:t>
            </a:r>
            <a:r>
              <a:rPr lang="fr-FR" b="1" dirty="0" smtClean="0">
                <a:solidFill>
                  <a:srgbClr val="FF0000"/>
                </a:solidFill>
              </a:rPr>
              <a:t> </a:t>
            </a:r>
            <a:r>
              <a:rPr lang="fr-FR" b="1" dirty="0" err="1" smtClean="0">
                <a:solidFill>
                  <a:srgbClr val="FF0000"/>
                </a:solidFill>
              </a:rPr>
              <a:t>echodopp</a:t>
            </a:r>
            <a:r>
              <a:rPr lang="fr-FR" b="1" dirty="0" smtClean="0">
                <a:solidFill>
                  <a:srgbClr val="FF0000"/>
                </a:solidFill>
              </a:rPr>
              <a:t> (-)</a:t>
            </a:r>
          </a:p>
        </p:txBody>
      </p:sp>
    </p:spTree>
    <p:extLst>
      <p:ext uri="{BB962C8B-B14F-4D97-AF65-F5344CB8AC3E}">
        <p14:creationId xmlns:p14="http://schemas.microsoft.com/office/powerpoint/2010/main" val="356277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4" grpId="0"/>
      <p:bldP spid="13" grpId="0"/>
      <p:bldP spid="11" grpId="0" animBg="1"/>
      <p:bldP spid="14" grpId="0"/>
      <p:bldP spid="10"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dirty="0"/>
              <a:t> </a:t>
            </a:r>
            <a:r>
              <a:rPr lang="fr-FR" b="1" dirty="0" smtClean="0"/>
              <a:t>RENAL PROGNOSIS</a:t>
            </a:r>
            <a:endParaRPr lang="fr-FR" b="1" dirty="0"/>
          </a:p>
        </p:txBody>
      </p:sp>
      <p:sp>
        <p:nvSpPr>
          <p:cNvPr id="3" name="Espace réservé du contenu 2"/>
          <p:cNvSpPr>
            <a:spLocks noGrp="1"/>
          </p:cNvSpPr>
          <p:nvPr>
            <p:ph idx="1"/>
          </p:nvPr>
        </p:nvSpPr>
        <p:spPr>
          <a:xfrm>
            <a:off x="457200" y="1600200"/>
            <a:ext cx="4834880" cy="4044498"/>
          </a:xfrm>
        </p:spPr>
        <p:txBody>
          <a:bodyPr>
            <a:normAutofit fontScale="92500" lnSpcReduction="20000"/>
          </a:bodyPr>
          <a:lstStyle/>
          <a:p>
            <a:pPr marL="0" indent="0">
              <a:buNone/>
            </a:pPr>
            <a:r>
              <a:rPr lang="en-US" b="1" dirty="0" smtClean="0"/>
              <a:t>multiple variables :</a:t>
            </a:r>
          </a:p>
          <a:p>
            <a:pPr marL="457200" indent="-457200">
              <a:buFont typeface="Wingdings" panose="05000000000000000000" pitchFamily="2" charset="2"/>
              <a:buChar char="§"/>
            </a:pPr>
            <a:r>
              <a:rPr lang="fr-FR" b="1" dirty="0" err="1" smtClean="0"/>
              <a:t>degree</a:t>
            </a:r>
            <a:r>
              <a:rPr lang="fr-FR" b="1" dirty="0" smtClean="0"/>
              <a:t> of </a:t>
            </a:r>
            <a:r>
              <a:rPr lang="fr-FR" b="1" dirty="0" err="1" smtClean="0"/>
              <a:t>tubulointerstitial</a:t>
            </a:r>
            <a:r>
              <a:rPr lang="fr-FR" b="1" dirty="0" smtClean="0"/>
              <a:t> </a:t>
            </a:r>
            <a:r>
              <a:rPr lang="fr-FR" b="1" dirty="0" err="1" smtClean="0"/>
              <a:t>fibrosis</a:t>
            </a:r>
            <a:r>
              <a:rPr lang="fr-FR" b="1" dirty="0" smtClean="0"/>
              <a:t> </a:t>
            </a:r>
            <a:r>
              <a:rPr lang="fr-FR" sz="1400" b="1" dirty="0" smtClean="0"/>
              <a:t>(1)</a:t>
            </a:r>
          </a:p>
          <a:p>
            <a:pPr marL="457200" indent="-457200">
              <a:buFont typeface="Wingdings" panose="05000000000000000000" pitchFamily="2" charset="2"/>
              <a:buChar char="§"/>
            </a:pPr>
            <a:r>
              <a:rPr lang="en-US" b="1" dirty="0" err="1" smtClean="0"/>
              <a:t>eGFR</a:t>
            </a:r>
            <a:r>
              <a:rPr lang="en-US" b="1" dirty="0" smtClean="0"/>
              <a:t> </a:t>
            </a:r>
            <a:r>
              <a:rPr lang="en-US" b="1" dirty="0"/>
              <a:t>at 12 months </a:t>
            </a:r>
          </a:p>
          <a:p>
            <a:pPr marL="800100">
              <a:buFont typeface="Wingdings" panose="05000000000000000000" pitchFamily="2" charset="2"/>
              <a:buChar char="Ø"/>
            </a:pPr>
            <a:r>
              <a:rPr lang="en-US" b="1" dirty="0" smtClean="0"/>
              <a:t>Age</a:t>
            </a:r>
          </a:p>
          <a:p>
            <a:pPr marL="800100">
              <a:buFont typeface="Wingdings" panose="05000000000000000000" pitchFamily="2" charset="2"/>
              <a:buChar char="Ø"/>
            </a:pPr>
            <a:r>
              <a:rPr lang="en-US" b="1" dirty="0" smtClean="0"/>
              <a:t>ESR</a:t>
            </a:r>
            <a:endParaRPr lang="en-US" b="1" dirty="0" smtClean="0"/>
          </a:p>
          <a:p>
            <a:pPr marL="800100">
              <a:buFont typeface="Wingdings" panose="05000000000000000000" pitchFamily="2" charset="2"/>
              <a:buChar char="Ø"/>
            </a:pPr>
            <a:r>
              <a:rPr lang="en-US" b="1" dirty="0" err="1" smtClean="0"/>
              <a:t>leukocyturia</a:t>
            </a:r>
            <a:endParaRPr lang="en-US" b="1" dirty="0" smtClean="0"/>
          </a:p>
          <a:p>
            <a:pPr marL="800100">
              <a:buFont typeface="Wingdings" panose="05000000000000000000" pitchFamily="2" charset="2"/>
              <a:buChar char="Ø"/>
            </a:pPr>
            <a:r>
              <a:rPr lang="en-US" b="1" dirty="0" smtClean="0"/>
              <a:t>serum creatinine at the time of biopsy </a:t>
            </a:r>
            <a:r>
              <a:rPr lang="en-US" sz="1400" b="1" dirty="0" smtClean="0"/>
              <a:t>(2)</a:t>
            </a:r>
          </a:p>
        </p:txBody>
      </p:sp>
      <p:sp>
        <p:nvSpPr>
          <p:cNvPr id="4" name="ZoneTexte 3"/>
          <p:cNvSpPr txBox="1"/>
          <p:nvPr/>
        </p:nvSpPr>
        <p:spPr>
          <a:xfrm>
            <a:off x="611560" y="5644698"/>
            <a:ext cx="8064896" cy="646331"/>
          </a:xfrm>
          <a:prstGeom prst="rect">
            <a:avLst/>
          </a:prstGeom>
          <a:noFill/>
        </p:spPr>
        <p:txBody>
          <a:bodyPr wrap="square" rtlCol="0">
            <a:spAutoFit/>
          </a:bodyPr>
          <a:lstStyle/>
          <a:p>
            <a:r>
              <a:rPr lang="fr-FR" sz="1200" dirty="0" smtClean="0"/>
              <a:t>(1) van </a:t>
            </a:r>
            <a:r>
              <a:rPr lang="fr-FR" sz="1200" dirty="0" err="1"/>
              <a:t>Leusen</a:t>
            </a:r>
            <a:r>
              <a:rPr lang="fr-FR" sz="1200" dirty="0"/>
              <a:t> R, </a:t>
            </a:r>
            <a:r>
              <a:rPr lang="fr-FR" sz="1200" dirty="0" err="1"/>
              <a:t>Assmann</a:t>
            </a:r>
            <a:r>
              <a:rPr lang="fr-FR" sz="1200" dirty="0"/>
              <a:t> KJ. Acute </a:t>
            </a:r>
            <a:r>
              <a:rPr lang="fr-FR" sz="1200" dirty="0" err="1"/>
              <a:t>tubulo-interstitial</a:t>
            </a:r>
            <a:r>
              <a:rPr lang="fr-FR" sz="1200" dirty="0"/>
              <a:t> </a:t>
            </a:r>
            <a:r>
              <a:rPr lang="fr-FR" sz="1200" dirty="0" err="1"/>
              <a:t>nephritis</a:t>
            </a:r>
            <a:r>
              <a:rPr lang="fr-FR" sz="1200" dirty="0"/>
              <a:t> </a:t>
            </a:r>
            <a:r>
              <a:rPr lang="fr-FR" sz="1200" dirty="0" err="1"/>
              <a:t>with</a:t>
            </a:r>
            <a:r>
              <a:rPr lang="fr-FR" sz="1200" dirty="0"/>
              <a:t> </a:t>
            </a:r>
            <a:r>
              <a:rPr lang="fr-FR" sz="1200" dirty="0" err="1"/>
              <a:t>uveitis</a:t>
            </a:r>
            <a:r>
              <a:rPr lang="fr-FR" sz="1200" dirty="0"/>
              <a:t> and </a:t>
            </a:r>
            <a:r>
              <a:rPr lang="fr-FR" sz="1200" dirty="0" err="1"/>
              <a:t>favourable</a:t>
            </a:r>
            <a:r>
              <a:rPr lang="fr-FR" sz="1200" dirty="0"/>
              <a:t> </a:t>
            </a:r>
            <a:r>
              <a:rPr lang="fr-FR" sz="1200" dirty="0" err="1"/>
              <a:t>outcome</a:t>
            </a:r>
            <a:r>
              <a:rPr lang="fr-FR" sz="1200" dirty="0"/>
              <a:t> </a:t>
            </a:r>
            <a:r>
              <a:rPr lang="fr-FR" sz="1200" dirty="0" err="1"/>
              <a:t>after</a:t>
            </a:r>
            <a:r>
              <a:rPr lang="fr-FR" sz="1200" dirty="0"/>
              <a:t> five </a:t>
            </a:r>
            <a:r>
              <a:rPr lang="fr-FR" sz="1200" dirty="0" err="1"/>
              <a:t>months</a:t>
            </a:r>
            <a:r>
              <a:rPr lang="fr-FR" sz="1200" dirty="0"/>
              <a:t> of </a:t>
            </a:r>
            <a:r>
              <a:rPr lang="fr-FR" sz="1200" dirty="0" err="1"/>
              <a:t>continuous</a:t>
            </a:r>
            <a:r>
              <a:rPr lang="fr-FR" sz="1200" dirty="0"/>
              <a:t> </a:t>
            </a:r>
            <a:r>
              <a:rPr lang="fr-FR" sz="1200" dirty="0" err="1"/>
              <a:t>ambulatory</a:t>
            </a:r>
            <a:r>
              <a:rPr lang="fr-FR" sz="1200" dirty="0"/>
              <a:t> </a:t>
            </a:r>
            <a:r>
              <a:rPr lang="fr-FR" sz="1200" dirty="0" err="1"/>
              <a:t>peritoneal</a:t>
            </a:r>
            <a:r>
              <a:rPr lang="fr-FR" sz="1200" dirty="0"/>
              <a:t> </a:t>
            </a:r>
            <a:r>
              <a:rPr lang="fr-FR" sz="1200" dirty="0" err="1"/>
              <a:t>dialysis</a:t>
            </a:r>
            <a:r>
              <a:rPr lang="fr-FR" sz="1200" dirty="0"/>
              <a:t> (CAPD). </a:t>
            </a:r>
            <a:r>
              <a:rPr lang="fr-FR" sz="1200" dirty="0" err="1"/>
              <a:t>Neth</a:t>
            </a:r>
            <a:r>
              <a:rPr lang="fr-FR" sz="1200" dirty="0"/>
              <a:t> J Med 1988; 33:133</a:t>
            </a:r>
            <a:r>
              <a:rPr lang="fr-FR" sz="1200" dirty="0" smtClean="0"/>
              <a:t>.</a:t>
            </a:r>
          </a:p>
          <a:p>
            <a:r>
              <a:rPr lang="fr-FR" sz="1200" dirty="0" smtClean="0"/>
              <a:t>(2)Li C, Su T, Chu R, et al. </a:t>
            </a:r>
            <a:r>
              <a:rPr lang="fr-FR" sz="1200" dirty="0" err="1" smtClean="0"/>
              <a:t>Tubulointerstitial</a:t>
            </a:r>
            <a:r>
              <a:rPr lang="fr-FR" sz="1200" dirty="0" smtClean="0"/>
              <a:t> </a:t>
            </a:r>
            <a:r>
              <a:rPr lang="fr-FR" sz="1200" dirty="0" err="1" smtClean="0"/>
              <a:t>nephritis</a:t>
            </a:r>
            <a:r>
              <a:rPr lang="fr-FR" sz="1200" dirty="0" smtClean="0"/>
              <a:t> </a:t>
            </a:r>
            <a:r>
              <a:rPr lang="fr-FR" sz="1200" dirty="0" err="1" smtClean="0"/>
              <a:t>with</a:t>
            </a:r>
            <a:r>
              <a:rPr lang="fr-FR" sz="1200" dirty="0" smtClean="0"/>
              <a:t> </a:t>
            </a:r>
            <a:r>
              <a:rPr lang="fr-FR" sz="1200" dirty="0" err="1" smtClean="0"/>
              <a:t>uveitis</a:t>
            </a:r>
            <a:r>
              <a:rPr lang="fr-FR" sz="1200" dirty="0" smtClean="0"/>
              <a:t> in </a:t>
            </a:r>
            <a:r>
              <a:rPr lang="fr-FR" sz="1200" dirty="0" err="1" smtClean="0"/>
              <a:t>Chinese</a:t>
            </a:r>
            <a:r>
              <a:rPr lang="fr-FR" sz="1200" dirty="0" smtClean="0"/>
              <a:t> </a:t>
            </a:r>
            <a:r>
              <a:rPr lang="fr-FR" sz="1200" dirty="0" err="1" smtClean="0"/>
              <a:t>adults</a:t>
            </a:r>
            <a:r>
              <a:rPr lang="fr-FR" sz="1200" dirty="0" smtClean="0"/>
              <a:t>. Clin J Am Soc </a:t>
            </a:r>
            <a:r>
              <a:rPr lang="fr-FR" sz="1200" dirty="0" err="1" smtClean="0"/>
              <a:t>Nephrol</a:t>
            </a:r>
            <a:r>
              <a:rPr lang="fr-FR" sz="1200" dirty="0" smtClean="0"/>
              <a:t> 2014; 9:21</a:t>
            </a:r>
            <a:endParaRPr lang="fr-FR" sz="1200"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628800"/>
            <a:ext cx="3528392"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54313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3175"/>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a:xfrm>
            <a:off x="215516" y="548680"/>
            <a:ext cx="8712968" cy="1143000"/>
          </a:xfrm>
        </p:spPr>
        <p:txBody>
          <a:bodyPr>
            <a:normAutofit fontScale="90000"/>
          </a:bodyPr>
          <a:lstStyle/>
          <a:p>
            <a:r>
              <a:rPr lang="fr-FR" dirty="0"/>
              <a:t> </a:t>
            </a:r>
            <a:r>
              <a:rPr lang="fr-FR" b="1" dirty="0" smtClean="0"/>
              <a:t>UVEITIS MANAGMENT AND PROGNOSIS</a:t>
            </a:r>
            <a:endParaRPr lang="fr-FR" b="1" dirty="0"/>
          </a:p>
        </p:txBody>
      </p:sp>
      <p:sp>
        <p:nvSpPr>
          <p:cNvPr id="3" name="Espace réservé du contenu 2"/>
          <p:cNvSpPr>
            <a:spLocks noGrp="1"/>
          </p:cNvSpPr>
          <p:nvPr>
            <p:ph idx="1"/>
          </p:nvPr>
        </p:nvSpPr>
        <p:spPr>
          <a:xfrm>
            <a:off x="498288" y="1844824"/>
            <a:ext cx="4289736" cy="3845023"/>
          </a:xfrm>
        </p:spPr>
        <p:txBody>
          <a:bodyPr>
            <a:normAutofit lnSpcReduction="10000"/>
          </a:bodyPr>
          <a:lstStyle/>
          <a:p>
            <a:r>
              <a:rPr lang="en-US" b="1" dirty="0" smtClean="0"/>
              <a:t>Topical </a:t>
            </a:r>
            <a:r>
              <a:rPr lang="en-US" b="1" dirty="0"/>
              <a:t>and systemic corticosteroids </a:t>
            </a:r>
            <a:r>
              <a:rPr lang="en-US" b="1" dirty="0" smtClean="0"/>
              <a:t>= success.</a:t>
            </a:r>
          </a:p>
          <a:p>
            <a:pPr marL="0" indent="0">
              <a:buNone/>
            </a:pPr>
            <a:endParaRPr lang="en-US" b="1" dirty="0" smtClean="0"/>
          </a:p>
          <a:p>
            <a:r>
              <a:rPr lang="en-US" b="1" dirty="0" smtClean="0"/>
              <a:t>steroid-sparing </a:t>
            </a:r>
            <a:r>
              <a:rPr lang="en-US" b="1" dirty="0"/>
              <a:t>immunosuppressive agents </a:t>
            </a:r>
            <a:r>
              <a:rPr lang="en-US" b="1" dirty="0" smtClean="0"/>
              <a:t>are sometimes </a:t>
            </a:r>
            <a:r>
              <a:rPr lang="en-US" b="1" dirty="0"/>
              <a:t>needed. </a:t>
            </a:r>
            <a:endParaRPr lang="en-US" b="1" dirty="0" smtClean="0"/>
          </a:p>
        </p:txBody>
      </p:sp>
      <p:sp>
        <p:nvSpPr>
          <p:cNvPr id="4" name="ZoneTexte 3"/>
          <p:cNvSpPr txBox="1"/>
          <p:nvPr/>
        </p:nvSpPr>
        <p:spPr>
          <a:xfrm>
            <a:off x="395536" y="5877272"/>
            <a:ext cx="8352928" cy="738664"/>
          </a:xfrm>
          <a:prstGeom prst="rect">
            <a:avLst/>
          </a:prstGeom>
          <a:noFill/>
        </p:spPr>
        <p:txBody>
          <a:bodyPr wrap="square" rtlCol="0">
            <a:spAutoFit/>
          </a:bodyPr>
          <a:lstStyle/>
          <a:p>
            <a:r>
              <a:rPr lang="en-US" sz="1200" dirty="0"/>
              <a:t>Ying Tan </a:t>
            </a:r>
            <a:r>
              <a:rPr lang="en-US" sz="1200" dirty="0" err="1"/>
              <a:t>a,b</a:t>
            </a:r>
            <a:r>
              <a:rPr lang="en-US" sz="1200" dirty="0"/>
              <a:t>, Feng Yu </a:t>
            </a:r>
            <a:r>
              <a:rPr lang="en-US" sz="1200" dirty="0" err="1"/>
              <a:t>a,b</a:t>
            </a:r>
            <a:r>
              <a:rPr lang="en-US" sz="1200" dirty="0"/>
              <a:t>, Ming-Hui Zhao, Autoimmunity of patients with TINU syndrome, REVIEW ARTICLE, Hong Kong Journal of Nephrology 2011</a:t>
            </a:r>
          </a:p>
          <a:p>
            <a:endParaRPr lang="fr-FR"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9811" y="1916832"/>
            <a:ext cx="4094677"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44771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567" y="0"/>
            <a:ext cx="918713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467544" y="1988840"/>
            <a:ext cx="7848872" cy="523220"/>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smtClean="0"/>
              <a:t>TINU </a:t>
            </a:r>
            <a:r>
              <a:rPr lang="en-US" sz="2800" b="1" dirty="0"/>
              <a:t>syndrome is a rare </a:t>
            </a:r>
            <a:r>
              <a:rPr lang="en-US" sz="2800" b="1" dirty="0" smtClean="0"/>
              <a:t>entity?</a:t>
            </a:r>
          </a:p>
        </p:txBody>
      </p:sp>
      <p:sp>
        <p:nvSpPr>
          <p:cNvPr id="4" name="ZoneTexte 3"/>
          <p:cNvSpPr txBox="1"/>
          <p:nvPr/>
        </p:nvSpPr>
        <p:spPr>
          <a:xfrm>
            <a:off x="467544" y="2708920"/>
            <a:ext cx="7848872" cy="523220"/>
          </a:xfrm>
          <a:prstGeom prst="rect">
            <a:avLst/>
          </a:prstGeom>
          <a:noFill/>
        </p:spPr>
        <p:txBody>
          <a:bodyPr wrap="square" rtlCol="0">
            <a:spAutoFit/>
          </a:bodyPr>
          <a:lstStyle/>
          <a:p>
            <a:pPr marL="342900" indent="-342900" algn="just">
              <a:buFont typeface="Arial" panose="020B0604020202020204" pitchFamily="34" charset="0"/>
              <a:buChar char="•"/>
            </a:pPr>
            <a:r>
              <a:rPr lang="en-US" sz="2800" b="1" dirty="0"/>
              <a:t>Pathogenesis                 autoimmune origin</a:t>
            </a:r>
            <a:r>
              <a:rPr lang="en-US" sz="2800" b="1" dirty="0" smtClean="0"/>
              <a:t>.</a:t>
            </a:r>
            <a:endParaRPr lang="en-US" sz="2800" b="1" dirty="0"/>
          </a:p>
        </p:txBody>
      </p:sp>
      <p:sp>
        <p:nvSpPr>
          <p:cNvPr id="5" name="ZoneTexte 4"/>
          <p:cNvSpPr txBox="1"/>
          <p:nvPr/>
        </p:nvSpPr>
        <p:spPr>
          <a:xfrm>
            <a:off x="441587" y="3455186"/>
            <a:ext cx="7848872" cy="2246769"/>
          </a:xfrm>
          <a:prstGeom prst="rect">
            <a:avLst/>
          </a:prstGeom>
          <a:noFill/>
        </p:spPr>
        <p:txBody>
          <a:bodyPr wrap="square" rtlCol="0">
            <a:spAutoFit/>
          </a:bodyPr>
          <a:lstStyle/>
          <a:p>
            <a:pPr marL="342900" indent="-342900" algn="just">
              <a:buFont typeface="Arial" panose="020B0604020202020204" pitchFamily="34" charset="0"/>
              <a:buChar char="•"/>
            </a:pPr>
            <a:r>
              <a:rPr lang="en-US" sz="2800" b="1" dirty="0"/>
              <a:t>TINU syndrome is secondary to immunological disorders as evidenced interstitial infiltrate of the renal parenchyma, the inflammatory disease of the uvea and good response to corticosteroid therapy.</a:t>
            </a:r>
            <a:endParaRPr lang="fr-FR" sz="2800" b="1" dirty="0"/>
          </a:p>
        </p:txBody>
      </p:sp>
      <p:sp>
        <p:nvSpPr>
          <p:cNvPr id="6" name="Double flèche horizontale 5"/>
          <p:cNvSpPr/>
          <p:nvPr/>
        </p:nvSpPr>
        <p:spPr>
          <a:xfrm>
            <a:off x="2987824" y="2762431"/>
            <a:ext cx="1008112" cy="458470"/>
          </a:xfrm>
          <a:prstGeom prst="lef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7" name="Titre 6"/>
          <p:cNvSpPr>
            <a:spLocks noGrp="1"/>
          </p:cNvSpPr>
          <p:nvPr>
            <p:ph type="title"/>
          </p:nvPr>
        </p:nvSpPr>
        <p:spPr/>
        <p:txBody>
          <a:bodyPr>
            <a:normAutofit/>
          </a:bodyPr>
          <a:lstStyle/>
          <a:p>
            <a:r>
              <a:rPr lang="fr-FR" b="1" dirty="0" smtClean="0"/>
              <a:t>CONCLUSION</a:t>
            </a:r>
            <a:endParaRPr lang="fr-FR" b="1" dirty="0"/>
          </a:p>
        </p:txBody>
      </p:sp>
    </p:spTree>
    <p:extLst>
      <p:ext uri="{BB962C8B-B14F-4D97-AF65-F5344CB8AC3E}">
        <p14:creationId xmlns:p14="http://schemas.microsoft.com/office/powerpoint/2010/main" val="240269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1"/>
            <a:ext cx="9169818" cy="684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003" y="782584"/>
            <a:ext cx="6729814"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61480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me 1"/>
          <p:cNvGraphicFramePr/>
          <p:nvPr>
            <p:extLst>
              <p:ext uri="{D42A27DB-BD31-4B8C-83A1-F6EECF244321}">
                <p14:modId xmlns:p14="http://schemas.microsoft.com/office/powerpoint/2010/main" val="2994234023"/>
              </p:ext>
            </p:extLst>
          </p:nvPr>
        </p:nvGraphicFramePr>
        <p:xfrm>
          <a:off x="179512" y="620688"/>
          <a:ext cx="8568952" cy="347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Flèche vers le haut 2"/>
          <p:cNvSpPr/>
          <p:nvPr/>
        </p:nvSpPr>
        <p:spPr>
          <a:xfrm>
            <a:off x="4198447" y="2600968"/>
            <a:ext cx="288032" cy="651247"/>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4" name="ZoneTexte 3"/>
          <p:cNvSpPr txBox="1"/>
          <p:nvPr/>
        </p:nvSpPr>
        <p:spPr>
          <a:xfrm>
            <a:off x="3131840" y="3542928"/>
            <a:ext cx="2285956" cy="830997"/>
          </a:xfrm>
          <a:prstGeom prst="rect">
            <a:avLst/>
          </a:prstGeom>
          <a:noFill/>
        </p:spPr>
        <p:txBody>
          <a:bodyPr wrap="square" rtlCol="0">
            <a:spAutoFit/>
          </a:bodyPr>
          <a:lstStyle/>
          <a:p>
            <a:pPr algn="ctr"/>
            <a:r>
              <a:rPr lang="fr-FR" sz="1600" dirty="0" err="1"/>
              <a:t>eye</a:t>
            </a:r>
            <a:r>
              <a:rPr lang="fr-FR" sz="1600" dirty="0"/>
              <a:t> pain </a:t>
            </a:r>
            <a:r>
              <a:rPr lang="fr-FR" sz="1600" dirty="0" smtClean="0"/>
              <a:t>and </a:t>
            </a:r>
            <a:r>
              <a:rPr lang="fr-FR" sz="1600" dirty="0" err="1" smtClean="0"/>
              <a:t>redness</a:t>
            </a:r>
            <a:endParaRPr lang="fr-FR" sz="1600" dirty="0" smtClean="0"/>
          </a:p>
          <a:p>
            <a:pPr algn="ctr"/>
            <a:r>
              <a:rPr lang="fr-FR" sz="1600" dirty="0" err="1" smtClean="0"/>
              <a:t>decreased</a:t>
            </a:r>
            <a:r>
              <a:rPr lang="fr-FR" sz="1600" dirty="0" smtClean="0"/>
              <a:t> </a:t>
            </a:r>
            <a:r>
              <a:rPr lang="fr-FR" sz="1600" dirty="0" err="1"/>
              <a:t>visual</a:t>
            </a:r>
            <a:r>
              <a:rPr lang="fr-FR" sz="1600" dirty="0"/>
              <a:t> </a:t>
            </a:r>
            <a:r>
              <a:rPr lang="fr-FR" sz="1600" dirty="0" err="1" smtClean="0"/>
              <a:t>acuity</a:t>
            </a:r>
            <a:endParaRPr lang="fr-FR" sz="1600" dirty="0" smtClean="0"/>
          </a:p>
          <a:p>
            <a:pPr algn="ctr"/>
            <a:r>
              <a:rPr lang="fr-FR" sz="1600" dirty="0" err="1"/>
              <a:t>photophobia</a:t>
            </a:r>
            <a:endParaRPr lang="fr-FR" sz="1600" dirty="0"/>
          </a:p>
        </p:txBody>
      </p:sp>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02701" y="155419"/>
            <a:ext cx="1222273" cy="1726704"/>
          </a:xfrm>
          <a:prstGeom prst="rect">
            <a:avLst/>
          </a:prstGeom>
          <a:noFill/>
          <a:extLst>
            <a:ext uri="{909E8E84-426E-40DD-AFC4-6F175D3DCCD1}">
              <a14:hiddenFill xmlns:a14="http://schemas.microsoft.com/office/drawing/2010/main">
                <a:solidFill>
                  <a:srgbClr val="FFFFFF"/>
                </a:solidFill>
              </a14:hiddenFill>
            </a:ext>
          </a:extLst>
        </p:spPr>
      </p:pic>
      <p:sp>
        <p:nvSpPr>
          <p:cNvPr id="11" name="Légende encadrée 1 10"/>
          <p:cNvSpPr/>
          <p:nvPr/>
        </p:nvSpPr>
        <p:spPr>
          <a:xfrm>
            <a:off x="2767854" y="190128"/>
            <a:ext cx="1660129" cy="863352"/>
          </a:xfrm>
          <a:prstGeom prst="borderCallout1">
            <a:avLst>
              <a:gd name="adj1" fmla="val 52421"/>
              <a:gd name="adj2" fmla="val -3513"/>
              <a:gd name="adj3" fmla="val 112500"/>
              <a:gd name="adj4" fmla="val -3833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4" name="ZoneTexte 13"/>
          <p:cNvSpPr txBox="1"/>
          <p:nvPr/>
        </p:nvSpPr>
        <p:spPr>
          <a:xfrm>
            <a:off x="2773310" y="190128"/>
            <a:ext cx="1798690" cy="923330"/>
          </a:xfrm>
          <a:prstGeom prst="rect">
            <a:avLst/>
          </a:prstGeom>
          <a:noFill/>
        </p:spPr>
        <p:txBody>
          <a:bodyPr wrap="square" rtlCol="0">
            <a:spAutoFit/>
          </a:bodyPr>
          <a:lstStyle/>
          <a:p>
            <a:r>
              <a:rPr lang="fr-FR" dirty="0" smtClean="0"/>
              <a:t>Nurse, 25 </a:t>
            </a:r>
            <a:r>
              <a:rPr lang="fr-FR" dirty="0" err="1" smtClean="0"/>
              <a:t>yo</a:t>
            </a:r>
            <a:endParaRPr lang="fr-FR" dirty="0" smtClean="0"/>
          </a:p>
          <a:p>
            <a:r>
              <a:rPr lang="fr-FR" dirty="0" smtClean="0"/>
              <a:t>No </a:t>
            </a:r>
            <a:r>
              <a:rPr lang="fr-FR" dirty="0" err="1" smtClean="0"/>
              <a:t>drugs</a:t>
            </a:r>
            <a:endParaRPr lang="fr-FR" dirty="0" smtClean="0"/>
          </a:p>
          <a:p>
            <a:endParaRPr lang="fr-FR" dirty="0"/>
          </a:p>
        </p:txBody>
      </p:sp>
      <p:pic>
        <p:nvPicPr>
          <p:cNvPr id="7"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4229545" y="4641535"/>
            <a:ext cx="3968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a:off x="3430851" y="5431734"/>
            <a:ext cx="1986945" cy="1077218"/>
          </a:xfrm>
          <a:prstGeom prst="rect">
            <a:avLst/>
          </a:prstGeom>
          <a:noFill/>
        </p:spPr>
        <p:txBody>
          <a:bodyPr wrap="square" rtlCol="0">
            <a:spAutoFit/>
          </a:bodyPr>
          <a:lstStyle/>
          <a:p>
            <a:r>
              <a:rPr lang="fr-FR" sz="1600" b="1" dirty="0"/>
              <a:t>acute </a:t>
            </a:r>
            <a:r>
              <a:rPr lang="fr-FR" sz="1600" b="1" dirty="0" err="1"/>
              <a:t>unilateral</a:t>
            </a:r>
            <a:r>
              <a:rPr lang="fr-FR" sz="1600" b="1" dirty="0"/>
              <a:t> </a:t>
            </a:r>
            <a:r>
              <a:rPr lang="fr-FR" sz="1600" b="1" dirty="0" err="1"/>
              <a:t>anterior</a:t>
            </a:r>
            <a:r>
              <a:rPr lang="fr-FR" sz="1600" b="1" dirty="0"/>
              <a:t> </a:t>
            </a:r>
            <a:r>
              <a:rPr lang="fr-FR" sz="1600" b="1" dirty="0" err="1" smtClean="0"/>
              <a:t>uveitis</a:t>
            </a:r>
            <a:endParaRPr lang="fr-FR" sz="1600" b="1" dirty="0" smtClean="0"/>
          </a:p>
          <a:p>
            <a:r>
              <a:rPr lang="fr-FR" sz="1600" dirty="0" err="1" smtClean="0"/>
              <a:t>Ocular</a:t>
            </a:r>
            <a:r>
              <a:rPr lang="fr-FR" sz="1600" dirty="0"/>
              <a:t> </a:t>
            </a:r>
            <a:r>
              <a:rPr lang="fr-FR" sz="1600" dirty="0" smtClean="0"/>
              <a:t>fundus = (-)</a:t>
            </a:r>
          </a:p>
          <a:p>
            <a:r>
              <a:rPr lang="fr-FR" sz="1600" dirty="0" smtClean="0"/>
              <a:t>Local </a:t>
            </a:r>
            <a:r>
              <a:rPr lang="fr-FR" sz="1600" dirty="0" err="1" smtClean="0"/>
              <a:t>treatment</a:t>
            </a:r>
            <a:endParaRPr lang="fr-FR" sz="1600" dirty="0"/>
          </a:p>
        </p:txBody>
      </p:sp>
    </p:spTree>
    <p:extLst>
      <p:ext uri="{BB962C8B-B14F-4D97-AF65-F5344CB8AC3E}">
        <p14:creationId xmlns:p14="http://schemas.microsoft.com/office/powerpoint/2010/main" val="167226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me 1"/>
          <p:cNvGraphicFramePr/>
          <p:nvPr>
            <p:extLst>
              <p:ext uri="{D42A27DB-BD31-4B8C-83A1-F6EECF244321}">
                <p14:modId xmlns:p14="http://schemas.microsoft.com/office/powerpoint/2010/main" val="4166625951"/>
              </p:ext>
            </p:extLst>
          </p:nvPr>
        </p:nvGraphicFramePr>
        <p:xfrm>
          <a:off x="179512" y="620688"/>
          <a:ext cx="8568952" cy="347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Flèche droite 4"/>
          <p:cNvSpPr/>
          <p:nvPr/>
        </p:nvSpPr>
        <p:spPr>
          <a:xfrm rot="16200000">
            <a:off x="6631140" y="3125413"/>
            <a:ext cx="2140306" cy="7711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 name="ZoneTexte 8"/>
          <p:cNvSpPr txBox="1"/>
          <p:nvPr/>
        </p:nvSpPr>
        <p:spPr>
          <a:xfrm>
            <a:off x="5975648" y="4797152"/>
            <a:ext cx="3168352" cy="523220"/>
          </a:xfrm>
          <a:prstGeom prst="rect">
            <a:avLst/>
          </a:prstGeom>
          <a:noFill/>
        </p:spPr>
        <p:txBody>
          <a:bodyPr wrap="square" rtlCol="0">
            <a:spAutoFit/>
          </a:bodyPr>
          <a:lstStyle/>
          <a:p>
            <a:pPr algn="ctr"/>
            <a:r>
              <a:rPr lang="fr-FR" sz="2800" b="1" i="1" u="sng" dirty="0" smtClean="0">
                <a:solidFill>
                  <a:srgbClr val="FF0000"/>
                </a:solidFill>
              </a:rPr>
              <a:t>Hospitalisation</a:t>
            </a:r>
            <a:endParaRPr lang="fr-FR" sz="2800" b="1" i="1" u="sng" dirty="0">
              <a:solidFill>
                <a:srgbClr val="FF0000"/>
              </a:solidFill>
            </a:endParaRPr>
          </a:p>
        </p:txBody>
      </p:sp>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02701" y="155419"/>
            <a:ext cx="1222273" cy="1726704"/>
          </a:xfrm>
          <a:prstGeom prst="rect">
            <a:avLst/>
          </a:prstGeom>
          <a:noFill/>
          <a:extLst>
            <a:ext uri="{909E8E84-426E-40DD-AFC4-6F175D3DCCD1}">
              <a14:hiddenFill xmlns:a14="http://schemas.microsoft.com/office/drawing/2010/main">
                <a:solidFill>
                  <a:srgbClr val="FFFFFF"/>
                </a:solidFill>
              </a14:hiddenFill>
            </a:ext>
          </a:extLst>
        </p:spPr>
      </p:pic>
      <p:sp>
        <p:nvSpPr>
          <p:cNvPr id="11" name="Légende encadrée 1 10"/>
          <p:cNvSpPr/>
          <p:nvPr/>
        </p:nvSpPr>
        <p:spPr>
          <a:xfrm>
            <a:off x="2767854" y="190128"/>
            <a:ext cx="1660129" cy="863352"/>
          </a:xfrm>
          <a:prstGeom prst="borderCallout1">
            <a:avLst>
              <a:gd name="adj1" fmla="val 52421"/>
              <a:gd name="adj2" fmla="val -3513"/>
              <a:gd name="adj3" fmla="val 112500"/>
              <a:gd name="adj4" fmla="val -3833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4" name="ZoneTexte 13"/>
          <p:cNvSpPr txBox="1"/>
          <p:nvPr/>
        </p:nvSpPr>
        <p:spPr>
          <a:xfrm>
            <a:off x="2773310" y="190128"/>
            <a:ext cx="1798690" cy="923330"/>
          </a:xfrm>
          <a:prstGeom prst="rect">
            <a:avLst/>
          </a:prstGeom>
          <a:noFill/>
        </p:spPr>
        <p:txBody>
          <a:bodyPr wrap="square" rtlCol="0">
            <a:spAutoFit/>
          </a:bodyPr>
          <a:lstStyle/>
          <a:p>
            <a:r>
              <a:rPr lang="fr-FR" dirty="0" smtClean="0"/>
              <a:t>Nurse, 25 </a:t>
            </a:r>
            <a:r>
              <a:rPr lang="fr-FR" dirty="0" err="1" smtClean="0"/>
              <a:t>yo</a:t>
            </a:r>
            <a:endParaRPr lang="fr-FR" dirty="0" smtClean="0"/>
          </a:p>
          <a:p>
            <a:r>
              <a:rPr lang="fr-FR" dirty="0" smtClean="0"/>
              <a:t>No </a:t>
            </a:r>
            <a:r>
              <a:rPr lang="fr-FR" dirty="0" err="1" smtClean="0"/>
              <a:t>drugs</a:t>
            </a:r>
            <a:endParaRPr lang="fr-FR" dirty="0" smtClean="0"/>
          </a:p>
          <a:p>
            <a:endParaRPr lang="fr-FR" dirty="0"/>
          </a:p>
        </p:txBody>
      </p:sp>
    </p:spTree>
    <p:extLst>
      <p:ext uri="{BB962C8B-B14F-4D97-AF65-F5344CB8AC3E}">
        <p14:creationId xmlns:p14="http://schemas.microsoft.com/office/powerpoint/2010/main" val="353407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Ayoub-pc\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9" y="-5998"/>
            <a:ext cx="4824536" cy="68156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youb-pc\Desktop\810801_1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4260" y="3401752"/>
            <a:ext cx="818413" cy="81841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4752" y="4234499"/>
            <a:ext cx="1296466" cy="1296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5518" y="2650209"/>
            <a:ext cx="720080"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a:xfrm>
            <a:off x="2510284" y="2132856"/>
            <a:ext cx="854468" cy="720080"/>
          </a:xfrm>
          <a:prstGeom prst="ellipse">
            <a:avLst/>
          </a:prstGeom>
          <a:solidFill>
            <a:srgbClr val="FF0000">
              <a:alpha val="3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en angle 4"/>
          <p:cNvCxnSpPr>
            <a:stCxn id="3" idx="7"/>
          </p:cNvCxnSpPr>
          <p:nvPr/>
        </p:nvCxnSpPr>
        <p:spPr>
          <a:xfrm rot="5400000" flipH="1" flipV="1">
            <a:off x="3313024" y="547283"/>
            <a:ext cx="1617621" cy="1764432"/>
          </a:xfrm>
          <a:prstGeom prst="bentConnector2">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3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27402" y="4005065"/>
            <a:ext cx="509429"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Connecteur en angle 10"/>
          <p:cNvCxnSpPr>
            <a:stCxn id="1033" idx="2"/>
          </p:cNvCxnSpPr>
          <p:nvPr/>
        </p:nvCxnSpPr>
        <p:spPr>
          <a:xfrm rot="16200000" flipH="1">
            <a:off x="3086999" y="4032230"/>
            <a:ext cx="1512166" cy="2321931"/>
          </a:xfrm>
          <a:prstGeom prst="bentConnector2">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4755486" y="2675676"/>
            <a:ext cx="3024336" cy="400110"/>
          </a:xfrm>
          <a:prstGeom prst="rect">
            <a:avLst/>
          </a:prstGeom>
          <a:noFill/>
        </p:spPr>
        <p:txBody>
          <a:bodyPr wrap="square" rtlCol="0">
            <a:spAutoFit/>
          </a:bodyPr>
          <a:lstStyle/>
          <a:p>
            <a:r>
              <a:rPr lang="fr-FR" sz="2000" b="1" dirty="0" err="1" smtClean="0"/>
              <a:t>afebrile</a:t>
            </a:r>
            <a:endParaRPr lang="fr-FR" sz="2000" b="1" dirty="0"/>
          </a:p>
        </p:txBody>
      </p:sp>
      <p:sp>
        <p:nvSpPr>
          <p:cNvPr id="4" name="ZoneTexte 3"/>
          <p:cNvSpPr txBox="1"/>
          <p:nvPr/>
        </p:nvSpPr>
        <p:spPr>
          <a:xfrm>
            <a:off x="4661218" y="3428819"/>
            <a:ext cx="3024336" cy="400110"/>
          </a:xfrm>
          <a:prstGeom prst="rect">
            <a:avLst/>
          </a:prstGeom>
          <a:noFill/>
        </p:spPr>
        <p:txBody>
          <a:bodyPr wrap="square" rtlCol="0">
            <a:spAutoFit/>
          </a:bodyPr>
          <a:lstStyle/>
          <a:p>
            <a:r>
              <a:rPr lang="fr-FR" sz="2000" b="1" dirty="0" smtClean="0"/>
              <a:t>BP = 170/130mmHg</a:t>
            </a:r>
            <a:endParaRPr lang="fr-FR" sz="2000" b="1" dirty="0"/>
          </a:p>
        </p:txBody>
      </p:sp>
      <p:sp>
        <p:nvSpPr>
          <p:cNvPr id="6" name="ZoneTexte 5"/>
          <p:cNvSpPr txBox="1"/>
          <p:nvPr/>
        </p:nvSpPr>
        <p:spPr>
          <a:xfrm>
            <a:off x="4849755" y="4509120"/>
            <a:ext cx="2835799" cy="400110"/>
          </a:xfrm>
          <a:prstGeom prst="rect">
            <a:avLst/>
          </a:prstGeom>
          <a:noFill/>
        </p:spPr>
        <p:txBody>
          <a:bodyPr wrap="square" rtlCol="0">
            <a:spAutoFit/>
          </a:bodyPr>
          <a:lstStyle/>
          <a:p>
            <a:r>
              <a:rPr lang="en-US" sz="2000" b="1" dirty="0"/>
              <a:t>weight loss of 6 Kg</a:t>
            </a:r>
            <a:endParaRPr lang="fr-FR" sz="2000" b="1" dirty="0"/>
          </a:p>
        </p:txBody>
      </p:sp>
      <p:sp>
        <p:nvSpPr>
          <p:cNvPr id="7" name="ZoneTexte 6"/>
          <p:cNvSpPr txBox="1"/>
          <p:nvPr/>
        </p:nvSpPr>
        <p:spPr>
          <a:xfrm>
            <a:off x="4545598" y="1352237"/>
            <a:ext cx="4418890" cy="1015663"/>
          </a:xfrm>
          <a:prstGeom prst="rect">
            <a:avLst/>
          </a:prstGeom>
          <a:noFill/>
        </p:spPr>
        <p:txBody>
          <a:bodyPr wrap="square" rtlCol="0">
            <a:spAutoFit/>
          </a:bodyPr>
          <a:lstStyle/>
          <a:p>
            <a:r>
              <a:rPr lang="en-US" sz="2000" b="1" dirty="0"/>
              <a:t>class II dyspnea (NYHA), a </a:t>
            </a:r>
            <a:r>
              <a:rPr lang="en-US" sz="2000" b="1" dirty="0" err="1"/>
              <a:t>holosystolic</a:t>
            </a:r>
            <a:r>
              <a:rPr lang="en-US" sz="2000" b="1" dirty="0"/>
              <a:t> heart murmur in the mitral area without heart failure signs, </a:t>
            </a:r>
            <a:r>
              <a:rPr lang="en-US" sz="2000" b="1" dirty="0" smtClean="0"/>
              <a:t>pallor</a:t>
            </a:r>
            <a:endParaRPr lang="fr-FR" sz="2000" b="1" dirty="0"/>
          </a:p>
        </p:txBody>
      </p:sp>
      <p:sp>
        <p:nvSpPr>
          <p:cNvPr id="9" name="ZoneTexte 8"/>
          <p:cNvSpPr txBox="1"/>
          <p:nvPr/>
        </p:nvSpPr>
        <p:spPr>
          <a:xfrm>
            <a:off x="5220073" y="5530965"/>
            <a:ext cx="3312367" cy="1015663"/>
          </a:xfrm>
          <a:prstGeom prst="rect">
            <a:avLst/>
          </a:prstGeom>
          <a:noFill/>
        </p:spPr>
        <p:txBody>
          <a:bodyPr wrap="square" rtlCol="0">
            <a:spAutoFit/>
          </a:bodyPr>
          <a:lstStyle/>
          <a:p>
            <a:r>
              <a:rPr lang="en-US" sz="2000" b="1" dirty="0"/>
              <a:t>urine dipstick test finds traces of protein and hematuria</a:t>
            </a:r>
            <a:endParaRPr lang="fr-FR" sz="2000" b="1" dirty="0"/>
          </a:p>
        </p:txBody>
      </p:sp>
      <p:sp>
        <p:nvSpPr>
          <p:cNvPr id="13" name="ZoneTexte 12"/>
          <p:cNvSpPr txBox="1"/>
          <p:nvPr/>
        </p:nvSpPr>
        <p:spPr>
          <a:xfrm>
            <a:off x="5004051" y="332656"/>
            <a:ext cx="3960437" cy="707886"/>
          </a:xfrm>
          <a:prstGeom prst="rect">
            <a:avLst/>
          </a:prstGeom>
          <a:noFill/>
        </p:spPr>
        <p:txBody>
          <a:bodyPr wrap="square" rtlCol="0">
            <a:spAutoFit/>
          </a:bodyPr>
          <a:lstStyle/>
          <a:p>
            <a:r>
              <a:rPr lang="fr-FR" sz="2000" b="1" dirty="0" err="1"/>
              <a:t>ocular</a:t>
            </a:r>
            <a:r>
              <a:rPr lang="fr-FR" sz="2000" b="1" dirty="0"/>
              <a:t> fundus exam </a:t>
            </a:r>
            <a:r>
              <a:rPr lang="fr-FR" sz="2000" b="1" dirty="0" smtClean="0"/>
              <a:t>: </a:t>
            </a:r>
            <a:r>
              <a:rPr lang="fr-FR" sz="2000" b="1" dirty="0"/>
              <a:t>grade I hypertensive </a:t>
            </a:r>
            <a:r>
              <a:rPr lang="fr-FR" sz="2000" b="1" dirty="0" err="1"/>
              <a:t>retinopathy</a:t>
            </a:r>
            <a:endParaRPr lang="fr-FR" sz="2000" b="1" dirty="0"/>
          </a:p>
        </p:txBody>
      </p:sp>
    </p:spTree>
    <p:extLst>
      <p:ext uri="{BB962C8B-B14F-4D97-AF65-F5344CB8AC3E}">
        <p14:creationId xmlns:p14="http://schemas.microsoft.com/office/powerpoint/2010/main" val="221547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P spid="6" grpId="0"/>
      <p:bldP spid="7" grpId="0"/>
      <p:bldP spid="9"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Ayoub-pc\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9" y="-5998"/>
            <a:ext cx="4824536" cy="681561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9691"/>
            <a:ext cx="1648395" cy="2483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3779912" y="2276872"/>
            <a:ext cx="5230238" cy="4154984"/>
          </a:xfrm>
          <a:prstGeom prst="rect">
            <a:avLst/>
          </a:prstGeom>
          <a:noFill/>
        </p:spPr>
        <p:txBody>
          <a:bodyPr wrap="square" rtlCol="0">
            <a:spAutoFit/>
          </a:bodyPr>
          <a:lstStyle/>
          <a:p>
            <a:r>
              <a:rPr lang="fr-FR" sz="2400" b="1" i="1" u="sng" dirty="0" err="1" smtClean="0">
                <a:solidFill>
                  <a:srgbClr val="FF0000"/>
                </a:solidFill>
              </a:rPr>
              <a:t>Biological</a:t>
            </a:r>
            <a:r>
              <a:rPr lang="fr-FR" sz="2400" b="1" i="1" u="sng" dirty="0" smtClean="0">
                <a:solidFill>
                  <a:srgbClr val="FF0000"/>
                </a:solidFill>
              </a:rPr>
              <a:t> </a:t>
            </a:r>
            <a:r>
              <a:rPr lang="fr-FR" sz="2400" b="1" i="1" u="sng" dirty="0" err="1">
                <a:solidFill>
                  <a:srgbClr val="FF0000"/>
                </a:solidFill>
              </a:rPr>
              <a:t>F</a:t>
            </a:r>
            <a:r>
              <a:rPr lang="fr-FR" sz="2400" b="1" i="1" u="sng" dirty="0" err="1" smtClean="0">
                <a:solidFill>
                  <a:srgbClr val="FF0000"/>
                </a:solidFill>
              </a:rPr>
              <a:t>indings</a:t>
            </a:r>
            <a:r>
              <a:rPr lang="fr-FR" sz="2400" b="1" i="1" u="sng" dirty="0" smtClean="0">
                <a:solidFill>
                  <a:srgbClr val="FF0000"/>
                </a:solidFill>
              </a:rPr>
              <a:t> :</a:t>
            </a:r>
          </a:p>
          <a:p>
            <a:pPr marL="285750" indent="-285750">
              <a:buFont typeface="Arial" panose="020B0604020202020204" pitchFamily="34" charset="0"/>
              <a:buChar char="•"/>
            </a:pPr>
            <a:r>
              <a:rPr lang="en-US" sz="2200" dirty="0" err="1" smtClean="0"/>
              <a:t>Hb</a:t>
            </a:r>
            <a:r>
              <a:rPr lang="en-US" sz="2200" dirty="0" smtClean="0"/>
              <a:t> = 11 g/dl</a:t>
            </a:r>
          </a:p>
          <a:p>
            <a:pPr marL="285750" indent="-285750">
              <a:buFont typeface="Arial" panose="020B0604020202020204" pitchFamily="34" charset="0"/>
              <a:buChar char="•"/>
            </a:pPr>
            <a:r>
              <a:rPr lang="en-US" sz="2200" b="1" dirty="0" smtClean="0"/>
              <a:t>Urea = 0.53g/l   </a:t>
            </a:r>
            <a:r>
              <a:rPr lang="en-US" sz="2200" b="1" dirty="0" err="1" smtClean="0"/>
              <a:t>ceat</a:t>
            </a:r>
            <a:r>
              <a:rPr lang="en-US" sz="2200" b="1" dirty="0" smtClean="0"/>
              <a:t> = 32.1mg/l</a:t>
            </a:r>
          </a:p>
          <a:p>
            <a:pPr marL="285750" indent="-285750">
              <a:buFont typeface="Arial" panose="020B0604020202020204" pitchFamily="34" charset="0"/>
              <a:buChar char="•"/>
            </a:pPr>
            <a:r>
              <a:rPr lang="en-US" sz="2200" b="1" dirty="0" smtClean="0"/>
              <a:t>GFR </a:t>
            </a:r>
            <a:r>
              <a:rPr lang="en-US" sz="2200" b="1" dirty="0"/>
              <a:t>of 18.71ml/</a:t>
            </a:r>
            <a:r>
              <a:rPr lang="en-US" sz="2200" b="1" dirty="0" err="1"/>
              <a:t>mn</a:t>
            </a:r>
            <a:r>
              <a:rPr lang="en-US" sz="2200" b="1" dirty="0"/>
              <a:t>/1.73m2 </a:t>
            </a:r>
          </a:p>
          <a:p>
            <a:pPr marL="285750" indent="-285750">
              <a:buFont typeface="Arial" panose="020B0604020202020204" pitchFamily="34" charset="0"/>
              <a:buChar char="•"/>
            </a:pPr>
            <a:r>
              <a:rPr lang="en-US" sz="2200" b="1" dirty="0"/>
              <a:t>proteinuria </a:t>
            </a:r>
            <a:r>
              <a:rPr lang="en-US" sz="2200" b="1" dirty="0" smtClean="0"/>
              <a:t>= </a:t>
            </a:r>
            <a:r>
              <a:rPr lang="en-US" sz="2200" b="1" dirty="0"/>
              <a:t>540 mg/24h. </a:t>
            </a:r>
          </a:p>
          <a:p>
            <a:pPr marL="285750" indent="-285750">
              <a:buFont typeface="Arial" panose="020B0604020202020204" pitchFamily="34" charset="0"/>
              <a:buChar char="•"/>
            </a:pPr>
            <a:r>
              <a:rPr lang="en-US" sz="2200" b="1" dirty="0"/>
              <a:t>Erythrocyte sedimentation rate 37-76 mm (3-12) </a:t>
            </a:r>
            <a:r>
              <a:rPr lang="en-US" sz="2200" b="1" dirty="0" smtClean="0"/>
              <a:t>mm/hour</a:t>
            </a:r>
          </a:p>
          <a:p>
            <a:pPr marL="285750" indent="-285750">
              <a:buFont typeface="Arial" panose="020B0604020202020204" pitchFamily="34" charset="0"/>
              <a:buChar char="•"/>
            </a:pPr>
            <a:r>
              <a:rPr lang="en-US" sz="2200" b="1" dirty="0" err="1" smtClean="0"/>
              <a:t>hypoCa</a:t>
            </a:r>
            <a:r>
              <a:rPr lang="en-US" sz="2200" b="1" dirty="0" smtClean="0"/>
              <a:t> = 73.2mg/l, hyperPO4=50.28mg/l</a:t>
            </a:r>
          </a:p>
          <a:p>
            <a:pPr marL="285750" indent="-285750">
              <a:buFont typeface="Arial" panose="020B0604020202020204" pitchFamily="34" charset="0"/>
              <a:buChar char="•"/>
            </a:pPr>
            <a:r>
              <a:rPr lang="en-US" sz="2200" dirty="0" smtClean="0"/>
              <a:t>Inflammatory, liver function, hemostatic and </a:t>
            </a:r>
            <a:r>
              <a:rPr lang="en-US" sz="2200" dirty="0" err="1" smtClean="0"/>
              <a:t>lipide</a:t>
            </a:r>
            <a:r>
              <a:rPr lang="en-US" sz="2200" dirty="0" smtClean="0"/>
              <a:t> profile = </a:t>
            </a:r>
            <a:r>
              <a:rPr lang="en-US" sz="2200" dirty="0" err="1" smtClean="0"/>
              <a:t>nl</a:t>
            </a:r>
            <a:endParaRPr lang="en-US" sz="2200" dirty="0" smtClean="0"/>
          </a:p>
          <a:p>
            <a:pPr marL="285750" indent="-285750">
              <a:buFont typeface="Arial" panose="020B0604020202020204" pitchFamily="34" charset="0"/>
              <a:buChar char="•"/>
            </a:pPr>
            <a:r>
              <a:rPr lang="en-US" sz="2200" dirty="0" smtClean="0"/>
              <a:t>No auto-immune disorder, serology (-)</a:t>
            </a:r>
            <a:endParaRPr lang="fr-FR" sz="2200" dirty="0"/>
          </a:p>
        </p:txBody>
      </p:sp>
    </p:spTree>
    <p:extLst>
      <p:ext uri="{BB962C8B-B14F-4D97-AF65-F5344CB8AC3E}">
        <p14:creationId xmlns:p14="http://schemas.microsoft.com/office/powerpoint/2010/main" val="303996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Ayoub-pc\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9" y="-5998"/>
            <a:ext cx="4824536" cy="681561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419872" y="1659104"/>
            <a:ext cx="5465565" cy="3539430"/>
          </a:xfrm>
          <a:prstGeom prst="rect">
            <a:avLst/>
          </a:prstGeom>
          <a:noFill/>
        </p:spPr>
        <p:txBody>
          <a:bodyPr wrap="square" rtlCol="0">
            <a:spAutoFit/>
          </a:bodyPr>
          <a:lstStyle/>
          <a:p>
            <a:r>
              <a:rPr lang="fr-FR" sz="2400" b="1" i="1" u="sng" dirty="0" smtClean="0">
                <a:solidFill>
                  <a:srgbClr val="FF0000"/>
                </a:solidFill>
              </a:rPr>
              <a:t>     Imaging </a:t>
            </a:r>
            <a:r>
              <a:rPr lang="fr-FR" sz="2400" b="1" i="1" u="sng" dirty="0" err="1" smtClean="0">
                <a:solidFill>
                  <a:srgbClr val="FF0000"/>
                </a:solidFill>
              </a:rPr>
              <a:t>studies</a:t>
            </a:r>
            <a:endParaRPr lang="fr-FR" sz="2400" b="1" i="1" u="sng" dirty="0" smtClean="0">
              <a:solidFill>
                <a:srgbClr val="FF0000"/>
              </a:solidFill>
            </a:endParaRPr>
          </a:p>
          <a:p>
            <a:pPr marL="342900" indent="-342900" algn="just">
              <a:buFont typeface="Arial" panose="020B0604020202020204" pitchFamily="34" charset="0"/>
              <a:buChar char="•"/>
            </a:pPr>
            <a:r>
              <a:rPr lang="en-US" sz="2000" b="1" dirty="0" smtClean="0"/>
              <a:t>EKG and echocardiography= non </a:t>
            </a:r>
            <a:r>
              <a:rPr lang="en-US" sz="2000" b="1" dirty="0" err="1" smtClean="0"/>
              <a:t>vontricular</a:t>
            </a:r>
            <a:r>
              <a:rPr lang="en-US" sz="2000" b="1" dirty="0" smtClean="0"/>
              <a:t> hypertrophy.</a:t>
            </a:r>
          </a:p>
          <a:p>
            <a:pPr marL="342900" indent="-342900" algn="just">
              <a:buFont typeface="Arial" panose="020B0604020202020204" pitchFamily="34" charset="0"/>
              <a:buChar char="•"/>
            </a:pPr>
            <a:r>
              <a:rPr lang="en-US" sz="2000" b="1" dirty="0"/>
              <a:t>increased renal cortical </a:t>
            </a:r>
            <a:r>
              <a:rPr lang="en-US" sz="2000" b="1" dirty="0" smtClean="0"/>
              <a:t>echogenicity</a:t>
            </a:r>
          </a:p>
          <a:p>
            <a:pPr marL="342900" indent="-342900" algn="just">
              <a:buFont typeface="Arial" panose="020B0604020202020204" pitchFamily="34" charset="0"/>
              <a:buChar char="•"/>
            </a:pPr>
            <a:r>
              <a:rPr lang="en-US" sz="2000" b="1" dirty="0" err="1" smtClean="0"/>
              <a:t>Echodoppler</a:t>
            </a:r>
            <a:r>
              <a:rPr lang="en-US" sz="2000" b="1" dirty="0" smtClean="0"/>
              <a:t> of renal arteries : </a:t>
            </a:r>
            <a:r>
              <a:rPr lang="en-US" sz="2000" b="1" dirty="0" err="1" smtClean="0"/>
              <a:t>nl</a:t>
            </a:r>
            <a:r>
              <a:rPr lang="en-US" sz="2000" b="1" dirty="0" smtClean="0"/>
              <a:t>.</a:t>
            </a:r>
          </a:p>
          <a:p>
            <a:pPr marL="285750" indent="-285750" algn="just">
              <a:buFont typeface="Arial" panose="020B0604020202020204" pitchFamily="34" charset="0"/>
              <a:buChar char="•"/>
            </a:pPr>
            <a:r>
              <a:rPr lang="en-US" sz="2000" b="1" dirty="0"/>
              <a:t>Kidney biopsy with histological examination showed a non </a:t>
            </a:r>
            <a:r>
              <a:rPr lang="en-US" sz="2000" b="1" dirty="0" err="1"/>
              <a:t>caseating</a:t>
            </a:r>
            <a:r>
              <a:rPr lang="en-US" sz="2000" b="1" dirty="0"/>
              <a:t> granuloma in the interstitial tissue with presence of rare hyaline casts in the kidney tubules, and </a:t>
            </a:r>
            <a:r>
              <a:rPr lang="en-US" sz="2000" b="1" dirty="0" err="1"/>
              <a:t>tubulointerstitial</a:t>
            </a:r>
            <a:r>
              <a:rPr lang="en-US" sz="2000" b="1" dirty="0"/>
              <a:t> nephritis with granulomatous lesions in the medullary </a:t>
            </a:r>
            <a:r>
              <a:rPr lang="en-US" sz="2000" b="1" dirty="0" smtClean="0"/>
              <a:t>parenchyma.</a:t>
            </a:r>
            <a:endParaRPr lang="fr-FR" sz="2000" b="1"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7" y="-5997"/>
            <a:ext cx="1852388" cy="1706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6459" y="5198534"/>
            <a:ext cx="396875" cy="543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3717628" y="5742312"/>
            <a:ext cx="5167809" cy="646331"/>
          </a:xfrm>
          <a:prstGeom prst="rect">
            <a:avLst/>
          </a:prstGeom>
          <a:noFill/>
        </p:spPr>
        <p:txBody>
          <a:bodyPr wrap="square" rtlCol="0">
            <a:spAutoFit/>
          </a:bodyPr>
          <a:lstStyle/>
          <a:p>
            <a:r>
              <a:rPr lang="en-US" b="1" dirty="0" smtClean="0"/>
              <a:t>Pulse IV CTC </a:t>
            </a:r>
            <a:r>
              <a:rPr lang="en-US" dirty="0"/>
              <a:t>followed by high-dose </a:t>
            </a:r>
            <a:r>
              <a:rPr lang="en-US" dirty="0" smtClean="0"/>
              <a:t>daily CTC</a:t>
            </a:r>
          </a:p>
          <a:p>
            <a:r>
              <a:rPr lang="en-US" b="1" dirty="0" err="1" smtClean="0"/>
              <a:t>Irbesartan</a:t>
            </a:r>
            <a:r>
              <a:rPr lang="en-US" b="1" dirty="0" smtClean="0"/>
              <a:t>, </a:t>
            </a:r>
            <a:r>
              <a:rPr lang="en-US" b="1" dirty="0" err="1" smtClean="0"/>
              <a:t>Nicardipine</a:t>
            </a:r>
            <a:r>
              <a:rPr lang="en-US" b="1" dirty="0"/>
              <a:t>.</a:t>
            </a:r>
            <a:endParaRPr lang="fr-FR" b="1" dirty="0"/>
          </a:p>
        </p:txBody>
      </p:sp>
    </p:spTree>
    <p:extLst>
      <p:ext uri="{BB962C8B-B14F-4D97-AF65-F5344CB8AC3E}">
        <p14:creationId xmlns:p14="http://schemas.microsoft.com/office/powerpoint/2010/main" val="31017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12858</TotalTime>
  <Words>4936</Words>
  <Application>Microsoft Office PowerPoint</Application>
  <PresentationFormat>Affichage à l'écran (4:3)</PresentationFormat>
  <Paragraphs>386</Paragraphs>
  <Slides>43</Slides>
  <Notes>41</Notes>
  <HiddenSlides>0</HiddenSlides>
  <MMClips>0</MMClips>
  <ScaleCrop>false</ScaleCrop>
  <HeadingPairs>
    <vt:vector size="4" baseType="variant">
      <vt:variant>
        <vt:lpstr>Thème</vt:lpstr>
      </vt:variant>
      <vt:variant>
        <vt:i4>1</vt:i4>
      </vt:variant>
      <vt:variant>
        <vt:lpstr>Titres des diapositives</vt:lpstr>
      </vt:variant>
      <vt:variant>
        <vt:i4>43</vt:i4>
      </vt:variant>
    </vt:vector>
  </HeadingPairs>
  <TitlesOfParts>
    <vt:vector size="44" baseType="lpstr">
      <vt:lpstr>Thème Office</vt:lpstr>
      <vt:lpstr>Présentation PowerPoint</vt:lpstr>
      <vt:lpstr>Présentation PowerPoint</vt:lpstr>
      <vt:lpstr>1st observation</vt:lpstr>
      <vt:lpstr>Présentation PowerPoint</vt:lpstr>
      <vt:lpstr>Présentation PowerPoint</vt:lpstr>
      <vt:lpstr>Présentation PowerPoint</vt:lpstr>
      <vt:lpstr>Présentation PowerPoint</vt:lpstr>
      <vt:lpstr>Présentation PowerPoint</vt:lpstr>
      <vt:lpstr>Présentation PowerPoint</vt:lpstr>
      <vt:lpstr>FURTHER EXPLORATION</vt:lpstr>
      <vt:lpstr>FURTHER EXPLORATION</vt:lpstr>
      <vt:lpstr>Présentation PowerPoint</vt:lpstr>
      <vt:lpstr>Présentation PowerPoint</vt:lpstr>
      <vt:lpstr>Présentation PowerPoint</vt:lpstr>
      <vt:lpstr>2d observation</vt:lpstr>
      <vt:lpstr>PATIENT</vt:lpstr>
      <vt:lpstr>PATIENT</vt:lpstr>
      <vt:lpstr>BIOLOGY FINDINGS</vt:lpstr>
      <vt:lpstr>BIOLOGY FINDINGS</vt:lpstr>
      <vt:lpstr>IMAGING STUDIES</vt:lpstr>
      <vt:lpstr>HISTOLOGICAL STUDIES</vt:lpstr>
      <vt:lpstr>Présentation PowerPoint</vt:lpstr>
      <vt:lpstr>TREATMENT AND FOLLOW UP</vt:lpstr>
      <vt:lpstr>DISCUSSION </vt:lpstr>
      <vt:lpstr>DISCUSSION </vt:lpstr>
      <vt:lpstr>DISCUSSION </vt:lpstr>
      <vt:lpstr>what did the literature said about TINU SYNDROME</vt:lpstr>
      <vt:lpstr>RENAL MANIFESTATIONS</vt:lpstr>
      <vt:lpstr>OCULAR MANIFESTATIONS</vt:lpstr>
      <vt:lpstr>LABORATORY FINDINGS</vt:lpstr>
      <vt:lpstr>LABORATORY FINDINGS</vt:lpstr>
      <vt:lpstr>Immunofluorescence staining of KL-6 (green) on renal tissues from patients with ATIN </vt:lpstr>
      <vt:lpstr>HISTOLOGICAL FINDINGS</vt:lpstr>
      <vt:lpstr>HISTOLOGICAL FINDINGS</vt:lpstr>
      <vt:lpstr>GENETIC ?</vt:lpstr>
      <vt:lpstr>DIAGNOSIS</vt:lpstr>
      <vt:lpstr>DIFFERENTIAL DIAGNOSIS</vt:lpstr>
      <vt:lpstr>TIN MANAGEMENT</vt:lpstr>
      <vt:lpstr>TIN MANAGEMENT</vt:lpstr>
      <vt:lpstr> RENAL PROGNOSIS</vt:lpstr>
      <vt:lpstr> UVEITIS MANAGMENT AND PROGNOSIS</vt:lpstr>
      <vt:lpstr>CONCLUSION</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Ayoub</dc:creator>
  <cp:lastModifiedBy>Ayoub-pc</cp:lastModifiedBy>
  <cp:revision>259</cp:revision>
  <dcterms:created xsi:type="dcterms:W3CDTF">2014-10-25T19:41:25Z</dcterms:created>
  <dcterms:modified xsi:type="dcterms:W3CDTF">2016-04-01T11:27:36Z</dcterms:modified>
</cp:coreProperties>
</file>