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5"/>
  </p:notesMasterIdLst>
  <p:handoutMasterIdLst>
    <p:handoutMasterId r:id="rId36"/>
  </p:handoutMasterIdLst>
  <p:sldIdLst>
    <p:sldId id="256" r:id="rId2"/>
    <p:sldId id="323" r:id="rId3"/>
    <p:sldId id="324" r:id="rId4"/>
    <p:sldId id="325" r:id="rId5"/>
    <p:sldId id="355" r:id="rId6"/>
    <p:sldId id="326" r:id="rId7"/>
    <p:sldId id="327" r:id="rId8"/>
    <p:sldId id="328" r:id="rId9"/>
    <p:sldId id="356" r:id="rId10"/>
    <p:sldId id="357" r:id="rId11"/>
    <p:sldId id="358" r:id="rId12"/>
    <p:sldId id="329" r:id="rId13"/>
    <p:sldId id="330" r:id="rId14"/>
    <p:sldId id="331" r:id="rId15"/>
    <p:sldId id="333" r:id="rId16"/>
    <p:sldId id="334" r:id="rId17"/>
    <p:sldId id="335" r:id="rId18"/>
    <p:sldId id="341" r:id="rId19"/>
    <p:sldId id="342" r:id="rId20"/>
    <p:sldId id="343" r:id="rId21"/>
    <p:sldId id="351" r:id="rId22"/>
    <p:sldId id="352" r:id="rId23"/>
    <p:sldId id="353" r:id="rId24"/>
    <p:sldId id="347" r:id="rId25"/>
    <p:sldId id="348" r:id="rId26"/>
    <p:sldId id="345" r:id="rId27"/>
    <p:sldId id="349" r:id="rId28"/>
    <p:sldId id="350" r:id="rId29"/>
    <p:sldId id="336" r:id="rId30"/>
    <p:sldId id="337" r:id="rId31"/>
    <p:sldId id="338" r:id="rId32"/>
    <p:sldId id="340" r:id="rId33"/>
    <p:sldId id="271" r:id="rId34"/>
  </p:sldIdLst>
  <p:sldSz cx="9144000" cy="6858000" type="screen4x3"/>
  <p:notesSz cx="9928225" cy="6796088"/>
  <p:defaultTextStyle>
    <a:defPPr>
      <a:defRPr lang="zh-TW"/>
    </a:defPPr>
    <a:lvl1pPr algn="l" rtl="0" eaLnBrk="0" fontAlgn="base" hangingPunct="0">
      <a:spcBef>
        <a:spcPct val="0"/>
      </a:spcBef>
      <a:spcAft>
        <a:spcPct val="0"/>
      </a:spcAft>
      <a:defRPr kumimoji="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kumimoji="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kumimoji="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kumimoji="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kumimoji="1"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4676" autoAdjust="0"/>
  </p:normalViewPr>
  <p:slideViewPr>
    <p:cSldViewPr>
      <p:cViewPr>
        <p:scale>
          <a:sx n="82" d="100"/>
          <a:sy n="82" d="100"/>
        </p:scale>
        <p:origin x="-2442" y="-810"/>
      </p:cViewPr>
      <p:guideLst>
        <p:guide orient="horz" pos="2160"/>
        <p:guide pos="2880"/>
      </p:guideLst>
    </p:cSldViewPr>
  </p:slideViewPr>
  <p:outlineViewPr>
    <p:cViewPr>
      <p:scale>
        <a:sx n="33" d="100"/>
        <a:sy n="33" d="100"/>
      </p:scale>
      <p:origin x="0" y="14736"/>
    </p:cViewPr>
  </p:outlineViewPr>
  <p:notesTextViewPr>
    <p:cViewPr>
      <p:scale>
        <a:sx n="100" d="100"/>
        <a:sy n="100" d="100"/>
      </p:scale>
      <p:origin x="0" y="0"/>
    </p:cViewPr>
  </p:notesTextViewPr>
  <p:sorterViewPr>
    <p:cViewPr>
      <p:scale>
        <a:sx n="100" d="100"/>
        <a:sy n="100" d="100"/>
      </p:scale>
      <p:origin x="0" y="2016"/>
    </p:cViewPr>
  </p:sorterViewPr>
  <p:notesViewPr>
    <p:cSldViewPr>
      <p:cViewPr varScale="1">
        <p:scale>
          <a:sx n="118" d="100"/>
          <a:sy n="118" d="100"/>
        </p:scale>
        <p:origin x="-2028" y="-96"/>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1" y="1"/>
            <a:ext cx="4303869" cy="339884"/>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lvl1pPr defTabSz="913679" eaLnBrk="1" hangingPunct="1">
              <a:defRPr sz="1200">
                <a:latin typeface="Arial" charset="0"/>
                <a:ea typeface="新細明體" pitchFamily="18" charset="-120"/>
              </a:defRPr>
            </a:lvl1pPr>
          </a:lstStyle>
          <a:p>
            <a:pPr>
              <a:defRPr/>
            </a:pPr>
            <a:endParaRPr lang="en-US" altLang="zh-TW"/>
          </a:p>
        </p:txBody>
      </p:sp>
      <p:sp>
        <p:nvSpPr>
          <p:cNvPr id="152579" name="Rectangle 3"/>
          <p:cNvSpPr>
            <a:spLocks noGrp="1" noChangeArrowheads="1"/>
          </p:cNvSpPr>
          <p:nvPr>
            <p:ph type="dt" sz="quarter" idx="1"/>
          </p:nvPr>
        </p:nvSpPr>
        <p:spPr bwMode="auto">
          <a:xfrm>
            <a:off x="5622772" y="1"/>
            <a:ext cx="4303867" cy="339884"/>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lvl1pPr algn="r" defTabSz="913679" eaLnBrk="1" hangingPunct="1">
              <a:defRPr sz="1200">
                <a:latin typeface="Arial" charset="0"/>
                <a:ea typeface="新細明體" pitchFamily="18" charset="-120"/>
              </a:defRPr>
            </a:lvl1pPr>
          </a:lstStyle>
          <a:p>
            <a:pPr>
              <a:defRPr/>
            </a:pPr>
            <a:endParaRPr lang="en-US" altLang="zh-TW"/>
          </a:p>
        </p:txBody>
      </p:sp>
      <p:sp>
        <p:nvSpPr>
          <p:cNvPr id="152580" name="Rectangle 4"/>
          <p:cNvSpPr>
            <a:spLocks noGrp="1" noChangeArrowheads="1"/>
          </p:cNvSpPr>
          <p:nvPr>
            <p:ph type="ftr" sz="quarter" idx="2"/>
          </p:nvPr>
        </p:nvSpPr>
        <p:spPr bwMode="auto">
          <a:xfrm>
            <a:off x="1" y="6454610"/>
            <a:ext cx="4303869" cy="339883"/>
          </a:xfrm>
          <a:prstGeom prst="rect">
            <a:avLst/>
          </a:prstGeom>
          <a:noFill/>
          <a:ln w="9525">
            <a:noFill/>
            <a:miter lim="800000"/>
            <a:headEnd/>
            <a:tailEnd/>
          </a:ln>
        </p:spPr>
        <p:txBody>
          <a:bodyPr vert="horz" wrap="square" lIns="91398" tIns="45699" rIns="91398" bIns="45699" numCol="1" anchor="b" anchorCtr="0" compatLnSpc="1">
            <a:prstTxWarp prst="textNoShape">
              <a:avLst/>
            </a:prstTxWarp>
          </a:bodyPr>
          <a:lstStyle>
            <a:lvl1pPr defTabSz="913679" eaLnBrk="1" hangingPunct="1">
              <a:defRPr sz="1200">
                <a:latin typeface="Arial" charset="0"/>
                <a:ea typeface="新細明體" pitchFamily="18" charset="-120"/>
              </a:defRPr>
            </a:lvl1pPr>
          </a:lstStyle>
          <a:p>
            <a:pPr>
              <a:defRPr/>
            </a:pPr>
            <a:endParaRPr lang="en-US" altLang="zh-TW"/>
          </a:p>
        </p:txBody>
      </p:sp>
      <p:sp>
        <p:nvSpPr>
          <p:cNvPr id="152581" name="Rectangle 5"/>
          <p:cNvSpPr>
            <a:spLocks noGrp="1" noChangeArrowheads="1"/>
          </p:cNvSpPr>
          <p:nvPr>
            <p:ph type="sldNum" sz="quarter" idx="3"/>
          </p:nvPr>
        </p:nvSpPr>
        <p:spPr bwMode="auto">
          <a:xfrm>
            <a:off x="5622772" y="6454610"/>
            <a:ext cx="4303867" cy="339883"/>
          </a:xfrm>
          <a:prstGeom prst="rect">
            <a:avLst/>
          </a:prstGeom>
          <a:noFill/>
          <a:ln w="9525">
            <a:noFill/>
            <a:miter lim="800000"/>
            <a:headEnd/>
            <a:tailEnd/>
          </a:ln>
        </p:spPr>
        <p:txBody>
          <a:bodyPr vert="horz" wrap="square" lIns="91398" tIns="45699" rIns="91398" bIns="45699" numCol="1" anchor="b" anchorCtr="0" compatLnSpc="1">
            <a:prstTxWarp prst="textNoShape">
              <a:avLst/>
            </a:prstTxWarp>
          </a:bodyPr>
          <a:lstStyle>
            <a:lvl1pPr algn="r" defTabSz="912219" eaLnBrk="1" hangingPunct="1">
              <a:defRPr sz="1200">
                <a:latin typeface="Arial" charset="0"/>
                <a:ea typeface="新細明體" pitchFamily="18" charset="-120"/>
              </a:defRPr>
            </a:lvl1pPr>
          </a:lstStyle>
          <a:p>
            <a:pPr>
              <a:defRPr/>
            </a:pPr>
            <a:fld id="{FB1A7E42-F67A-4CD8-9095-D0823BB49B3E}" type="slidenum">
              <a:rPr lang="en-US" altLang="zh-TW"/>
              <a:pPr>
                <a:defRPr/>
              </a:pPr>
              <a:t>‹#›</a:t>
            </a:fld>
            <a:endParaRPr lang="en-US" altLang="zh-TW"/>
          </a:p>
        </p:txBody>
      </p:sp>
    </p:spTree>
    <p:extLst>
      <p:ext uri="{BB962C8B-B14F-4D97-AF65-F5344CB8AC3E}">
        <p14:creationId xmlns:p14="http://schemas.microsoft.com/office/powerpoint/2010/main" val="200477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1" y="1"/>
            <a:ext cx="4303869" cy="339884"/>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lvl1pPr defTabSz="913679" eaLnBrk="1" hangingPunct="1">
              <a:defRPr sz="1200">
                <a:latin typeface="Arial" charset="0"/>
                <a:ea typeface="新細明體" pitchFamily="18" charset="-120"/>
              </a:defRPr>
            </a:lvl1pPr>
          </a:lstStyle>
          <a:p>
            <a:pPr>
              <a:defRPr/>
            </a:pPr>
            <a:endParaRPr lang="en-US" altLang="zh-TW"/>
          </a:p>
        </p:txBody>
      </p:sp>
      <p:sp>
        <p:nvSpPr>
          <p:cNvPr id="126979" name="Rectangle 3"/>
          <p:cNvSpPr>
            <a:spLocks noGrp="1" noChangeArrowheads="1"/>
          </p:cNvSpPr>
          <p:nvPr>
            <p:ph type="dt" idx="1"/>
          </p:nvPr>
        </p:nvSpPr>
        <p:spPr bwMode="auto">
          <a:xfrm>
            <a:off x="5622772" y="1"/>
            <a:ext cx="4303867" cy="339884"/>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lvl1pPr algn="r" defTabSz="913679" eaLnBrk="1" hangingPunct="1">
              <a:defRPr sz="1200">
                <a:latin typeface="Arial" charset="0"/>
                <a:ea typeface="新細明體" pitchFamily="18" charset="-120"/>
              </a:defRPr>
            </a:lvl1pPr>
          </a:lstStyle>
          <a:p>
            <a:pPr>
              <a:defRPr/>
            </a:pPr>
            <a:endParaRPr lang="en-US" altLang="zh-TW"/>
          </a:p>
        </p:txBody>
      </p:sp>
      <p:sp>
        <p:nvSpPr>
          <p:cNvPr id="25604" name="Rectangle 4"/>
          <p:cNvSpPr>
            <a:spLocks noGrp="1" noRot="1" noChangeAspect="1" noChangeArrowheads="1" noTextEdit="1"/>
          </p:cNvSpPr>
          <p:nvPr>
            <p:ph type="sldImg" idx="2"/>
          </p:nvPr>
        </p:nvSpPr>
        <p:spPr bwMode="auto">
          <a:xfrm>
            <a:off x="3263900" y="511175"/>
            <a:ext cx="339725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992349" y="3228102"/>
            <a:ext cx="7943531" cy="3057362"/>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26982" name="Rectangle 6"/>
          <p:cNvSpPr>
            <a:spLocks noGrp="1" noChangeArrowheads="1"/>
          </p:cNvSpPr>
          <p:nvPr>
            <p:ph type="ftr" sz="quarter" idx="4"/>
          </p:nvPr>
        </p:nvSpPr>
        <p:spPr bwMode="auto">
          <a:xfrm>
            <a:off x="1" y="6454610"/>
            <a:ext cx="4303869" cy="339883"/>
          </a:xfrm>
          <a:prstGeom prst="rect">
            <a:avLst/>
          </a:prstGeom>
          <a:noFill/>
          <a:ln w="9525">
            <a:noFill/>
            <a:miter lim="800000"/>
            <a:headEnd/>
            <a:tailEnd/>
          </a:ln>
        </p:spPr>
        <p:txBody>
          <a:bodyPr vert="horz" wrap="square" lIns="91398" tIns="45699" rIns="91398" bIns="45699" numCol="1" anchor="b" anchorCtr="0" compatLnSpc="1">
            <a:prstTxWarp prst="textNoShape">
              <a:avLst/>
            </a:prstTxWarp>
          </a:bodyPr>
          <a:lstStyle>
            <a:lvl1pPr defTabSz="913679" eaLnBrk="1" hangingPunct="1">
              <a:defRPr sz="1200">
                <a:latin typeface="Arial" charset="0"/>
                <a:ea typeface="新細明體" pitchFamily="18" charset="-120"/>
              </a:defRPr>
            </a:lvl1pPr>
          </a:lstStyle>
          <a:p>
            <a:pPr>
              <a:defRPr/>
            </a:pPr>
            <a:endParaRPr lang="en-US" altLang="zh-TW"/>
          </a:p>
        </p:txBody>
      </p:sp>
      <p:sp>
        <p:nvSpPr>
          <p:cNvPr id="126983" name="Rectangle 7"/>
          <p:cNvSpPr>
            <a:spLocks noGrp="1" noChangeArrowheads="1"/>
          </p:cNvSpPr>
          <p:nvPr>
            <p:ph type="sldNum" sz="quarter" idx="5"/>
          </p:nvPr>
        </p:nvSpPr>
        <p:spPr bwMode="auto">
          <a:xfrm>
            <a:off x="5622772" y="6454610"/>
            <a:ext cx="4303867" cy="339883"/>
          </a:xfrm>
          <a:prstGeom prst="rect">
            <a:avLst/>
          </a:prstGeom>
          <a:noFill/>
          <a:ln w="9525">
            <a:noFill/>
            <a:miter lim="800000"/>
            <a:headEnd/>
            <a:tailEnd/>
          </a:ln>
        </p:spPr>
        <p:txBody>
          <a:bodyPr vert="horz" wrap="square" lIns="91398" tIns="45699" rIns="91398" bIns="45699" numCol="1" anchor="b" anchorCtr="0" compatLnSpc="1">
            <a:prstTxWarp prst="textNoShape">
              <a:avLst/>
            </a:prstTxWarp>
          </a:bodyPr>
          <a:lstStyle>
            <a:lvl1pPr algn="r" defTabSz="912219" eaLnBrk="1" hangingPunct="1">
              <a:defRPr sz="1200">
                <a:latin typeface="Arial" charset="0"/>
                <a:ea typeface="新細明體" pitchFamily="18" charset="-120"/>
              </a:defRPr>
            </a:lvl1pPr>
          </a:lstStyle>
          <a:p>
            <a:pPr>
              <a:defRPr/>
            </a:pPr>
            <a:fld id="{E21F14BC-C0A3-4CE7-BB1C-3AD428722389}" type="slidenum">
              <a:rPr lang="en-US" altLang="zh-TW"/>
              <a:pPr>
                <a:defRPr/>
              </a:pPr>
              <a:t>‹#›</a:t>
            </a:fld>
            <a:endParaRPr lang="en-US" altLang="zh-TW"/>
          </a:p>
        </p:txBody>
      </p:sp>
    </p:spTree>
    <p:extLst>
      <p:ext uri="{BB962C8B-B14F-4D97-AF65-F5344CB8AC3E}">
        <p14:creationId xmlns:p14="http://schemas.microsoft.com/office/powerpoint/2010/main" val="9044586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26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31">
              <a:defRPr kumimoji="1">
                <a:solidFill>
                  <a:schemeClr val="tx1"/>
                </a:solidFill>
                <a:latin typeface="Times New Roman" pitchFamily="18" charset="0"/>
                <a:ea typeface="標楷體" pitchFamily="65" charset="-120"/>
              </a:defRPr>
            </a:lvl1pPr>
            <a:lvl2pPr marL="743761" indent="-286062" defTabSz="910631">
              <a:defRPr kumimoji="1">
                <a:solidFill>
                  <a:schemeClr val="tx1"/>
                </a:solidFill>
                <a:latin typeface="Times New Roman" pitchFamily="18" charset="0"/>
                <a:ea typeface="標楷體" pitchFamily="65" charset="-120"/>
              </a:defRPr>
            </a:lvl2pPr>
            <a:lvl3pPr marL="1144248" indent="-228850" defTabSz="910631">
              <a:defRPr kumimoji="1">
                <a:solidFill>
                  <a:schemeClr val="tx1"/>
                </a:solidFill>
                <a:latin typeface="Times New Roman" pitchFamily="18" charset="0"/>
                <a:ea typeface="標楷體" pitchFamily="65" charset="-120"/>
              </a:defRPr>
            </a:lvl3pPr>
            <a:lvl4pPr marL="1601947" indent="-228850" defTabSz="910631">
              <a:defRPr kumimoji="1">
                <a:solidFill>
                  <a:schemeClr val="tx1"/>
                </a:solidFill>
                <a:latin typeface="Times New Roman" pitchFamily="18" charset="0"/>
                <a:ea typeface="標楷體" pitchFamily="65" charset="-120"/>
              </a:defRPr>
            </a:lvl4pPr>
            <a:lvl5pPr marL="2059646" indent="-228850" defTabSz="910631">
              <a:defRPr kumimoji="1">
                <a:solidFill>
                  <a:schemeClr val="tx1"/>
                </a:solidFill>
                <a:latin typeface="Times New Roman" pitchFamily="18" charset="0"/>
                <a:ea typeface="標楷體" pitchFamily="65" charset="-120"/>
              </a:defRPr>
            </a:lvl5pPr>
            <a:lvl6pPr marL="2517346" indent="-228850" defTabSz="910631"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5045" indent="-228850" defTabSz="910631"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32744" indent="-228850" defTabSz="910631"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90443" indent="-228850" defTabSz="910631"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97E4194F-769B-4767-9D5B-18141C7F3CE5}" type="slidenum">
              <a:rPr lang="en-US" altLang="zh-TW" smtClean="0">
                <a:latin typeface="Arial" pitchFamily="34" charset="0"/>
                <a:ea typeface="新細明體" pitchFamily="18" charset="-120"/>
              </a:rPr>
              <a:pPr/>
              <a:t>1</a:t>
            </a:fld>
            <a:endParaRPr lang="en-US" altLang="zh-TW" smtClean="0">
              <a:latin typeface="Arial" pitchFamily="34" charset="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8"/>
          <p:cNvSpPr>
            <a:spLocks noChangeShapeType="1"/>
          </p:cNvSpPr>
          <p:nvPr/>
        </p:nvSpPr>
        <p:spPr bwMode="auto">
          <a:xfrm>
            <a:off x="611188" y="2565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5" name="Group 12"/>
          <p:cNvGrpSpPr>
            <a:grpSpLocks/>
          </p:cNvGrpSpPr>
          <p:nvPr userDrawn="1"/>
        </p:nvGrpSpPr>
        <p:grpSpPr bwMode="auto">
          <a:xfrm>
            <a:off x="36513" y="85725"/>
            <a:ext cx="3887787" cy="534988"/>
            <a:chOff x="1973" y="3884"/>
            <a:chExt cx="2449" cy="337"/>
          </a:xfrm>
        </p:grpSpPr>
        <p:pic>
          <p:nvPicPr>
            <p:cNvPr id="6"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 y="3884"/>
              <a:ext cx="54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2562" y="3929"/>
              <a:ext cx="18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spcBef>
                  <a:spcPct val="50000"/>
                </a:spcBef>
                <a:defRPr/>
              </a:pPr>
              <a:r>
                <a:rPr lang="en-US" altLang="zh-TW" b="1" smtClean="0">
                  <a:solidFill>
                    <a:srgbClr val="FF9900"/>
                  </a:solidFill>
                  <a:latin typeface="Arial" charset="0"/>
                  <a:ea typeface="新細明體" pitchFamily="18" charset="-120"/>
                </a:rPr>
                <a:t>Chang Gung University</a:t>
              </a:r>
            </a:p>
          </p:txBody>
        </p:sp>
      </p:grpSp>
      <p:pic>
        <p:nvPicPr>
          <p:cNvPr id="8" name="Picture 11" descr="長庚建築-s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67400" y="61913"/>
            <a:ext cx="3276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684213" y="1524000"/>
            <a:ext cx="7853362" cy="1041400"/>
          </a:xfrm>
        </p:spPr>
        <p:txBody>
          <a:bodyPr anchor="t"/>
          <a:lstStyle>
            <a:lvl1pPr>
              <a:defRPr sz="5000"/>
            </a:lvl1pPr>
          </a:lstStyle>
          <a:p>
            <a:r>
              <a:rPr lang="zh-TW" altLang="en-US"/>
              <a:t>按一下以編輯母片標題樣式</a:t>
            </a:r>
          </a:p>
        </p:txBody>
      </p:sp>
      <p:sp>
        <p:nvSpPr>
          <p:cNvPr id="7782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300"/>
            </a:lvl1pPr>
          </a:lstStyle>
          <a:p>
            <a:r>
              <a:rPr lang="zh-TW" altLang="en-US"/>
              <a:t>按一下以編輯母片副標題樣式</a:t>
            </a:r>
          </a:p>
        </p:txBody>
      </p:sp>
      <p:sp>
        <p:nvSpPr>
          <p:cNvPr id="9" name="Rectangle 5"/>
          <p:cNvSpPr>
            <a:spLocks noGrp="1" noChangeArrowheads="1"/>
          </p:cNvSpPr>
          <p:nvPr>
            <p:ph type="ftr" sz="quarter" idx="10"/>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kumimoji="0" sz="1200">
                <a:latin typeface="Garamond" pitchFamily="18" charset="0"/>
                <a:ea typeface="新細明體" pitchFamily="18" charset="-120"/>
              </a:defRPr>
            </a:lvl1pPr>
          </a:lstStyle>
          <a:p>
            <a:pPr>
              <a:defRPr/>
            </a:pPr>
            <a:endParaRPr lang="en-US" altLang="zh-TW"/>
          </a:p>
        </p:txBody>
      </p:sp>
      <p:sp>
        <p:nvSpPr>
          <p:cNvPr id="10" name="Rectangle 6"/>
          <p:cNvSpPr>
            <a:spLocks noGrp="1" noChangeArrowheads="1"/>
          </p:cNvSpPr>
          <p:nvPr>
            <p:ph type="sldNum" sz="quarter" idx="11"/>
          </p:nvPr>
        </p:nvSpPr>
        <p:spPr>
          <a:xfrm>
            <a:off x="6553200" y="6243638"/>
            <a:ext cx="2133600" cy="457200"/>
          </a:xfrm>
        </p:spPr>
        <p:txBody>
          <a:bodyPr/>
          <a:lstStyle>
            <a:lvl1pPr algn="r">
              <a:defRPr/>
            </a:lvl1pPr>
          </a:lstStyle>
          <a:p>
            <a:pPr>
              <a:defRPr/>
            </a:pPr>
            <a:fld id="{E60CEC1F-87B6-4D28-B80F-B5364E2804C6}" type="slidenum">
              <a:rPr lang="en-US" altLang="zh-TW"/>
              <a:pPr>
                <a:defRPr/>
              </a:pPr>
              <a:t>‹#›</a:t>
            </a:fld>
            <a:endParaRPr lang="en-US" altLang="zh-TW"/>
          </a:p>
        </p:txBody>
      </p:sp>
    </p:spTree>
    <p:extLst>
      <p:ext uri="{BB962C8B-B14F-4D97-AF65-F5344CB8AC3E}">
        <p14:creationId xmlns:p14="http://schemas.microsoft.com/office/powerpoint/2010/main" val="3645091609"/>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8220AD5B-F8FD-42FB-8BEC-7A4D43182C37}" type="slidenum">
              <a:rPr lang="en-US" altLang="zh-TW"/>
              <a:pPr>
                <a:defRPr/>
              </a:pPr>
              <a:t>‹#›</a:t>
            </a:fld>
            <a:endParaRPr lang="en-US" altLang="zh-TW"/>
          </a:p>
        </p:txBody>
      </p:sp>
    </p:spTree>
    <p:extLst>
      <p:ext uri="{BB962C8B-B14F-4D97-AF65-F5344CB8AC3E}">
        <p14:creationId xmlns:p14="http://schemas.microsoft.com/office/powerpoint/2010/main" val="386180604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4450"/>
            <a:ext cx="2057400" cy="62642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4450"/>
            <a:ext cx="6019800" cy="62642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5238F790-CD47-4F42-95D6-5B089CF0294B}" type="slidenum">
              <a:rPr lang="en-US" altLang="zh-TW"/>
              <a:pPr>
                <a:defRPr/>
              </a:pPr>
              <a:t>‹#›</a:t>
            </a:fld>
            <a:endParaRPr lang="en-US" altLang="zh-TW"/>
          </a:p>
        </p:txBody>
      </p:sp>
    </p:spTree>
    <p:extLst>
      <p:ext uri="{BB962C8B-B14F-4D97-AF65-F5344CB8AC3E}">
        <p14:creationId xmlns:p14="http://schemas.microsoft.com/office/powerpoint/2010/main" val="202027241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44450"/>
            <a:ext cx="8229600" cy="863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052513"/>
            <a:ext cx="8229600" cy="25511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756025"/>
            <a:ext cx="8229600" cy="2552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pPr>
              <a:defRPr/>
            </a:pPr>
            <a:fld id="{6DA5943D-7D08-483F-80D3-9F73E5EF10D8}" type="slidenum">
              <a:rPr lang="en-US" altLang="zh-TW"/>
              <a:pPr>
                <a:defRPr/>
              </a:pPr>
              <a:t>‹#›</a:t>
            </a:fld>
            <a:endParaRPr lang="en-US" altLang="zh-TW"/>
          </a:p>
        </p:txBody>
      </p:sp>
    </p:spTree>
    <p:extLst>
      <p:ext uri="{BB962C8B-B14F-4D97-AF65-F5344CB8AC3E}">
        <p14:creationId xmlns:p14="http://schemas.microsoft.com/office/powerpoint/2010/main" val="2083350249"/>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xfrm>
            <a:off x="7956550" y="6237288"/>
            <a:ext cx="684213" cy="457200"/>
          </a:xfrm>
        </p:spPr>
        <p:txBody>
          <a:bodyPr/>
          <a:lstStyle>
            <a:lvl1pPr>
              <a:defRPr/>
            </a:lvl1pPr>
          </a:lstStyle>
          <a:p>
            <a:pPr>
              <a:defRPr/>
            </a:pPr>
            <a:fld id="{367CB50B-132D-49B1-997E-ED59DA48B546}" type="slidenum">
              <a:rPr lang="en-US" altLang="zh-TW"/>
              <a:pPr>
                <a:defRPr/>
              </a:pPr>
              <a:t>‹#›</a:t>
            </a:fld>
            <a:endParaRPr lang="en-US" altLang="zh-TW"/>
          </a:p>
        </p:txBody>
      </p:sp>
    </p:spTree>
    <p:extLst>
      <p:ext uri="{BB962C8B-B14F-4D97-AF65-F5344CB8AC3E}">
        <p14:creationId xmlns:p14="http://schemas.microsoft.com/office/powerpoint/2010/main" val="226576041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a:xfrm>
            <a:off x="8316913" y="6237288"/>
            <a:ext cx="684212" cy="457200"/>
          </a:xfrm>
        </p:spPr>
        <p:txBody>
          <a:bodyPr/>
          <a:lstStyle>
            <a:lvl1pPr>
              <a:defRPr/>
            </a:lvl1pPr>
          </a:lstStyle>
          <a:p>
            <a:pPr>
              <a:defRPr/>
            </a:pPr>
            <a:fld id="{711213E0-9465-4B96-9873-FCDE23A77E19}" type="slidenum">
              <a:rPr lang="en-US" altLang="zh-TW"/>
              <a:pPr>
                <a:defRPr/>
              </a:pPr>
              <a:t>‹#›</a:t>
            </a:fld>
            <a:endParaRPr lang="en-US" altLang="zh-TW"/>
          </a:p>
        </p:txBody>
      </p:sp>
    </p:spTree>
    <p:extLst>
      <p:ext uri="{BB962C8B-B14F-4D97-AF65-F5344CB8AC3E}">
        <p14:creationId xmlns:p14="http://schemas.microsoft.com/office/powerpoint/2010/main" val="2389479780"/>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52513"/>
            <a:ext cx="4038600" cy="5256212"/>
          </a:xfrm>
        </p:spPr>
        <p:txBody>
          <a:bodyPr/>
          <a:lstStyle>
            <a:lvl1pPr>
              <a:defRPr sz="2800" baseline="0">
                <a:latin typeface="Times New Roman" pitchFamily="18" charset="0"/>
              </a:defRPr>
            </a:lvl1pPr>
            <a:lvl2pPr>
              <a:defRPr sz="2400" baseline="0">
                <a:latin typeface="Times New Roman" pitchFamily="18" charset="0"/>
              </a:defRPr>
            </a:lvl2pPr>
            <a:lvl3pPr>
              <a:defRPr sz="2000" baseline="0">
                <a:latin typeface="Times New Roman" pitchFamily="18" charset="0"/>
              </a:defRPr>
            </a:lvl3pPr>
            <a:lvl4pPr>
              <a:defRPr sz="1800" baseline="0">
                <a:latin typeface="Times New Roman" pitchFamily="18" charset="0"/>
              </a:defRPr>
            </a:lvl4pPr>
            <a:lvl5pPr>
              <a:defRPr sz="1800" baseline="0">
                <a:latin typeface="Times New Roman" pitchFamily="18" charset="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052513"/>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pPr>
              <a:defRPr/>
            </a:pPr>
            <a:fld id="{1ACC507F-510C-4110-A091-B32C3AB38991}" type="slidenum">
              <a:rPr lang="en-US" altLang="zh-TW"/>
              <a:pPr>
                <a:defRPr/>
              </a:pPr>
              <a:t>‹#›</a:t>
            </a:fld>
            <a:endParaRPr lang="en-US" altLang="zh-TW"/>
          </a:p>
        </p:txBody>
      </p:sp>
    </p:spTree>
    <p:extLst>
      <p:ext uri="{BB962C8B-B14F-4D97-AF65-F5344CB8AC3E}">
        <p14:creationId xmlns:p14="http://schemas.microsoft.com/office/powerpoint/2010/main" val="3958795809"/>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a:ln/>
        </p:spPr>
        <p:txBody>
          <a:bodyPr/>
          <a:lstStyle>
            <a:lvl1pPr>
              <a:defRPr/>
            </a:lvl1pPr>
          </a:lstStyle>
          <a:p>
            <a:pPr>
              <a:defRPr/>
            </a:pPr>
            <a:fld id="{4ED9C60A-0043-4B58-856F-1F45308BCAFD}" type="slidenum">
              <a:rPr lang="en-US" altLang="zh-TW"/>
              <a:pPr>
                <a:defRPr/>
              </a:pPr>
              <a:t>‹#›</a:t>
            </a:fld>
            <a:endParaRPr lang="en-US" altLang="zh-TW"/>
          </a:p>
        </p:txBody>
      </p:sp>
    </p:spTree>
    <p:extLst>
      <p:ext uri="{BB962C8B-B14F-4D97-AF65-F5344CB8AC3E}">
        <p14:creationId xmlns:p14="http://schemas.microsoft.com/office/powerpoint/2010/main" val="3485481350"/>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pPr>
              <a:defRPr/>
            </a:pPr>
            <a:fld id="{096C1B70-AFB3-4014-A0B0-8D34224C58F1}" type="slidenum">
              <a:rPr lang="en-US" altLang="zh-TW"/>
              <a:pPr>
                <a:defRPr/>
              </a:pPr>
              <a:t>‹#›</a:t>
            </a:fld>
            <a:endParaRPr lang="en-US" altLang="zh-TW"/>
          </a:p>
        </p:txBody>
      </p:sp>
    </p:spTree>
    <p:extLst>
      <p:ext uri="{BB962C8B-B14F-4D97-AF65-F5344CB8AC3E}">
        <p14:creationId xmlns:p14="http://schemas.microsoft.com/office/powerpoint/2010/main" val="408117357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30B8E61-31CF-4C37-93A7-CC55CA90DE7B}" type="slidenum">
              <a:rPr lang="en-US" altLang="zh-TW"/>
              <a:pPr>
                <a:defRPr/>
              </a:pPr>
              <a:t>‹#›</a:t>
            </a:fld>
            <a:endParaRPr lang="en-US" altLang="zh-TW"/>
          </a:p>
        </p:txBody>
      </p:sp>
    </p:spTree>
    <p:extLst>
      <p:ext uri="{BB962C8B-B14F-4D97-AF65-F5344CB8AC3E}">
        <p14:creationId xmlns:p14="http://schemas.microsoft.com/office/powerpoint/2010/main" val="3759279198"/>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D8CE12AE-C88D-42E2-A1DF-BE64C8F8D87B}" type="slidenum">
              <a:rPr lang="en-US" altLang="zh-TW"/>
              <a:pPr>
                <a:defRPr/>
              </a:pPr>
              <a:t>‹#›</a:t>
            </a:fld>
            <a:endParaRPr lang="en-US" altLang="zh-TW"/>
          </a:p>
        </p:txBody>
      </p:sp>
    </p:spTree>
    <p:extLst>
      <p:ext uri="{BB962C8B-B14F-4D97-AF65-F5344CB8AC3E}">
        <p14:creationId xmlns:p14="http://schemas.microsoft.com/office/powerpoint/2010/main" val="214817867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8BC010E4-5549-4CE3-BFEC-73FC56A527F7}" type="slidenum">
              <a:rPr lang="en-US" altLang="zh-TW"/>
              <a:pPr>
                <a:defRPr/>
              </a:pPr>
              <a:t>‹#›</a:t>
            </a:fld>
            <a:endParaRPr lang="en-US" altLang="zh-TW"/>
          </a:p>
        </p:txBody>
      </p:sp>
    </p:spTree>
    <p:extLst>
      <p:ext uri="{BB962C8B-B14F-4D97-AF65-F5344CB8AC3E}">
        <p14:creationId xmlns:p14="http://schemas.microsoft.com/office/powerpoint/2010/main" val="54340664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450"/>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0525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76806" name="Rectangle 6"/>
          <p:cNvSpPr>
            <a:spLocks noGrp="1" noChangeArrowheads="1"/>
          </p:cNvSpPr>
          <p:nvPr>
            <p:ph type="sldNum" sz="quarter" idx="4"/>
          </p:nvPr>
        </p:nvSpPr>
        <p:spPr bwMode="auto">
          <a:xfrm>
            <a:off x="8172450" y="6284913"/>
            <a:ext cx="6842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Garamond" pitchFamily="18" charset="0"/>
                <a:ea typeface="新細明體" pitchFamily="18" charset="-120"/>
              </a:defRPr>
            </a:lvl1pPr>
          </a:lstStyle>
          <a:p>
            <a:pPr>
              <a:defRPr/>
            </a:pPr>
            <a:fld id="{37E69C8F-D267-43A8-B904-14D5F4495E6E}" type="slidenum">
              <a:rPr lang="en-US" altLang="zh-TW"/>
              <a:pPr>
                <a:defRPr/>
              </a:pPr>
              <a:t>‹#›</a:t>
            </a:fld>
            <a:endParaRPr lang="en-US" altLang="zh-TW"/>
          </a:p>
        </p:txBody>
      </p:sp>
      <p:sp>
        <p:nvSpPr>
          <p:cNvPr id="1029" name="Line 8"/>
          <p:cNvSpPr>
            <a:spLocks noChangeShapeType="1"/>
          </p:cNvSpPr>
          <p:nvPr/>
        </p:nvSpPr>
        <p:spPr bwMode="auto">
          <a:xfrm>
            <a:off x="457200" y="6373813"/>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1030" name="Picture 9" descr="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98500" y="6421438"/>
            <a:ext cx="6334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0"/>
          <p:cNvSpPr txBox="1">
            <a:spLocks noChangeArrowheads="1"/>
          </p:cNvSpPr>
          <p:nvPr userDrawn="1"/>
        </p:nvSpPr>
        <p:spPr bwMode="auto">
          <a:xfrm>
            <a:off x="1187450" y="6453188"/>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r" eaLnBrk="1" hangingPunct="1">
              <a:spcBef>
                <a:spcPct val="50000"/>
              </a:spcBef>
              <a:defRPr/>
            </a:pPr>
            <a:r>
              <a:rPr lang="en-US" altLang="zh-TW" sz="1200" b="1" smtClean="0">
                <a:solidFill>
                  <a:srgbClr val="FF9900"/>
                </a:solidFill>
                <a:latin typeface="Arial" charset="0"/>
                <a:ea typeface="新細明體" pitchFamily="18" charset="-120"/>
              </a:rPr>
              <a:t>Chang Gung University</a:t>
            </a:r>
          </a:p>
        </p:txBody>
      </p:sp>
      <p:sp>
        <p:nvSpPr>
          <p:cNvPr id="1032" name="Line 11"/>
          <p:cNvSpPr>
            <a:spLocks noChangeShapeType="1"/>
          </p:cNvSpPr>
          <p:nvPr userDrawn="1"/>
        </p:nvSpPr>
        <p:spPr bwMode="auto">
          <a:xfrm>
            <a:off x="468313" y="981075"/>
            <a:ext cx="82073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1033" name="Picture 12" descr="長庚建築-ss"/>
          <p:cNvPicPr>
            <a:picLocks noChangeAspect="1" noChangeArrowheads="1"/>
          </p:cNvPicPr>
          <p:nvPr userDrawn="1"/>
        </p:nvPicPr>
        <p:blipFill>
          <a:blip r:embed="rId15" cstate="print">
            <a:lum bright="60000" contrast="-70000"/>
            <a:extLst>
              <a:ext uri="{28A0092B-C50C-407E-A947-70E740481C1C}">
                <a14:useLocalDpi xmlns:a14="http://schemas.microsoft.com/office/drawing/2010/main" val="0"/>
              </a:ext>
            </a:extLst>
          </a:blip>
          <a:srcRect/>
          <a:stretch>
            <a:fillRect/>
          </a:stretch>
        </p:blipFill>
        <p:spPr bwMode="auto">
          <a:xfrm>
            <a:off x="7435850" y="66675"/>
            <a:ext cx="1690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5pPr>
      <a:lvl6pPr marL="457200" algn="l" rtl="0" fontAlgn="base">
        <a:spcBef>
          <a:spcPct val="0"/>
        </a:spcBef>
        <a:spcAft>
          <a:spcPct val="0"/>
        </a:spcAft>
        <a:defRPr kumimoji="1" sz="4200">
          <a:solidFill>
            <a:schemeClr val="tx2"/>
          </a:solidFill>
          <a:latin typeface="Garamond" pitchFamily="18" charset="0"/>
          <a:ea typeface="標楷體" pitchFamily="65" charset="-120"/>
        </a:defRPr>
      </a:lvl6pPr>
      <a:lvl7pPr marL="914400" algn="l" rtl="0" fontAlgn="base">
        <a:spcBef>
          <a:spcPct val="0"/>
        </a:spcBef>
        <a:spcAft>
          <a:spcPct val="0"/>
        </a:spcAft>
        <a:defRPr kumimoji="1" sz="4200">
          <a:solidFill>
            <a:schemeClr val="tx2"/>
          </a:solidFill>
          <a:latin typeface="Garamond" pitchFamily="18" charset="0"/>
          <a:ea typeface="標楷體" pitchFamily="65" charset="-120"/>
        </a:defRPr>
      </a:lvl7pPr>
      <a:lvl8pPr marL="1371600" algn="l" rtl="0" fontAlgn="base">
        <a:spcBef>
          <a:spcPct val="0"/>
        </a:spcBef>
        <a:spcAft>
          <a:spcPct val="0"/>
        </a:spcAft>
        <a:defRPr kumimoji="1" sz="4200">
          <a:solidFill>
            <a:schemeClr val="tx2"/>
          </a:solidFill>
          <a:latin typeface="Garamond" pitchFamily="18" charset="0"/>
          <a:ea typeface="標楷體" pitchFamily="65" charset="-120"/>
        </a:defRPr>
      </a:lvl8pPr>
      <a:lvl9pPr marL="1828800" algn="l" rtl="0" fontAlgn="base">
        <a:spcBef>
          <a:spcPct val="0"/>
        </a:spcBef>
        <a:spcAft>
          <a:spcPct val="0"/>
        </a:spcAft>
        <a:defRPr kumimoji="1" sz="4200">
          <a:solidFill>
            <a:schemeClr val="tx2"/>
          </a:solidFill>
          <a:latin typeface="Garamond" pitchFamily="18" charset="0"/>
          <a:ea typeface="標楷體" pitchFamily="65" charset="-12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2600" baseline="0">
          <a:solidFill>
            <a:schemeClr val="tx1"/>
          </a:solidFill>
          <a:latin typeface="Times New Roman" pitchFamily="18" charset="0"/>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400" baseline="0">
          <a:solidFill>
            <a:schemeClr val="tx1"/>
          </a:solidFill>
          <a:latin typeface="Times New Roman" pitchFamily="18" charset="0"/>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baseline="0">
          <a:solidFill>
            <a:schemeClr val="tx1"/>
          </a:solidFill>
          <a:latin typeface="Times New Roman" pitchFamily="18" charset="0"/>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baseline="0">
          <a:solidFill>
            <a:schemeClr val="tx1"/>
          </a:solidFill>
          <a:latin typeface="Times New Roman" pitchFamily="18" charset="0"/>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baseline="0">
          <a:solidFill>
            <a:schemeClr val="tx1"/>
          </a:solidFill>
          <a:latin typeface="Times New Roman" pitchFamily="18" charset="0"/>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chu@mail.cgu.edu.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__5.docx"/><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468313" y="2708920"/>
            <a:ext cx="8424167" cy="3456384"/>
          </a:xfrm>
        </p:spPr>
        <p:txBody>
          <a:bodyPr>
            <a:normAutofit/>
          </a:bodyPr>
          <a:lstStyle/>
          <a:p>
            <a:pPr algn="ctr" eaLnBrk="1" hangingPunct="1">
              <a:spcBef>
                <a:spcPct val="0"/>
              </a:spcBef>
              <a:defRPr/>
            </a:pPr>
            <a:r>
              <a:rPr lang="en-US" altLang="zh-TW" sz="2800" b="1" kern="1200" dirty="0" smtClean="0">
                <a:latin typeface="Times New Roman" pitchFamily="18" charset="0"/>
                <a:cs typeface="Times New Roman" pitchFamily="18" charset="0"/>
              </a:rPr>
              <a:t>Lai-Chu See, Ph.D.</a:t>
            </a:r>
          </a:p>
          <a:p>
            <a:pPr algn="ctr" eaLnBrk="1" hangingPunct="1">
              <a:spcBef>
                <a:spcPct val="0"/>
              </a:spcBef>
              <a:defRPr/>
            </a:pPr>
            <a:r>
              <a:rPr lang="en-US" altLang="zh-TW" sz="2800" b="1" kern="1200" dirty="0" smtClean="0">
                <a:latin typeface="Times New Roman" pitchFamily="18" charset="0"/>
                <a:cs typeface="Times New Roman" pitchFamily="18" charset="0"/>
              </a:rPr>
              <a:t>Professor </a:t>
            </a:r>
            <a:endParaRPr lang="zh-TW" altLang="zh-TW" sz="2800" b="1" kern="1200" dirty="0">
              <a:latin typeface="Times New Roman" pitchFamily="18" charset="0"/>
              <a:cs typeface="Times New Roman" pitchFamily="18" charset="0"/>
            </a:endParaRPr>
          </a:p>
          <a:p>
            <a:pPr algn="ctr" eaLnBrk="1" hangingPunct="1">
              <a:spcBef>
                <a:spcPct val="0"/>
              </a:spcBef>
              <a:defRPr/>
            </a:pPr>
            <a:r>
              <a:rPr lang="en-US" altLang="zh-TW" sz="2800" b="1" kern="1200" dirty="0">
                <a:latin typeface="Times New Roman" pitchFamily="18" charset="0"/>
                <a:cs typeface="Times New Roman" pitchFamily="18" charset="0"/>
              </a:rPr>
              <a:t>Department of Public Health, College of Medicine, Chang Gung University, </a:t>
            </a:r>
            <a:r>
              <a:rPr lang="en-US" altLang="zh-TW" sz="2800" b="1" kern="1200" dirty="0" smtClean="0">
                <a:latin typeface="Times New Roman" pitchFamily="18" charset="0"/>
                <a:cs typeface="Times New Roman" pitchFamily="18" charset="0"/>
              </a:rPr>
              <a:t>Taiwan</a:t>
            </a:r>
          </a:p>
          <a:p>
            <a:pPr algn="ctr" eaLnBrk="1" hangingPunct="1">
              <a:spcBef>
                <a:spcPct val="0"/>
              </a:spcBef>
              <a:defRPr/>
            </a:pPr>
            <a:endParaRPr lang="zh-TW" altLang="zh-TW" sz="2800" b="1" kern="1200" dirty="0">
              <a:latin typeface="Times New Roman" pitchFamily="18" charset="0"/>
              <a:cs typeface="Times New Roman" pitchFamily="18" charset="0"/>
            </a:endParaRPr>
          </a:p>
          <a:p>
            <a:pPr algn="ctr" eaLnBrk="1" hangingPunct="1">
              <a:spcBef>
                <a:spcPct val="0"/>
              </a:spcBef>
              <a:defRPr/>
            </a:pPr>
            <a:r>
              <a:rPr lang="en-US" altLang="zh-TW" sz="2800" b="1" kern="1200" dirty="0">
                <a:latin typeface="Times New Roman" pitchFamily="18" charset="0"/>
                <a:cs typeface="Times New Roman" pitchFamily="18" charset="0"/>
              </a:rPr>
              <a:t>Email: </a:t>
            </a:r>
            <a:r>
              <a:rPr lang="en-US" altLang="zh-TW" sz="2800" b="1" kern="1200" dirty="0">
                <a:latin typeface="Times New Roman" pitchFamily="18" charset="0"/>
                <a:cs typeface="Times New Roman" pitchFamily="18" charset="0"/>
                <a:hlinkClick r:id="rId3"/>
              </a:rPr>
              <a:t>lichu@mail.cgu.edu.tw</a:t>
            </a:r>
            <a:endParaRPr lang="zh-TW" altLang="zh-TW" sz="2800" b="1" kern="1200" dirty="0">
              <a:latin typeface="Times New Roman" pitchFamily="18" charset="0"/>
              <a:cs typeface="Times New Roman" pitchFamily="18" charset="0"/>
            </a:endParaRPr>
          </a:p>
          <a:p>
            <a:pPr>
              <a:lnSpc>
                <a:spcPct val="150000"/>
              </a:lnSpc>
              <a:spcBef>
                <a:spcPts val="0"/>
              </a:spcBef>
              <a:spcAft>
                <a:spcPts val="0"/>
              </a:spcAft>
              <a:defRPr/>
            </a:pPr>
            <a:endParaRPr lang="zh-TW" altLang="en-US" sz="2400" dirty="0" smtClean="0">
              <a:latin typeface="Times New Roman" panose="02020603050405020304" pitchFamily="18" charset="0"/>
              <a:cs typeface="Times New Roman" panose="02020603050405020304" pitchFamily="18" charset="0"/>
            </a:endParaRPr>
          </a:p>
        </p:txBody>
      </p:sp>
      <p:sp>
        <p:nvSpPr>
          <p:cNvPr id="2053" name="Text Box 5"/>
          <p:cNvSpPr txBox="1">
            <a:spLocks noChangeArrowheads="1"/>
          </p:cNvSpPr>
          <p:nvPr/>
        </p:nvSpPr>
        <p:spPr bwMode="auto">
          <a:xfrm>
            <a:off x="395288" y="1484313"/>
            <a:ext cx="8497887" cy="1569660"/>
          </a:xfrm>
          <a:prstGeom prst="rect">
            <a:avLst/>
          </a:prstGeom>
          <a:noFill/>
          <a:ln w="9525">
            <a:noFill/>
            <a:miter lim="800000"/>
            <a:headEnd/>
            <a:tailEnd/>
          </a:ln>
          <a:effectLst/>
        </p:spPr>
        <p:txBody>
          <a:bodyPr>
            <a:spAutoFit/>
          </a:bodyPr>
          <a:lstStyle/>
          <a:p>
            <a:pPr algn="ctr" eaLnBrk="1" hangingPunct="1">
              <a:defRPr/>
            </a:pPr>
            <a:r>
              <a:rPr lang="en-US" altLang="zh-TW" sz="2800" b="1" dirty="0">
                <a:ea typeface="+mn-ea"/>
                <a:cs typeface="Times New Roman" pitchFamily="18" charset="0"/>
              </a:rPr>
              <a:t>A preliminary finding of implementing community-based hospice care in New Taipei City, Taiwan</a:t>
            </a:r>
            <a:endParaRPr lang="zh-TW" altLang="en-US" sz="2800" b="1" dirty="0" smtClean="0">
              <a:ea typeface="+mn-ea"/>
              <a:cs typeface="Times New Roman" pitchFamily="18" charset="0"/>
            </a:endParaRPr>
          </a:p>
          <a:p>
            <a:pPr eaLnBrk="1" hangingPunct="1">
              <a:defRPr/>
            </a:pPr>
            <a:endParaRPr lang="en-US" altLang="zh-TW" sz="4000" dirty="0">
              <a:effectLst>
                <a:outerShdw blurRad="38100" dist="38100" dir="2700000" algn="tl">
                  <a:srgbClr val="C0C0C0"/>
                </a:outerShdw>
              </a:effectLst>
              <a:latin typeface="+mn-ea"/>
              <a:ea typeface="+mn-ea"/>
            </a:endParaRPr>
          </a:p>
        </p:txBody>
      </p:sp>
      <p:sp>
        <p:nvSpPr>
          <p:cNvPr id="5124" name="投影片編號版面配置區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B4B56A38-7EF3-44DE-8043-D31DFA0CFE16}" type="slidenum">
              <a:rPr kumimoji="0" lang="en-US" altLang="zh-TW" smtClean="0">
                <a:latin typeface="Garamond" pitchFamily="18" charset="0"/>
                <a:ea typeface="新細明體" pitchFamily="18" charset="-120"/>
              </a:rPr>
              <a:pPr/>
              <a:t>1</a:t>
            </a:fld>
            <a:endParaRPr kumimoji="0" lang="en-US" altLang="zh-TW" smtClean="0">
              <a:latin typeface="Garamond" pitchFamily="18" charset="0"/>
              <a:ea typeface="新細明體" pitchFamily="18"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_6</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endParaRPr lang="en-US" altLang="zh-TW" dirty="0" smtClean="0"/>
          </a:p>
          <a:p>
            <a:pPr marL="0" indent="0">
              <a:buNone/>
            </a:pPr>
            <a:endParaRPr lang="en-US" altLang="zh-TW" dirty="0" smtClean="0"/>
          </a:p>
          <a:p>
            <a:pPr marL="0" indent="0">
              <a:buNone/>
            </a:pPr>
            <a:endParaRPr lang="en-US" altLang="zh-TW" dirty="0" smtClean="0"/>
          </a:p>
          <a:p>
            <a:pPr marL="344487" lvl="1" indent="0" eaLnBrk="1" hangingPunct="1">
              <a:lnSpc>
                <a:spcPct val="150000"/>
              </a:lnSpc>
              <a:spcBef>
                <a:spcPct val="0"/>
              </a:spcBef>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10</a:t>
            </a:fld>
            <a:endParaRPr kumimoji="0" lang="en-US" altLang="zh-TW" smtClean="0">
              <a:latin typeface="Garamond" pitchFamily="18" charset="0"/>
              <a:ea typeface="新細明體" pitchFamily="18" charset="-12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42" y="1305000"/>
            <a:ext cx="8188916" cy="4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0068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_7</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344487" lvl="1" indent="0" eaLnBrk="1" hangingPunct="1">
              <a:lnSpc>
                <a:spcPct val="150000"/>
              </a:lnSpc>
              <a:spcBef>
                <a:spcPct val="0"/>
              </a:spcBef>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11</a:t>
            </a:fld>
            <a:endParaRPr kumimoji="0" lang="en-US" altLang="zh-TW" smtClean="0">
              <a:latin typeface="Garamond" pitchFamily="18" charset="0"/>
              <a:ea typeface="新細明體" pitchFamily="18" charset="-120"/>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669" y="980728"/>
            <a:ext cx="6570663" cy="54768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694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_7</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smtClean="0"/>
              <a:t>6.1 New </a:t>
            </a:r>
            <a:r>
              <a:rPr lang="en-US" altLang="zh-TW" sz="3200" b="1" dirty="0"/>
              <a:t>Taipei City </a:t>
            </a:r>
            <a:r>
              <a:rPr lang="en-US" altLang="zh-TW" sz="3200" b="1" dirty="0" smtClean="0"/>
              <a:t>Government, Taiwan</a:t>
            </a:r>
            <a:endParaRPr lang="en-US" altLang="zh-TW" sz="3200" dirty="0" smtClean="0"/>
          </a:p>
          <a:p>
            <a:r>
              <a:rPr lang="en-US" altLang="zh-TW" dirty="0" smtClean="0"/>
              <a:t>link </a:t>
            </a:r>
            <a:r>
              <a:rPr lang="en-US" altLang="zh-TW" dirty="0"/>
              <a:t>to </a:t>
            </a:r>
            <a:r>
              <a:rPr lang="en-US" altLang="zh-TW" dirty="0" smtClean="0"/>
              <a:t>7 </a:t>
            </a:r>
            <a:r>
              <a:rPr lang="en-US" altLang="zh-TW" dirty="0"/>
              <a:t>hospitals to provide the service. </a:t>
            </a:r>
            <a:endParaRPr lang="en-US" altLang="zh-TW" dirty="0" smtClean="0"/>
          </a:p>
          <a:p>
            <a:r>
              <a:rPr lang="en-US" altLang="zh-TW" dirty="0" smtClean="0"/>
              <a:t>patient </a:t>
            </a:r>
            <a:r>
              <a:rPr lang="en-US" altLang="zh-TW" dirty="0"/>
              <a:t>is expected to live 3 months or less, he/she stay either at home or at a nursing home, or at an institute.  </a:t>
            </a:r>
            <a:endParaRPr lang="en-US" altLang="zh-TW" dirty="0" smtClean="0"/>
          </a:p>
          <a:p>
            <a:r>
              <a:rPr lang="en-US" altLang="zh-TW" dirty="0" smtClean="0"/>
              <a:t>hospice </a:t>
            </a:r>
            <a:r>
              <a:rPr lang="en-US" altLang="zh-TW" dirty="0"/>
              <a:t>staff make regular visits to assess the patient and provide additional care or other services 3-4 times a month. </a:t>
            </a:r>
            <a:endParaRPr lang="en-US" altLang="zh-TW" dirty="0" smtClean="0"/>
          </a:p>
          <a:p>
            <a:r>
              <a:rPr lang="en-US" altLang="zh-TW" dirty="0" smtClean="0"/>
              <a:t>The </a:t>
            </a:r>
            <a:r>
              <a:rPr lang="en-US" altLang="zh-TW" dirty="0"/>
              <a:t>patient only pays the travel expense, the fee of medicine and medical device not covered by National Health Insurance</a:t>
            </a:r>
            <a:r>
              <a:rPr lang="en-US" altLang="zh-TW" dirty="0" smtClean="0"/>
              <a:t>.</a:t>
            </a:r>
            <a:endParaRPr lang="zh-TW" altLang="zh-TW" dirty="0"/>
          </a:p>
          <a:p>
            <a:pPr marL="344487" lvl="1" indent="0" eaLnBrk="1" hangingPunct="1">
              <a:lnSpc>
                <a:spcPct val="150000"/>
              </a:lnSpc>
              <a:spcBef>
                <a:spcPct val="0"/>
              </a:spcBef>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12</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1733552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Aims</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eaLnBrk="1" hangingPunct="1">
              <a:lnSpc>
                <a:spcPct val="150000"/>
              </a:lnSpc>
              <a:spcBef>
                <a:spcPct val="0"/>
              </a:spcBef>
              <a:defRPr/>
            </a:pPr>
            <a:r>
              <a:rPr lang="en-US" altLang="zh-TW" dirty="0"/>
              <a:t>Find out the use, satisfaction, score of good death, physical and spiritual change at last month before death.</a:t>
            </a: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13</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2838464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a:t>Material &amp; </a:t>
            </a:r>
            <a:r>
              <a:rPr lang="en-US" altLang="zh-TW" b="1" dirty="0" smtClean="0"/>
              <a:t>Methods_1</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a:t>1. Study design</a:t>
            </a:r>
            <a:endParaRPr lang="zh-TW" altLang="zh-TW" sz="3200" dirty="0"/>
          </a:p>
          <a:p>
            <a:r>
              <a:rPr lang="en-US" altLang="zh-TW" dirty="0"/>
              <a:t>Secondary data analysis. </a:t>
            </a:r>
            <a:endParaRPr lang="en-US" altLang="zh-TW" dirty="0" smtClean="0"/>
          </a:p>
          <a:p>
            <a:r>
              <a:rPr lang="en-US" altLang="zh-TW" dirty="0" smtClean="0"/>
              <a:t>Patients </a:t>
            </a:r>
            <a:r>
              <a:rPr lang="en-US" altLang="zh-TW" dirty="0"/>
              <a:t>were those who received community-based hospice care at New Taipei </a:t>
            </a:r>
            <a:r>
              <a:rPr lang="en-US" altLang="zh-TW" dirty="0" smtClean="0"/>
              <a:t>City Government </a:t>
            </a:r>
            <a:r>
              <a:rPr lang="en-US" altLang="zh-TW" dirty="0"/>
              <a:t>from July 2013 till May 2014. </a:t>
            </a:r>
            <a:endParaRPr lang="en-US" altLang="zh-TW" dirty="0" smtClean="0"/>
          </a:p>
          <a:p>
            <a:r>
              <a:rPr lang="en-US" altLang="zh-TW" dirty="0" smtClean="0"/>
              <a:t>We </a:t>
            </a:r>
            <a:r>
              <a:rPr lang="en-US" altLang="zh-TW" dirty="0"/>
              <a:t>had obtained approval from IRB of CGMH.</a:t>
            </a: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14</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1473298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a:t>Material &amp; </a:t>
            </a:r>
            <a:r>
              <a:rPr lang="en-US" altLang="zh-TW" b="1" dirty="0" smtClean="0"/>
              <a:t>Methods_2</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a:latin typeface="Times New Roman" pitchFamily="18" charset="0"/>
                <a:cs typeface="Times New Roman" pitchFamily="18" charset="0"/>
              </a:rPr>
              <a:t>2. </a:t>
            </a:r>
            <a:r>
              <a:rPr lang="en-US" altLang="zh-TW" sz="3200" b="1" dirty="0" smtClean="0">
                <a:latin typeface="Times New Roman" pitchFamily="18" charset="0"/>
                <a:cs typeface="Times New Roman" pitchFamily="18" charset="0"/>
              </a:rPr>
              <a:t>Variables</a:t>
            </a:r>
          </a:p>
          <a:p>
            <a:r>
              <a:rPr lang="en-US" altLang="zh-TW" dirty="0">
                <a:latin typeface="Times New Roman" pitchFamily="18" charset="0"/>
                <a:cs typeface="Times New Roman" pitchFamily="18" charset="0"/>
              </a:rPr>
              <a:t>(1) demographic, disease, caregiver (Table 1)</a:t>
            </a:r>
            <a:endParaRPr lang="zh-TW"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(2) information source and sign relevant document (Table 2) </a:t>
            </a:r>
            <a:endParaRPr lang="zh-TW"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(3) physical, </a:t>
            </a:r>
            <a:r>
              <a:rPr lang="en-US" altLang="zh-TW" dirty="0" err="1" smtClean="0">
                <a:latin typeface="Times New Roman" pitchFamily="18" charset="0"/>
                <a:cs typeface="Times New Roman" pitchFamily="18" charset="0"/>
              </a:rPr>
              <a:t>psychologicial</a:t>
            </a:r>
            <a:r>
              <a:rPr lang="en-US" altLang="zh-TW" dirty="0" smtClean="0">
                <a:latin typeface="Times New Roman" pitchFamily="18" charset="0"/>
                <a:cs typeface="Times New Roman" pitchFamily="18" charset="0"/>
              </a:rPr>
              <a:t> , </a:t>
            </a:r>
            <a:r>
              <a:rPr lang="en-US" altLang="zh-TW" dirty="0">
                <a:latin typeface="Times New Roman" pitchFamily="18" charset="0"/>
                <a:cs typeface="Times New Roman" pitchFamily="18" charset="0"/>
              </a:rPr>
              <a:t>spiritual change a month before death (score from 0-4) (Figure 1-3)</a:t>
            </a:r>
            <a:endParaRPr lang="zh-TW"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(4) preparation of good death (Table 3)</a:t>
            </a:r>
            <a:endParaRPr lang="zh-TW"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(5) scores of good death (score from 0-3) (Table 3)</a:t>
            </a:r>
            <a:endParaRPr lang="zh-TW"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(6) satisfaction of the program (0-5) (Table 5) </a:t>
            </a:r>
            <a:endParaRPr lang="zh-TW" altLang="zh-TW" dirty="0">
              <a:latin typeface="Times New Roman" pitchFamily="18" charset="0"/>
              <a:cs typeface="Times New Roman" pitchFamily="18" charset="0"/>
            </a:endParaRPr>
          </a:p>
          <a:p>
            <a:pPr marL="0" indent="0">
              <a:buNone/>
            </a:pP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15</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1728925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a:t>Material &amp; </a:t>
            </a:r>
            <a:r>
              <a:rPr lang="en-US" altLang="zh-TW" b="1" dirty="0" smtClean="0"/>
              <a:t>Methods_3</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a:t>3. Statistical analysis</a:t>
            </a:r>
            <a:endParaRPr lang="zh-TW" altLang="zh-TW" sz="3200" dirty="0"/>
          </a:p>
          <a:p>
            <a:r>
              <a:rPr lang="en-US" altLang="zh-TW" dirty="0"/>
              <a:t>Descriptive statistics and paired t-test</a:t>
            </a: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16</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2053849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Results_1</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smtClean="0"/>
              <a:t>Table 1a. Demographic characteristics</a:t>
            </a: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17</a:t>
            </a:fld>
            <a:endParaRPr kumimoji="0" lang="en-US" altLang="zh-TW" smtClean="0">
              <a:latin typeface="Garamond" pitchFamily="18" charset="0"/>
              <a:ea typeface="新細明體" pitchFamily="18"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977638685"/>
              </p:ext>
            </p:extLst>
          </p:nvPr>
        </p:nvGraphicFramePr>
        <p:xfrm>
          <a:off x="899592" y="1916832"/>
          <a:ext cx="8171389" cy="3344392"/>
        </p:xfrm>
        <a:graphic>
          <a:graphicData uri="http://schemas.openxmlformats.org/presentationml/2006/ole">
            <mc:AlternateContent xmlns:mc="http://schemas.openxmlformats.org/markup-compatibility/2006">
              <mc:Choice xmlns:v="urn:schemas-microsoft-com:vml" Requires="v">
                <p:oleObj spid="_x0000_s2072" name="文件" r:id="rId3" imgW="6919020" imgH="2800534" progId="Word.Document.12">
                  <p:embed/>
                </p:oleObj>
              </mc:Choice>
              <mc:Fallback>
                <p:oleObj name="文件" r:id="rId3" imgW="6919020" imgH="2800534" progId="Word.Document.12">
                  <p:embed/>
                  <p:pic>
                    <p:nvPicPr>
                      <p:cNvPr id="0" name=""/>
                      <p:cNvPicPr/>
                      <p:nvPr/>
                    </p:nvPicPr>
                    <p:blipFill>
                      <a:blip r:embed="rId4"/>
                      <a:stretch>
                        <a:fillRect/>
                      </a:stretch>
                    </p:blipFill>
                    <p:spPr>
                      <a:xfrm>
                        <a:off x="899592" y="1916832"/>
                        <a:ext cx="8171389" cy="3344392"/>
                      </a:xfrm>
                      <a:prstGeom prst="rect">
                        <a:avLst/>
                      </a:prstGeom>
                    </p:spPr>
                  </p:pic>
                </p:oleObj>
              </mc:Fallback>
            </mc:AlternateContent>
          </a:graphicData>
        </a:graphic>
      </p:graphicFrame>
    </p:spTree>
    <p:extLst>
      <p:ext uri="{BB962C8B-B14F-4D97-AF65-F5344CB8AC3E}">
        <p14:creationId xmlns:p14="http://schemas.microsoft.com/office/powerpoint/2010/main" val="973923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Results_2</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smtClean="0"/>
              <a:t>Table 1b. Disease characteristics</a:t>
            </a: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18</a:t>
            </a:fld>
            <a:endParaRPr kumimoji="0" lang="en-US" altLang="zh-TW" smtClean="0">
              <a:latin typeface="Garamond" pitchFamily="18" charset="0"/>
              <a:ea typeface="新細明體" pitchFamily="18"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348630614"/>
              </p:ext>
            </p:extLst>
          </p:nvPr>
        </p:nvGraphicFramePr>
        <p:xfrm>
          <a:off x="827584" y="1988840"/>
          <a:ext cx="7782891" cy="2353419"/>
        </p:xfrm>
        <a:graphic>
          <a:graphicData uri="http://schemas.openxmlformats.org/presentationml/2006/ole">
            <mc:AlternateContent xmlns:mc="http://schemas.openxmlformats.org/markup-compatibility/2006">
              <mc:Choice xmlns:v="urn:schemas-microsoft-com:vml" Requires="v">
                <p:oleObj spid="_x0000_s1049" name="文件" r:id="rId3" imgW="6993259" imgH="2114711" progId="Word.Document.12">
                  <p:embed/>
                </p:oleObj>
              </mc:Choice>
              <mc:Fallback>
                <p:oleObj name="文件" r:id="rId3" imgW="6993259" imgH="2114711" progId="Word.Document.12">
                  <p:embed/>
                  <p:pic>
                    <p:nvPicPr>
                      <p:cNvPr id="0" name=""/>
                      <p:cNvPicPr/>
                      <p:nvPr/>
                    </p:nvPicPr>
                    <p:blipFill>
                      <a:blip r:embed="rId4"/>
                      <a:stretch>
                        <a:fillRect/>
                      </a:stretch>
                    </p:blipFill>
                    <p:spPr>
                      <a:xfrm>
                        <a:off x="827584" y="1988840"/>
                        <a:ext cx="7782891" cy="2353419"/>
                      </a:xfrm>
                      <a:prstGeom prst="rect">
                        <a:avLst/>
                      </a:prstGeom>
                    </p:spPr>
                  </p:pic>
                </p:oleObj>
              </mc:Fallback>
            </mc:AlternateContent>
          </a:graphicData>
        </a:graphic>
      </p:graphicFrame>
    </p:spTree>
    <p:extLst>
      <p:ext uri="{BB962C8B-B14F-4D97-AF65-F5344CB8AC3E}">
        <p14:creationId xmlns:p14="http://schemas.microsoft.com/office/powerpoint/2010/main" val="2081276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Results_3</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smtClean="0"/>
              <a:t>Table 1c. Caregiver characteristics </a:t>
            </a: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19</a:t>
            </a:fld>
            <a:endParaRPr kumimoji="0" lang="en-US" altLang="zh-TW" smtClean="0">
              <a:latin typeface="Garamond" pitchFamily="18" charset="0"/>
              <a:ea typeface="新細明體" pitchFamily="18"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3256836491"/>
              </p:ext>
            </p:extLst>
          </p:nvPr>
        </p:nvGraphicFramePr>
        <p:xfrm>
          <a:off x="899592" y="1844824"/>
          <a:ext cx="7772342" cy="2798043"/>
        </p:xfrm>
        <a:graphic>
          <a:graphicData uri="http://schemas.openxmlformats.org/presentationml/2006/ole">
            <mc:AlternateContent xmlns:mc="http://schemas.openxmlformats.org/markup-compatibility/2006">
              <mc:Choice xmlns:v="urn:schemas-microsoft-com:vml" Requires="v">
                <p:oleObj spid="_x0000_s3096" name="文件" r:id="rId3" imgW="7143908" imgH="2571926" progId="Word.Document.12">
                  <p:embed/>
                </p:oleObj>
              </mc:Choice>
              <mc:Fallback>
                <p:oleObj name="文件" r:id="rId3" imgW="7143908" imgH="2571926" progId="Word.Document.12">
                  <p:embed/>
                  <p:pic>
                    <p:nvPicPr>
                      <p:cNvPr id="0" name=""/>
                      <p:cNvPicPr/>
                      <p:nvPr/>
                    </p:nvPicPr>
                    <p:blipFill>
                      <a:blip r:embed="rId4"/>
                      <a:stretch>
                        <a:fillRect/>
                      </a:stretch>
                    </p:blipFill>
                    <p:spPr>
                      <a:xfrm>
                        <a:off x="899592" y="1844824"/>
                        <a:ext cx="7772342" cy="2798043"/>
                      </a:xfrm>
                      <a:prstGeom prst="rect">
                        <a:avLst/>
                      </a:prstGeom>
                    </p:spPr>
                  </p:pic>
                </p:oleObj>
              </mc:Fallback>
            </mc:AlternateContent>
          </a:graphicData>
        </a:graphic>
      </p:graphicFrame>
    </p:spTree>
    <p:extLst>
      <p:ext uri="{BB962C8B-B14F-4D97-AF65-F5344CB8AC3E}">
        <p14:creationId xmlns:p14="http://schemas.microsoft.com/office/powerpoint/2010/main" val="578003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_1</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17462" indent="0" eaLnBrk="1" hangingPunct="1">
              <a:lnSpc>
                <a:spcPct val="150000"/>
              </a:lnSpc>
              <a:spcBef>
                <a:spcPct val="0"/>
              </a:spcBef>
              <a:buNone/>
              <a:defRPr/>
            </a:pPr>
            <a:r>
              <a:rPr lang="en-US" altLang="zh-TW" sz="3200" b="1" dirty="0" smtClean="0"/>
              <a:t>1. Good </a:t>
            </a:r>
            <a:r>
              <a:rPr lang="en-US" altLang="zh-TW" sz="3200" b="1" dirty="0"/>
              <a:t>death (</a:t>
            </a:r>
            <a:r>
              <a:rPr lang="en-US" altLang="zh-TW" sz="3200" b="1" dirty="0" smtClean="0"/>
              <a:t>Weisman)</a:t>
            </a:r>
          </a:p>
          <a:p>
            <a:pPr marL="474662" indent="-457200" eaLnBrk="1" hangingPunct="1">
              <a:lnSpc>
                <a:spcPct val="150000"/>
              </a:lnSpc>
              <a:spcBef>
                <a:spcPct val="0"/>
              </a:spcBef>
              <a:defRPr/>
            </a:pPr>
            <a:r>
              <a:rPr lang="en-US" altLang="zh-TW" dirty="0" smtClean="0"/>
              <a:t>Awareness </a:t>
            </a:r>
            <a:r>
              <a:rPr lang="en-US" altLang="zh-TW" dirty="0"/>
              <a:t>of the </a:t>
            </a:r>
            <a:r>
              <a:rPr lang="en-US" altLang="zh-TW" dirty="0" smtClean="0"/>
              <a:t>death,</a:t>
            </a:r>
          </a:p>
          <a:p>
            <a:pPr marL="474662" indent="-457200" eaLnBrk="1" hangingPunct="1">
              <a:lnSpc>
                <a:spcPct val="150000"/>
              </a:lnSpc>
              <a:spcBef>
                <a:spcPct val="0"/>
              </a:spcBef>
              <a:defRPr/>
            </a:pPr>
            <a:r>
              <a:rPr lang="en-US" altLang="zh-TW" dirty="0" smtClean="0"/>
              <a:t>Accepting </a:t>
            </a:r>
            <a:r>
              <a:rPr lang="en-US" altLang="zh-TW" dirty="0"/>
              <a:t>it </a:t>
            </a:r>
            <a:r>
              <a:rPr lang="en-US" altLang="zh-TW" dirty="0" smtClean="0"/>
              <a:t>peacefully,</a:t>
            </a:r>
          </a:p>
          <a:p>
            <a:pPr marL="474662" indent="-457200" eaLnBrk="1" hangingPunct="1">
              <a:lnSpc>
                <a:spcPct val="150000"/>
              </a:lnSpc>
              <a:spcBef>
                <a:spcPct val="0"/>
              </a:spcBef>
              <a:defRPr/>
            </a:pPr>
            <a:r>
              <a:rPr lang="en-US" altLang="zh-TW" dirty="0" smtClean="0"/>
              <a:t>Arranging </a:t>
            </a:r>
            <a:r>
              <a:rPr lang="en-US" altLang="zh-TW" dirty="0"/>
              <a:t>one’s will </a:t>
            </a:r>
            <a:r>
              <a:rPr lang="en-US" altLang="zh-TW" dirty="0" smtClean="0"/>
              <a:t>properly,</a:t>
            </a:r>
          </a:p>
          <a:p>
            <a:pPr marL="474662" indent="-457200" eaLnBrk="1" hangingPunct="1">
              <a:lnSpc>
                <a:spcPct val="150000"/>
              </a:lnSpc>
              <a:spcBef>
                <a:spcPct val="0"/>
              </a:spcBef>
              <a:defRPr/>
            </a:pPr>
            <a:r>
              <a:rPr lang="en-US" altLang="zh-TW" dirty="0" smtClean="0"/>
              <a:t>Timing </a:t>
            </a:r>
            <a:r>
              <a:rPr lang="en-US" altLang="zh-TW" dirty="0"/>
              <a:t>the death appropriately.</a:t>
            </a:r>
            <a:endParaRPr lang="zh-TW" altLang="zh-TW" dirty="0"/>
          </a:p>
          <a:p>
            <a:pPr lvl="1" eaLnBrk="1" hangingPunct="1">
              <a:lnSpc>
                <a:spcPct val="150000"/>
              </a:lnSpc>
              <a:spcBef>
                <a:spcPct val="0"/>
              </a:spcBef>
              <a:buFont typeface="Wingdings" pitchFamily="2" charset="2"/>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a:t>
            </a:fld>
            <a:endParaRPr kumimoji="0" lang="en-US" altLang="zh-TW" smtClean="0">
              <a:latin typeface="Garamond" pitchFamily="18" charset="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Results_4</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a:t>Table </a:t>
            </a:r>
            <a:r>
              <a:rPr lang="en-US" altLang="zh-TW" b="1" dirty="0" smtClean="0"/>
              <a:t>2. </a:t>
            </a:r>
            <a:r>
              <a:rPr lang="en-US" altLang="zh-TW" b="1" dirty="0"/>
              <a:t>Information source </a:t>
            </a:r>
            <a:r>
              <a:rPr lang="en-US" altLang="zh-TW" b="1" dirty="0" smtClean="0"/>
              <a:t>and </a:t>
            </a:r>
            <a:r>
              <a:rPr lang="en-US" altLang="zh-TW" b="1" dirty="0"/>
              <a:t>sign relevant </a:t>
            </a:r>
            <a:r>
              <a:rPr lang="en-US" altLang="zh-TW" b="1" dirty="0" smtClean="0"/>
              <a:t>documents </a:t>
            </a:r>
            <a:r>
              <a:rPr lang="en-US" altLang="zh-TW" b="1" dirty="0"/>
              <a:t>(n=40</a:t>
            </a:r>
            <a:r>
              <a:rPr lang="en-US" altLang="zh-TW" b="1" dirty="0" smtClean="0"/>
              <a:t>)</a:t>
            </a:r>
          </a:p>
          <a:p>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20</a:t>
            </a:fld>
            <a:endParaRPr kumimoji="0" lang="en-US" altLang="zh-TW" smtClean="0">
              <a:latin typeface="Garamond" pitchFamily="18" charset="0"/>
              <a:ea typeface="新細明體" pitchFamily="18"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1219021757"/>
              </p:ext>
            </p:extLst>
          </p:nvPr>
        </p:nvGraphicFramePr>
        <p:xfrm>
          <a:off x="899592" y="2204864"/>
          <a:ext cx="7344816" cy="3742277"/>
        </p:xfrm>
        <a:graphic>
          <a:graphicData uri="http://schemas.openxmlformats.org/presentationml/2006/ole">
            <mc:AlternateContent xmlns:mc="http://schemas.openxmlformats.org/markup-compatibility/2006">
              <mc:Choice xmlns:v="urn:schemas-microsoft-com:vml" Requires="v">
                <p:oleObj spid="_x0000_s4120" name="文件" r:id="rId3" imgW="6842609" imgH="3486357" progId="Word.Document.12">
                  <p:embed/>
                </p:oleObj>
              </mc:Choice>
              <mc:Fallback>
                <p:oleObj name="文件" r:id="rId3" imgW="6842609" imgH="3486357" progId="Word.Document.12">
                  <p:embed/>
                  <p:pic>
                    <p:nvPicPr>
                      <p:cNvPr id="0" name=""/>
                      <p:cNvPicPr/>
                      <p:nvPr/>
                    </p:nvPicPr>
                    <p:blipFill>
                      <a:blip r:embed="rId4"/>
                      <a:stretch>
                        <a:fillRect/>
                      </a:stretch>
                    </p:blipFill>
                    <p:spPr>
                      <a:xfrm>
                        <a:off x="899592" y="2204864"/>
                        <a:ext cx="7344816" cy="3742277"/>
                      </a:xfrm>
                      <a:prstGeom prst="rect">
                        <a:avLst/>
                      </a:prstGeom>
                    </p:spPr>
                  </p:pic>
                </p:oleObj>
              </mc:Fallback>
            </mc:AlternateContent>
          </a:graphicData>
        </a:graphic>
      </p:graphicFrame>
    </p:spTree>
    <p:extLst>
      <p:ext uri="{BB962C8B-B14F-4D97-AF65-F5344CB8AC3E}">
        <p14:creationId xmlns:p14="http://schemas.microsoft.com/office/powerpoint/2010/main" val="155281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Results_5</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a:t>Fig. </a:t>
            </a:r>
            <a:r>
              <a:rPr lang="en-US" altLang="zh-TW" b="1" dirty="0" smtClean="0"/>
              <a:t>1. Awareness </a:t>
            </a:r>
            <a:r>
              <a:rPr lang="en-US" altLang="zh-TW" b="1" dirty="0"/>
              <a:t>of the </a:t>
            </a:r>
            <a:r>
              <a:rPr lang="en-US" altLang="zh-TW" b="1" dirty="0" smtClean="0"/>
              <a:t>illness and communication</a:t>
            </a:r>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21</a:t>
            </a:fld>
            <a:endParaRPr kumimoji="0" lang="en-US" altLang="zh-TW" smtClean="0">
              <a:latin typeface="Garamond" pitchFamily="18" charset="0"/>
              <a:ea typeface="新細明體" pitchFamily="18" charset="-12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726917" cy="401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354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Results_6</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a:t>Fig. </a:t>
            </a:r>
            <a:r>
              <a:rPr lang="en-US" altLang="zh-TW" b="1" dirty="0" smtClean="0"/>
              <a:t>2. Change </a:t>
            </a:r>
            <a:r>
              <a:rPr lang="en-US" altLang="zh-TW" b="1" dirty="0"/>
              <a:t>of patient’s symptom</a:t>
            </a:r>
            <a:endParaRPr lang="zh-TW" altLang="zh-TW" dirty="0"/>
          </a:p>
          <a:p>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22</a:t>
            </a:fld>
            <a:endParaRPr kumimoji="0" lang="en-US" altLang="zh-TW" smtClean="0">
              <a:latin typeface="Garamond" pitchFamily="18" charset="0"/>
              <a:ea typeface="新細明體" pitchFamily="18" charset="-12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724492" cy="40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741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Results_7</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a:t>Fig. </a:t>
            </a:r>
            <a:r>
              <a:rPr lang="en-US" altLang="zh-TW" b="1" dirty="0" smtClean="0"/>
              <a:t>3. </a:t>
            </a:r>
            <a:r>
              <a:rPr lang="en-US" altLang="zh-TW" b="1" dirty="0"/>
              <a:t>Change of </a:t>
            </a:r>
            <a:r>
              <a:rPr lang="en-US" altLang="zh-TW" b="1" dirty="0" smtClean="0"/>
              <a:t>psychological and spiritual </a:t>
            </a:r>
            <a:r>
              <a:rPr lang="en-US" altLang="zh-TW" b="1" dirty="0"/>
              <a:t>status</a:t>
            </a:r>
            <a:endParaRPr lang="zh-TW" altLang="zh-TW" dirty="0"/>
          </a:p>
          <a:p>
            <a:pPr marL="0" indent="0">
              <a:buNone/>
            </a:pPr>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23</a:t>
            </a:fld>
            <a:endParaRPr kumimoji="0" lang="en-US" altLang="zh-TW" smtClean="0">
              <a:latin typeface="Garamond" pitchFamily="18" charset="0"/>
              <a:ea typeface="新細明體" pitchFamily="18" charset="-12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7724493" cy="40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741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Results_8</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smtClean="0"/>
              <a:t>Table 3a. </a:t>
            </a:r>
            <a:r>
              <a:rPr lang="en-US" altLang="zh-TW" b="1" dirty="0"/>
              <a:t>Preparation of good death (n=22)</a:t>
            </a:r>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24</a:t>
            </a:fld>
            <a:endParaRPr kumimoji="0" lang="en-US" altLang="zh-TW" smtClean="0">
              <a:latin typeface="Garamond" pitchFamily="18" charset="0"/>
              <a:ea typeface="新細明體" pitchFamily="18"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603984300"/>
              </p:ext>
            </p:extLst>
          </p:nvPr>
        </p:nvGraphicFramePr>
        <p:xfrm>
          <a:off x="827584" y="1628800"/>
          <a:ext cx="8136904" cy="4855711"/>
        </p:xfrm>
        <a:graphic>
          <a:graphicData uri="http://schemas.openxmlformats.org/presentationml/2006/ole">
            <mc:AlternateContent xmlns:mc="http://schemas.openxmlformats.org/markup-compatibility/2006">
              <mc:Choice xmlns:v="urn:schemas-microsoft-com:vml" Requires="v">
                <p:oleObj spid="_x0000_s8214" name="文件" r:id="rId3" imgW="6880996" imgH="4095857" progId="Word.Document.12">
                  <p:embed/>
                </p:oleObj>
              </mc:Choice>
              <mc:Fallback>
                <p:oleObj name="文件" r:id="rId3" imgW="6880996" imgH="4095857" progId="Word.Document.12">
                  <p:embed/>
                  <p:pic>
                    <p:nvPicPr>
                      <p:cNvPr id="0" name=""/>
                      <p:cNvPicPr/>
                      <p:nvPr/>
                    </p:nvPicPr>
                    <p:blipFill>
                      <a:blip r:embed="rId4"/>
                      <a:stretch>
                        <a:fillRect/>
                      </a:stretch>
                    </p:blipFill>
                    <p:spPr>
                      <a:xfrm>
                        <a:off x="827584" y="1628800"/>
                        <a:ext cx="8136904" cy="4855711"/>
                      </a:xfrm>
                      <a:prstGeom prst="rect">
                        <a:avLst/>
                      </a:prstGeom>
                    </p:spPr>
                  </p:pic>
                </p:oleObj>
              </mc:Fallback>
            </mc:AlternateContent>
          </a:graphicData>
        </a:graphic>
      </p:graphicFrame>
    </p:spTree>
    <p:extLst>
      <p:ext uri="{BB962C8B-B14F-4D97-AF65-F5344CB8AC3E}">
        <p14:creationId xmlns:p14="http://schemas.microsoft.com/office/powerpoint/2010/main" val="407793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Results_9</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smtClean="0"/>
              <a:t>Table 3b. </a:t>
            </a:r>
            <a:r>
              <a:rPr lang="en-US" altLang="zh-TW" b="1" dirty="0"/>
              <a:t>Preparation of good death (n=22)</a:t>
            </a:r>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25</a:t>
            </a:fld>
            <a:endParaRPr kumimoji="0" lang="en-US" altLang="zh-TW" smtClean="0">
              <a:latin typeface="Garamond" pitchFamily="18" charset="0"/>
              <a:ea typeface="新細明體" pitchFamily="18"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2732312632"/>
              </p:ext>
            </p:extLst>
          </p:nvPr>
        </p:nvGraphicFramePr>
        <p:xfrm>
          <a:off x="611560" y="1988840"/>
          <a:ext cx="9109140" cy="3600400"/>
        </p:xfrm>
        <a:graphic>
          <a:graphicData uri="http://schemas.openxmlformats.org/presentationml/2006/ole">
            <mc:AlternateContent xmlns:mc="http://schemas.openxmlformats.org/markup-compatibility/2006">
              <mc:Choice xmlns:v="urn:schemas-microsoft-com:vml" Requires="v">
                <p:oleObj spid="_x0000_s9238" name="文件" r:id="rId3" imgW="6876446" imgH="2728465" progId="Word.Document.12">
                  <p:embed/>
                </p:oleObj>
              </mc:Choice>
              <mc:Fallback>
                <p:oleObj name="文件" r:id="rId3" imgW="6876446" imgH="2728465" progId="Word.Document.12">
                  <p:embed/>
                  <p:pic>
                    <p:nvPicPr>
                      <p:cNvPr id="0" name=""/>
                      <p:cNvPicPr/>
                      <p:nvPr/>
                    </p:nvPicPr>
                    <p:blipFill>
                      <a:blip r:embed="rId4"/>
                      <a:stretch>
                        <a:fillRect/>
                      </a:stretch>
                    </p:blipFill>
                    <p:spPr>
                      <a:xfrm>
                        <a:off x="611560" y="1988840"/>
                        <a:ext cx="9109140" cy="3600400"/>
                      </a:xfrm>
                      <a:prstGeom prst="rect">
                        <a:avLst/>
                      </a:prstGeom>
                    </p:spPr>
                  </p:pic>
                </p:oleObj>
              </mc:Fallback>
            </mc:AlternateContent>
          </a:graphicData>
        </a:graphic>
      </p:graphicFrame>
    </p:spTree>
    <p:extLst>
      <p:ext uri="{BB962C8B-B14F-4D97-AF65-F5344CB8AC3E}">
        <p14:creationId xmlns:p14="http://schemas.microsoft.com/office/powerpoint/2010/main" val="3583165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Results_10</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a:t>Table </a:t>
            </a:r>
            <a:r>
              <a:rPr lang="en-US" altLang="zh-TW" b="1" dirty="0" smtClean="0"/>
              <a:t>4. </a:t>
            </a:r>
            <a:r>
              <a:rPr lang="en-US" altLang="zh-TW" b="1" dirty="0"/>
              <a:t>Scores of good death at receiving community-based hospice care and at death</a:t>
            </a:r>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26</a:t>
            </a:fld>
            <a:endParaRPr kumimoji="0" lang="en-US" altLang="zh-TW" smtClean="0">
              <a:latin typeface="Garamond" pitchFamily="18" charset="0"/>
              <a:ea typeface="新細明體" pitchFamily="18" charset="-12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1135020510"/>
              </p:ext>
            </p:extLst>
          </p:nvPr>
        </p:nvGraphicFramePr>
        <p:xfrm>
          <a:off x="539552" y="2204864"/>
          <a:ext cx="8243344" cy="3672408"/>
        </p:xfrm>
        <a:graphic>
          <a:graphicData uri="http://schemas.openxmlformats.org/presentationml/2006/ole">
            <mc:AlternateContent xmlns:mc="http://schemas.openxmlformats.org/markup-compatibility/2006">
              <mc:Choice xmlns:v="urn:schemas-microsoft-com:vml" Requires="v">
                <p:oleObj spid="_x0000_s5141" name="文件" r:id="rId3" imgW="7020057" imgH="3127785" progId="Word.Document.12">
                  <p:embed/>
                </p:oleObj>
              </mc:Choice>
              <mc:Fallback>
                <p:oleObj name="文件" r:id="rId3" imgW="7020057" imgH="3127785" progId="Word.Document.12">
                  <p:embed/>
                  <p:pic>
                    <p:nvPicPr>
                      <p:cNvPr id="0" name=""/>
                      <p:cNvPicPr/>
                      <p:nvPr/>
                    </p:nvPicPr>
                    <p:blipFill>
                      <a:blip r:embed="rId4"/>
                      <a:stretch>
                        <a:fillRect/>
                      </a:stretch>
                    </p:blipFill>
                    <p:spPr>
                      <a:xfrm>
                        <a:off x="539552" y="2204864"/>
                        <a:ext cx="8243344" cy="3672408"/>
                      </a:xfrm>
                      <a:prstGeom prst="rect">
                        <a:avLst/>
                      </a:prstGeom>
                    </p:spPr>
                  </p:pic>
                </p:oleObj>
              </mc:Fallback>
            </mc:AlternateContent>
          </a:graphicData>
        </a:graphic>
      </p:graphicFrame>
    </p:spTree>
    <p:extLst>
      <p:ext uri="{BB962C8B-B14F-4D97-AF65-F5344CB8AC3E}">
        <p14:creationId xmlns:p14="http://schemas.microsoft.com/office/powerpoint/2010/main" val="3387397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Results_11</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smtClean="0"/>
              <a:t>Table 5a. </a:t>
            </a:r>
            <a:r>
              <a:rPr lang="en-US" altLang="zh-TW" b="1" dirty="0"/>
              <a:t>Satisfaction of good death program (n=26)</a:t>
            </a:r>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27</a:t>
            </a:fld>
            <a:endParaRPr kumimoji="0" lang="en-US" altLang="zh-TW" smtClean="0">
              <a:latin typeface="Garamond" pitchFamily="18" charset="0"/>
              <a:ea typeface="新細明體" pitchFamily="18"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1994773780"/>
              </p:ext>
            </p:extLst>
          </p:nvPr>
        </p:nvGraphicFramePr>
        <p:xfrm>
          <a:off x="1043608" y="2132856"/>
          <a:ext cx="7886163" cy="4464496"/>
        </p:xfrm>
        <a:graphic>
          <a:graphicData uri="http://schemas.openxmlformats.org/presentationml/2006/ole">
            <mc:AlternateContent xmlns:mc="http://schemas.openxmlformats.org/markup-compatibility/2006">
              <mc:Choice xmlns:v="urn:schemas-microsoft-com:vml" Requires="v">
                <p:oleObj spid="_x0000_s10261" name="文件" r:id="rId3" imgW="6876288" imgH="4009454" progId="Word.Document.12">
                  <p:embed/>
                </p:oleObj>
              </mc:Choice>
              <mc:Fallback>
                <p:oleObj name="文件" r:id="rId3" imgW="6876288" imgH="4009454" progId="Word.Document.12">
                  <p:embed/>
                  <p:pic>
                    <p:nvPicPr>
                      <p:cNvPr id="0" name=""/>
                      <p:cNvPicPr/>
                      <p:nvPr/>
                    </p:nvPicPr>
                    <p:blipFill>
                      <a:blip r:embed="rId4"/>
                      <a:stretch>
                        <a:fillRect/>
                      </a:stretch>
                    </p:blipFill>
                    <p:spPr>
                      <a:xfrm>
                        <a:off x="1043608" y="2132856"/>
                        <a:ext cx="7886163" cy="4464496"/>
                      </a:xfrm>
                      <a:prstGeom prst="rect">
                        <a:avLst/>
                      </a:prstGeom>
                    </p:spPr>
                  </p:pic>
                </p:oleObj>
              </mc:Fallback>
            </mc:AlternateContent>
          </a:graphicData>
        </a:graphic>
      </p:graphicFrame>
    </p:spTree>
    <p:extLst>
      <p:ext uri="{BB962C8B-B14F-4D97-AF65-F5344CB8AC3E}">
        <p14:creationId xmlns:p14="http://schemas.microsoft.com/office/powerpoint/2010/main" val="2903419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Results_12</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b="1" dirty="0" smtClean="0"/>
              <a:t>Table 5b. </a:t>
            </a:r>
            <a:r>
              <a:rPr lang="en-US" altLang="zh-TW" b="1" dirty="0"/>
              <a:t>Satisfaction of good death program (n=26)</a:t>
            </a:r>
            <a:endParaRPr lang="zh-TW" altLang="zh-TW" b="1"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28</a:t>
            </a:fld>
            <a:endParaRPr kumimoji="0" lang="en-US" altLang="zh-TW" smtClean="0">
              <a:latin typeface="Garamond" pitchFamily="18" charset="0"/>
              <a:ea typeface="新細明體" pitchFamily="18"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1028084154"/>
              </p:ext>
            </p:extLst>
          </p:nvPr>
        </p:nvGraphicFramePr>
        <p:xfrm>
          <a:off x="899592" y="2276872"/>
          <a:ext cx="7507835" cy="2903383"/>
        </p:xfrm>
        <a:graphic>
          <a:graphicData uri="http://schemas.openxmlformats.org/presentationml/2006/ole">
            <mc:AlternateContent xmlns:mc="http://schemas.openxmlformats.org/markup-compatibility/2006">
              <mc:Choice xmlns:v="urn:schemas-microsoft-com:vml" Requires="v">
                <p:oleObj spid="_x0000_s11285" name="文件" r:id="rId3" imgW="6323664" imgH="2607207" progId="Word.Document.12">
                  <p:embed/>
                </p:oleObj>
              </mc:Choice>
              <mc:Fallback>
                <p:oleObj name="文件" r:id="rId3" imgW="6323664" imgH="2607207" progId="Word.Document.12">
                  <p:embed/>
                  <p:pic>
                    <p:nvPicPr>
                      <p:cNvPr id="0" name=""/>
                      <p:cNvPicPr/>
                      <p:nvPr/>
                    </p:nvPicPr>
                    <p:blipFill>
                      <a:blip r:embed="rId4"/>
                      <a:stretch>
                        <a:fillRect/>
                      </a:stretch>
                    </p:blipFill>
                    <p:spPr>
                      <a:xfrm>
                        <a:off x="899592" y="2276872"/>
                        <a:ext cx="7507835" cy="2903383"/>
                      </a:xfrm>
                      <a:prstGeom prst="rect">
                        <a:avLst/>
                      </a:prstGeom>
                    </p:spPr>
                  </p:pic>
                </p:oleObj>
              </mc:Fallback>
            </mc:AlternateContent>
          </a:graphicData>
        </a:graphic>
      </p:graphicFrame>
    </p:spTree>
    <p:extLst>
      <p:ext uri="{BB962C8B-B14F-4D97-AF65-F5344CB8AC3E}">
        <p14:creationId xmlns:p14="http://schemas.microsoft.com/office/powerpoint/2010/main" val="260691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Discussion_1</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dirty="0"/>
              <a:t>Cancer were the major illness (72.5%) </a:t>
            </a:r>
            <a:endParaRPr lang="zh-TW" altLang="zh-TW" dirty="0"/>
          </a:p>
          <a:p>
            <a:r>
              <a:rPr lang="en-US" altLang="zh-TW" dirty="0"/>
              <a:t>Most sign NDR and the consent form </a:t>
            </a:r>
            <a:endParaRPr lang="zh-TW" altLang="zh-TW" dirty="0"/>
          </a:p>
          <a:p>
            <a:r>
              <a:rPr lang="en-US" altLang="zh-TW" dirty="0" smtClean="0"/>
              <a:t>Pain</a:t>
            </a:r>
            <a:r>
              <a:rPr lang="en-US" altLang="zh-TW" dirty="0"/>
              <a:t>, constipation, nausea, poor appetite </a:t>
            </a:r>
            <a:endParaRPr lang="zh-TW" altLang="zh-TW" dirty="0"/>
          </a:p>
          <a:p>
            <a:r>
              <a:rPr lang="en-US" altLang="zh-TW" dirty="0" smtClean="0"/>
              <a:t>Mental </a:t>
            </a:r>
            <a:r>
              <a:rPr lang="en-US" altLang="zh-TW" dirty="0"/>
              <a:t>status (depressed, anxiety) is worse near death </a:t>
            </a:r>
            <a:endParaRPr lang="zh-TW" altLang="zh-TW" dirty="0"/>
          </a:p>
          <a:p>
            <a:r>
              <a:rPr lang="en-US" altLang="zh-TW" dirty="0"/>
              <a:t>Good satisfaction of the </a:t>
            </a:r>
            <a:r>
              <a:rPr lang="en-US" altLang="zh-TW" dirty="0" smtClean="0"/>
              <a:t>service</a:t>
            </a:r>
          </a:p>
          <a:p>
            <a:pPr marL="0" indent="0">
              <a:buNone/>
            </a:pP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29</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3892440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_2</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smtClean="0"/>
              <a:t>2. </a:t>
            </a:r>
            <a:r>
              <a:rPr lang="zh-TW" altLang="zh-TW" sz="3200" b="1" dirty="0" smtClean="0"/>
              <a:t>Hospice</a:t>
            </a:r>
            <a:r>
              <a:rPr lang="en-US" altLang="zh-TW" sz="3200" b="1" dirty="0" smtClean="0"/>
              <a:t> care</a:t>
            </a:r>
          </a:p>
          <a:p>
            <a:r>
              <a:rPr lang="en-US" altLang="zh-TW" dirty="0" smtClean="0"/>
              <a:t>end-of-life</a:t>
            </a:r>
            <a:r>
              <a:rPr lang="en-US" altLang="zh-TW" dirty="0"/>
              <a:t> </a:t>
            </a:r>
            <a:r>
              <a:rPr lang="en-US" altLang="zh-TW" dirty="0" smtClean="0"/>
              <a:t>care,</a:t>
            </a:r>
          </a:p>
          <a:p>
            <a:r>
              <a:rPr lang="en-US" altLang="zh-TW" dirty="0"/>
              <a:t>help people who are dying have peace, comfort, and dignity.</a:t>
            </a:r>
            <a:endParaRPr lang="zh-TW" altLang="zh-TW" dirty="0"/>
          </a:p>
          <a:p>
            <a:r>
              <a:rPr lang="en-US" altLang="zh-TW" dirty="0" smtClean="0"/>
              <a:t>focuses </a:t>
            </a:r>
            <a:r>
              <a:rPr lang="en-US" altLang="zh-TW" dirty="0"/>
              <a:t>on caring, not curing. </a:t>
            </a:r>
            <a:endParaRPr lang="en-US" altLang="zh-TW" dirty="0" smtClean="0"/>
          </a:p>
          <a:p>
            <a:r>
              <a:rPr lang="en-US" altLang="zh-TW" dirty="0" smtClean="0"/>
              <a:t>focuses </a:t>
            </a:r>
            <a:r>
              <a:rPr lang="en-US" altLang="zh-TW" dirty="0"/>
              <a:t>on the </a:t>
            </a:r>
            <a:r>
              <a:rPr lang="en-US" altLang="zh-TW" b="1" dirty="0"/>
              <a:t>quality of </a:t>
            </a:r>
            <a:r>
              <a:rPr lang="en-US" altLang="zh-TW" b="1" dirty="0" smtClean="0"/>
              <a:t>life</a:t>
            </a:r>
            <a:r>
              <a:rPr lang="en-US" altLang="zh-TW" dirty="0"/>
              <a:t> instead of </a:t>
            </a:r>
            <a:r>
              <a:rPr lang="en-US" altLang="zh-TW" dirty="0" smtClean="0"/>
              <a:t>prolong life.</a:t>
            </a:r>
          </a:p>
          <a:p>
            <a:pPr lvl="1" eaLnBrk="1" hangingPunct="1">
              <a:lnSpc>
                <a:spcPct val="150000"/>
              </a:lnSpc>
              <a:spcBef>
                <a:spcPct val="0"/>
              </a:spcBef>
              <a:buFont typeface="Wingdings" pitchFamily="2" charset="2"/>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3</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3416748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Discussion_2</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dirty="0"/>
              <a:t>In New Taipei City, Taiwan,  20,000 terminally ill patient and 92% are qualified for hospice care annually and only 74 (this study) received the service.</a:t>
            </a:r>
            <a:endParaRPr lang="zh-TW" altLang="zh-TW" dirty="0"/>
          </a:p>
          <a:p>
            <a:r>
              <a:rPr lang="en-US" altLang="zh-TW" dirty="0"/>
              <a:t>47.5% learn the service from the hospital. Different decision between patients and family member, lack of manpower at home, worry, wrong perception (giving up on life or lower level of medical care)</a:t>
            </a:r>
            <a:endParaRPr lang="zh-TW" altLang="zh-TW" dirty="0"/>
          </a:p>
          <a:p>
            <a:pPr marL="0" indent="0">
              <a:buNone/>
            </a:pP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30</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3416912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dirty="0" smtClean="0"/>
              <a:t>Discussion_3</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r>
              <a:rPr lang="en-US" altLang="zh-TW" dirty="0"/>
              <a:t>Timing of the service: 3 (died on the same date, one or two day after receiving hospice care). </a:t>
            </a:r>
            <a:endParaRPr lang="zh-TW" altLang="zh-TW" dirty="0"/>
          </a:p>
          <a:p>
            <a:r>
              <a:rPr lang="en-US" altLang="zh-TW" dirty="0"/>
              <a:t>Duration </a:t>
            </a:r>
            <a:r>
              <a:rPr lang="en-US" altLang="zh-TW" dirty="0" smtClean="0"/>
              <a:t>(</a:t>
            </a:r>
            <a:r>
              <a:rPr lang="en-US" altLang="zh-TW" dirty="0"/>
              <a:t>mean=37.2 days, 0-170 </a:t>
            </a:r>
            <a:r>
              <a:rPr lang="en-US" altLang="zh-TW" dirty="0" smtClean="0"/>
              <a:t>day) &gt;</a:t>
            </a:r>
            <a:r>
              <a:rPr lang="en-US" altLang="zh-TW" dirty="0"/>
              <a:t> </a:t>
            </a:r>
            <a:r>
              <a:rPr lang="en-US" altLang="zh-TW" dirty="0" smtClean="0"/>
              <a:t>hospitals.</a:t>
            </a:r>
            <a:endParaRPr lang="zh-TW" altLang="zh-TW" dirty="0"/>
          </a:p>
          <a:p>
            <a:pPr marL="0" indent="0">
              <a:buNone/>
            </a:pP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31</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980245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smtClean="0"/>
              <a:t>Discussion_4</a:t>
            </a:r>
            <a:endParaRPr lang="zh-TW" altLang="zh-TW" dirty="0"/>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x-none" altLang="zh-TW" sz="3200" b="1" dirty="0"/>
              <a:t>Limitation</a:t>
            </a:r>
            <a:endParaRPr lang="zh-TW" altLang="zh-TW" sz="3200" dirty="0"/>
          </a:p>
          <a:p>
            <a:r>
              <a:rPr lang="en-US" altLang="zh-TW" dirty="0"/>
              <a:t>(1) sample size too small</a:t>
            </a:r>
            <a:endParaRPr lang="zh-TW" altLang="zh-TW" dirty="0"/>
          </a:p>
          <a:p>
            <a:r>
              <a:rPr lang="en-US" altLang="zh-TW" dirty="0"/>
              <a:t>(2) only quantitative information</a:t>
            </a:r>
            <a:endParaRPr lang="zh-TW" altLang="zh-TW" dirty="0"/>
          </a:p>
          <a:p>
            <a:pPr marL="0" indent="0">
              <a:buNone/>
            </a:pP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32</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851884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ctrTitle"/>
          </p:nvPr>
        </p:nvSpPr>
        <p:spPr>
          <a:xfrm>
            <a:off x="539750" y="1500188"/>
            <a:ext cx="7920038" cy="2808287"/>
          </a:xfrm>
        </p:spPr>
        <p:txBody>
          <a:bodyPr anchorCtr="1"/>
          <a:lstStyle/>
          <a:p>
            <a:pPr algn="ctr" eaLnBrk="1" hangingPunct="1">
              <a:lnSpc>
                <a:spcPct val="150000"/>
              </a:lnSpc>
              <a:defRPr/>
            </a:pPr>
            <a:r>
              <a:rPr lang="en-US" altLang="zh-TW" sz="4800" dirty="0" smtClean="0">
                <a:latin typeface="Times New Roman" panose="02020603050405020304" pitchFamily="18" charset="0"/>
                <a:ea typeface="+mn-ea"/>
                <a:cs typeface="Times New Roman" panose="02020603050405020304" pitchFamily="18" charset="0"/>
              </a:rPr>
              <a:t>Thank you</a:t>
            </a:r>
            <a:r>
              <a:rPr lang="zh-TW" altLang="en-US" sz="4800" dirty="0" smtClean="0">
                <a:latin typeface="Times New Roman" panose="02020603050405020304" pitchFamily="18" charset="0"/>
                <a:ea typeface="+mn-ea"/>
                <a:cs typeface="Times New Roman" panose="02020603050405020304" pitchFamily="18" charset="0"/>
              </a:rPr>
              <a:t> </a:t>
            </a:r>
            <a:r>
              <a:rPr lang="en-US" altLang="zh-TW" sz="4800" dirty="0" smtClean="0">
                <a:latin typeface="Times New Roman" panose="02020603050405020304" pitchFamily="18" charset="0"/>
                <a:ea typeface="+mn-ea"/>
                <a:cs typeface="Times New Roman" panose="02020603050405020304" pitchFamily="18" charset="0"/>
              </a:rPr>
              <a:t>for your attention </a:t>
            </a:r>
            <a:r>
              <a:rPr lang="en-US" altLang="zh-TW" dirty="0" smtClean="0">
                <a:latin typeface="Times New Roman" panose="02020603050405020304" pitchFamily="18" charset="0"/>
                <a:ea typeface="+mn-ea"/>
                <a:cs typeface="Times New Roman" panose="02020603050405020304" pitchFamily="18" charset="0"/>
              </a:rPr>
              <a:t/>
            </a:r>
            <a:br>
              <a:rPr lang="en-US" altLang="zh-TW" dirty="0" smtClean="0">
                <a:latin typeface="Times New Roman" panose="02020603050405020304" pitchFamily="18" charset="0"/>
                <a:ea typeface="+mn-ea"/>
                <a:cs typeface="Times New Roman" panose="02020603050405020304" pitchFamily="18" charset="0"/>
              </a:rPr>
            </a:br>
            <a:r>
              <a:rPr lang="en-US" altLang="zh-TW" dirty="0" smtClean="0">
                <a:latin typeface="Times New Roman" panose="02020603050405020304" pitchFamily="18" charset="0"/>
                <a:ea typeface="+mn-ea"/>
                <a:cs typeface="Times New Roman" panose="02020603050405020304" pitchFamily="18" charset="0"/>
              </a:rPr>
              <a:t> </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24579"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C555AADA-6B6A-4C1D-853D-E198D2890A44}" type="slidenum">
              <a:rPr kumimoji="0" lang="en-US" altLang="zh-TW" smtClean="0">
                <a:latin typeface="Garamond" pitchFamily="18" charset="0"/>
                <a:ea typeface="新細明體" pitchFamily="18" charset="-120"/>
              </a:rPr>
              <a:pPr/>
              <a:t>33</a:t>
            </a:fld>
            <a:endParaRPr kumimoji="0" lang="en-US" altLang="zh-TW" smtClean="0">
              <a:latin typeface="Garamond" pitchFamily="18" charset="0"/>
              <a:ea typeface="新細明體" pitchFamily="18" charset="-12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_3</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smtClean="0"/>
              <a:t>3. Interdisciplinary team</a:t>
            </a:r>
          </a:p>
          <a:p>
            <a:r>
              <a:rPr lang="en-US" altLang="zh-TW" dirty="0" smtClean="0"/>
              <a:t>The </a:t>
            </a:r>
            <a:r>
              <a:rPr lang="en-US" altLang="zh-TW" dirty="0"/>
              <a:t>patient' s personal physician, </a:t>
            </a:r>
            <a:endParaRPr lang="en-US" altLang="zh-TW" dirty="0" smtClean="0"/>
          </a:p>
          <a:p>
            <a:r>
              <a:rPr lang="en-US" altLang="zh-TW" dirty="0" smtClean="0"/>
              <a:t>Hospice </a:t>
            </a:r>
            <a:r>
              <a:rPr lang="en-US" altLang="zh-TW" dirty="0"/>
              <a:t>physician (or medical director</a:t>
            </a:r>
            <a:r>
              <a:rPr lang="en-US" altLang="zh-TW" dirty="0" smtClean="0"/>
              <a:t>),</a:t>
            </a:r>
          </a:p>
          <a:p>
            <a:r>
              <a:rPr lang="en-US" altLang="zh-TW" dirty="0" smtClean="0"/>
              <a:t>Nurses</a:t>
            </a:r>
            <a:r>
              <a:rPr lang="en-US" altLang="zh-TW" dirty="0"/>
              <a:t>, </a:t>
            </a:r>
            <a:endParaRPr lang="en-US" altLang="zh-TW" dirty="0" smtClean="0"/>
          </a:p>
          <a:p>
            <a:r>
              <a:rPr lang="en-US" altLang="zh-TW" dirty="0" smtClean="0"/>
              <a:t>Home </a:t>
            </a:r>
            <a:r>
              <a:rPr lang="en-US" altLang="zh-TW" dirty="0"/>
              <a:t>health </a:t>
            </a:r>
            <a:r>
              <a:rPr lang="en-US" altLang="zh-TW" dirty="0" smtClean="0"/>
              <a:t>aides,</a:t>
            </a:r>
          </a:p>
          <a:p>
            <a:r>
              <a:rPr lang="en-US" altLang="zh-TW" dirty="0" smtClean="0"/>
              <a:t>Social </a:t>
            </a:r>
            <a:r>
              <a:rPr lang="en-US" altLang="zh-TW" dirty="0"/>
              <a:t>workers, </a:t>
            </a:r>
          </a:p>
          <a:p>
            <a:r>
              <a:rPr lang="en-US" altLang="zh-TW" dirty="0" smtClean="0"/>
              <a:t>Clergy </a:t>
            </a:r>
            <a:r>
              <a:rPr lang="en-US" altLang="zh-TW" dirty="0"/>
              <a:t>or other counselors, </a:t>
            </a:r>
          </a:p>
          <a:p>
            <a:r>
              <a:rPr lang="en-US" altLang="zh-TW" dirty="0" smtClean="0"/>
              <a:t>Trained </a:t>
            </a:r>
            <a:r>
              <a:rPr lang="en-US" altLang="zh-TW" dirty="0"/>
              <a:t>volunteers </a:t>
            </a:r>
          </a:p>
          <a:p>
            <a:r>
              <a:rPr lang="en-US" altLang="zh-TW" dirty="0" smtClean="0"/>
              <a:t>and speech</a:t>
            </a:r>
            <a:r>
              <a:rPr lang="en-US" altLang="zh-TW" dirty="0"/>
              <a:t>, physical, and occupational therapists, if needed.</a:t>
            </a:r>
            <a:endParaRPr lang="zh-TW" altLang="zh-TW" dirty="0"/>
          </a:p>
          <a:p>
            <a:pPr lvl="1" eaLnBrk="1" hangingPunct="1">
              <a:lnSpc>
                <a:spcPct val="150000"/>
              </a:lnSpc>
              <a:spcBef>
                <a:spcPct val="0"/>
              </a:spcBef>
              <a:buFont typeface="Wingdings" pitchFamily="2" charset="2"/>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4</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3561264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_4</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smtClean="0"/>
              <a:t>4. Services</a:t>
            </a:r>
            <a:endParaRPr lang="zh-TW" altLang="zh-TW" sz="3200" b="1" dirty="0"/>
          </a:p>
          <a:p>
            <a:r>
              <a:rPr lang="en-US" altLang="zh-TW" dirty="0"/>
              <a:t>Manages the patient’s pain and symptoms;</a:t>
            </a:r>
            <a:endParaRPr lang="zh-TW" altLang="zh-TW" dirty="0"/>
          </a:p>
          <a:p>
            <a:r>
              <a:rPr lang="en-US" altLang="zh-TW" dirty="0"/>
              <a:t>Assists the patient with the emotional and psychosocial and spiritual aspects of dying;</a:t>
            </a:r>
            <a:endParaRPr lang="zh-TW" altLang="zh-TW" dirty="0"/>
          </a:p>
          <a:p>
            <a:r>
              <a:rPr lang="en-US" altLang="zh-TW" dirty="0"/>
              <a:t>Provides needed drugs, medical supplies, and equipment;</a:t>
            </a:r>
            <a:endParaRPr lang="zh-TW" altLang="zh-TW" dirty="0"/>
          </a:p>
          <a:p>
            <a:r>
              <a:rPr lang="en-US" altLang="zh-TW" dirty="0"/>
              <a:t>Coaches the family on how to care for the patient;</a:t>
            </a:r>
            <a:endParaRPr lang="zh-TW" altLang="zh-TW" dirty="0"/>
          </a:p>
          <a:p>
            <a:r>
              <a:rPr lang="en-US" altLang="zh-TW" dirty="0"/>
              <a:t>Delivers special services like speech and physical therapy when needed</a:t>
            </a:r>
            <a:r>
              <a:rPr lang="en-US" altLang="zh-TW" dirty="0" smtClean="0"/>
              <a:t>;</a:t>
            </a:r>
            <a:endParaRPr lang="zh-TW" altLang="zh-TW" dirty="0"/>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5</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811199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_4</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smtClean="0"/>
              <a:t>4. Services</a:t>
            </a:r>
            <a:endParaRPr lang="zh-TW" altLang="zh-TW" sz="3200" b="1" dirty="0"/>
          </a:p>
          <a:p>
            <a:r>
              <a:rPr lang="en-US" altLang="zh-TW" dirty="0" smtClean="0"/>
              <a:t>Makes </a:t>
            </a:r>
            <a:r>
              <a:rPr lang="en-US" altLang="zh-TW" dirty="0"/>
              <a:t>short-term inpatient care available when pain or symptoms become too difficult to manage at home, or the caregiver needs respite time; and</a:t>
            </a:r>
            <a:endParaRPr lang="zh-TW" altLang="zh-TW" dirty="0"/>
          </a:p>
          <a:p>
            <a:r>
              <a:rPr lang="en-US" altLang="zh-TW" dirty="0"/>
              <a:t>Provides bereavement care and counseling to surviving family and friends.</a:t>
            </a:r>
            <a:endParaRPr lang="zh-TW" altLang="zh-TW" dirty="0"/>
          </a:p>
          <a:p>
            <a:pPr marL="344487" lvl="1" indent="0" eaLnBrk="1" hangingPunct="1">
              <a:lnSpc>
                <a:spcPct val="150000"/>
              </a:lnSpc>
              <a:spcBef>
                <a:spcPct val="0"/>
              </a:spcBef>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6</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624403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_5</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smtClean="0"/>
              <a:t>5. Setting</a:t>
            </a:r>
          </a:p>
          <a:p>
            <a:r>
              <a:rPr lang="en-US" altLang="zh-TW" dirty="0" smtClean="0"/>
              <a:t>in </a:t>
            </a:r>
            <a:r>
              <a:rPr lang="en-US" altLang="zh-TW" dirty="0"/>
              <a:t>the patient's home</a:t>
            </a:r>
            <a:r>
              <a:rPr lang="en-US" altLang="zh-TW" dirty="0" smtClean="0"/>
              <a:t>,</a:t>
            </a:r>
          </a:p>
          <a:p>
            <a:r>
              <a:rPr lang="en-US" altLang="zh-TW" dirty="0" smtClean="0"/>
              <a:t>in </a:t>
            </a:r>
            <a:r>
              <a:rPr lang="en-US" altLang="zh-TW" dirty="0"/>
              <a:t>freestanding hospice </a:t>
            </a:r>
            <a:r>
              <a:rPr lang="en-US" altLang="zh-TW" dirty="0" smtClean="0"/>
              <a:t>centers,</a:t>
            </a:r>
          </a:p>
          <a:p>
            <a:r>
              <a:rPr lang="en-US" altLang="zh-TW" dirty="0" smtClean="0"/>
              <a:t>hospitals</a:t>
            </a:r>
            <a:r>
              <a:rPr lang="en-US" altLang="zh-TW" dirty="0"/>
              <a:t>, </a:t>
            </a:r>
          </a:p>
          <a:p>
            <a:r>
              <a:rPr lang="en-US" altLang="zh-TW" dirty="0" smtClean="0"/>
              <a:t>nursing homes,</a:t>
            </a:r>
          </a:p>
          <a:p>
            <a:r>
              <a:rPr lang="en-US" altLang="zh-TW" dirty="0" smtClean="0"/>
              <a:t>and </a:t>
            </a:r>
            <a:r>
              <a:rPr lang="en-US" altLang="zh-TW" dirty="0"/>
              <a:t>other long-term care facilities.</a:t>
            </a:r>
            <a:endParaRPr lang="zh-TW" altLang="zh-TW" dirty="0"/>
          </a:p>
          <a:p>
            <a:pPr marL="344487" lvl="1" indent="0" eaLnBrk="1" hangingPunct="1">
              <a:lnSpc>
                <a:spcPct val="150000"/>
              </a:lnSpc>
              <a:spcBef>
                <a:spcPct val="0"/>
              </a:spcBef>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7</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102215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_6</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r>
              <a:rPr lang="en-US" altLang="zh-TW" sz="3200" b="1" dirty="0" smtClean="0"/>
              <a:t>6. Taiwan</a:t>
            </a:r>
          </a:p>
          <a:p>
            <a:r>
              <a:rPr lang="en-US" altLang="zh-TW" dirty="0" smtClean="0"/>
              <a:t>In 1990, first hospital with hospice wards was Mackay </a:t>
            </a:r>
            <a:r>
              <a:rPr lang="en-US" altLang="zh-TW" dirty="0"/>
              <a:t>Memorial </a:t>
            </a:r>
            <a:r>
              <a:rPr lang="en-US" altLang="zh-TW" dirty="0" smtClean="0"/>
              <a:t>Hospital.  </a:t>
            </a:r>
          </a:p>
          <a:p>
            <a:r>
              <a:rPr lang="en-US" altLang="zh-TW" dirty="0"/>
              <a:t>July 1, </a:t>
            </a:r>
            <a:r>
              <a:rPr lang="en-US" altLang="zh-TW" dirty="0" smtClean="0"/>
              <a:t>2013, New </a:t>
            </a:r>
            <a:r>
              <a:rPr lang="en-US" altLang="zh-TW" dirty="0"/>
              <a:t>Taipei </a:t>
            </a:r>
            <a:r>
              <a:rPr lang="en-US" altLang="zh-TW" dirty="0" smtClean="0"/>
              <a:t>City Government </a:t>
            </a:r>
            <a:r>
              <a:rPr lang="en-US" altLang="zh-TW" dirty="0"/>
              <a:t>first </a:t>
            </a:r>
            <a:r>
              <a:rPr lang="en-US" altLang="zh-TW" dirty="0" smtClean="0"/>
              <a:t>initiated </a:t>
            </a:r>
            <a:r>
              <a:rPr lang="en-US" altLang="zh-TW" dirty="0"/>
              <a:t>community-based hospice </a:t>
            </a:r>
            <a:r>
              <a:rPr lang="en-US" altLang="zh-TW" dirty="0" smtClean="0"/>
              <a:t>program.</a:t>
            </a:r>
          </a:p>
          <a:p>
            <a:r>
              <a:rPr lang="en-US" altLang="zh-TW" dirty="0" smtClean="0"/>
              <a:t>Jan. 1, 2014, National Health Insurance (10 categories of terminally illness) </a:t>
            </a:r>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344487" lvl="1" indent="0" eaLnBrk="1" hangingPunct="1">
              <a:lnSpc>
                <a:spcPct val="150000"/>
              </a:lnSpc>
              <a:spcBef>
                <a:spcPct val="0"/>
              </a:spcBef>
              <a:buNone/>
              <a:defRPr/>
            </a:pPr>
            <a:endParaRPr lang="en-US" altLang="zh-TW" b="1" dirty="0" smtClean="0">
              <a:latin typeface="Times New Roman" panose="02020603050405020304" pitchFamily="18" charset="0"/>
              <a:cs typeface="Times New Roman" panose="02020603050405020304" pitchFamily="18" charset="0"/>
            </a:endParaRPr>
          </a:p>
        </p:txBody>
      </p:sp>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8</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2431650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nSpc>
                <a:spcPct val="150000"/>
              </a:lnSpc>
              <a:defRPr/>
            </a:pPr>
            <a:r>
              <a:rPr lang="en-US" altLang="zh-TW" b="1" dirty="0" smtClean="0"/>
              <a:t>Introduction _6</a:t>
            </a:r>
            <a:endParaRPr lang="zh-TW" altLang="en-US" dirty="0" smtClean="0">
              <a:latin typeface="Times New Roman" panose="02020603050405020304" pitchFamily="18" charset="0"/>
              <a:ea typeface="+mn-ea"/>
              <a:cs typeface="Times New Roman" panose="02020603050405020304" pitchFamily="18" charset="0"/>
            </a:endParaRPr>
          </a:p>
        </p:txBody>
      </p:sp>
      <p:sp>
        <p:nvSpPr>
          <p:cNvPr id="6147" name="內容版面配置區 2"/>
          <p:cNvSpPr>
            <a:spLocks noGrp="1"/>
          </p:cNvSpPr>
          <p:nvPr>
            <p:ph sz="half" idx="1"/>
          </p:nvPr>
        </p:nvSpPr>
        <p:spPr>
          <a:xfrm>
            <a:off x="457200" y="1052513"/>
            <a:ext cx="8218488" cy="5256212"/>
          </a:xfrm>
        </p:spPr>
        <p:txBody>
          <a:bodyPr/>
          <a:lstStyle/>
          <a:p>
            <a:pPr marL="0" indent="0">
              <a:buNone/>
            </a:pPr>
            <a:endParaRPr lang="en-US" altLang="zh-TW" dirty="0" smtClean="0"/>
          </a:p>
          <a:p>
            <a:pPr marL="0" indent="0">
              <a:buNone/>
            </a:pPr>
            <a:endParaRPr lang="en-US" altLang="zh-TW" dirty="0" smtClean="0"/>
          </a:p>
          <a:p>
            <a:pPr marL="344487" lvl="1" indent="0" eaLnBrk="1" hangingPunct="1">
              <a:lnSpc>
                <a:spcPct val="150000"/>
              </a:lnSpc>
              <a:spcBef>
                <a:spcPct val="0"/>
              </a:spcBef>
              <a:buNone/>
              <a:defRPr/>
            </a:pPr>
            <a:endParaRPr lang="en-US" altLang="zh-TW" b="1" dirty="0" smtClean="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88" y="1304764"/>
            <a:ext cx="818982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投影片編號版面配置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itchFamily="18" charset="0"/>
                <a:ea typeface="標楷體" pitchFamily="65" charset="-120"/>
              </a:defRPr>
            </a:lvl1pPr>
            <a:lvl2pPr marL="742950" indent="-285750">
              <a:defRPr kumimoji="1">
                <a:solidFill>
                  <a:schemeClr val="tx1"/>
                </a:solidFill>
                <a:latin typeface="Times New Roman" pitchFamily="18" charset="0"/>
                <a:ea typeface="標楷體" pitchFamily="65" charset="-120"/>
              </a:defRPr>
            </a:lvl2pPr>
            <a:lvl3pPr marL="1143000" indent="-228600">
              <a:defRPr kumimoji="1">
                <a:solidFill>
                  <a:schemeClr val="tx1"/>
                </a:solidFill>
                <a:latin typeface="Times New Roman" pitchFamily="18" charset="0"/>
                <a:ea typeface="標楷體" pitchFamily="65" charset="-120"/>
              </a:defRPr>
            </a:lvl3pPr>
            <a:lvl4pPr marL="1600200" indent="-228600">
              <a:defRPr kumimoji="1">
                <a:solidFill>
                  <a:schemeClr val="tx1"/>
                </a:solidFill>
                <a:latin typeface="Times New Roman" pitchFamily="18" charset="0"/>
                <a:ea typeface="標楷體" pitchFamily="65" charset="-120"/>
              </a:defRPr>
            </a:lvl4pPr>
            <a:lvl5pPr marL="2057400" indent="-22860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fld id="{3ED3B4BD-E318-4D13-B9BA-3A4CA82B4FD7}" type="slidenum">
              <a:rPr kumimoji="0" lang="en-US" altLang="zh-TW" smtClean="0">
                <a:latin typeface="Garamond" pitchFamily="18" charset="0"/>
                <a:ea typeface="新細明體" pitchFamily="18" charset="-120"/>
              </a:rPr>
              <a:pPr/>
              <a:t>9</a:t>
            </a:fld>
            <a:endParaRPr kumimoji="0" lang="en-US" altLang="zh-TW" smtClean="0">
              <a:latin typeface="Garamond" pitchFamily="18" charset="0"/>
              <a:ea typeface="新細明體" pitchFamily="18" charset="-120"/>
            </a:endParaRPr>
          </a:p>
        </p:txBody>
      </p:sp>
    </p:spTree>
    <p:extLst>
      <p:ext uri="{BB962C8B-B14F-4D97-AF65-F5344CB8AC3E}">
        <p14:creationId xmlns:p14="http://schemas.microsoft.com/office/powerpoint/2010/main" val="16414871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themeOverride>
</file>

<file path=docProps/app.xml><?xml version="1.0" encoding="utf-8"?>
<Properties xmlns="http://schemas.openxmlformats.org/officeDocument/2006/extended-properties" xmlns:vt="http://schemas.openxmlformats.org/officeDocument/2006/docPropsVTypes">
  <Template/>
  <TotalTime>23708</TotalTime>
  <Words>847</Words>
  <Application>Microsoft Office PowerPoint</Application>
  <PresentationFormat>如螢幕大小 (4:3)</PresentationFormat>
  <Paragraphs>158</Paragraphs>
  <Slides>33</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35" baseType="lpstr">
      <vt:lpstr>Edge</vt:lpstr>
      <vt:lpstr>文件</vt:lpstr>
      <vt:lpstr>PowerPoint 簡報</vt:lpstr>
      <vt:lpstr>Introduction _1</vt:lpstr>
      <vt:lpstr>Introduction _2</vt:lpstr>
      <vt:lpstr>Introduction _3</vt:lpstr>
      <vt:lpstr>Introduction _4</vt:lpstr>
      <vt:lpstr>Introduction _4</vt:lpstr>
      <vt:lpstr>Introduction _5</vt:lpstr>
      <vt:lpstr>Introduction _6</vt:lpstr>
      <vt:lpstr>Introduction _6</vt:lpstr>
      <vt:lpstr>Introduction _6</vt:lpstr>
      <vt:lpstr>Introduction _7</vt:lpstr>
      <vt:lpstr>Introduction _7</vt:lpstr>
      <vt:lpstr>Aims</vt:lpstr>
      <vt:lpstr>Material &amp; Methods_1</vt:lpstr>
      <vt:lpstr>Material &amp; Methods_2</vt:lpstr>
      <vt:lpstr>Material &amp; Methods_3</vt:lpstr>
      <vt:lpstr>Results_1</vt:lpstr>
      <vt:lpstr>Results_2</vt:lpstr>
      <vt:lpstr>Results_3</vt:lpstr>
      <vt:lpstr>Results_4</vt:lpstr>
      <vt:lpstr>Results_5</vt:lpstr>
      <vt:lpstr>Results_6</vt:lpstr>
      <vt:lpstr>Results_7</vt:lpstr>
      <vt:lpstr>Results_8</vt:lpstr>
      <vt:lpstr>Results_9</vt:lpstr>
      <vt:lpstr>Results_10</vt:lpstr>
      <vt:lpstr>Results_11</vt:lpstr>
      <vt:lpstr>Results_12</vt:lpstr>
      <vt:lpstr>Discussion_1</vt:lpstr>
      <vt:lpstr>Discussion_2</vt:lpstr>
      <vt:lpstr>Discussion_3</vt:lpstr>
      <vt:lpstr>Discussion_4</vt:lpstr>
      <vt:lpstr>Thank you for your attention   </vt:lpstr>
    </vt:vector>
  </TitlesOfParts>
  <Company>My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peii</dc:creator>
  <cp:lastModifiedBy>user5</cp:lastModifiedBy>
  <cp:revision>778</cp:revision>
  <cp:lastPrinted>2015-07-16T04:59:30Z</cp:lastPrinted>
  <dcterms:created xsi:type="dcterms:W3CDTF">2005-04-13T05:41:34Z</dcterms:created>
  <dcterms:modified xsi:type="dcterms:W3CDTF">2015-07-16T07:26:31Z</dcterms:modified>
</cp:coreProperties>
</file>