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906" r:id="rId2"/>
    <p:sldMasterId id="2147483944" r:id="rId3"/>
    <p:sldMasterId id="2147483957" r:id="rId4"/>
    <p:sldMasterId id="2147483996" r:id="rId5"/>
    <p:sldMasterId id="2147484009" r:id="rId6"/>
  </p:sldMasterIdLst>
  <p:notesMasterIdLst>
    <p:notesMasterId r:id="rId43"/>
  </p:notesMasterIdLst>
  <p:handoutMasterIdLst>
    <p:handoutMasterId r:id="rId44"/>
  </p:handoutMasterIdLst>
  <p:sldIdLst>
    <p:sldId id="1225" r:id="rId7"/>
    <p:sldId id="1226" r:id="rId8"/>
    <p:sldId id="1059" r:id="rId9"/>
    <p:sldId id="1165" r:id="rId10"/>
    <p:sldId id="1081" r:id="rId11"/>
    <p:sldId id="1065" r:id="rId12"/>
    <p:sldId id="1066" r:id="rId13"/>
    <p:sldId id="1166" r:id="rId14"/>
    <p:sldId id="1216" r:id="rId15"/>
    <p:sldId id="1192" r:id="rId16"/>
    <p:sldId id="1218" r:id="rId17"/>
    <p:sldId id="1194" r:id="rId18"/>
    <p:sldId id="1146" r:id="rId19"/>
    <p:sldId id="1069" r:id="rId20"/>
    <p:sldId id="1074" r:id="rId21"/>
    <p:sldId id="1108" r:id="rId22"/>
    <p:sldId id="1099" r:id="rId23"/>
    <p:sldId id="1075" r:id="rId24"/>
    <p:sldId id="1077" r:id="rId25"/>
    <p:sldId id="1209" r:id="rId26"/>
    <p:sldId id="1219" r:id="rId27"/>
    <p:sldId id="1220" r:id="rId28"/>
    <p:sldId id="1223" r:id="rId29"/>
    <p:sldId id="1191" r:id="rId30"/>
    <p:sldId id="1091" r:id="rId31"/>
    <p:sldId id="1112" r:id="rId32"/>
    <p:sldId id="1217" r:id="rId33"/>
    <p:sldId id="1224" r:id="rId34"/>
    <p:sldId id="1207" r:id="rId35"/>
    <p:sldId id="1208" r:id="rId36"/>
    <p:sldId id="1210" r:id="rId37"/>
    <p:sldId id="1211" r:id="rId38"/>
    <p:sldId id="1212" r:id="rId39"/>
    <p:sldId id="1213" r:id="rId40"/>
    <p:sldId id="1214" r:id="rId41"/>
    <p:sldId id="1227" r:id="rId42"/>
  </p:sldIdLst>
  <p:sldSz cx="9144000" cy="6858000" type="screen4x3"/>
  <p:notesSz cx="6680200" cy="9958388"/>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ECFF"/>
    <a:srgbClr val="FF0000"/>
    <a:srgbClr val="666633"/>
    <a:srgbClr val="FF9900"/>
    <a:srgbClr val="000099"/>
    <a:srgbClr val="CC6600"/>
    <a:srgbClr val="9900CC"/>
    <a:srgbClr val="00CC00"/>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7975" autoAdjust="0"/>
    <p:restoredTop sz="94320" autoAdjust="0"/>
  </p:normalViewPr>
  <p:slideViewPr>
    <p:cSldViewPr>
      <p:cViewPr>
        <p:scale>
          <a:sx n="50" d="100"/>
          <a:sy n="50" d="100"/>
        </p:scale>
        <p:origin x="-1710"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61" y="-58"/>
      </p:cViewPr>
      <p:guideLst>
        <p:guide orient="horz" pos="3136"/>
        <p:guide pos="21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894013"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54627" name="Rectangle 3"/>
          <p:cNvSpPr>
            <a:spLocks noGrp="1" noChangeArrowheads="1"/>
          </p:cNvSpPr>
          <p:nvPr>
            <p:ph type="dt" sz="quarter" idx="1"/>
          </p:nvPr>
        </p:nvSpPr>
        <p:spPr bwMode="auto">
          <a:xfrm>
            <a:off x="3786188" y="0"/>
            <a:ext cx="2894012"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54628" name="Rectangle 4"/>
          <p:cNvSpPr>
            <a:spLocks noGrp="1" noChangeArrowheads="1"/>
          </p:cNvSpPr>
          <p:nvPr>
            <p:ph type="ftr" sz="quarter" idx="2"/>
          </p:nvPr>
        </p:nvSpPr>
        <p:spPr bwMode="auto">
          <a:xfrm>
            <a:off x="0" y="9459913"/>
            <a:ext cx="2894013"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54629" name="Rectangle 5"/>
          <p:cNvSpPr>
            <a:spLocks noGrp="1" noChangeArrowheads="1"/>
          </p:cNvSpPr>
          <p:nvPr>
            <p:ph type="sldNum" sz="quarter" idx="3"/>
          </p:nvPr>
        </p:nvSpPr>
        <p:spPr bwMode="auto">
          <a:xfrm>
            <a:off x="3786188" y="9459913"/>
            <a:ext cx="2894012"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296B81E-4E78-413D-B2AF-CC47A95FE4B1}" type="slidenum">
              <a:rPr lang="fr-FR"/>
              <a:pPr>
                <a:defRPr/>
              </a:pPr>
              <a:t>‹#›</a:t>
            </a:fld>
            <a:endParaRPr lang="fr-FR"/>
          </a:p>
        </p:txBody>
      </p:sp>
    </p:spTree>
    <p:extLst>
      <p:ext uri="{BB962C8B-B14F-4D97-AF65-F5344CB8AC3E}">
        <p14:creationId xmlns:p14="http://schemas.microsoft.com/office/powerpoint/2010/main" xmlns="" val="2263410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94013"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5123" name="Rectangle 3"/>
          <p:cNvSpPr>
            <a:spLocks noGrp="1" noChangeArrowheads="1"/>
          </p:cNvSpPr>
          <p:nvPr>
            <p:ph type="dt" idx="1"/>
          </p:nvPr>
        </p:nvSpPr>
        <p:spPr bwMode="auto">
          <a:xfrm>
            <a:off x="3786188" y="0"/>
            <a:ext cx="2894012"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77828" name="Rectangle 4"/>
          <p:cNvSpPr>
            <a:spLocks noGrp="1" noRot="1" noChangeAspect="1" noChangeArrowheads="1" noTextEdit="1"/>
          </p:cNvSpPr>
          <p:nvPr>
            <p:ph type="sldImg" idx="2"/>
          </p:nvPr>
        </p:nvSpPr>
        <p:spPr bwMode="auto">
          <a:xfrm>
            <a:off x="849313" y="746125"/>
            <a:ext cx="4981575" cy="3735388"/>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890588" y="4730750"/>
            <a:ext cx="4899025" cy="4481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459913"/>
            <a:ext cx="2894013"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5127" name="Rectangle 7"/>
          <p:cNvSpPr>
            <a:spLocks noGrp="1" noChangeArrowheads="1"/>
          </p:cNvSpPr>
          <p:nvPr>
            <p:ph type="sldNum" sz="quarter" idx="5"/>
          </p:nvPr>
        </p:nvSpPr>
        <p:spPr bwMode="auto">
          <a:xfrm>
            <a:off x="3786188" y="9459913"/>
            <a:ext cx="2894012"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9C2A0F1-1C1C-4080-9BE7-1F56A100C4A0}" type="slidenum">
              <a:rPr lang="fr-FR"/>
              <a:pPr>
                <a:defRPr/>
              </a:pPr>
              <a:t>‹#›</a:t>
            </a:fld>
            <a:endParaRPr lang="fr-FR"/>
          </a:p>
        </p:txBody>
      </p:sp>
    </p:spTree>
    <p:extLst>
      <p:ext uri="{BB962C8B-B14F-4D97-AF65-F5344CB8AC3E}">
        <p14:creationId xmlns:p14="http://schemas.microsoft.com/office/powerpoint/2010/main" xmlns="" val="1178452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9C2A0F1-1C1C-4080-9BE7-1F56A100C4A0}" type="slidenum">
              <a:rPr lang="fr-FR" smtClean="0"/>
              <a:pPr>
                <a:defRPr/>
              </a:pPr>
              <a:t>4</a:t>
            </a:fld>
            <a:endParaRPr lang="fr-FR"/>
          </a:p>
        </p:txBody>
      </p:sp>
    </p:spTree>
    <p:extLst>
      <p:ext uri="{BB962C8B-B14F-4D97-AF65-F5344CB8AC3E}">
        <p14:creationId xmlns:p14="http://schemas.microsoft.com/office/powerpoint/2010/main" xmlns="" val="741820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a:ln/>
        </p:spPr>
      </p:sp>
      <p:sp>
        <p:nvSpPr>
          <p:cNvPr id="78851" name="Espace réservé des commentaires 2"/>
          <p:cNvSpPr>
            <a:spLocks noGrp="1"/>
          </p:cNvSpPr>
          <p:nvPr>
            <p:ph type="body" idx="1"/>
          </p:nvPr>
        </p:nvSpPr>
        <p:spPr>
          <a:noFill/>
        </p:spPr>
        <p:txBody>
          <a:bodyPr/>
          <a:lstStyle/>
          <a:p>
            <a:endParaRPr lang="fr-FR" smtClean="0"/>
          </a:p>
        </p:txBody>
      </p:sp>
      <p:sp>
        <p:nvSpPr>
          <p:cNvPr id="78852" name="Espace réservé du numéro de diapositiv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15EFFF-B2FA-41E1-A877-B2005630E7E0}" type="slidenum">
              <a:rPr lang="fr-FR" sz="1200">
                <a:solidFill>
                  <a:prstClr val="black"/>
                </a:solidFill>
              </a:rPr>
              <a:pPr eaLnBrk="1" hangingPunct="1"/>
              <a:t>14</a:t>
            </a:fld>
            <a:endParaRPr lang="fr-FR"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C66D468-F6BE-406F-B321-8E60847ACD69}" type="slidenum">
              <a:rPr lang="fr-FR" sz="1200">
                <a:solidFill>
                  <a:prstClr val="black"/>
                </a:solidFill>
                <a:latin typeface="Arial" pitchFamily="34" charset="0"/>
                <a:cs typeface="Arial" pitchFamily="34" charset="0"/>
              </a:rPr>
              <a:pPr eaLnBrk="1" hangingPunct="1"/>
              <a:t>15</a:t>
            </a:fld>
            <a:endParaRPr lang="fr-FR" sz="1200">
              <a:solidFill>
                <a:prstClr val="black"/>
              </a:solidFill>
              <a:latin typeface="Arial" pitchFamily="34" charset="0"/>
              <a:cs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fr-FR"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99531F-00AE-457B-9340-DBA5A64AC671}" type="slidenum">
              <a:rPr lang="fr-FR" sz="1200" smtClean="0">
                <a:solidFill>
                  <a:srgbClr val="000000"/>
                </a:solidFill>
                <a:latin typeface="Arial" pitchFamily="34" charset="0"/>
                <a:cs typeface="Arial" pitchFamily="34" charset="0"/>
              </a:rPr>
              <a:pPr eaLnBrk="1" hangingPunct="1"/>
              <a:t>17</a:t>
            </a:fld>
            <a:endParaRPr lang="fr-FR" sz="1200" smtClean="0">
              <a:solidFill>
                <a:srgbClr val="000000"/>
              </a:solidFill>
              <a:latin typeface="Arial" pitchFamily="34" charset="0"/>
              <a:cs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fr-FR"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FCA0A6-A054-47EB-9075-501632F2F592}" type="slidenum">
              <a:rPr lang="fr-FR" sz="1200">
                <a:solidFill>
                  <a:prstClr val="black"/>
                </a:solidFill>
                <a:latin typeface="Arial" pitchFamily="34" charset="0"/>
                <a:cs typeface="Arial" pitchFamily="34" charset="0"/>
              </a:rPr>
              <a:pPr eaLnBrk="1" hangingPunct="1"/>
              <a:t>18</a:t>
            </a:fld>
            <a:endParaRPr lang="fr-FR" sz="1200">
              <a:solidFill>
                <a:prstClr val="black"/>
              </a:solidFill>
              <a:latin typeface="Arial" pitchFamily="34" charset="0"/>
              <a:cs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fr-FR"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46767F-6E80-4DF7-9BF7-12BA95476584}" type="slidenum">
              <a:rPr lang="fr-FR" sz="1200">
                <a:solidFill>
                  <a:prstClr val="black"/>
                </a:solidFill>
              </a:rPr>
              <a:pPr eaLnBrk="1" hangingPunct="1"/>
              <a:t>25</a:t>
            </a:fld>
            <a:endParaRPr lang="fr-FR" sz="120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B11EFC-7455-452C-9103-4D1C7D28B1F9}" type="slidenum">
              <a:rPr lang="fr-FR" sz="1200">
                <a:solidFill>
                  <a:srgbClr val="000000"/>
                </a:solidFill>
              </a:rPr>
              <a:pPr eaLnBrk="1" hangingPunct="1"/>
              <a:t>26</a:t>
            </a:fld>
            <a:endParaRPr lang="fr-FR"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890588" y="4729163"/>
            <a:ext cx="4899025" cy="44831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dirty="0" smtClean="0"/>
              <a:t>5.- Conclusion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24" charset="-128"/>
              </a:defRPr>
            </a:lvl1pPr>
            <a:lvl2pPr marL="742950" indent="-285750">
              <a:defRPr sz="2400">
                <a:solidFill>
                  <a:schemeClr val="tx1"/>
                </a:solidFill>
                <a:latin typeface="Arial" charset="0"/>
                <a:ea typeface="ＭＳ Ｐゴシック" pitchFamily="124" charset="-128"/>
              </a:defRPr>
            </a:lvl2pPr>
            <a:lvl3pPr marL="1143000" indent="-228600">
              <a:defRPr sz="2400">
                <a:solidFill>
                  <a:schemeClr val="tx1"/>
                </a:solidFill>
                <a:latin typeface="Arial" charset="0"/>
                <a:ea typeface="ＭＳ Ｐゴシック" pitchFamily="124" charset="-128"/>
              </a:defRPr>
            </a:lvl3pPr>
            <a:lvl4pPr marL="1600200" indent="-228600">
              <a:defRPr sz="2400">
                <a:solidFill>
                  <a:schemeClr val="tx1"/>
                </a:solidFill>
                <a:latin typeface="Arial" charset="0"/>
                <a:ea typeface="ＭＳ Ｐゴシック" pitchFamily="124" charset="-128"/>
              </a:defRPr>
            </a:lvl4pPr>
            <a:lvl5pPr marL="2057400" indent="-228600">
              <a:defRPr sz="2400">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4" charset="-128"/>
              </a:defRPr>
            </a:lvl9pPr>
          </a:lstStyle>
          <a:p>
            <a:fld id="{CE2CA1FA-DA42-4381-9A0C-6FEC2FC8943D}" type="slidenum">
              <a:rPr lang="fr-FR" altLang="fr-FR" sz="1200" smtClean="0"/>
              <a:pPr/>
              <a:t>27</a:t>
            </a:fld>
            <a:endParaRPr lang="fr-FR" altLang="fr-FR"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smtClean="0">
              <a:ea typeface="ＭＳ Ｐゴシック" pitchFamily="12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B8C11C-3CE3-4792-AC08-871A62515BC5}" type="slidenum">
              <a:rPr lang="fr-FR" sz="1200">
                <a:solidFill>
                  <a:srgbClr val="000000"/>
                </a:solidFill>
                <a:latin typeface="Arial" pitchFamily="34" charset="0"/>
                <a:cs typeface="Arial" pitchFamily="34" charset="0"/>
              </a:rPr>
              <a:pPr eaLnBrk="1" hangingPunct="1"/>
              <a:t>33</a:t>
            </a:fld>
            <a:endParaRPr lang="fr-FR" sz="1200">
              <a:solidFill>
                <a:srgbClr val="000000"/>
              </a:solidFill>
              <a:latin typeface="Arial" pitchFamily="34" charset="0"/>
              <a:cs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fr-FR"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5941D0-1EDB-49BA-8E4B-C4A5D25A6DB7}" type="slidenum">
              <a:rPr lang="fr-FR" sz="1200">
                <a:solidFill>
                  <a:srgbClr val="000000"/>
                </a:solidFill>
                <a:latin typeface="Arial" pitchFamily="34" charset="0"/>
                <a:cs typeface="Arial" pitchFamily="34" charset="0"/>
              </a:rPr>
              <a:pPr eaLnBrk="1" hangingPunct="1"/>
              <a:t>34</a:t>
            </a:fld>
            <a:endParaRPr lang="fr-FR" sz="1200">
              <a:solidFill>
                <a:srgbClr val="000000"/>
              </a:solidFill>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fr-FR"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664A4D-7384-4A4E-BA13-B316B7BC6503}" type="slidenum">
              <a:rPr lang="fr-FR" sz="1200">
                <a:solidFill>
                  <a:srgbClr val="000000"/>
                </a:solidFill>
                <a:latin typeface="Arial" pitchFamily="34" charset="0"/>
                <a:cs typeface="Arial" pitchFamily="34" charset="0"/>
              </a:rPr>
              <a:pPr eaLnBrk="1" hangingPunct="1"/>
              <a:t>35</a:t>
            </a:fld>
            <a:endParaRPr lang="fr-FR" sz="1200">
              <a:solidFill>
                <a:srgbClr val="000000"/>
              </a:solidFill>
              <a:latin typeface="Arial" pitchFamily="34" charset="0"/>
              <a:cs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fr-FR"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0B4458-C26E-4C08-8D67-D19CB39B74C4}" type="slidenum">
              <a:rPr lang="fr-FR" sz="1200" smtClean="0">
                <a:solidFill>
                  <a:srgbClr val="000000"/>
                </a:solidFill>
              </a:rPr>
              <a:pPr eaLnBrk="1" hangingPunct="1"/>
              <a:t>5</a:t>
            </a:fld>
            <a:endParaRPr lang="fr-FR" sz="1200"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668338" y="4730750"/>
            <a:ext cx="5343525" cy="4481513"/>
          </a:xfrm>
          <a:noFill/>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D682AA9-A4BE-459A-90BE-C8011437D36B}" type="slidenum">
              <a:rPr lang="fr-FR" sz="1200">
                <a:solidFill>
                  <a:prstClr val="black"/>
                </a:solidFill>
                <a:latin typeface="Arial" pitchFamily="34" charset="0"/>
                <a:cs typeface="Arial" pitchFamily="34" charset="0"/>
              </a:rPr>
              <a:pPr eaLnBrk="1" hangingPunct="1"/>
              <a:t>6</a:t>
            </a:fld>
            <a:endParaRPr lang="fr-FR" sz="1200">
              <a:solidFill>
                <a:prstClr val="black"/>
              </a:solidFill>
              <a:latin typeface="Arial" pitchFamily="34" charset="0"/>
              <a:cs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1ADE0D-D0CE-4ED2-9C97-73BCEE881448}" type="slidenum">
              <a:rPr lang="fr-FR" sz="1200">
                <a:solidFill>
                  <a:srgbClr val="000000"/>
                </a:solidFill>
              </a:rPr>
              <a:pPr eaLnBrk="1" hangingPunct="1"/>
              <a:t>7</a:t>
            </a:fld>
            <a:endParaRPr lang="fr-FR" sz="1200">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55500B-E2C1-4272-A364-8ED4B133ACC9}" type="slidenum">
              <a:rPr lang="fr-FR" sz="1200" smtClean="0">
                <a:solidFill>
                  <a:srgbClr val="000000"/>
                </a:solidFill>
                <a:latin typeface="Arial" pitchFamily="34" charset="0"/>
                <a:cs typeface="Arial" pitchFamily="34" charset="0"/>
              </a:rPr>
              <a:pPr eaLnBrk="1" hangingPunct="1"/>
              <a:t>8</a:t>
            </a:fld>
            <a:endParaRPr lang="fr-FR" sz="1200" smtClean="0">
              <a:solidFill>
                <a:srgbClr val="000000"/>
              </a:solidFill>
              <a:latin typeface="Arial" pitchFamily="34" charset="0"/>
              <a:cs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C5FB7A-21CC-4E20-8273-B237497820B4}" type="slidenum">
              <a:rPr lang="fr-FR" sz="1200" smtClean="0">
                <a:solidFill>
                  <a:srgbClr val="000000"/>
                </a:solidFill>
                <a:latin typeface="Arial" pitchFamily="34" charset="0"/>
                <a:cs typeface="Arial" pitchFamily="34" charset="0"/>
              </a:rPr>
              <a:pPr eaLnBrk="1" hangingPunct="1"/>
              <a:t>9</a:t>
            </a:fld>
            <a:endParaRPr lang="fr-FR" sz="1200" smtClean="0">
              <a:solidFill>
                <a:srgbClr val="000000"/>
              </a:solidFill>
              <a:latin typeface="Arial" pitchFamily="34" charset="0"/>
              <a:cs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C1DA96B-DCC4-4F1D-BBA1-71F2984BF69E}" type="slidenum">
              <a:rPr lang="fr-FR">
                <a:solidFill>
                  <a:prstClr val="black"/>
                </a:solidFill>
              </a:rPr>
              <a:pPr eaLnBrk="1" hangingPunct="1"/>
              <a:t>10</a:t>
            </a:fld>
            <a:endParaRPr lang="fr-FR">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fr-F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311A09D-DBAF-47A2-B40A-71F2FF8CACA8}" type="slidenum">
              <a:rPr lang="fr-FR">
                <a:solidFill>
                  <a:srgbClr val="000000"/>
                </a:solidFill>
                <a:latin typeface="Arial" charset="0"/>
                <a:cs typeface="Arial" charset="0"/>
              </a:rPr>
              <a:pPr/>
              <a:t>11</a:t>
            </a:fld>
            <a:endParaRPr lang="fr-FR">
              <a:solidFill>
                <a:srgbClr val="000000"/>
              </a:solidFill>
              <a:latin typeface="Arial" charset="0"/>
              <a:cs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AAC7990-31A1-4FF2-853A-8E8F588079A5}" type="slidenum">
              <a:rPr lang="fr-FR">
                <a:solidFill>
                  <a:srgbClr val="000000"/>
                </a:solidFill>
                <a:latin typeface="Arial" charset="0"/>
                <a:cs typeface="Arial" charset="0"/>
              </a:rPr>
              <a:pPr/>
              <a:t>12</a:t>
            </a:fld>
            <a:endParaRPr lang="fr-FR">
              <a:solidFill>
                <a:srgbClr val="000000"/>
              </a:solidFill>
              <a:latin typeface="Arial" charset="0"/>
              <a:cs typeface="Arial"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26BFBAD-C021-452F-A236-E6687BCF2149}" type="slidenum">
              <a:rPr lang="fr-FR"/>
              <a:pPr>
                <a:defRPr/>
              </a:pPr>
              <a:t>‹#›</a:t>
            </a:fld>
            <a:endParaRPr lang="fr-FR"/>
          </a:p>
        </p:txBody>
      </p:sp>
    </p:spTree>
    <p:extLst>
      <p:ext uri="{BB962C8B-B14F-4D97-AF65-F5344CB8AC3E}">
        <p14:creationId xmlns:p14="http://schemas.microsoft.com/office/powerpoint/2010/main" xmlns="" val="135805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20CA220-B8A1-4504-AFB5-6DEFE40FDA8A}" type="slidenum">
              <a:rPr lang="fr-FR"/>
              <a:pPr>
                <a:defRPr/>
              </a:pPr>
              <a:t>‹#›</a:t>
            </a:fld>
            <a:endParaRPr lang="fr-FR"/>
          </a:p>
        </p:txBody>
      </p:sp>
    </p:spTree>
    <p:extLst>
      <p:ext uri="{BB962C8B-B14F-4D97-AF65-F5344CB8AC3E}">
        <p14:creationId xmlns:p14="http://schemas.microsoft.com/office/powerpoint/2010/main" xmlns="" val="268146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F2CD548-0657-419E-9059-BAE652D7E5D6}" type="slidenum">
              <a:rPr lang="fr-FR"/>
              <a:pPr>
                <a:defRPr/>
              </a:pPr>
              <a:t>‹#›</a:t>
            </a:fld>
            <a:endParaRPr lang="fr-FR"/>
          </a:p>
        </p:txBody>
      </p:sp>
    </p:spTree>
    <p:extLst>
      <p:ext uri="{BB962C8B-B14F-4D97-AF65-F5344CB8AC3E}">
        <p14:creationId xmlns:p14="http://schemas.microsoft.com/office/powerpoint/2010/main" xmlns="" val="1284344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57D8B9C-4947-459E-ACA8-959E91464BB0}" type="slidenum">
              <a:rPr lang="fr-FR"/>
              <a:pPr>
                <a:defRPr/>
              </a:pPr>
              <a:t>‹#›</a:t>
            </a:fld>
            <a:endParaRPr lang="fr-FR"/>
          </a:p>
        </p:txBody>
      </p:sp>
    </p:spTree>
    <p:extLst>
      <p:ext uri="{BB962C8B-B14F-4D97-AF65-F5344CB8AC3E}">
        <p14:creationId xmlns:p14="http://schemas.microsoft.com/office/powerpoint/2010/main" xmlns="" val="2146836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B5BE31-1A1E-405B-B2BD-FA05549ED6F4}" type="slidenum">
              <a:rPr lang="fr-FR"/>
              <a:pPr>
                <a:defRPr/>
              </a:pPr>
              <a:t>‹#›</a:t>
            </a:fld>
            <a:endParaRPr lang="fr-FR"/>
          </a:p>
        </p:txBody>
      </p:sp>
    </p:spTree>
    <p:extLst>
      <p:ext uri="{BB962C8B-B14F-4D97-AF65-F5344CB8AC3E}">
        <p14:creationId xmlns:p14="http://schemas.microsoft.com/office/powerpoint/2010/main" xmlns="" val="1241507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9B4E61D-5B67-43A6-A4D6-1B3B7EE37F04}" type="slidenum">
              <a:rPr lang="fr-FR"/>
              <a:pPr>
                <a:defRPr/>
              </a:pPr>
              <a:t>‹#›</a:t>
            </a:fld>
            <a:endParaRPr lang="fr-FR"/>
          </a:p>
        </p:txBody>
      </p:sp>
    </p:spTree>
    <p:extLst>
      <p:ext uri="{BB962C8B-B14F-4D97-AF65-F5344CB8AC3E}">
        <p14:creationId xmlns:p14="http://schemas.microsoft.com/office/powerpoint/2010/main" xmlns="" val="376393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7B139BF-0A6C-43A8-B99D-72686BABE087}" type="slidenum">
              <a:rPr lang="fr-FR"/>
              <a:pPr>
                <a:defRPr/>
              </a:pPr>
              <a:t>‹#›</a:t>
            </a:fld>
            <a:endParaRPr lang="fr-FR"/>
          </a:p>
        </p:txBody>
      </p:sp>
    </p:spTree>
    <p:extLst>
      <p:ext uri="{BB962C8B-B14F-4D97-AF65-F5344CB8AC3E}">
        <p14:creationId xmlns:p14="http://schemas.microsoft.com/office/powerpoint/2010/main" xmlns="" val="2199891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365414A-10BF-4D2B-91D2-CA22D49C0D3C}" type="slidenum">
              <a:rPr lang="fr-FR"/>
              <a:pPr>
                <a:defRPr/>
              </a:pPr>
              <a:t>‹#›</a:t>
            </a:fld>
            <a:endParaRPr lang="fr-FR"/>
          </a:p>
        </p:txBody>
      </p:sp>
    </p:spTree>
    <p:extLst>
      <p:ext uri="{BB962C8B-B14F-4D97-AF65-F5344CB8AC3E}">
        <p14:creationId xmlns:p14="http://schemas.microsoft.com/office/powerpoint/2010/main" xmlns="" val="2458476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2CDE964-DBFD-45A5-A3BA-5724F90B541A}" type="slidenum">
              <a:rPr lang="fr-FR"/>
              <a:pPr>
                <a:defRPr/>
              </a:pPr>
              <a:t>‹#›</a:t>
            </a:fld>
            <a:endParaRPr lang="fr-FR"/>
          </a:p>
        </p:txBody>
      </p:sp>
    </p:spTree>
    <p:extLst>
      <p:ext uri="{BB962C8B-B14F-4D97-AF65-F5344CB8AC3E}">
        <p14:creationId xmlns:p14="http://schemas.microsoft.com/office/powerpoint/2010/main" xmlns="" val="2657051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B5D1242-E388-405D-9BD7-78B8A589AB88}" type="slidenum">
              <a:rPr lang="fr-FR"/>
              <a:pPr>
                <a:defRPr/>
              </a:pPr>
              <a:t>‹#›</a:t>
            </a:fld>
            <a:endParaRPr lang="fr-FR"/>
          </a:p>
        </p:txBody>
      </p:sp>
    </p:spTree>
    <p:extLst>
      <p:ext uri="{BB962C8B-B14F-4D97-AF65-F5344CB8AC3E}">
        <p14:creationId xmlns:p14="http://schemas.microsoft.com/office/powerpoint/2010/main" xmlns="" val="2056352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0A0D5A6-4A15-4822-87DB-C504A287F95A}" type="slidenum">
              <a:rPr lang="fr-FR"/>
              <a:pPr>
                <a:defRPr/>
              </a:pPr>
              <a:t>‹#›</a:t>
            </a:fld>
            <a:endParaRPr lang="fr-FR"/>
          </a:p>
        </p:txBody>
      </p:sp>
    </p:spTree>
    <p:extLst>
      <p:ext uri="{BB962C8B-B14F-4D97-AF65-F5344CB8AC3E}">
        <p14:creationId xmlns:p14="http://schemas.microsoft.com/office/powerpoint/2010/main" xmlns="" val="18937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B14E501-371C-4F8E-959F-ACEB59C52FE9}" type="slidenum">
              <a:rPr lang="fr-FR"/>
              <a:pPr>
                <a:defRPr/>
              </a:pPr>
              <a:t>‹#›</a:t>
            </a:fld>
            <a:endParaRPr lang="fr-FR"/>
          </a:p>
        </p:txBody>
      </p:sp>
    </p:spTree>
    <p:extLst>
      <p:ext uri="{BB962C8B-B14F-4D97-AF65-F5344CB8AC3E}">
        <p14:creationId xmlns:p14="http://schemas.microsoft.com/office/powerpoint/2010/main" xmlns="" val="3943030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44D0CD0-3B6D-4133-B2E7-E56E5EC640A0}" type="slidenum">
              <a:rPr lang="fr-FR"/>
              <a:pPr>
                <a:defRPr/>
              </a:pPr>
              <a:t>‹#›</a:t>
            </a:fld>
            <a:endParaRPr lang="fr-FR"/>
          </a:p>
        </p:txBody>
      </p:sp>
    </p:spTree>
    <p:extLst>
      <p:ext uri="{BB962C8B-B14F-4D97-AF65-F5344CB8AC3E}">
        <p14:creationId xmlns:p14="http://schemas.microsoft.com/office/powerpoint/2010/main" xmlns="" val="3049023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AC94D17-3F5C-48E6-8C8D-13E4EE9C3105}" type="slidenum">
              <a:rPr lang="fr-FR"/>
              <a:pPr>
                <a:defRPr/>
              </a:pPr>
              <a:t>‹#›</a:t>
            </a:fld>
            <a:endParaRPr lang="fr-FR"/>
          </a:p>
        </p:txBody>
      </p:sp>
    </p:spTree>
    <p:extLst>
      <p:ext uri="{BB962C8B-B14F-4D97-AF65-F5344CB8AC3E}">
        <p14:creationId xmlns:p14="http://schemas.microsoft.com/office/powerpoint/2010/main" xmlns="" val="1932313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5199F26-68CF-41F8-B135-4FF44AA78ED3}" type="slidenum">
              <a:rPr lang="fr-FR"/>
              <a:pPr>
                <a:defRPr/>
              </a:pPr>
              <a:t>‹#›</a:t>
            </a:fld>
            <a:endParaRPr lang="fr-FR"/>
          </a:p>
        </p:txBody>
      </p:sp>
    </p:spTree>
    <p:extLst>
      <p:ext uri="{BB962C8B-B14F-4D97-AF65-F5344CB8AC3E}">
        <p14:creationId xmlns:p14="http://schemas.microsoft.com/office/powerpoint/2010/main" xmlns="" val="66274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4AED143-8720-4C7A-9B5A-1116833194D7}" type="slidenum">
              <a:rPr lang="fr-FR"/>
              <a:pPr>
                <a:defRPr/>
              </a:pPr>
              <a:t>‹#›</a:t>
            </a:fld>
            <a:endParaRPr lang="fr-FR"/>
          </a:p>
        </p:txBody>
      </p:sp>
    </p:spTree>
    <p:extLst>
      <p:ext uri="{BB962C8B-B14F-4D97-AF65-F5344CB8AC3E}">
        <p14:creationId xmlns:p14="http://schemas.microsoft.com/office/powerpoint/2010/main" xmlns="" val="3245153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8F6E08A-F0B1-458D-8579-78A2A25F59B7}" type="slidenum">
              <a:rPr lang="fr-FR"/>
              <a:pPr>
                <a:defRPr/>
              </a:pPr>
              <a:t>‹#›</a:t>
            </a:fld>
            <a:endParaRPr lang="fr-FR"/>
          </a:p>
        </p:txBody>
      </p:sp>
    </p:spTree>
    <p:extLst>
      <p:ext uri="{BB962C8B-B14F-4D97-AF65-F5344CB8AC3E}">
        <p14:creationId xmlns:p14="http://schemas.microsoft.com/office/powerpoint/2010/main" xmlns="" val="453849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BA5D1CB-AAFC-4F9A-AC4A-67E2891B1399}" type="slidenum">
              <a:rPr lang="fr-FR"/>
              <a:pPr>
                <a:defRPr/>
              </a:pPr>
              <a:t>‹#›</a:t>
            </a:fld>
            <a:endParaRPr lang="fr-FR"/>
          </a:p>
        </p:txBody>
      </p:sp>
    </p:spTree>
    <p:extLst>
      <p:ext uri="{BB962C8B-B14F-4D97-AF65-F5344CB8AC3E}">
        <p14:creationId xmlns:p14="http://schemas.microsoft.com/office/powerpoint/2010/main" xmlns="" val="4156193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AD23015-501E-44F3-A1F8-BADFE561D3E0}" type="slidenum">
              <a:rPr lang="fr-FR"/>
              <a:pPr>
                <a:defRPr/>
              </a:pPr>
              <a:t>‹#›</a:t>
            </a:fld>
            <a:endParaRPr lang="fr-FR"/>
          </a:p>
        </p:txBody>
      </p:sp>
    </p:spTree>
    <p:extLst>
      <p:ext uri="{BB962C8B-B14F-4D97-AF65-F5344CB8AC3E}">
        <p14:creationId xmlns:p14="http://schemas.microsoft.com/office/powerpoint/2010/main" xmlns="" val="2401356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CDB9819-39FF-423B-8FD6-7F2A65B613EC}" type="slidenum">
              <a:rPr lang="fr-FR"/>
              <a:pPr>
                <a:defRPr/>
              </a:pPr>
              <a:t>‹#›</a:t>
            </a:fld>
            <a:endParaRPr lang="fr-FR"/>
          </a:p>
        </p:txBody>
      </p:sp>
    </p:spTree>
    <p:extLst>
      <p:ext uri="{BB962C8B-B14F-4D97-AF65-F5344CB8AC3E}">
        <p14:creationId xmlns:p14="http://schemas.microsoft.com/office/powerpoint/2010/main" xmlns="" val="1755917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F294780-9ECD-4E4B-9492-48FB621ED162}" type="slidenum">
              <a:rPr lang="fr-FR"/>
              <a:pPr>
                <a:defRPr/>
              </a:pPr>
              <a:t>‹#›</a:t>
            </a:fld>
            <a:endParaRPr lang="fr-FR"/>
          </a:p>
        </p:txBody>
      </p:sp>
    </p:spTree>
    <p:extLst>
      <p:ext uri="{BB962C8B-B14F-4D97-AF65-F5344CB8AC3E}">
        <p14:creationId xmlns:p14="http://schemas.microsoft.com/office/powerpoint/2010/main" xmlns="" val="1434064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05C86B-6A1E-4FBF-B0FB-2DA4352FF655}" type="slidenum">
              <a:rPr lang="fr-FR"/>
              <a:pPr>
                <a:defRPr/>
              </a:pPr>
              <a:t>‹#›</a:t>
            </a:fld>
            <a:endParaRPr lang="fr-FR"/>
          </a:p>
        </p:txBody>
      </p:sp>
    </p:spTree>
    <p:extLst>
      <p:ext uri="{BB962C8B-B14F-4D97-AF65-F5344CB8AC3E}">
        <p14:creationId xmlns:p14="http://schemas.microsoft.com/office/powerpoint/2010/main" xmlns="" val="239706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4FBDD5A-83E8-4F53-9294-39692597608C}" type="slidenum">
              <a:rPr lang="fr-FR"/>
              <a:pPr>
                <a:defRPr/>
              </a:pPr>
              <a:t>‹#›</a:t>
            </a:fld>
            <a:endParaRPr lang="fr-FR"/>
          </a:p>
        </p:txBody>
      </p:sp>
    </p:spTree>
    <p:extLst>
      <p:ext uri="{BB962C8B-B14F-4D97-AF65-F5344CB8AC3E}">
        <p14:creationId xmlns:p14="http://schemas.microsoft.com/office/powerpoint/2010/main" xmlns="" val="1560957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C14848D-4885-4208-BD98-490CF66372D6}" type="slidenum">
              <a:rPr lang="fr-FR"/>
              <a:pPr>
                <a:defRPr/>
              </a:pPr>
              <a:t>‹#›</a:t>
            </a:fld>
            <a:endParaRPr lang="fr-FR"/>
          </a:p>
        </p:txBody>
      </p:sp>
    </p:spTree>
    <p:extLst>
      <p:ext uri="{BB962C8B-B14F-4D97-AF65-F5344CB8AC3E}">
        <p14:creationId xmlns:p14="http://schemas.microsoft.com/office/powerpoint/2010/main" xmlns="" val="1537474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80F2CCD-DBF5-4EB3-8644-8DA39712A397}" type="slidenum">
              <a:rPr lang="fr-FR"/>
              <a:pPr>
                <a:defRPr/>
              </a:pPr>
              <a:t>‹#›</a:t>
            </a:fld>
            <a:endParaRPr lang="fr-FR"/>
          </a:p>
        </p:txBody>
      </p:sp>
    </p:spTree>
    <p:extLst>
      <p:ext uri="{BB962C8B-B14F-4D97-AF65-F5344CB8AC3E}">
        <p14:creationId xmlns:p14="http://schemas.microsoft.com/office/powerpoint/2010/main" xmlns="" val="3677085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A0E6267-1930-4CCF-B894-B43874355538}" type="slidenum">
              <a:rPr lang="fr-FR"/>
              <a:pPr>
                <a:defRPr/>
              </a:pPr>
              <a:t>‹#›</a:t>
            </a:fld>
            <a:endParaRPr lang="fr-FR"/>
          </a:p>
        </p:txBody>
      </p:sp>
    </p:spTree>
    <p:extLst>
      <p:ext uri="{BB962C8B-B14F-4D97-AF65-F5344CB8AC3E}">
        <p14:creationId xmlns:p14="http://schemas.microsoft.com/office/powerpoint/2010/main" xmlns="" val="3743732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89AD85E-96F8-4083-8C3B-4BA6094BEDFC}" type="slidenum">
              <a:rPr lang="fr-FR"/>
              <a:pPr>
                <a:defRPr/>
              </a:pPr>
              <a:t>‹#›</a:t>
            </a:fld>
            <a:endParaRPr lang="fr-FR"/>
          </a:p>
        </p:txBody>
      </p:sp>
    </p:spTree>
    <p:extLst>
      <p:ext uri="{BB962C8B-B14F-4D97-AF65-F5344CB8AC3E}">
        <p14:creationId xmlns:p14="http://schemas.microsoft.com/office/powerpoint/2010/main" xmlns="" val="1266528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6C0AA6A-6553-49DB-9ABD-831518CA22BA}" type="slidenum">
              <a:rPr lang="fr-FR"/>
              <a:pPr>
                <a:defRPr/>
              </a:pPr>
              <a:t>‹#›</a:t>
            </a:fld>
            <a:endParaRPr lang="fr-FR"/>
          </a:p>
        </p:txBody>
      </p:sp>
    </p:spTree>
    <p:extLst>
      <p:ext uri="{BB962C8B-B14F-4D97-AF65-F5344CB8AC3E}">
        <p14:creationId xmlns:p14="http://schemas.microsoft.com/office/powerpoint/2010/main" xmlns="" val="3160573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8EA4DD9-A23B-463F-80EA-D3473F336BC1}" type="slidenum">
              <a:rPr lang="fr-FR"/>
              <a:pPr>
                <a:defRPr/>
              </a:pPr>
              <a:t>‹#›</a:t>
            </a:fld>
            <a:endParaRPr lang="fr-FR"/>
          </a:p>
        </p:txBody>
      </p:sp>
    </p:spTree>
    <p:extLst>
      <p:ext uri="{BB962C8B-B14F-4D97-AF65-F5344CB8AC3E}">
        <p14:creationId xmlns:p14="http://schemas.microsoft.com/office/powerpoint/2010/main" xmlns="" val="1720115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CA1B4E8-4483-4FE2-BD47-AEE40E9C7EBF}" type="slidenum">
              <a:rPr lang="fr-FR"/>
              <a:pPr>
                <a:defRPr/>
              </a:pPr>
              <a:t>‹#›</a:t>
            </a:fld>
            <a:endParaRPr lang="fr-FR"/>
          </a:p>
        </p:txBody>
      </p:sp>
    </p:spTree>
    <p:extLst>
      <p:ext uri="{BB962C8B-B14F-4D97-AF65-F5344CB8AC3E}">
        <p14:creationId xmlns:p14="http://schemas.microsoft.com/office/powerpoint/2010/main" xmlns="" val="818786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F221B1-9EDC-429D-9842-357DC219D82B}"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805700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DD8183-D582-4334-8142-9E1831BEE05A}"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466806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AB71E7-FB27-43A6-856D-70ECA57F102F}"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291266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D9CAB40-3057-432E-9E3E-6C445813F1B8}" type="slidenum">
              <a:rPr lang="fr-FR"/>
              <a:pPr>
                <a:defRPr/>
              </a:pPr>
              <a:t>‹#›</a:t>
            </a:fld>
            <a:endParaRPr lang="fr-FR"/>
          </a:p>
        </p:txBody>
      </p:sp>
    </p:spTree>
    <p:extLst>
      <p:ext uri="{BB962C8B-B14F-4D97-AF65-F5344CB8AC3E}">
        <p14:creationId xmlns:p14="http://schemas.microsoft.com/office/powerpoint/2010/main" xmlns="" val="37589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2C0727-6A5F-49DC-9CB8-806897A72351}"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060769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92B7E0-67DC-425F-92B2-042114F31143}"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176320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15C5231-E2DD-4417-8EA2-C02A93810064}"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26037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1A2C6A-D87B-4287-8F2F-C7EC4D784493}"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3196041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56890B-47E2-4FAB-B5B3-9E9F29422E1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25373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6806AD-63B9-447F-97B2-ADC97A8698BC}"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2016578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5BD41B-338F-4216-BE6F-BADB33980CEA}"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3869567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00C8F6-8A52-47E9-BC65-A1C06C4DB9BE}"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3973595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25AE41-EAE4-469E-8FA0-96157E013497}"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3662231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74C5CDE-5AAC-4346-9588-FE4E28104318}" type="slidenum">
              <a:rPr lang="fr-FR"/>
              <a:pPr>
                <a:defRPr/>
              </a:pPr>
              <a:t>‹#›</a:t>
            </a:fld>
            <a:endParaRPr lang="fr-FR"/>
          </a:p>
        </p:txBody>
      </p:sp>
    </p:spTree>
    <p:extLst>
      <p:ext uri="{BB962C8B-B14F-4D97-AF65-F5344CB8AC3E}">
        <p14:creationId xmlns:p14="http://schemas.microsoft.com/office/powerpoint/2010/main" xmlns="" val="170949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9A0048C-3F34-43B7-83FE-92D3B00EAFD7}" type="slidenum">
              <a:rPr lang="fr-FR"/>
              <a:pPr>
                <a:defRPr/>
              </a:pPr>
              <a:t>‹#›</a:t>
            </a:fld>
            <a:endParaRPr lang="fr-FR"/>
          </a:p>
        </p:txBody>
      </p:sp>
    </p:spTree>
    <p:extLst>
      <p:ext uri="{BB962C8B-B14F-4D97-AF65-F5344CB8AC3E}">
        <p14:creationId xmlns:p14="http://schemas.microsoft.com/office/powerpoint/2010/main" xmlns="" val="4130419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9DD4C53-BF45-400F-BCD8-2D66CA3879F2}" type="slidenum">
              <a:rPr lang="fr-FR"/>
              <a:pPr>
                <a:defRPr/>
              </a:pPr>
              <a:t>‹#›</a:t>
            </a:fld>
            <a:endParaRPr lang="fr-FR"/>
          </a:p>
        </p:txBody>
      </p:sp>
    </p:spTree>
    <p:extLst>
      <p:ext uri="{BB962C8B-B14F-4D97-AF65-F5344CB8AC3E}">
        <p14:creationId xmlns:p14="http://schemas.microsoft.com/office/powerpoint/2010/main" xmlns="" val="4263554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5F30C90-2372-4B33-A42B-EDB359A5F8AD}" type="slidenum">
              <a:rPr lang="fr-FR"/>
              <a:pPr>
                <a:defRPr/>
              </a:pPr>
              <a:t>‹#›</a:t>
            </a:fld>
            <a:endParaRPr lang="fr-FR"/>
          </a:p>
        </p:txBody>
      </p:sp>
    </p:spTree>
    <p:extLst>
      <p:ext uri="{BB962C8B-B14F-4D97-AF65-F5344CB8AC3E}">
        <p14:creationId xmlns:p14="http://schemas.microsoft.com/office/powerpoint/2010/main" xmlns="" val="22214690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7731971-F8C1-41E2-8724-5911B7BCA056}" type="slidenum">
              <a:rPr lang="fr-FR"/>
              <a:pPr>
                <a:defRPr/>
              </a:pPr>
              <a:t>‹#›</a:t>
            </a:fld>
            <a:endParaRPr lang="fr-FR"/>
          </a:p>
        </p:txBody>
      </p:sp>
    </p:spTree>
    <p:extLst>
      <p:ext uri="{BB962C8B-B14F-4D97-AF65-F5344CB8AC3E}">
        <p14:creationId xmlns:p14="http://schemas.microsoft.com/office/powerpoint/2010/main" xmlns="" val="14053459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EC7660F-1BA6-4135-8B27-F23D0F135284}" type="slidenum">
              <a:rPr lang="fr-FR"/>
              <a:pPr>
                <a:defRPr/>
              </a:pPr>
              <a:t>‹#›</a:t>
            </a:fld>
            <a:endParaRPr lang="fr-FR"/>
          </a:p>
        </p:txBody>
      </p:sp>
    </p:spTree>
    <p:extLst>
      <p:ext uri="{BB962C8B-B14F-4D97-AF65-F5344CB8AC3E}">
        <p14:creationId xmlns:p14="http://schemas.microsoft.com/office/powerpoint/2010/main" xmlns="" val="45185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19F883-7837-480C-A1E8-5A6D55B5CACB}" type="slidenum">
              <a:rPr lang="fr-FR"/>
              <a:pPr>
                <a:defRPr/>
              </a:pPr>
              <a:t>‹#›</a:t>
            </a:fld>
            <a:endParaRPr lang="fr-FR"/>
          </a:p>
        </p:txBody>
      </p:sp>
    </p:spTree>
    <p:extLst>
      <p:ext uri="{BB962C8B-B14F-4D97-AF65-F5344CB8AC3E}">
        <p14:creationId xmlns:p14="http://schemas.microsoft.com/office/powerpoint/2010/main" xmlns="" val="9343738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CCAA384-1932-4814-A65C-4BA1233CC5F0}" type="slidenum">
              <a:rPr lang="fr-FR"/>
              <a:pPr>
                <a:defRPr/>
              </a:pPr>
              <a:t>‹#›</a:t>
            </a:fld>
            <a:endParaRPr lang="fr-FR"/>
          </a:p>
        </p:txBody>
      </p:sp>
    </p:spTree>
    <p:extLst>
      <p:ext uri="{BB962C8B-B14F-4D97-AF65-F5344CB8AC3E}">
        <p14:creationId xmlns:p14="http://schemas.microsoft.com/office/powerpoint/2010/main" xmlns="" val="12918315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91D311B-EC07-4D39-A00D-FEA49673D0D6}" type="slidenum">
              <a:rPr lang="fr-FR"/>
              <a:pPr>
                <a:defRPr/>
              </a:pPr>
              <a:t>‹#›</a:t>
            </a:fld>
            <a:endParaRPr lang="fr-FR"/>
          </a:p>
        </p:txBody>
      </p:sp>
    </p:spTree>
    <p:extLst>
      <p:ext uri="{BB962C8B-B14F-4D97-AF65-F5344CB8AC3E}">
        <p14:creationId xmlns:p14="http://schemas.microsoft.com/office/powerpoint/2010/main" xmlns="" val="9280157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8C3AA7-68D6-4189-AD15-F9A6063BF075}" type="slidenum">
              <a:rPr lang="fr-FR"/>
              <a:pPr>
                <a:defRPr/>
              </a:pPr>
              <a:t>‹#›</a:t>
            </a:fld>
            <a:endParaRPr lang="fr-FR"/>
          </a:p>
        </p:txBody>
      </p:sp>
    </p:spTree>
    <p:extLst>
      <p:ext uri="{BB962C8B-B14F-4D97-AF65-F5344CB8AC3E}">
        <p14:creationId xmlns:p14="http://schemas.microsoft.com/office/powerpoint/2010/main" xmlns="" val="17082325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1CADFA4-05C6-455F-BE29-720761BBC9BC}" type="slidenum">
              <a:rPr lang="fr-FR"/>
              <a:pPr>
                <a:defRPr/>
              </a:pPr>
              <a:t>‹#›</a:t>
            </a:fld>
            <a:endParaRPr lang="fr-FR"/>
          </a:p>
        </p:txBody>
      </p:sp>
    </p:spTree>
    <p:extLst>
      <p:ext uri="{BB962C8B-B14F-4D97-AF65-F5344CB8AC3E}">
        <p14:creationId xmlns:p14="http://schemas.microsoft.com/office/powerpoint/2010/main" xmlns="" val="2390576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93A3B63-70AA-4DCF-A4D6-28036BF31A2A}" type="slidenum">
              <a:rPr lang="fr-FR"/>
              <a:pPr>
                <a:defRPr/>
              </a:pPr>
              <a:t>‹#›</a:t>
            </a:fld>
            <a:endParaRPr lang="fr-FR"/>
          </a:p>
        </p:txBody>
      </p:sp>
    </p:spTree>
    <p:extLst>
      <p:ext uri="{BB962C8B-B14F-4D97-AF65-F5344CB8AC3E}">
        <p14:creationId xmlns:p14="http://schemas.microsoft.com/office/powerpoint/2010/main" xmlns="" val="162386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AA2026B8-6619-4139-959E-E5596CB71814}" type="slidenum">
              <a:rPr lang="fr-FR"/>
              <a:pPr>
                <a:defRPr/>
              </a:pPr>
              <a:t>‹#›</a:t>
            </a:fld>
            <a:endParaRPr lang="fr-FR"/>
          </a:p>
        </p:txBody>
      </p:sp>
    </p:spTree>
    <p:extLst>
      <p:ext uri="{BB962C8B-B14F-4D97-AF65-F5344CB8AC3E}">
        <p14:creationId xmlns:p14="http://schemas.microsoft.com/office/powerpoint/2010/main" xmlns="" val="35781471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DB9758F-512D-4B2D-8CD1-6C85C29762FB}" type="slidenum">
              <a:rPr lang="fr-FR"/>
              <a:pPr>
                <a:defRPr/>
              </a:pPr>
              <a:t>‹#›</a:t>
            </a:fld>
            <a:endParaRPr lang="fr-FR"/>
          </a:p>
        </p:txBody>
      </p:sp>
    </p:spTree>
    <p:extLst>
      <p:ext uri="{BB962C8B-B14F-4D97-AF65-F5344CB8AC3E}">
        <p14:creationId xmlns:p14="http://schemas.microsoft.com/office/powerpoint/2010/main" xmlns="" val="30191738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196A134-5FF8-4D9D-BD50-BF778FAD0C4E}" type="slidenum">
              <a:rPr lang="fr-FR"/>
              <a:pPr>
                <a:defRPr/>
              </a:pPr>
              <a:t>‹#›</a:t>
            </a:fld>
            <a:endParaRPr lang="fr-FR"/>
          </a:p>
        </p:txBody>
      </p:sp>
    </p:spTree>
    <p:extLst>
      <p:ext uri="{BB962C8B-B14F-4D97-AF65-F5344CB8AC3E}">
        <p14:creationId xmlns:p14="http://schemas.microsoft.com/office/powerpoint/2010/main" xmlns="" val="13919333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A625DDB-C4B1-4CA0-ACEB-5EDD5E1F67F2}" type="slidenum">
              <a:rPr lang="fr-FR"/>
              <a:pPr>
                <a:defRPr/>
              </a:pPr>
              <a:t>‹#›</a:t>
            </a:fld>
            <a:endParaRPr lang="fr-FR"/>
          </a:p>
        </p:txBody>
      </p:sp>
    </p:spTree>
    <p:extLst>
      <p:ext uri="{BB962C8B-B14F-4D97-AF65-F5344CB8AC3E}">
        <p14:creationId xmlns:p14="http://schemas.microsoft.com/office/powerpoint/2010/main" xmlns="" val="4116761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0F6C1C6-B01C-43EF-B93D-1A9847563293}" type="slidenum">
              <a:rPr lang="fr-FR"/>
              <a:pPr>
                <a:defRPr/>
              </a:pPr>
              <a:t>‹#›</a:t>
            </a:fld>
            <a:endParaRPr lang="fr-FR"/>
          </a:p>
        </p:txBody>
      </p:sp>
    </p:spTree>
    <p:extLst>
      <p:ext uri="{BB962C8B-B14F-4D97-AF65-F5344CB8AC3E}">
        <p14:creationId xmlns:p14="http://schemas.microsoft.com/office/powerpoint/2010/main" xmlns="" val="33664567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BBE9D24-7C0F-4547-BFE3-A907D68F1BB1}" type="slidenum">
              <a:rPr lang="fr-FR"/>
              <a:pPr>
                <a:defRPr/>
              </a:pPr>
              <a:t>‹#›</a:t>
            </a:fld>
            <a:endParaRPr lang="fr-FR"/>
          </a:p>
        </p:txBody>
      </p:sp>
    </p:spTree>
    <p:extLst>
      <p:ext uri="{BB962C8B-B14F-4D97-AF65-F5344CB8AC3E}">
        <p14:creationId xmlns:p14="http://schemas.microsoft.com/office/powerpoint/2010/main" xmlns="" val="2229250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C0BA2E-9CA6-44D3-BE8F-E6EAA35947AF}" type="slidenum">
              <a:rPr lang="fr-FR"/>
              <a:pPr>
                <a:defRPr/>
              </a:pPr>
              <a:t>‹#›</a:t>
            </a:fld>
            <a:endParaRPr lang="fr-FR"/>
          </a:p>
        </p:txBody>
      </p:sp>
    </p:spTree>
    <p:extLst>
      <p:ext uri="{BB962C8B-B14F-4D97-AF65-F5344CB8AC3E}">
        <p14:creationId xmlns:p14="http://schemas.microsoft.com/office/powerpoint/2010/main" xmlns="" val="42721341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09A285F-F4EC-45D9-A2A4-11BF86480B00}" type="slidenum">
              <a:rPr lang="fr-FR"/>
              <a:pPr>
                <a:defRPr/>
              </a:pPr>
              <a:t>‹#›</a:t>
            </a:fld>
            <a:endParaRPr lang="fr-FR"/>
          </a:p>
        </p:txBody>
      </p:sp>
    </p:spTree>
    <p:extLst>
      <p:ext uri="{BB962C8B-B14F-4D97-AF65-F5344CB8AC3E}">
        <p14:creationId xmlns:p14="http://schemas.microsoft.com/office/powerpoint/2010/main" xmlns="" val="31294832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D1644F6-B2D2-40DC-A2F9-1C0EBE8F70C4}" type="slidenum">
              <a:rPr lang="fr-FR"/>
              <a:pPr>
                <a:defRPr/>
              </a:pPr>
              <a:t>‹#›</a:t>
            </a:fld>
            <a:endParaRPr lang="fr-FR"/>
          </a:p>
        </p:txBody>
      </p:sp>
    </p:spTree>
    <p:extLst>
      <p:ext uri="{BB962C8B-B14F-4D97-AF65-F5344CB8AC3E}">
        <p14:creationId xmlns:p14="http://schemas.microsoft.com/office/powerpoint/2010/main" xmlns="" val="18460145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0726C55-6DFB-4812-A5E6-01397EE408B7}" type="slidenum">
              <a:rPr lang="fr-FR"/>
              <a:pPr>
                <a:defRPr/>
              </a:pPr>
              <a:t>‹#›</a:t>
            </a:fld>
            <a:endParaRPr lang="fr-FR"/>
          </a:p>
        </p:txBody>
      </p:sp>
    </p:spTree>
    <p:extLst>
      <p:ext uri="{BB962C8B-B14F-4D97-AF65-F5344CB8AC3E}">
        <p14:creationId xmlns:p14="http://schemas.microsoft.com/office/powerpoint/2010/main" xmlns="" val="681802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1395FDC-5818-4548-B975-E569031CADB8}" type="slidenum">
              <a:rPr lang="fr-FR"/>
              <a:pPr>
                <a:defRPr/>
              </a:pPr>
              <a:t>‹#›</a:t>
            </a:fld>
            <a:endParaRPr lang="fr-FR"/>
          </a:p>
        </p:txBody>
      </p:sp>
    </p:spTree>
    <p:extLst>
      <p:ext uri="{BB962C8B-B14F-4D97-AF65-F5344CB8AC3E}">
        <p14:creationId xmlns:p14="http://schemas.microsoft.com/office/powerpoint/2010/main" xmlns="" val="29203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4BC2D64-15AD-4D5E-B27E-89860F8F2116}" type="slidenum">
              <a:rPr lang="fr-FR"/>
              <a:pPr>
                <a:defRPr/>
              </a:pPr>
              <a:t>‹#›</a:t>
            </a:fld>
            <a:endParaRPr lang="fr-FR"/>
          </a:p>
        </p:txBody>
      </p:sp>
    </p:spTree>
    <p:extLst>
      <p:ext uri="{BB962C8B-B14F-4D97-AF65-F5344CB8AC3E}">
        <p14:creationId xmlns:p14="http://schemas.microsoft.com/office/powerpoint/2010/main" xmlns="" val="23160520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6153ED6-C6C0-407F-A8B2-0A6EF3335F20}" type="slidenum">
              <a:rPr lang="fr-FR"/>
              <a:pPr>
                <a:defRPr/>
              </a:pPr>
              <a:t>‹#›</a:t>
            </a:fld>
            <a:endParaRPr lang="fr-FR"/>
          </a:p>
        </p:txBody>
      </p:sp>
    </p:spTree>
    <p:extLst>
      <p:ext uri="{BB962C8B-B14F-4D97-AF65-F5344CB8AC3E}">
        <p14:creationId xmlns:p14="http://schemas.microsoft.com/office/powerpoint/2010/main" xmlns="" val="16037234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B9FB238-87E1-4225-B629-8C420351CFD7}" type="slidenum">
              <a:rPr lang="fr-FR"/>
              <a:pPr>
                <a:defRPr/>
              </a:pPr>
              <a:t>‹#›</a:t>
            </a:fld>
            <a:endParaRPr lang="fr-FR"/>
          </a:p>
        </p:txBody>
      </p:sp>
    </p:spTree>
    <p:extLst>
      <p:ext uri="{BB962C8B-B14F-4D97-AF65-F5344CB8AC3E}">
        <p14:creationId xmlns:p14="http://schemas.microsoft.com/office/powerpoint/2010/main" xmlns="" val="816309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59712D7-1C32-4A17-AD8F-9760A20C8C6C}" type="slidenum">
              <a:rPr lang="fr-FR"/>
              <a:pPr>
                <a:defRPr/>
              </a:pPr>
              <a:t>‹#›</a:t>
            </a:fld>
            <a:endParaRPr lang="fr-FR"/>
          </a:p>
        </p:txBody>
      </p:sp>
    </p:spTree>
    <p:extLst>
      <p:ext uri="{BB962C8B-B14F-4D97-AF65-F5344CB8AC3E}">
        <p14:creationId xmlns:p14="http://schemas.microsoft.com/office/powerpoint/2010/main" xmlns="" val="52436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44C6FD7-0208-4AB7-8BDE-132D3910B9C7}" type="slidenum">
              <a:rPr lang="fr-FR"/>
              <a:pPr>
                <a:defRPr/>
              </a:pPr>
              <a:t>‹#›</a:t>
            </a:fld>
            <a:endParaRPr lang="fr-FR"/>
          </a:p>
        </p:txBody>
      </p:sp>
    </p:spTree>
    <p:extLst>
      <p:ext uri="{BB962C8B-B14F-4D97-AF65-F5344CB8AC3E}">
        <p14:creationId xmlns:p14="http://schemas.microsoft.com/office/powerpoint/2010/main" xmlns="" val="149454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2964D35-6A41-4449-B1E4-D9C20422C558}" type="slidenum">
              <a:rPr lang="fr-FR"/>
              <a:pPr>
                <a:defRPr/>
              </a:pPr>
              <a:t>‹#›</a:t>
            </a:fld>
            <a:endParaRPr lang="fr-FR"/>
          </a:p>
        </p:txBody>
      </p:sp>
    </p:spTree>
    <p:extLst>
      <p:ext uri="{BB962C8B-B14F-4D97-AF65-F5344CB8AC3E}">
        <p14:creationId xmlns:p14="http://schemas.microsoft.com/office/powerpoint/2010/main" xmlns="" val="55128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5BF5E38-9875-4029-AF4B-1FC0BC869D59}"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3CAD8331-88FA-4584-88D4-D85EE64C4CA2}" type="slidenum">
              <a:rPr lang="fr-FR"/>
              <a:pPr>
                <a:defRPr/>
              </a:pPr>
              <a:t>‹#›</a:t>
            </a:fld>
            <a:endParaRPr lang="fr-FR"/>
          </a:p>
        </p:txBody>
      </p:sp>
    </p:spTree>
    <p:extLst>
      <p:ext uri="{BB962C8B-B14F-4D97-AF65-F5344CB8AC3E}">
        <p14:creationId xmlns:p14="http://schemas.microsoft.com/office/powerpoint/2010/main" xmlns="" val="337428209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0FB7F4C1-33AE-4601-88CB-343156832C3C}" type="slidenum">
              <a:rPr lang="fr-FR"/>
              <a:pPr>
                <a:defRPr/>
              </a:pPr>
              <a:t>‹#›</a:t>
            </a:fld>
            <a:endParaRPr lang="fr-FR"/>
          </a:p>
        </p:txBody>
      </p:sp>
    </p:spTree>
    <p:extLst>
      <p:ext uri="{BB962C8B-B14F-4D97-AF65-F5344CB8AC3E}">
        <p14:creationId xmlns:p14="http://schemas.microsoft.com/office/powerpoint/2010/main" xmlns="" val="3959563604"/>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1F61851-3955-41BF-BD1B-4C5899546A5E}"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68808095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3F57AE5E-064F-4FE9-9AAE-418DF26B2655}" type="slidenum">
              <a:rPr lang="fr-FR"/>
              <a:pPr>
                <a:defRPr/>
              </a:pPr>
              <a:t>‹#›</a:t>
            </a:fld>
            <a:endParaRPr lang="fr-FR"/>
          </a:p>
        </p:txBody>
      </p:sp>
    </p:spTree>
    <p:extLst>
      <p:ext uri="{BB962C8B-B14F-4D97-AF65-F5344CB8AC3E}">
        <p14:creationId xmlns:p14="http://schemas.microsoft.com/office/powerpoint/2010/main" xmlns="" val="208183991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F7D55D2E-BCBA-499D-9784-4CF6F0E91E83}" type="slidenum">
              <a:rPr lang="fr-FR"/>
              <a:pPr>
                <a:defRPr/>
              </a:pPr>
              <a:t>‹#›</a:t>
            </a:fld>
            <a:endParaRPr lang="fr-FR"/>
          </a:p>
        </p:txBody>
      </p:sp>
    </p:spTree>
    <p:extLst>
      <p:ext uri="{BB962C8B-B14F-4D97-AF65-F5344CB8AC3E}">
        <p14:creationId xmlns:p14="http://schemas.microsoft.com/office/powerpoint/2010/main" xmlns="" val="4189907720"/>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1.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1.xml"/><Relationship Id="rId7" Type="http://schemas.openxmlformats.org/officeDocument/2006/relationships/oleObject" Target="../embeddings/oleObject11.bin"/><Relationship Id="rId12" Type="http://schemas.openxmlformats.org/officeDocument/2006/relationships/image" Target="../media/image41.png"/><Relationship Id="rId2" Type="http://schemas.openxmlformats.org/officeDocument/2006/relationships/slideLayout" Target="../slideLayouts/slideLayout67.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40.png"/><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image" Target="../media/image39.png"/><Relationship Id="rId9"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7.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7.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67.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6.png"/><Relationship Id="rId1" Type="http://schemas.openxmlformats.org/officeDocument/2006/relationships/slideLayout" Target="../slideLayouts/slideLayout62.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2.xml"/><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9.png"/><Relationship Id="rId7"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6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39.png"/><Relationship Id="rId4" Type="http://schemas.openxmlformats.org/officeDocument/2006/relationships/image" Target="../media/image68.png"/><Relationship Id="rId9" Type="http://schemas.openxmlformats.org/officeDocument/2006/relationships/image" Target="../media/image72.jpe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75.jpe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7.png"/><Relationship Id="rId7" Type="http://schemas.openxmlformats.org/officeDocument/2006/relationships/image" Target="../media/image57.png"/><Relationship Id="rId2" Type="http://schemas.openxmlformats.org/officeDocument/2006/relationships/image" Target="../media/image76.png"/><Relationship Id="rId1" Type="http://schemas.openxmlformats.org/officeDocument/2006/relationships/slideLayout" Target="../slideLayouts/slideLayout62.xml"/><Relationship Id="rId6" Type="http://schemas.openxmlformats.org/officeDocument/2006/relationships/image" Target="../media/image49.png"/><Relationship Id="rId5" Type="http://schemas.openxmlformats.org/officeDocument/2006/relationships/image" Target="../media/image79.emf"/><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7.xml"/><Relationship Id="rId7" Type="http://schemas.openxmlformats.org/officeDocument/2006/relationships/oleObject" Target="../embeddings/oleObject17.bin"/><Relationship Id="rId2" Type="http://schemas.openxmlformats.org/officeDocument/2006/relationships/slideLayout" Target="../slideLayouts/slideLayout19.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86.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notesSlide" Target="../notesSlides/notesSlide19.xml"/><Relationship Id="rId7" Type="http://schemas.openxmlformats.org/officeDocument/2006/relationships/oleObject" Target="../embeddings/oleObject20.bin"/><Relationship Id="rId2" Type="http://schemas.openxmlformats.org/officeDocument/2006/relationships/slideLayout" Target="../slideLayouts/slideLayout19.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image" Target="../media/image93.png"/><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3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oleObject" Target="../embeddings/oleObject6.bin"/><Relationship Id="rId4" Type="http://schemas.openxmlformats.org/officeDocument/2006/relationships/image" Target="../media/image14.jpeg"/><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5.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5.xml"/><Relationship Id="rId5" Type="http://schemas.openxmlformats.org/officeDocument/2006/relationships/image" Target="../media/image1.jpeg"/><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wm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3"/>
          <p:cNvSpPr>
            <a:spLocks noGrp="1"/>
          </p:cNvSpPr>
          <p:nvPr>
            <p:ph type="sldNum" sz="quarter" idx="12"/>
          </p:nvPr>
        </p:nvSpPr>
        <p:spPr>
          <a:xfrm>
            <a:off x="6600648" y="6126783"/>
            <a:ext cx="1905000" cy="457200"/>
          </a:xfrm>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A8016F6-C1FC-4021-BD03-92A360200266}" type="slidenum">
              <a:rPr lang="fr-FR">
                <a:solidFill>
                  <a:srgbClr val="000000"/>
                </a:solidFill>
              </a:rPr>
              <a:pPr eaLnBrk="1" hangingPunct="1"/>
              <a:t>10</a:t>
            </a:fld>
            <a:endParaRPr lang="fr-FR">
              <a:solidFill>
                <a:srgbClr val="000000"/>
              </a:solidFill>
            </a:endParaRPr>
          </a:p>
        </p:txBody>
      </p:sp>
      <p:sp>
        <p:nvSpPr>
          <p:cNvPr id="7179" name="Rectangle 58"/>
          <p:cNvSpPr>
            <a:spLocks noChangeArrowheads="1"/>
          </p:cNvSpPr>
          <p:nvPr/>
        </p:nvSpPr>
        <p:spPr bwMode="auto">
          <a:xfrm>
            <a:off x="6674397" y="6526371"/>
            <a:ext cx="240873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GB" sz="1400" i="1" dirty="0" smtClean="0">
                <a:solidFill>
                  <a:srgbClr val="000000"/>
                </a:solidFill>
              </a:rPr>
              <a:t>Chem</a:t>
            </a:r>
            <a:r>
              <a:rPr lang="en-GB" sz="1400" i="1" dirty="0">
                <a:solidFill>
                  <a:srgbClr val="000000"/>
                </a:solidFill>
              </a:rPr>
              <a:t>. Eur. J.</a:t>
            </a:r>
            <a:r>
              <a:rPr lang="en-GB" sz="1400" dirty="0">
                <a:solidFill>
                  <a:srgbClr val="000000"/>
                </a:solidFill>
              </a:rPr>
              <a:t> </a:t>
            </a:r>
            <a:r>
              <a:rPr lang="en-GB" sz="1400" b="1" dirty="0">
                <a:solidFill>
                  <a:srgbClr val="000000"/>
                </a:solidFill>
              </a:rPr>
              <a:t>2010</a:t>
            </a:r>
            <a:r>
              <a:rPr lang="en-GB" sz="1400" dirty="0">
                <a:solidFill>
                  <a:srgbClr val="000000"/>
                </a:solidFill>
              </a:rPr>
              <a:t>, </a:t>
            </a:r>
            <a:r>
              <a:rPr lang="en-GB" sz="1400" i="1" dirty="0">
                <a:solidFill>
                  <a:srgbClr val="000000"/>
                </a:solidFill>
              </a:rPr>
              <a:t>16</a:t>
            </a:r>
            <a:r>
              <a:rPr lang="en-GB" sz="1400" dirty="0">
                <a:solidFill>
                  <a:srgbClr val="000000"/>
                </a:solidFill>
              </a:rPr>
              <a:t>, 11769</a:t>
            </a:r>
            <a:r>
              <a:rPr lang="fr-FR" sz="1400" dirty="0">
                <a:solidFill>
                  <a:srgbClr val="000000"/>
                </a:solidFill>
              </a:rPr>
              <a:t> </a:t>
            </a:r>
          </a:p>
        </p:txBody>
      </p:sp>
      <p:grpSp>
        <p:nvGrpSpPr>
          <p:cNvPr id="2" name="Groupe 1"/>
          <p:cNvGrpSpPr/>
          <p:nvPr/>
        </p:nvGrpSpPr>
        <p:grpSpPr>
          <a:xfrm>
            <a:off x="881335" y="294365"/>
            <a:ext cx="7650684" cy="729953"/>
            <a:chOff x="1579174" y="257473"/>
            <a:chExt cx="7650684" cy="729953"/>
          </a:xfrm>
        </p:grpSpPr>
        <p:sp>
          <p:nvSpPr>
            <p:cNvPr id="50" name="ZoneTexte 49"/>
            <p:cNvSpPr txBox="1"/>
            <p:nvPr/>
          </p:nvSpPr>
          <p:spPr>
            <a:xfrm>
              <a:off x="1579174" y="257473"/>
              <a:ext cx="7650684" cy="461665"/>
            </a:xfrm>
            <a:prstGeom prst="rect">
              <a:avLst/>
            </a:prstGeom>
            <a:noFill/>
          </p:spPr>
          <p:txBody>
            <a:bodyPr wrap="none" rtlCol="0">
              <a:spAutoFit/>
            </a:bodyPr>
            <a:lstStyle/>
            <a:p>
              <a:r>
                <a:rPr lang="fr-FR" b="1" dirty="0" err="1" smtClean="0">
                  <a:solidFill>
                    <a:srgbClr val="0000FF"/>
                  </a:solidFill>
                </a:rPr>
                <a:t>TTFs</a:t>
              </a:r>
              <a:r>
                <a:rPr lang="fr-FR" b="1" dirty="0" smtClean="0">
                  <a:solidFill>
                    <a:srgbClr val="0000FF"/>
                  </a:solidFill>
                </a:rPr>
                <a:t> as </a:t>
              </a:r>
              <a:r>
                <a:rPr lang="fr-FR" b="1" dirty="0" err="1" smtClean="0">
                  <a:solidFill>
                    <a:srgbClr val="0000FF"/>
                  </a:solidFill>
                </a:rPr>
                <a:t>antenna</a:t>
              </a:r>
              <a:r>
                <a:rPr lang="fr-FR" b="1" dirty="0" smtClean="0">
                  <a:solidFill>
                    <a:srgbClr val="0000FF"/>
                  </a:solidFill>
                </a:rPr>
                <a:t> for the </a:t>
              </a:r>
              <a:r>
                <a:rPr lang="fr-FR" b="1" dirty="0" err="1" smtClean="0">
                  <a:solidFill>
                    <a:srgbClr val="0000FF"/>
                  </a:solidFill>
                </a:rPr>
                <a:t>sensitization</a:t>
              </a:r>
              <a:r>
                <a:rPr lang="fr-FR" b="1" dirty="0" smtClean="0">
                  <a:solidFill>
                    <a:srgbClr val="0000FF"/>
                  </a:solidFill>
                </a:rPr>
                <a:t> of Ln luminescence</a:t>
              </a:r>
              <a:endParaRPr lang="fr-FR" b="1" dirty="0">
                <a:solidFill>
                  <a:srgbClr val="0000FF"/>
                </a:solidFill>
              </a:endParaRPr>
            </a:p>
          </p:txBody>
        </p:sp>
        <p:grpSp>
          <p:nvGrpSpPr>
            <p:cNvPr id="55" name="Group 3"/>
            <p:cNvGrpSpPr>
              <a:grpSpLocks/>
            </p:cNvGrpSpPr>
            <p:nvPr/>
          </p:nvGrpSpPr>
          <p:grpSpPr bwMode="auto">
            <a:xfrm>
              <a:off x="1776413" y="908051"/>
              <a:ext cx="7332663" cy="79375"/>
              <a:chOff x="1119" y="572"/>
              <a:chExt cx="4619" cy="50"/>
            </a:xfrm>
          </p:grpSpPr>
          <p:sp>
            <p:nvSpPr>
              <p:cNvPr id="57" name="Line 4"/>
              <p:cNvSpPr>
                <a:spLocks noChangeShapeType="1"/>
              </p:cNvSpPr>
              <p:nvPr/>
            </p:nvSpPr>
            <p:spPr bwMode="auto">
              <a:xfrm>
                <a:off x="1119" y="572"/>
                <a:ext cx="4619" cy="0"/>
              </a:xfrm>
              <a:prstGeom prst="line">
                <a:avLst/>
              </a:prstGeom>
              <a:noFill/>
              <a:ln w="76200">
                <a:solidFill>
                  <a:srgbClr val="CC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800">
                  <a:solidFill>
                    <a:srgbClr val="000000"/>
                  </a:solidFill>
                  <a:latin typeface="Calibri" pitchFamily="34" charset="0"/>
                </a:endParaRPr>
              </a:p>
            </p:txBody>
          </p:sp>
          <p:sp>
            <p:nvSpPr>
              <p:cNvPr id="58" name="Line 5"/>
              <p:cNvSpPr>
                <a:spLocks noChangeShapeType="1"/>
              </p:cNvSpPr>
              <p:nvPr/>
            </p:nvSpPr>
            <p:spPr bwMode="auto">
              <a:xfrm>
                <a:off x="1119" y="622"/>
                <a:ext cx="4619" cy="0"/>
              </a:xfrm>
              <a:prstGeom prst="line">
                <a:avLst/>
              </a:prstGeom>
              <a:noFill/>
              <a:ln w="38100">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800">
                  <a:solidFill>
                    <a:srgbClr val="000000"/>
                  </a:solidFill>
                  <a:latin typeface="Calibri" pitchFamily="34" charset="0"/>
                </a:endParaRPr>
              </a:p>
            </p:txBody>
          </p:sp>
        </p:grpSp>
      </p:grpSp>
      <p:grpSp>
        <p:nvGrpSpPr>
          <p:cNvPr id="11" name="Groupe 10"/>
          <p:cNvGrpSpPr/>
          <p:nvPr/>
        </p:nvGrpSpPr>
        <p:grpSpPr>
          <a:xfrm>
            <a:off x="1078574" y="2564904"/>
            <a:ext cx="7151605" cy="3409139"/>
            <a:chOff x="1259632" y="3117455"/>
            <a:chExt cx="7151605" cy="3409139"/>
          </a:xfrm>
        </p:grpSpPr>
        <p:pic>
          <p:nvPicPr>
            <p:cNvPr id="35893" name="Picture 53" descr="Yb"/>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59632" y="3117455"/>
              <a:ext cx="4603367" cy="3409139"/>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1" name="Text Box 50"/>
            <p:cNvSpPr txBox="1">
              <a:spLocks noChangeArrowheads="1"/>
            </p:cNvSpPr>
            <p:nvPr/>
          </p:nvSpPr>
          <p:spPr bwMode="auto">
            <a:xfrm>
              <a:off x="6151081" y="4143592"/>
              <a:ext cx="2260156" cy="703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dirty="0">
                  <a:solidFill>
                    <a:srgbClr val="000000"/>
                  </a:solidFill>
                  <a:latin typeface="Arial" charset="0"/>
                </a:rPr>
                <a:t>[Ln(</a:t>
              </a:r>
              <a:r>
                <a:rPr lang="en-US" sz="1600" dirty="0" err="1">
                  <a:solidFill>
                    <a:srgbClr val="000000"/>
                  </a:solidFill>
                  <a:latin typeface="Arial" charset="0"/>
                </a:rPr>
                <a:t>hfac</a:t>
              </a:r>
              <a:r>
                <a:rPr lang="en-US" sz="1600" dirty="0">
                  <a:solidFill>
                    <a:srgbClr val="000000"/>
                  </a:solidFill>
                  <a:latin typeface="Arial" charset="0"/>
                </a:rPr>
                <a:t>)</a:t>
              </a:r>
              <a:r>
                <a:rPr lang="en-US" sz="1600" baseline="-25000" dirty="0">
                  <a:solidFill>
                    <a:srgbClr val="000000"/>
                  </a:solidFill>
                  <a:latin typeface="Arial" charset="0"/>
                </a:rPr>
                <a:t>3</a:t>
              </a:r>
              <a:r>
                <a:rPr lang="en-US" sz="1600" dirty="0">
                  <a:solidFill>
                    <a:srgbClr val="000000"/>
                  </a:solidFill>
                  <a:latin typeface="Arial" charset="0"/>
                </a:rPr>
                <a:t>(L)</a:t>
              </a:r>
              <a:r>
                <a:rPr lang="en-US" sz="1600" baseline="-25000" dirty="0">
                  <a:solidFill>
                    <a:srgbClr val="000000"/>
                  </a:solidFill>
                  <a:latin typeface="Arial" charset="0"/>
                </a:rPr>
                <a:t>2</a:t>
              </a:r>
              <a:r>
                <a:rPr lang="en-US" sz="1600" dirty="0">
                  <a:solidFill>
                    <a:srgbClr val="000000"/>
                  </a:solidFill>
                  <a:latin typeface="Arial" charset="0"/>
                </a:rPr>
                <a:t>]</a:t>
              </a:r>
            </a:p>
            <a:p>
              <a:pPr algn="ctr">
                <a:lnSpc>
                  <a:spcPct val="150000"/>
                </a:lnSpc>
              </a:pPr>
              <a:r>
                <a:rPr lang="en-US" sz="1600" dirty="0">
                  <a:solidFill>
                    <a:srgbClr val="000000"/>
                  </a:solidFill>
                  <a:latin typeface="Arial" charset="0"/>
                </a:rPr>
                <a:t>Ln(III) = </a:t>
              </a:r>
              <a:r>
                <a:rPr lang="en-US" sz="1600" dirty="0" err="1">
                  <a:solidFill>
                    <a:srgbClr val="000000"/>
                  </a:solidFill>
                  <a:latin typeface="Arial" charset="0"/>
                </a:rPr>
                <a:t>Dy</a:t>
              </a:r>
              <a:r>
                <a:rPr lang="en-US" sz="1600" dirty="0">
                  <a:solidFill>
                    <a:srgbClr val="000000"/>
                  </a:solidFill>
                  <a:latin typeface="Arial" charset="0"/>
                </a:rPr>
                <a:t>, Y, </a:t>
              </a:r>
              <a:r>
                <a:rPr lang="en-US" sz="1600" dirty="0" err="1">
                  <a:solidFill>
                    <a:srgbClr val="000000"/>
                  </a:solidFill>
                  <a:latin typeface="Arial" charset="0"/>
                </a:rPr>
                <a:t>Er</a:t>
              </a:r>
              <a:r>
                <a:rPr lang="en-US" sz="1600" dirty="0">
                  <a:solidFill>
                    <a:srgbClr val="000000"/>
                  </a:solidFill>
                  <a:latin typeface="Arial" charset="0"/>
                </a:rPr>
                <a:t> </a:t>
              </a:r>
              <a:r>
                <a:rPr lang="en-US" sz="1600" dirty="0" smtClean="0">
                  <a:solidFill>
                    <a:srgbClr val="000000"/>
                  </a:solidFill>
                  <a:latin typeface="Arial" charset="0"/>
                </a:rPr>
                <a:t>, </a:t>
              </a:r>
              <a:r>
                <a:rPr lang="en-US" sz="1600" dirty="0" err="1" smtClean="0">
                  <a:solidFill>
                    <a:srgbClr val="000000"/>
                  </a:solidFill>
                  <a:latin typeface="Arial" charset="0"/>
                </a:rPr>
                <a:t>Yb</a:t>
              </a:r>
              <a:endParaRPr lang="fr-FR" sz="1600" dirty="0">
                <a:solidFill>
                  <a:srgbClr val="000000"/>
                </a:solidFill>
                <a:latin typeface="Arial" charset="0"/>
              </a:endParaRPr>
            </a:p>
          </p:txBody>
        </p:sp>
      </p:grpSp>
      <p:grpSp>
        <p:nvGrpSpPr>
          <p:cNvPr id="10" name="Groupe 9"/>
          <p:cNvGrpSpPr/>
          <p:nvPr/>
        </p:nvGrpSpPr>
        <p:grpSpPr>
          <a:xfrm>
            <a:off x="611188" y="1047472"/>
            <a:ext cx="8208962" cy="900112"/>
            <a:chOff x="611188" y="1047472"/>
            <a:chExt cx="8208962" cy="900112"/>
          </a:xfrm>
        </p:grpSpPr>
        <p:grpSp>
          <p:nvGrpSpPr>
            <p:cNvPr id="7175" name="Group 47"/>
            <p:cNvGrpSpPr>
              <a:grpSpLocks/>
            </p:cNvGrpSpPr>
            <p:nvPr/>
          </p:nvGrpSpPr>
          <p:grpSpPr bwMode="auto">
            <a:xfrm>
              <a:off x="611188" y="1250951"/>
              <a:ext cx="8208962" cy="527050"/>
              <a:chOff x="385" y="788"/>
              <a:chExt cx="5171" cy="332"/>
            </a:xfrm>
          </p:grpSpPr>
          <p:grpSp>
            <p:nvGrpSpPr>
              <p:cNvPr id="7184" name="Group 39"/>
              <p:cNvGrpSpPr>
                <a:grpSpLocks/>
              </p:cNvGrpSpPr>
              <p:nvPr/>
            </p:nvGrpSpPr>
            <p:grpSpPr bwMode="auto">
              <a:xfrm>
                <a:off x="385" y="788"/>
                <a:ext cx="3511" cy="332"/>
                <a:chOff x="384" y="784"/>
                <a:chExt cx="3511" cy="332"/>
              </a:xfrm>
            </p:grpSpPr>
            <p:sp>
              <p:nvSpPr>
                <p:cNvPr id="7186" name="Text Box 21"/>
                <p:cNvSpPr txBox="1">
                  <a:spLocks noChangeArrowheads="1"/>
                </p:cNvSpPr>
                <p:nvPr/>
              </p:nvSpPr>
              <p:spPr bwMode="auto">
                <a:xfrm>
                  <a:off x="1461" y="786"/>
                  <a:ext cx="561"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fr-FR" sz="2800" dirty="0">
                      <a:solidFill>
                        <a:srgbClr val="000000"/>
                      </a:solidFill>
                    </a:rPr>
                    <a:t>+</a:t>
                  </a:r>
                </a:p>
              </p:txBody>
            </p:sp>
            <p:sp>
              <p:nvSpPr>
                <p:cNvPr id="7187" name="Text Box 22"/>
                <p:cNvSpPr txBox="1">
                  <a:spLocks noChangeArrowheads="1"/>
                </p:cNvSpPr>
                <p:nvPr/>
              </p:nvSpPr>
              <p:spPr bwMode="auto">
                <a:xfrm>
                  <a:off x="384" y="820"/>
                  <a:ext cx="1224"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fr-FR" sz="1800" dirty="0">
                      <a:solidFill>
                        <a:srgbClr val="000000"/>
                      </a:solidFill>
                    </a:rPr>
                    <a:t>[Ln(</a:t>
                  </a:r>
                  <a:r>
                    <a:rPr lang="fr-FR" sz="1800" dirty="0" err="1">
                      <a:solidFill>
                        <a:srgbClr val="000000"/>
                      </a:solidFill>
                    </a:rPr>
                    <a:t>hfac</a:t>
                  </a:r>
                  <a:r>
                    <a:rPr lang="fr-FR" sz="1800" dirty="0">
                      <a:solidFill>
                        <a:srgbClr val="000000"/>
                      </a:solidFill>
                    </a:rPr>
                    <a:t>)</a:t>
                  </a:r>
                  <a:r>
                    <a:rPr lang="fr-FR" sz="1800" baseline="-25000" dirty="0">
                      <a:solidFill>
                        <a:srgbClr val="000000"/>
                      </a:solidFill>
                    </a:rPr>
                    <a:t>3</a:t>
                  </a:r>
                  <a:r>
                    <a:rPr lang="fr-FR" sz="1800" dirty="0">
                      <a:solidFill>
                        <a:srgbClr val="000000"/>
                      </a:solidFill>
                    </a:rPr>
                    <a:t>(H</a:t>
                  </a:r>
                  <a:r>
                    <a:rPr lang="fr-FR" sz="1800" baseline="-25000" dirty="0">
                      <a:solidFill>
                        <a:srgbClr val="000000"/>
                      </a:solidFill>
                    </a:rPr>
                    <a:t>2</a:t>
                  </a:r>
                  <a:r>
                    <a:rPr lang="fr-FR" sz="1800" dirty="0">
                      <a:solidFill>
                        <a:srgbClr val="000000"/>
                      </a:solidFill>
                    </a:rPr>
                    <a:t>O)</a:t>
                  </a:r>
                  <a:r>
                    <a:rPr lang="fr-FR" sz="1800" baseline="-25000" dirty="0">
                      <a:solidFill>
                        <a:srgbClr val="000000"/>
                      </a:solidFill>
                    </a:rPr>
                    <a:t>n</a:t>
                  </a:r>
                  <a:r>
                    <a:rPr lang="fr-FR" sz="1800" dirty="0">
                      <a:solidFill>
                        <a:srgbClr val="000000"/>
                      </a:solidFill>
                    </a:rPr>
                    <a:t>]</a:t>
                  </a:r>
                </a:p>
              </p:txBody>
            </p:sp>
            <p:sp>
              <p:nvSpPr>
                <p:cNvPr id="7189" name="Text Box 29"/>
                <p:cNvSpPr txBox="1">
                  <a:spLocks noChangeArrowheads="1"/>
                </p:cNvSpPr>
                <p:nvPr/>
              </p:nvSpPr>
              <p:spPr bwMode="auto">
                <a:xfrm>
                  <a:off x="3259" y="784"/>
                  <a:ext cx="636"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fr-FR" sz="2800" dirty="0">
                      <a:solidFill>
                        <a:srgbClr val="000000"/>
                      </a:solidFill>
                    </a:rPr>
                    <a:t>+</a:t>
                  </a:r>
                </a:p>
              </p:txBody>
            </p:sp>
            <p:sp>
              <p:nvSpPr>
                <p:cNvPr id="7190" name="Text Box 30"/>
                <p:cNvSpPr txBox="1">
                  <a:spLocks noChangeArrowheads="1"/>
                </p:cNvSpPr>
                <p:nvPr/>
              </p:nvSpPr>
              <p:spPr bwMode="auto">
                <a:xfrm>
                  <a:off x="1897" y="824"/>
                  <a:ext cx="169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fr-FR" sz="1800" dirty="0">
                      <a:solidFill>
                        <a:srgbClr val="000000"/>
                      </a:solidFill>
                    </a:rPr>
                    <a:t>3-chloro-benzoïc </a:t>
                  </a:r>
                  <a:r>
                    <a:rPr lang="fr-FR" sz="1800" dirty="0" err="1">
                      <a:solidFill>
                        <a:srgbClr val="000000"/>
                      </a:solidFill>
                    </a:rPr>
                    <a:t>acid</a:t>
                  </a:r>
                  <a:endParaRPr lang="fr-FR" sz="1800" dirty="0">
                    <a:solidFill>
                      <a:srgbClr val="000000"/>
                    </a:solidFill>
                  </a:endParaRPr>
                </a:p>
              </p:txBody>
            </p:sp>
          </p:grpSp>
          <p:sp>
            <p:nvSpPr>
              <p:cNvPr id="7185" name="Text Box 46"/>
              <p:cNvSpPr txBox="1">
                <a:spLocks noChangeArrowheads="1"/>
              </p:cNvSpPr>
              <p:nvPr/>
            </p:nvSpPr>
            <p:spPr bwMode="auto">
              <a:xfrm>
                <a:off x="5193" y="793"/>
                <a:ext cx="36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fr-FR" b="1" dirty="0">
                    <a:solidFill>
                      <a:srgbClr val="000000"/>
                    </a:solidFill>
                  </a:rPr>
                  <a:t>(L)</a:t>
                </a:r>
              </a:p>
            </p:txBody>
          </p:sp>
        </p:grpSp>
        <p:graphicFrame>
          <p:nvGraphicFramePr>
            <p:cNvPr id="5" name="Objet 4"/>
            <p:cNvGraphicFramePr>
              <a:graphicFrameLocks noChangeAspect="1"/>
            </p:cNvGraphicFramePr>
            <p:nvPr>
              <p:extLst>
                <p:ext uri="{D42A27DB-BD31-4B8C-83A1-F6EECF244321}">
                  <p14:modId xmlns:p14="http://schemas.microsoft.com/office/powerpoint/2010/main" xmlns="" val="563028057"/>
                </p:ext>
              </p:extLst>
            </p:nvPr>
          </p:nvGraphicFramePr>
          <p:xfrm>
            <a:off x="6069656" y="1047472"/>
            <a:ext cx="2117725" cy="900112"/>
          </p:xfrm>
          <a:graphic>
            <a:graphicData uri="http://schemas.openxmlformats.org/presentationml/2006/ole">
              <p:oleObj spid="_x0000_s104487" name="CS ChemDraw Drawing" r:id="rId5" imgW="3279140" imgH="1389380" progId="">
                <p:embed/>
              </p:oleObj>
            </a:graphicData>
          </a:graphic>
        </p:graphicFrame>
      </p:grpSp>
    </p:spTree>
    <p:extLst>
      <p:ext uri="{BB962C8B-B14F-4D97-AF65-F5344CB8AC3E}">
        <p14:creationId xmlns:p14="http://schemas.microsoft.com/office/powerpoint/2010/main" xmlns="" val="77928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3"/>
          <p:cNvSpPr>
            <a:spLocks noGrp="1"/>
          </p:cNvSpPr>
          <p:nvPr>
            <p:ph type="sldNum" sz="quarter" idx="12"/>
          </p:nvPr>
        </p:nvSpPr>
        <p:spPr>
          <a:noFill/>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E603E97-0060-4F94-B4A9-8D3397D4C28F}" type="slidenum">
              <a:rPr lang="fr-FR" smtClean="0">
                <a:solidFill>
                  <a:srgbClr val="000000"/>
                </a:solidFill>
                <a:latin typeface="Arial" charset="0"/>
                <a:cs typeface="Arial" charset="0"/>
              </a:rPr>
              <a:pPr fontAlgn="base">
                <a:spcBef>
                  <a:spcPct val="0"/>
                </a:spcBef>
                <a:spcAft>
                  <a:spcPct val="0"/>
                </a:spcAft>
              </a:pPr>
              <a:t>11</a:t>
            </a:fld>
            <a:endParaRPr lang="fr-FR" smtClean="0">
              <a:solidFill>
                <a:srgbClr val="000000"/>
              </a:solidFill>
              <a:latin typeface="Arial" charset="0"/>
              <a:cs typeface="Arial" charset="0"/>
            </a:endParaRPr>
          </a:p>
        </p:txBody>
      </p:sp>
      <p:grpSp>
        <p:nvGrpSpPr>
          <p:cNvPr id="26627" name="Group 2"/>
          <p:cNvGrpSpPr>
            <a:grpSpLocks/>
          </p:cNvGrpSpPr>
          <p:nvPr/>
        </p:nvGrpSpPr>
        <p:grpSpPr bwMode="auto">
          <a:xfrm>
            <a:off x="0" y="0"/>
            <a:ext cx="9109075" cy="1014413"/>
            <a:chOff x="0" y="0"/>
            <a:chExt cx="5738" cy="639"/>
          </a:xfrm>
        </p:grpSpPr>
        <p:grpSp>
          <p:nvGrpSpPr>
            <p:cNvPr id="26639" name="Group 3"/>
            <p:cNvGrpSpPr>
              <a:grpSpLocks/>
            </p:cNvGrpSpPr>
            <p:nvPr/>
          </p:nvGrpSpPr>
          <p:grpSpPr bwMode="auto">
            <a:xfrm>
              <a:off x="930" y="572"/>
              <a:ext cx="4808" cy="67"/>
              <a:chOff x="930" y="572"/>
              <a:chExt cx="4808" cy="67"/>
            </a:xfrm>
          </p:grpSpPr>
          <p:sp>
            <p:nvSpPr>
              <p:cNvPr id="26641" name="Line 4"/>
              <p:cNvSpPr>
                <a:spLocks noChangeShapeType="1"/>
              </p:cNvSpPr>
              <p:nvPr/>
            </p:nvSpPr>
            <p:spPr bwMode="auto">
              <a:xfrm>
                <a:off x="930" y="572"/>
                <a:ext cx="480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800">
                  <a:solidFill>
                    <a:srgbClr val="000000"/>
                  </a:solidFill>
                  <a:latin typeface="Calibri" pitchFamily="34" charset="0"/>
                </a:endParaRPr>
              </a:p>
            </p:txBody>
          </p:sp>
          <p:sp>
            <p:nvSpPr>
              <p:cNvPr id="26642" name="Line 5"/>
              <p:cNvSpPr>
                <a:spLocks noChangeShapeType="1"/>
              </p:cNvSpPr>
              <p:nvPr/>
            </p:nvSpPr>
            <p:spPr bwMode="auto">
              <a:xfrm>
                <a:off x="930" y="639"/>
                <a:ext cx="480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800">
                  <a:solidFill>
                    <a:srgbClr val="000000"/>
                  </a:solidFill>
                  <a:latin typeface="Calibri" pitchFamily="34" charset="0"/>
                </a:endParaRPr>
              </a:p>
            </p:txBody>
          </p:sp>
        </p:grpSp>
        <p:pic>
          <p:nvPicPr>
            <p:cNvPr id="26640" name="Picture 6" descr="Logo UMR62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1253" cy="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6628" name="Text Box 7"/>
          <p:cNvSpPr txBox="1">
            <a:spLocks noChangeArrowheads="1"/>
          </p:cNvSpPr>
          <p:nvPr/>
        </p:nvSpPr>
        <p:spPr bwMode="auto">
          <a:xfrm>
            <a:off x="2268538" y="138113"/>
            <a:ext cx="6624637"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fr-FR" sz="3200">
                <a:solidFill>
                  <a:srgbClr val="000000"/>
                </a:solidFill>
                <a:latin typeface="Arial" charset="0"/>
              </a:rPr>
              <a:t>ABSORPTION PROPERTIES</a:t>
            </a:r>
          </a:p>
        </p:txBody>
      </p:sp>
      <p:grpSp>
        <p:nvGrpSpPr>
          <p:cNvPr id="26629" name="Group 31"/>
          <p:cNvGrpSpPr>
            <a:grpSpLocks/>
          </p:cNvGrpSpPr>
          <p:nvPr/>
        </p:nvGrpSpPr>
        <p:grpSpPr bwMode="auto">
          <a:xfrm>
            <a:off x="628969" y="1254126"/>
            <a:ext cx="8013700" cy="3168650"/>
            <a:chOff x="373" y="1207"/>
            <a:chExt cx="5048" cy="1996"/>
          </a:xfrm>
        </p:grpSpPr>
        <p:pic>
          <p:nvPicPr>
            <p:cNvPr id="26635" name="Picture 9" descr="Figure10"/>
            <p:cNvPicPr>
              <a:picLocks noChangeAspect="1" noChangeArrowheads="1"/>
            </p:cNvPicPr>
            <p:nvPr/>
          </p:nvPicPr>
          <p:blipFill>
            <a:blip r:embed="rId4" cstate="print">
              <a:extLst>
                <a:ext uri="{28A0092B-C50C-407E-A947-70E740481C1C}">
                  <a14:useLocalDpi xmlns:a14="http://schemas.microsoft.com/office/drawing/2010/main" xmlns="" val="0"/>
                </a:ext>
              </a:extLst>
            </a:blip>
            <a:srcRect r="48625" b="50427"/>
            <a:stretch>
              <a:fillRect/>
            </a:stretch>
          </p:blipFill>
          <p:spPr bwMode="auto">
            <a:xfrm>
              <a:off x="385" y="1207"/>
              <a:ext cx="2586"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pic>
        <p:pic>
          <p:nvPicPr>
            <p:cNvPr id="26636" name="Picture 10" descr="Figure10"/>
            <p:cNvPicPr>
              <a:picLocks noChangeAspect="1" noChangeArrowheads="1"/>
            </p:cNvPicPr>
            <p:nvPr/>
          </p:nvPicPr>
          <p:blipFill>
            <a:blip r:embed="rId4" cstate="print">
              <a:extLst>
                <a:ext uri="{28A0092B-C50C-407E-A947-70E740481C1C}">
                  <a14:useLocalDpi xmlns:a14="http://schemas.microsoft.com/office/drawing/2010/main" xmlns="" val="0"/>
                </a:ext>
              </a:extLst>
            </a:blip>
            <a:srcRect l="50446" t="50443"/>
            <a:stretch>
              <a:fillRect/>
            </a:stretch>
          </p:blipFill>
          <p:spPr bwMode="auto">
            <a:xfrm>
              <a:off x="2926" y="1207"/>
              <a:ext cx="2495"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pic>
        <p:sp>
          <p:nvSpPr>
            <p:cNvPr id="26637" name="Rectangle 22"/>
            <p:cNvSpPr>
              <a:spLocks noChangeArrowheads="1"/>
            </p:cNvSpPr>
            <p:nvPr/>
          </p:nvSpPr>
          <p:spPr bwMode="auto">
            <a:xfrm>
              <a:off x="373" y="1207"/>
              <a:ext cx="5035" cy="1996"/>
            </a:xfrm>
            <a:prstGeom prst="rect">
              <a:avLst/>
            </a:prstGeom>
            <a:solidFill>
              <a:schemeClr val="accent1">
                <a:alpha val="0"/>
              </a:schemeClr>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z="1800">
                <a:solidFill>
                  <a:srgbClr val="000000"/>
                </a:solidFill>
                <a:latin typeface="Arial" charset="0"/>
              </a:endParaRPr>
            </a:p>
          </p:txBody>
        </p:sp>
        <p:sp>
          <p:nvSpPr>
            <p:cNvPr id="26638" name="Text Box 24"/>
            <p:cNvSpPr txBox="1">
              <a:spLocks noChangeArrowheads="1"/>
            </p:cNvSpPr>
            <p:nvPr/>
          </p:nvSpPr>
          <p:spPr bwMode="auto">
            <a:xfrm>
              <a:off x="4319" y="1576"/>
              <a:ext cx="862" cy="21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fr-FR" sz="1600">
                  <a:solidFill>
                    <a:srgbClr val="000000"/>
                  </a:solidFill>
                  <a:latin typeface="Arial" charset="0"/>
                </a:rPr>
                <a:t>Complexes</a:t>
              </a:r>
            </a:p>
          </p:txBody>
        </p:sp>
      </p:grpSp>
      <p:sp>
        <p:nvSpPr>
          <p:cNvPr id="26630" name="Text Box 26"/>
          <p:cNvSpPr txBox="1">
            <a:spLocks noChangeArrowheads="1"/>
          </p:cNvSpPr>
          <p:nvPr/>
        </p:nvSpPr>
        <p:spPr bwMode="auto">
          <a:xfrm>
            <a:off x="485300" y="4823105"/>
            <a:ext cx="8280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1800" dirty="0" smtClean="0">
                <a:solidFill>
                  <a:srgbClr val="000000"/>
                </a:solidFill>
                <a:latin typeface="Arial" charset="0"/>
              </a:rPr>
              <a:t>Measurements done in solid-state to prevent any risks of dissociation for the coordination complexes</a:t>
            </a:r>
            <a:endParaRPr lang="en-US" sz="1800" dirty="0">
              <a:solidFill>
                <a:srgbClr val="000000"/>
              </a:solidFill>
              <a:latin typeface="Arial" charset="0"/>
            </a:endParaRPr>
          </a:p>
        </p:txBody>
      </p:sp>
      <p:pic>
        <p:nvPicPr>
          <p:cNvPr id="8909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755054" y="3068960"/>
            <a:ext cx="523875" cy="554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ZoneTexte 1"/>
          <p:cNvSpPr txBox="1"/>
          <p:nvPr/>
        </p:nvSpPr>
        <p:spPr>
          <a:xfrm>
            <a:off x="7755054" y="2699628"/>
            <a:ext cx="813043" cy="369332"/>
          </a:xfrm>
          <a:prstGeom prst="rect">
            <a:avLst/>
          </a:prstGeom>
          <a:noFill/>
        </p:spPr>
        <p:txBody>
          <a:bodyPr wrap="none" rtlCol="0">
            <a:spAutoFit/>
          </a:bodyPr>
          <a:lstStyle/>
          <a:p>
            <a:r>
              <a:rPr lang="fr-FR" sz="1800" dirty="0" smtClean="0">
                <a:solidFill>
                  <a:srgbClr val="000000"/>
                </a:solidFill>
              </a:rPr>
              <a:t>DACT</a:t>
            </a:r>
            <a:endParaRPr lang="fr-FR" sz="1800" dirty="0">
              <a:solidFill>
                <a:srgbClr val="000000"/>
              </a:solidFill>
            </a:endParaRPr>
          </a:p>
        </p:txBody>
      </p:sp>
    </p:spTree>
    <p:extLst>
      <p:ext uri="{BB962C8B-B14F-4D97-AF65-F5344CB8AC3E}">
        <p14:creationId xmlns:p14="http://schemas.microsoft.com/office/powerpoint/2010/main" xmlns="" val="2489935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3"/>
          <p:cNvSpPr>
            <a:spLocks noGrp="1"/>
          </p:cNvSpPr>
          <p:nvPr>
            <p:ph type="sldNum" sz="quarter" idx="12"/>
          </p:nvPr>
        </p:nvSpPr>
        <p:spPr>
          <a:noFill/>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86F3FBD-E8B9-4A49-BFAE-26D0BE0704A4}" type="slidenum">
              <a:rPr lang="fr-FR" smtClean="0">
                <a:solidFill>
                  <a:srgbClr val="000000"/>
                </a:solidFill>
                <a:latin typeface="Arial" charset="0"/>
                <a:cs typeface="Arial" charset="0"/>
              </a:rPr>
              <a:pPr fontAlgn="base">
                <a:spcBef>
                  <a:spcPct val="0"/>
                </a:spcBef>
                <a:spcAft>
                  <a:spcPct val="0"/>
                </a:spcAft>
              </a:pPr>
              <a:t>12</a:t>
            </a:fld>
            <a:endParaRPr lang="fr-FR" smtClean="0">
              <a:solidFill>
                <a:srgbClr val="000000"/>
              </a:solidFill>
              <a:latin typeface="Arial" charset="0"/>
              <a:cs typeface="Arial" charset="0"/>
            </a:endParaRPr>
          </a:p>
        </p:txBody>
      </p:sp>
      <p:grpSp>
        <p:nvGrpSpPr>
          <p:cNvPr id="30723" name="Group 2"/>
          <p:cNvGrpSpPr>
            <a:grpSpLocks/>
          </p:cNvGrpSpPr>
          <p:nvPr/>
        </p:nvGrpSpPr>
        <p:grpSpPr bwMode="auto">
          <a:xfrm>
            <a:off x="0" y="0"/>
            <a:ext cx="9109075" cy="1014413"/>
            <a:chOff x="0" y="0"/>
            <a:chExt cx="5738" cy="639"/>
          </a:xfrm>
        </p:grpSpPr>
        <p:grpSp>
          <p:nvGrpSpPr>
            <p:cNvPr id="30743" name="Group 3"/>
            <p:cNvGrpSpPr>
              <a:grpSpLocks/>
            </p:cNvGrpSpPr>
            <p:nvPr/>
          </p:nvGrpSpPr>
          <p:grpSpPr bwMode="auto">
            <a:xfrm>
              <a:off x="930" y="572"/>
              <a:ext cx="4808" cy="67"/>
              <a:chOff x="930" y="572"/>
              <a:chExt cx="4808" cy="67"/>
            </a:xfrm>
          </p:grpSpPr>
          <p:sp>
            <p:nvSpPr>
              <p:cNvPr id="30745" name="Line 4"/>
              <p:cNvSpPr>
                <a:spLocks noChangeShapeType="1"/>
              </p:cNvSpPr>
              <p:nvPr/>
            </p:nvSpPr>
            <p:spPr bwMode="auto">
              <a:xfrm>
                <a:off x="930" y="572"/>
                <a:ext cx="480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800">
                  <a:solidFill>
                    <a:srgbClr val="000000"/>
                  </a:solidFill>
                  <a:latin typeface="Calibri" pitchFamily="34" charset="0"/>
                </a:endParaRPr>
              </a:p>
            </p:txBody>
          </p:sp>
          <p:sp>
            <p:nvSpPr>
              <p:cNvPr id="30746" name="Line 5"/>
              <p:cNvSpPr>
                <a:spLocks noChangeShapeType="1"/>
              </p:cNvSpPr>
              <p:nvPr/>
            </p:nvSpPr>
            <p:spPr bwMode="auto">
              <a:xfrm>
                <a:off x="930" y="639"/>
                <a:ext cx="480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800">
                  <a:solidFill>
                    <a:srgbClr val="000000"/>
                  </a:solidFill>
                  <a:latin typeface="Calibri" pitchFamily="34" charset="0"/>
                </a:endParaRPr>
              </a:p>
            </p:txBody>
          </p:sp>
        </p:grpSp>
        <p:pic>
          <p:nvPicPr>
            <p:cNvPr id="30744" name="Picture 6" descr="Logo UMR62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1253" cy="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724" name="Text Box 7"/>
          <p:cNvSpPr txBox="1">
            <a:spLocks noChangeArrowheads="1"/>
          </p:cNvSpPr>
          <p:nvPr/>
        </p:nvSpPr>
        <p:spPr bwMode="auto">
          <a:xfrm>
            <a:off x="2771775" y="138113"/>
            <a:ext cx="56896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fr-FR" sz="3200">
                <a:solidFill>
                  <a:srgbClr val="000000"/>
                </a:solidFill>
                <a:latin typeface="Arial" charset="0"/>
              </a:rPr>
              <a:t>EMISSION PROPERTIES</a:t>
            </a:r>
          </a:p>
        </p:txBody>
      </p:sp>
      <p:grpSp>
        <p:nvGrpSpPr>
          <p:cNvPr id="30725" name="Group 28"/>
          <p:cNvGrpSpPr>
            <a:grpSpLocks/>
          </p:cNvGrpSpPr>
          <p:nvPr/>
        </p:nvGrpSpPr>
        <p:grpSpPr bwMode="auto">
          <a:xfrm>
            <a:off x="4202113" y="1341438"/>
            <a:ext cx="4483100" cy="3822700"/>
            <a:chOff x="2647" y="845"/>
            <a:chExt cx="2824" cy="2408"/>
          </a:xfrm>
        </p:grpSpPr>
        <p:pic>
          <p:nvPicPr>
            <p:cNvPr id="30741" name="Picture 8" descr="Figure13"/>
            <p:cNvPicPr>
              <a:picLocks noChangeAspect="1" noChangeArrowheads="1"/>
            </p:cNvPicPr>
            <p:nvPr/>
          </p:nvPicPr>
          <p:blipFill>
            <a:blip r:embed="rId4" cstate="print">
              <a:extLst>
                <a:ext uri="{28A0092B-C50C-407E-A947-70E740481C1C}">
                  <a14:useLocalDpi xmlns:a14="http://schemas.microsoft.com/office/drawing/2010/main" xmlns="" val="0"/>
                </a:ext>
              </a:extLst>
            </a:blip>
            <a:srcRect l="9413" r="5478" b="4678"/>
            <a:stretch>
              <a:fillRect/>
            </a:stretch>
          </p:blipFill>
          <p:spPr bwMode="auto">
            <a:xfrm>
              <a:off x="2659" y="845"/>
              <a:ext cx="2812" cy="2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pic>
        <p:sp>
          <p:nvSpPr>
            <p:cNvPr id="30742" name="Rectangle 13"/>
            <p:cNvSpPr>
              <a:spLocks noChangeArrowheads="1"/>
            </p:cNvSpPr>
            <p:nvPr/>
          </p:nvSpPr>
          <p:spPr bwMode="auto">
            <a:xfrm>
              <a:off x="2647" y="845"/>
              <a:ext cx="2812" cy="2408"/>
            </a:xfrm>
            <a:prstGeom prst="rect">
              <a:avLst/>
            </a:prstGeom>
            <a:solidFill>
              <a:schemeClr val="accent1">
                <a:alpha val="0"/>
              </a:schemeClr>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z="1800">
                <a:solidFill>
                  <a:srgbClr val="000000"/>
                </a:solidFill>
                <a:latin typeface="Arial" charset="0"/>
              </a:endParaRPr>
            </a:p>
          </p:txBody>
        </p:sp>
      </p:grpSp>
      <p:grpSp>
        <p:nvGrpSpPr>
          <p:cNvPr id="30726" name="Group 20"/>
          <p:cNvGrpSpPr>
            <a:grpSpLocks/>
          </p:cNvGrpSpPr>
          <p:nvPr/>
        </p:nvGrpSpPr>
        <p:grpSpPr bwMode="auto">
          <a:xfrm>
            <a:off x="727075" y="1125538"/>
            <a:ext cx="2909888" cy="915987"/>
            <a:chOff x="458" y="754"/>
            <a:chExt cx="1833" cy="577"/>
          </a:xfrm>
        </p:grpSpPr>
        <p:sp>
          <p:nvSpPr>
            <p:cNvPr id="30737" name="Text Box 11"/>
            <p:cNvSpPr txBox="1">
              <a:spLocks noChangeArrowheads="1"/>
            </p:cNvSpPr>
            <p:nvPr/>
          </p:nvSpPr>
          <p:spPr bwMode="auto">
            <a:xfrm>
              <a:off x="1066" y="754"/>
              <a:ext cx="1225" cy="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fr-FR" sz="1800">
                  <a:solidFill>
                    <a:srgbClr val="000000"/>
                  </a:solidFill>
                  <a:latin typeface="Arial" charset="0"/>
                </a:rPr>
                <a:t>Free Ligand Y(III) complex Yb(III) complex</a:t>
              </a:r>
            </a:p>
          </p:txBody>
        </p:sp>
        <p:sp>
          <p:nvSpPr>
            <p:cNvPr id="30738" name="Line 15"/>
            <p:cNvSpPr>
              <a:spLocks noChangeShapeType="1"/>
            </p:cNvSpPr>
            <p:nvPr/>
          </p:nvSpPr>
          <p:spPr bwMode="auto">
            <a:xfrm>
              <a:off x="458" y="890"/>
              <a:ext cx="499" cy="0"/>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800">
                <a:solidFill>
                  <a:srgbClr val="000000"/>
                </a:solidFill>
                <a:latin typeface="Calibri" pitchFamily="34" charset="0"/>
              </a:endParaRPr>
            </a:p>
          </p:txBody>
        </p:sp>
        <p:sp>
          <p:nvSpPr>
            <p:cNvPr id="30739" name="Line 16"/>
            <p:cNvSpPr>
              <a:spLocks noChangeShapeType="1"/>
            </p:cNvSpPr>
            <p:nvPr/>
          </p:nvSpPr>
          <p:spPr bwMode="auto">
            <a:xfrm>
              <a:off x="458" y="1071"/>
              <a:ext cx="499"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800">
                <a:solidFill>
                  <a:srgbClr val="000000"/>
                </a:solidFill>
                <a:latin typeface="Calibri" pitchFamily="34" charset="0"/>
              </a:endParaRPr>
            </a:p>
          </p:txBody>
        </p:sp>
        <p:sp>
          <p:nvSpPr>
            <p:cNvPr id="30740" name="Line 17"/>
            <p:cNvSpPr>
              <a:spLocks noChangeShapeType="1"/>
            </p:cNvSpPr>
            <p:nvPr/>
          </p:nvSpPr>
          <p:spPr bwMode="auto">
            <a:xfrm>
              <a:off x="458" y="1253"/>
              <a:ext cx="499" cy="0"/>
            </a:xfrm>
            <a:prstGeom prst="line">
              <a:avLst/>
            </a:prstGeom>
            <a:noFill/>
            <a:ln w="254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800">
                <a:solidFill>
                  <a:srgbClr val="000000"/>
                </a:solidFill>
                <a:latin typeface="Calibri" pitchFamily="34" charset="0"/>
              </a:endParaRPr>
            </a:p>
          </p:txBody>
        </p:sp>
      </p:grpSp>
      <p:grpSp>
        <p:nvGrpSpPr>
          <p:cNvPr id="30727" name="Group 27"/>
          <p:cNvGrpSpPr>
            <a:grpSpLocks/>
          </p:cNvGrpSpPr>
          <p:nvPr/>
        </p:nvGrpSpPr>
        <p:grpSpPr bwMode="auto">
          <a:xfrm>
            <a:off x="0" y="2060575"/>
            <a:ext cx="4140200" cy="3168650"/>
            <a:chOff x="0" y="1298"/>
            <a:chExt cx="2608" cy="1996"/>
          </a:xfrm>
        </p:grpSpPr>
        <p:sp>
          <p:nvSpPr>
            <p:cNvPr id="30730" name="Text Box 19"/>
            <p:cNvSpPr txBox="1">
              <a:spLocks noChangeArrowheads="1"/>
            </p:cNvSpPr>
            <p:nvPr/>
          </p:nvSpPr>
          <p:spPr bwMode="auto">
            <a:xfrm>
              <a:off x="0" y="1298"/>
              <a:ext cx="26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fr-FR" sz="1800">
                  <a:solidFill>
                    <a:srgbClr val="000000"/>
                  </a:solidFill>
                  <a:latin typeface="Arial" charset="0"/>
                </a:rPr>
                <a:t>Irradiation at 19600 cm</a:t>
              </a:r>
              <a:r>
                <a:rPr lang="fr-FR" sz="1800" baseline="30000">
                  <a:solidFill>
                    <a:srgbClr val="000000"/>
                  </a:solidFill>
                  <a:latin typeface="Arial" charset="0"/>
                </a:rPr>
                <a:t>-1</a:t>
              </a:r>
              <a:r>
                <a:rPr lang="fr-FR" sz="1800">
                  <a:solidFill>
                    <a:srgbClr val="000000"/>
                  </a:solidFill>
                  <a:latin typeface="Arial" charset="0"/>
                </a:rPr>
                <a:t> </a:t>
              </a:r>
            </a:p>
          </p:txBody>
        </p:sp>
        <p:grpSp>
          <p:nvGrpSpPr>
            <p:cNvPr id="30731" name="Group 26"/>
            <p:cNvGrpSpPr>
              <a:grpSpLocks/>
            </p:cNvGrpSpPr>
            <p:nvPr/>
          </p:nvGrpSpPr>
          <p:grpSpPr bwMode="auto">
            <a:xfrm>
              <a:off x="158" y="1525"/>
              <a:ext cx="2314" cy="1769"/>
              <a:chOff x="158" y="1525"/>
              <a:chExt cx="2314" cy="1769"/>
            </a:xfrm>
          </p:grpSpPr>
          <p:grpSp>
            <p:nvGrpSpPr>
              <p:cNvPr id="30732" name="Group 23"/>
              <p:cNvGrpSpPr>
                <a:grpSpLocks/>
              </p:cNvGrpSpPr>
              <p:nvPr/>
            </p:nvGrpSpPr>
            <p:grpSpPr bwMode="auto">
              <a:xfrm>
                <a:off x="158" y="2082"/>
                <a:ext cx="2314" cy="1212"/>
                <a:chOff x="158" y="1979"/>
                <a:chExt cx="2314" cy="1212"/>
              </a:xfrm>
            </p:grpSpPr>
            <p:sp>
              <p:nvSpPr>
                <p:cNvPr id="30734" name="Text Box 18"/>
                <p:cNvSpPr txBox="1">
                  <a:spLocks noChangeArrowheads="1"/>
                </p:cNvSpPr>
                <p:nvPr/>
              </p:nvSpPr>
              <p:spPr bwMode="auto">
                <a:xfrm>
                  <a:off x="158" y="1979"/>
                  <a:ext cx="2268"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fr-FR" sz="1800">
                      <a:solidFill>
                        <a:srgbClr val="000000"/>
                      </a:solidFill>
                      <a:latin typeface="Arial" charset="0"/>
                    </a:rPr>
                    <a:t>Fluorescence of the ligand at </a:t>
                  </a:r>
                  <a:r>
                    <a:rPr lang="fr-FR" sz="1800">
                      <a:solidFill>
                        <a:srgbClr val="FF0000"/>
                      </a:solidFill>
                      <a:latin typeface="Arial" charset="0"/>
                    </a:rPr>
                    <a:t>13986</a:t>
                  </a:r>
                  <a:r>
                    <a:rPr lang="fr-FR" sz="1800">
                      <a:solidFill>
                        <a:srgbClr val="000000"/>
                      </a:solidFill>
                      <a:latin typeface="Arial" charset="0"/>
                    </a:rPr>
                    <a:t>, 13568 and </a:t>
                  </a:r>
                  <a:r>
                    <a:rPr lang="fr-FR" sz="1800">
                      <a:solidFill>
                        <a:srgbClr val="009900"/>
                      </a:solidFill>
                      <a:latin typeface="Arial" charset="0"/>
                    </a:rPr>
                    <a:t>13157</a:t>
                  </a:r>
                  <a:r>
                    <a:rPr lang="fr-FR" sz="1800">
                      <a:solidFill>
                        <a:srgbClr val="000000"/>
                      </a:solidFill>
                      <a:latin typeface="Arial" charset="0"/>
                    </a:rPr>
                    <a:t> cm</a:t>
                  </a:r>
                  <a:r>
                    <a:rPr lang="fr-FR" sz="1800" baseline="30000">
                      <a:solidFill>
                        <a:srgbClr val="000000"/>
                      </a:solidFill>
                      <a:latin typeface="Arial" charset="0"/>
                    </a:rPr>
                    <a:t>-1</a:t>
                  </a:r>
                </a:p>
              </p:txBody>
            </p:sp>
            <p:sp>
              <p:nvSpPr>
                <p:cNvPr id="30735" name="Text Box 21"/>
                <p:cNvSpPr txBox="1">
                  <a:spLocks noChangeArrowheads="1"/>
                </p:cNvSpPr>
                <p:nvPr/>
              </p:nvSpPr>
              <p:spPr bwMode="auto">
                <a:xfrm>
                  <a:off x="158" y="2614"/>
                  <a:ext cx="2314" cy="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fr-FR" sz="1800" dirty="0">
                      <a:solidFill>
                        <a:srgbClr val="000000"/>
                      </a:solidFill>
                      <a:latin typeface="Arial" charset="0"/>
                    </a:rPr>
                    <a:t>Luminescence of the Yb(III) ion </a:t>
                  </a:r>
                  <a:r>
                    <a:rPr lang="fr-FR" sz="1800" dirty="0" err="1">
                      <a:solidFill>
                        <a:srgbClr val="000000"/>
                      </a:solidFill>
                      <a:latin typeface="Arial" charset="0"/>
                    </a:rPr>
                    <a:t>at</a:t>
                  </a:r>
                  <a:r>
                    <a:rPr lang="fr-FR" sz="1800" dirty="0">
                      <a:solidFill>
                        <a:srgbClr val="000000"/>
                      </a:solidFill>
                      <a:latin typeface="Arial" charset="0"/>
                    </a:rPr>
                    <a:t> </a:t>
                  </a:r>
                  <a:r>
                    <a:rPr lang="fr-FR" sz="1800" dirty="0">
                      <a:solidFill>
                        <a:srgbClr val="009900"/>
                      </a:solidFill>
                      <a:latin typeface="Arial" charset="0"/>
                    </a:rPr>
                    <a:t>9860</a:t>
                  </a:r>
                  <a:r>
                    <a:rPr lang="fr-FR" sz="1800" dirty="0">
                      <a:solidFill>
                        <a:srgbClr val="000000"/>
                      </a:solidFill>
                      <a:latin typeface="Arial" charset="0"/>
                    </a:rPr>
                    <a:t> cm</a:t>
                  </a:r>
                  <a:r>
                    <a:rPr lang="fr-FR" sz="1800" baseline="30000" dirty="0">
                      <a:solidFill>
                        <a:srgbClr val="000000"/>
                      </a:solidFill>
                      <a:latin typeface="Arial" charset="0"/>
                    </a:rPr>
                    <a:t>-1</a:t>
                  </a:r>
                  <a:r>
                    <a:rPr lang="fr-FR" sz="1800" dirty="0">
                      <a:solidFill>
                        <a:srgbClr val="000000"/>
                      </a:solidFill>
                      <a:latin typeface="Arial" charset="0"/>
                    </a:rPr>
                    <a:t> </a:t>
                  </a:r>
                  <a:r>
                    <a:rPr lang="fr-FR" sz="1800" dirty="0" err="1">
                      <a:solidFill>
                        <a:srgbClr val="000000"/>
                      </a:solidFill>
                      <a:latin typeface="Arial" charset="0"/>
                    </a:rPr>
                    <a:t>attributed</a:t>
                  </a:r>
                  <a:r>
                    <a:rPr lang="fr-FR" sz="1800" dirty="0">
                      <a:solidFill>
                        <a:srgbClr val="000000"/>
                      </a:solidFill>
                      <a:latin typeface="Arial" charset="0"/>
                    </a:rPr>
                    <a:t> to the </a:t>
                  </a:r>
                  <a:r>
                    <a:rPr lang="fr-FR" sz="1800" baseline="30000" dirty="0">
                      <a:solidFill>
                        <a:srgbClr val="000000"/>
                      </a:solidFill>
                      <a:latin typeface="Arial" charset="0"/>
                    </a:rPr>
                    <a:t>2</a:t>
                  </a:r>
                  <a:r>
                    <a:rPr lang="fr-FR" sz="1800" dirty="0">
                      <a:solidFill>
                        <a:srgbClr val="000000"/>
                      </a:solidFill>
                      <a:latin typeface="Arial" charset="0"/>
                    </a:rPr>
                    <a:t>F</a:t>
                  </a:r>
                  <a:r>
                    <a:rPr lang="fr-FR" sz="1800" baseline="-25000" dirty="0">
                      <a:solidFill>
                        <a:srgbClr val="000000"/>
                      </a:solidFill>
                      <a:latin typeface="Arial" charset="0"/>
                    </a:rPr>
                    <a:t>5/2</a:t>
                  </a:r>
                  <a:r>
                    <a:rPr lang="fr-FR" sz="1800" dirty="0">
                      <a:solidFill>
                        <a:srgbClr val="000000"/>
                      </a:solidFill>
                      <a:latin typeface="Arial" charset="0"/>
                    </a:rPr>
                    <a:t> </a:t>
                  </a:r>
                  <a:r>
                    <a:rPr lang="fr-FR" sz="1800" dirty="0">
                      <a:solidFill>
                        <a:srgbClr val="000000"/>
                      </a:solidFill>
                      <a:latin typeface="Arial" charset="0"/>
                      <a:sym typeface="Symbol" pitchFamily="18" charset="2"/>
                    </a:rPr>
                    <a:t> </a:t>
                  </a:r>
                  <a:r>
                    <a:rPr lang="fr-FR" sz="1800" baseline="30000" dirty="0">
                      <a:solidFill>
                        <a:srgbClr val="000000"/>
                      </a:solidFill>
                      <a:latin typeface="Arial" charset="0"/>
                      <a:sym typeface="Symbol" pitchFamily="18" charset="2"/>
                    </a:rPr>
                    <a:t>2</a:t>
                  </a:r>
                  <a:r>
                    <a:rPr lang="fr-FR" sz="1800" dirty="0">
                      <a:solidFill>
                        <a:srgbClr val="000000"/>
                      </a:solidFill>
                      <a:latin typeface="Arial" charset="0"/>
                      <a:sym typeface="Symbol" pitchFamily="18" charset="2"/>
                    </a:rPr>
                    <a:t>F</a:t>
                  </a:r>
                  <a:r>
                    <a:rPr lang="fr-FR" sz="1800" baseline="-25000" dirty="0">
                      <a:solidFill>
                        <a:srgbClr val="000000"/>
                      </a:solidFill>
                      <a:latin typeface="Arial" charset="0"/>
                      <a:sym typeface="Symbol" pitchFamily="18" charset="2"/>
                    </a:rPr>
                    <a:t>7/2 </a:t>
                  </a:r>
                  <a:r>
                    <a:rPr lang="fr-FR" sz="1800" dirty="0">
                      <a:solidFill>
                        <a:srgbClr val="000000"/>
                      </a:solidFill>
                      <a:latin typeface="Arial" charset="0"/>
                      <a:sym typeface="Symbol" pitchFamily="18" charset="2"/>
                    </a:rPr>
                    <a:t>excitations</a:t>
                  </a:r>
                </a:p>
              </p:txBody>
            </p:sp>
            <p:sp>
              <p:nvSpPr>
                <p:cNvPr id="30736" name="Text Box 22"/>
                <p:cNvSpPr txBox="1">
                  <a:spLocks noChangeArrowheads="1"/>
                </p:cNvSpPr>
                <p:nvPr/>
              </p:nvSpPr>
              <p:spPr bwMode="auto">
                <a:xfrm>
                  <a:off x="1020" y="2278"/>
                  <a:ext cx="545"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fr-FR" sz="4000">
                      <a:solidFill>
                        <a:srgbClr val="000000"/>
                      </a:solidFill>
                      <a:latin typeface="Arial" charset="0"/>
                    </a:rPr>
                    <a:t>+</a:t>
                  </a:r>
                </a:p>
              </p:txBody>
            </p:sp>
          </p:grpSp>
          <p:sp>
            <p:nvSpPr>
              <p:cNvPr id="30733" name="AutoShape 24"/>
              <p:cNvSpPr>
                <a:spLocks noChangeArrowheads="1"/>
              </p:cNvSpPr>
              <p:nvPr/>
            </p:nvSpPr>
            <p:spPr bwMode="auto">
              <a:xfrm rot="5400000">
                <a:off x="975" y="1661"/>
                <a:ext cx="589" cy="31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4 w 21600"/>
                  <a:gd name="T13" fmla="*/ 5434 h 21600"/>
                  <a:gd name="T14" fmla="*/ 18886 w 21600"/>
                  <a:gd name="T15" fmla="*/ 1623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z="1800">
                  <a:solidFill>
                    <a:srgbClr val="000000"/>
                  </a:solidFill>
                  <a:latin typeface="Calibri" pitchFamily="34" charset="0"/>
                </a:endParaRPr>
              </a:p>
            </p:txBody>
          </p:sp>
        </p:grpSp>
      </p:grpSp>
    </p:spTree>
    <p:extLst>
      <p:ext uri="{BB962C8B-B14F-4D97-AF65-F5344CB8AC3E}">
        <p14:creationId xmlns:p14="http://schemas.microsoft.com/office/powerpoint/2010/main" xmlns="" val="1158713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932198" y="516841"/>
            <a:ext cx="7281863"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fr-FR" sz="3200" b="1" dirty="0" smtClean="0">
                <a:solidFill>
                  <a:srgbClr val="0000FF"/>
                </a:solidFill>
              </a:rPr>
              <a:t>Ln(III) / TTF-BASED </a:t>
            </a:r>
          </a:p>
          <a:p>
            <a:pPr algn="ctr">
              <a:spcBef>
                <a:spcPct val="50000"/>
              </a:spcBef>
            </a:pPr>
            <a:r>
              <a:rPr lang="fr-FR" sz="3200" b="1" dirty="0" smtClean="0">
                <a:solidFill>
                  <a:srgbClr val="0000FF"/>
                </a:solidFill>
              </a:rPr>
              <a:t>SINGLE </a:t>
            </a:r>
            <a:r>
              <a:rPr lang="fr-FR" sz="3200" b="1" dirty="0">
                <a:solidFill>
                  <a:srgbClr val="0000FF"/>
                </a:solidFill>
              </a:rPr>
              <a:t>MOLECULE MAGNET</a:t>
            </a:r>
          </a:p>
        </p:txBody>
      </p:sp>
      <p:grpSp>
        <p:nvGrpSpPr>
          <p:cNvPr id="8" name="Groupe 7"/>
          <p:cNvGrpSpPr/>
          <p:nvPr/>
        </p:nvGrpSpPr>
        <p:grpSpPr>
          <a:xfrm>
            <a:off x="1259632" y="1844824"/>
            <a:ext cx="6040237" cy="4128044"/>
            <a:chOff x="1259632" y="1844824"/>
            <a:chExt cx="6040237" cy="4128044"/>
          </a:xfrm>
        </p:grpSpPr>
        <p:sp>
          <p:nvSpPr>
            <p:cNvPr id="3" name="Text Box 5"/>
            <p:cNvSpPr txBox="1">
              <a:spLocks noChangeArrowheads="1"/>
            </p:cNvSpPr>
            <p:nvPr/>
          </p:nvSpPr>
          <p:spPr bwMode="auto">
            <a:xfrm>
              <a:off x="2147519" y="4686059"/>
              <a:ext cx="1946495" cy="707886"/>
            </a:xfrm>
            <a:prstGeom prst="rect">
              <a:avLst/>
            </a:prstGeom>
            <a:noFill/>
            <a:ln>
              <a:noFill/>
            </a:ln>
            <a:effectLst/>
            <a:extLst>
              <a:ext uri="{909E8E84-426E-40DD-AFC4-6F175D3DCCD1}">
                <a14:hiddenFill xmlns:a14="http://schemas.microsoft.com/office/drawing/2010/main" xmlns="">
                  <a:solidFill>
                    <a:srgbClr val="66FFFF"/>
                  </a:solidFill>
                </a14:hiddenFill>
              </a:ext>
              <a:ext uri="{91240B29-F687-4F45-9708-019B960494DF}">
                <a14:hiddenLine xmlns:a14="http://schemas.microsoft.com/office/drawing/2010/main" xmlns="" w="952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dirty="0">
                  <a:sym typeface="Symbol" pitchFamily="18" charset="2"/>
                </a:rPr>
                <a:t>(</a:t>
              </a:r>
              <a:r>
                <a:rPr lang="en-US" sz="2000" dirty="0">
                  <a:solidFill>
                    <a:srgbClr val="008000"/>
                  </a:solidFill>
                  <a:sym typeface="Symbol" pitchFamily="18" charset="2"/>
                </a:rPr>
                <a:t>4Mn</a:t>
              </a:r>
              <a:r>
                <a:rPr lang="en-US" sz="2000" baseline="30000" dirty="0">
                  <a:solidFill>
                    <a:srgbClr val="008000"/>
                  </a:solidFill>
                  <a:sym typeface="Symbol" pitchFamily="18" charset="2"/>
                </a:rPr>
                <a:t>IV</a:t>
              </a:r>
              <a:r>
                <a:rPr lang="en-US" sz="2000" dirty="0">
                  <a:solidFill>
                    <a:schemeClr val="bg1"/>
                  </a:solidFill>
                  <a:sym typeface="Symbol" pitchFamily="18" charset="2"/>
                </a:rPr>
                <a:t> </a:t>
              </a:r>
              <a:r>
                <a:rPr lang="en-US" sz="2000" dirty="0">
                  <a:sym typeface="Symbol" pitchFamily="18" charset="2"/>
                </a:rPr>
                <a:t>+</a:t>
              </a:r>
              <a:r>
                <a:rPr lang="en-US" sz="2000" dirty="0">
                  <a:solidFill>
                    <a:schemeClr val="bg1"/>
                  </a:solidFill>
                  <a:sym typeface="Symbol" pitchFamily="18" charset="2"/>
                </a:rPr>
                <a:t> </a:t>
              </a:r>
              <a:r>
                <a:rPr lang="en-US" sz="2000" dirty="0">
                  <a:solidFill>
                    <a:srgbClr val="663300"/>
                  </a:solidFill>
                  <a:sym typeface="Symbol" pitchFamily="18" charset="2"/>
                </a:rPr>
                <a:t>8Mn</a:t>
              </a:r>
              <a:r>
                <a:rPr lang="en-US" sz="2000" baseline="30000" dirty="0">
                  <a:solidFill>
                    <a:srgbClr val="663300"/>
                  </a:solidFill>
                  <a:sym typeface="Symbol" pitchFamily="18" charset="2"/>
                </a:rPr>
                <a:t>III</a:t>
              </a:r>
              <a:r>
                <a:rPr lang="en-US" sz="2000" dirty="0">
                  <a:sym typeface="Symbol" pitchFamily="18" charset="2"/>
                </a:rPr>
                <a:t>)</a:t>
              </a:r>
            </a:p>
            <a:p>
              <a:pPr algn="ctr"/>
              <a:r>
                <a:rPr lang="en-US" sz="2000" dirty="0">
                  <a:sym typeface="Symbol" pitchFamily="18" charset="2"/>
                </a:rPr>
                <a:t>S = 10</a:t>
              </a:r>
            </a:p>
          </p:txBody>
        </p:sp>
        <p:pic>
          <p:nvPicPr>
            <p:cNvPr id="5" name="Picture 3" descr="gd119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9095" y="2276494"/>
              <a:ext cx="2365733" cy="2362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ZoneTexte 1"/>
            <p:cNvSpPr txBox="1">
              <a:spLocks noChangeArrowheads="1"/>
            </p:cNvSpPr>
            <p:nvPr/>
          </p:nvSpPr>
          <p:spPr bwMode="auto">
            <a:xfrm>
              <a:off x="1900604" y="1844824"/>
              <a:ext cx="26725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2000" dirty="0">
                  <a:solidFill>
                    <a:srgbClr val="0000FF"/>
                  </a:solidFill>
                </a:rPr>
                <a:t>Mn</a:t>
              </a:r>
              <a:r>
                <a:rPr lang="fr-FR" sz="2000" baseline="-25000" dirty="0">
                  <a:solidFill>
                    <a:srgbClr val="0000FF"/>
                  </a:solidFill>
                </a:rPr>
                <a:t>12</a:t>
              </a:r>
              <a:r>
                <a:rPr lang="fr-FR" sz="2000" dirty="0">
                  <a:solidFill>
                    <a:srgbClr val="0000FF"/>
                  </a:solidFill>
                </a:rPr>
                <a:t>O</a:t>
              </a:r>
              <a:r>
                <a:rPr lang="fr-FR" sz="2000" baseline="-25000" dirty="0">
                  <a:solidFill>
                    <a:srgbClr val="0000FF"/>
                  </a:solidFill>
                </a:rPr>
                <a:t>12</a:t>
              </a:r>
              <a:r>
                <a:rPr lang="fr-FR" sz="2000" dirty="0">
                  <a:solidFill>
                    <a:srgbClr val="0000FF"/>
                  </a:solidFill>
                </a:rPr>
                <a:t>(</a:t>
              </a:r>
              <a:r>
                <a:rPr lang="fr-FR" sz="2000" dirty="0" err="1">
                  <a:solidFill>
                    <a:srgbClr val="0000FF"/>
                  </a:solidFill>
                </a:rPr>
                <a:t>Oac</a:t>
              </a:r>
              <a:r>
                <a:rPr lang="fr-FR" sz="2000" dirty="0">
                  <a:solidFill>
                    <a:srgbClr val="0000FF"/>
                  </a:solidFill>
                </a:rPr>
                <a:t>)</a:t>
              </a:r>
              <a:r>
                <a:rPr lang="fr-FR" sz="2000" baseline="-25000" dirty="0">
                  <a:solidFill>
                    <a:srgbClr val="0000FF"/>
                  </a:solidFill>
                </a:rPr>
                <a:t>16</a:t>
              </a:r>
              <a:r>
                <a:rPr lang="fr-FR" sz="2000" dirty="0">
                  <a:solidFill>
                    <a:srgbClr val="0000FF"/>
                  </a:solidFill>
                </a:rPr>
                <a:t>(H</a:t>
              </a:r>
              <a:r>
                <a:rPr lang="fr-FR" sz="2000" baseline="-25000" dirty="0">
                  <a:solidFill>
                    <a:srgbClr val="0000FF"/>
                  </a:solidFill>
                </a:rPr>
                <a:t>2</a:t>
              </a:r>
              <a:r>
                <a:rPr lang="fr-FR" sz="2000" dirty="0">
                  <a:solidFill>
                    <a:srgbClr val="0000FF"/>
                  </a:solidFill>
                </a:rPr>
                <a:t>O)</a:t>
              </a:r>
              <a:r>
                <a:rPr lang="fr-FR" sz="2000" baseline="-25000" dirty="0">
                  <a:solidFill>
                    <a:srgbClr val="0000FF"/>
                  </a:solidFill>
                </a:rPr>
                <a:t>4</a:t>
              </a:r>
              <a:r>
                <a:rPr lang="fr-FR" sz="2000" dirty="0">
                  <a:solidFill>
                    <a:srgbClr val="0000FF"/>
                  </a:solidFill>
                </a:rPr>
                <a:t> </a:t>
              </a:r>
              <a:r>
                <a:rPr lang="fr-FR" dirty="0">
                  <a:solidFill>
                    <a:srgbClr val="0000FF"/>
                  </a:solidFill>
                </a:rPr>
                <a:t> </a:t>
              </a:r>
            </a:p>
          </p:txBody>
        </p:sp>
        <p:sp>
          <p:nvSpPr>
            <p:cNvPr id="7" name="ZoneTexte 6"/>
            <p:cNvSpPr txBox="1"/>
            <p:nvPr/>
          </p:nvSpPr>
          <p:spPr>
            <a:xfrm>
              <a:off x="1259632" y="5634314"/>
              <a:ext cx="4712250" cy="338554"/>
            </a:xfrm>
            <a:prstGeom prst="rect">
              <a:avLst/>
            </a:prstGeom>
            <a:noFill/>
          </p:spPr>
          <p:txBody>
            <a:bodyPr wrap="square" rtlCol="0">
              <a:spAutoFit/>
            </a:bodyPr>
            <a:lstStyle/>
            <a:p>
              <a:r>
                <a:rPr lang="fr-FR" sz="1600" dirty="0" smtClean="0"/>
                <a:t>R. </a:t>
              </a:r>
              <a:r>
                <a:rPr lang="fr-FR" sz="1600" dirty="0" err="1" smtClean="0"/>
                <a:t>Sessoli</a:t>
              </a:r>
              <a:r>
                <a:rPr lang="fr-FR" sz="1600" dirty="0" smtClean="0"/>
                <a:t>, D. </a:t>
              </a:r>
              <a:r>
                <a:rPr lang="fr-FR" sz="1600" dirty="0" err="1" smtClean="0"/>
                <a:t>Gatteschi</a:t>
              </a:r>
              <a:r>
                <a:rPr lang="fr-FR" sz="1600" dirty="0" smtClean="0"/>
                <a:t> </a:t>
              </a:r>
              <a:r>
                <a:rPr lang="fr-FR" sz="1600" i="1" dirty="0" smtClean="0"/>
                <a:t>et al. Nature, 1993</a:t>
              </a:r>
              <a:endParaRPr lang="fr-FR" sz="1600" i="1" dirty="0"/>
            </a:p>
          </p:txBody>
        </p:sp>
        <p:sp>
          <p:nvSpPr>
            <p:cNvPr id="2" name="ZoneTexte 1"/>
            <p:cNvSpPr txBox="1"/>
            <p:nvPr/>
          </p:nvSpPr>
          <p:spPr>
            <a:xfrm>
              <a:off x="5004048" y="2965609"/>
              <a:ext cx="2295821" cy="461665"/>
            </a:xfrm>
            <a:prstGeom prst="rect">
              <a:avLst/>
            </a:prstGeom>
            <a:noFill/>
          </p:spPr>
          <p:txBody>
            <a:bodyPr wrap="none" rtlCol="0">
              <a:spAutoFit/>
            </a:bodyPr>
            <a:lstStyle/>
            <a:p>
              <a:r>
                <a:rPr lang="fr-FR" dirty="0" err="1" smtClean="0"/>
                <a:t>thousands</a:t>
              </a:r>
              <a:r>
                <a:rPr lang="fr-FR" dirty="0" smtClean="0"/>
                <a:t> </a:t>
              </a:r>
              <a:r>
                <a:rPr lang="fr-FR" dirty="0" err="1" smtClean="0"/>
                <a:t>papers</a:t>
              </a:r>
              <a:endParaRPr lang="fr-FR" dirty="0"/>
            </a:p>
          </p:txBody>
        </p:sp>
      </p:grpSp>
    </p:spTree>
    <p:extLst>
      <p:ext uri="{BB962C8B-B14F-4D97-AF65-F5344CB8AC3E}">
        <p14:creationId xmlns:p14="http://schemas.microsoft.com/office/powerpoint/2010/main" xmlns="" val="244943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5307" y="188640"/>
            <a:ext cx="6202339" cy="212365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4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rPr>
              <a:t>Electro-active</a:t>
            </a:r>
          </a:p>
          <a:p>
            <a:pPr algn="ctr">
              <a:defRPr/>
            </a:pPr>
            <a:r>
              <a:rPr lang="fr-FR" sz="4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rPr>
              <a:t>Luminescente</a:t>
            </a:r>
          </a:p>
          <a:p>
            <a:pPr algn="ctr">
              <a:defRPr/>
            </a:pPr>
            <a:r>
              <a:rPr lang="fr-FR" sz="4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rPr>
              <a:t>Single </a:t>
            </a:r>
            <a:r>
              <a:rPr lang="fr-FR" sz="4400" b="1" dirty="0" err="1">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rPr>
              <a:t>Molecule</a:t>
            </a:r>
            <a:r>
              <a:rPr lang="fr-FR" sz="4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rPr>
              <a:t> </a:t>
            </a:r>
            <a:r>
              <a:rPr lang="fr-FR" sz="4400" b="1" dirty="0" err="1">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rPr>
              <a:t>Magnets</a:t>
            </a:r>
            <a:endParaRPr lang="fr-FR" sz="4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endParaRPr>
          </a:p>
        </p:txBody>
      </p:sp>
      <p:grpSp>
        <p:nvGrpSpPr>
          <p:cNvPr id="13" name="Groupe 12"/>
          <p:cNvGrpSpPr/>
          <p:nvPr/>
        </p:nvGrpSpPr>
        <p:grpSpPr>
          <a:xfrm>
            <a:off x="244955" y="4581128"/>
            <a:ext cx="8573155" cy="2139926"/>
            <a:chOff x="244955" y="4581128"/>
            <a:chExt cx="8573155" cy="2139926"/>
          </a:xfrm>
        </p:grpSpPr>
        <p:sp>
          <p:nvSpPr>
            <p:cNvPr id="41987" name="Rectangle 1"/>
            <p:cNvSpPr>
              <a:spLocks noChangeArrowheads="1"/>
            </p:cNvSpPr>
            <p:nvPr/>
          </p:nvSpPr>
          <p:spPr bwMode="auto">
            <a:xfrm>
              <a:off x="244955" y="6165304"/>
              <a:ext cx="656397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2000" dirty="0" smtClean="0">
                  <a:solidFill>
                    <a:srgbClr val="000000"/>
                  </a:solidFill>
                </a:rPr>
                <a:t>J. D. Rinehart and J. R. Long, </a:t>
              </a:r>
              <a:r>
                <a:rPr lang="en-GB" sz="2000" i="1" dirty="0" smtClean="0">
                  <a:solidFill>
                    <a:srgbClr val="000000"/>
                  </a:solidFill>
                </a:rPr>
                <a:t>Chem. Sci.</a:t>
              </a:r>
              <a:r>
                <a:rPr lang="en-GB" sz="2000" dirty="0" smtClean="0">
                  <a:solidFill>
                    <a:srgbClr val="000000"/>
                  </a:solidFill>
                </a:rPr>
                <a:t>, 2011, </a:t>
              </a:r>
              <a:r>
                <a:rPr lang="en-GB" sz="2000" b="1" dirty="0" smtClean="0">
                  <a:solidFill>
                    <a:srgbClr val="000000"/>
                  </a:solidFill>
                </a:rPr>
                <a:t>2</a:t>
              </a:r>
              <a:r>
                <a:rPr lang="en-GB" sz="2000" dirty="0" smtClean="0">
                  <a:solidFill>
                    <a:srgbClr val="000000"/>
                  </a:solidFill>
                </a:rPr>
                <a:t>, 2078.</a:t>
              </a:r>
              <a:endParaRPr lang="fr-FR" sz="2000" dirty="0" smtClean="0">
                <a:solidFill>
                  <a:srgbClr val="000000"/>
                </a:solidFill>
              </a:endParaRPr>
            </a:p>
          </p:txBody>
        </p:sp>
        <p:sp>
          <p:nvSpPr>
            <p:cNvPr id="41988" name="ZoneTexte 3"/>
            <p:cNvSpPr txBox="1">
              <a:spLocks noChangeArrowheads="1"/>
            </p:cNvSpPr>
            <p:nvPr/>
          </p:nvSpPr>
          <p:spPr bwMode="auto">
            <a:xfrm>
              <a:off x="244955" y="4581128"/>
              <a:ext cx="7037388" cy="1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4000" dirty="0" smtClean="0">
                  <a:solidFill>
                    <a:srgbClr val="FF0000"/>
                  </a:solidFill>
                </a:rPr>
                <a:t>Yb(III)</a:t>
              </a:r>
            </a:p>
            <a:p>
              <a:pPr algn="ctr" eaLnBrk="1" hangingPunct="1"/>
              <a:r>
                <a:rPr lang="fr-FR" dirty="0" smtClean="0">
                  <a:solidFill>
                    <a:srgbClr val="000000"/>
                  </a:solidFill>
                </a:rPr>
                <a:t>Equatorial environnement </a:t>
              </a:r>
              <a:r>
                <a:rPr lang="fr-FR" dirty="0" err="1" smtClean="0">
                  <a:solidFill>
                    <a:srgbClr val="000000"/>
                  </a:solidFill>
                </a:rPr>
                <a:t>might</a:t>
              </a:r>
              <a:r>
                <a:rPr lang="fr-FR" dirty="0" smtClean="0">
                  <a:solidFill>
                    <a:srgbClr val="000000"/>
                  </a:solidFill>
                </a:rPr>
                <a:t> </a:t>
              </a:r>
              <a:r>
                <a:rPr lang="fr-FR" dirty="0" err="1" smtClean="0">
                  <a:solidFill>
                    <a:srgbClr val="000000"/>
                  </a:solidFill>
                </a:rPr>
                <a:t>be</a:t>
              </a:r>
              <a:r>
                <a:rPr lang="fr-FR" dirty="0" smtClean="0">
                  <a:solidFill>
                    <a:srgbClr val="000000"/>
                  </a:solidFill>
                </a:rPr>
                <a:t> a </a:t>
              </a:r>
              <a:r>
                <a:rPr lang="fr-FR" dirty="0" err="1" smtClean="0">
                  <a:solidFill>
                    <a:srgbClr val="000000"/>
                  </a:solidFill>
                </a:rPr>
                <a:t>serious</a:t>
              </a:r>
              <a:r>
                <a:rPr lang="fr-FR" dirty="0" smtClean="0">
                  <a:solidFill>
                    <a:srgbClr val="000000"/>
                  </a:solidFill>
                </a:rPr>
                <a:t> candidate </a:t>
              </a:r>
            </a:p>
            <a:p>
              <a:pPr algn="ctr" eaLnBrk="1" hangingPunct="1"/>
              <a:r>
                <a:rPr lang="fr-FR" dirty="0" smtClean="0">
                  <a:solidFill>
                    <a:srgbClr val="000000"/>
                  </a:solidFill>
                </a:rPr>
                <a:t>to </a:t>
              </a:r>
              <a:r>
                <a:rPr lang="fr-FR" dirty="0" err="1" smtClean="0">
                  <a:solidFill>
                    <a:srgbClr val="000000"/>
                  </a:solidFill>
                </a:rPr>
                <a:t>promote</a:t>
              </a:r>
              <a:r>
                <a:rPr lang="fr-FR" dirty="0" smtClean="0">
                  <a:solidFill>
                    <a:srgbClr val="000000"/>
                  </a:solidFill>
                </a:rPr>
                <a:t> </a:t>
              </a:r>
              <a:r>
                <a:rPr lang="fr-FR" dirty="0" err="1" smtClean="0">
                  <a:solidFill>
                    <a:srgbClr val="000000"/>
                  </a:solidFill>
                </a:rPr>
                <a:t>ising</a:t>
              </a:r>
              <a:r>
                <a:rPr lang="fr-FR" dirty="0" smtClean="0">
                  <a:solidFill>
                    <a:srgbClr val="000000"/>
                  </a:solidFill>
                </a:rPr>
                <a:t> type </a:t>
              </a:r>
              <a:r>
                <a:rPr lang="fr-FR" dirty="0" err="1" smtClean="0">
                  <a:solidFill>
                    <a:srgbClr val="000000"/>
                  </a:solidFill>
                </a:rPr>
                <a:t>anisotropy</a:t>
              </a:r>
              <a:endParaRPr lang="fr-FR" dirty="0" smtClean="0">
                <a:solidFill>
                  <a:srgbClr val="000000"/>
                </a:solidFill>
              </a:endParaRPr>
            </a:p>
          </p:txBody>
        </p:sp>
        <p:grpSp>
          <p:nvGrpSpPr>
            <p:cNvPr id="2" name="Groupe 1"/>
            <p:cNvGrpSpPr/>
            <p:nvPr/>
          </p:nvGrpSpPr>
          <p:grpSpPr>
            <a:xfrm>
              <a:off x="7524328" y="4847603"/>
              <a:ext cx="1293782" cy="1873451"/>
              <a:chOff x="7524328" y="3918735"/>
              <a:chExt cx="1293782" cy="1873451"/>
            </a:xfrm>
          </p:grpSpPr>
          <p:pic>
            <p:nvPicPr>
              <p:cNvPr id="5" name="Picture 1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4328" y="3918735"/>
                <a:ext cx="1293782" cy="143183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Text Box 6"/>
              <p:cNvSpPr txBox="1">
                <a:spLocks noChangeArrowheads="1"/>
              </p:cNvSpPr>
              <p:nvPr/>
            </p:nvSpPr>
            <p:spPr bwMode="auto">
              <a:xfrm>
                <a:off x="7696739" y="5404785"/>
                <a:ext cx="948960" cy="3874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9" tIns="60021" rIns="81639" bIns="40820"/>
              <a:lstStyle>
                <a:lvl1pPr eaLnBrk="0">
                  <a:tabLst>
                    <a:tab pos="723900" algn="l"/>
                  </a:tabLst>
                  <a:defRPr sz="2400">
                    <a:solidFill>
                      <a:schemeClr val="tx1"/>
                    </a:solidFill>
                    <a:latin typeface="Times New Roman" pitchFamily="16" charset="0"/>
                    <a:cs typeface="DejaVu Sans" charset="0"/>
                  </a:defRPr>
                </a:lvl1pPr>
                <a:lvl2pPr eaLnBrk="0">
                  <a:tabLst>
                    <a:tab pos="723900" algn="l"/>
                  </a:tabLst>
                  <a:defRPr sz="2400">
                    <a:solidFill>
                      <a:schemeClr val="tx1"/>
                    </a:solidFill>
                    <a:latin typeface="Times New Roman" pitchFamily="16" charset="0"/>
                    <a:cs typeface="DejaVu Sans" charset="0"/>
                  </a:defRPr>
                </a:lvl2pPr>
                <a:lvl3pPr eaLnBrk="0">
                  <a:tabLst>
                    <a:tab pos="723900" algn="l"/>
                  </a:tabLst>
                  <a:defRPr sz="2400">
                    <a:solidFill>
                      <a:schemeClr val="tx1"/>
                    </a:solidFill>
                    <a:latin typeface="Times New Roman" pitchFamily="16" charset="0"/>
                    <a:cs typeface="DejaVu Sans" charset="0"/>
                  </a:defRPr>
                </a:lvl3pPr>
                <a:lvl4pPr eaLnBrk="0">
                  <a:tabLst>
                    <a:tab pos="723900" algn="l"/>
                  </a:tabLst>
                  <a:defRPr sz="2400">
                    <a:solidFill>
                      <a:schemeClr val="tx1"/>
                    </a:solidFill>
                    <a:latin typeface="Times New Roman" pitchFamily="16" charset="0"/>
                    <a:cs typeface="DejaVu Sans" charset="0"/>
                  </a:defRPr>
                </a:lvl4pPr>
                <a:lvl5pPr eaLnBrk="0">
                  <a:tabLst>
                    <a:tab pos="723900" algn="l"/>
                  </a:tabLst>
                  <a:defRPr sz="2400">
                    <a:solidFill>
                      <a:schemeClr val="tx1"/>
                    </a:solidFill>
                    <a:latin typeface="Times New Roman" pitchFamily="16" charset="0"/>
                    <a:cs typeface="DejaVu Sans" charset="0"/>
                  </a:defRPr>
                </a:lvl5pPr>
                <a:lvl6pPr marL="2514600" indent="-228600" defTabSz="179388" eaLnBrk="0" fontAlgn="base" hangingPunct="0">
                  <a:lnSpc>
                    <a:spcPct val="93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cs typeface="DejaVu Sans" charset="0"/>
                  </a:defRPr>
                </a:lvl6pPr>
                <a:lvl7pPr marL="2971800" indent="-228600" defTabSz="179388" eaLnBrk="0" fontAlgn="base" hangingPunct="0">
                  <a:lnSpc>
                    <a:spcPct val="93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cs typeface="DejaVu Sans" charset="0"/>
                  </a:defRPr>
                </a:lvl7pPr>
                <a:lvl8pPr marL="3429000" indent="-228600" defTabSz="179388" eaLnBrk="0" fontAlgn="base" hangingPunct="0">
                  <a:lnSpc>
                    <a:spcPct val="93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cs typeface="DejaVu Sans" charset="0"/>
                  </a:defRPr>
                </a:lvl8pPr>
                <a:lvl9pPr marL="3886200" indent="-228600" defTabSz="179388" eaLnBrk="0" fontAlgn="base" hangingPunct="0">
                  <a:lnSpc>
                    <a:spcPct val="93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cs typeface="DejaVu Sans" charset="0"/>
                  </a:defRPr>
                </a:lvl9pPr>
              </a:lstStyle>
              <a:p>
                <a:pPr eaLnBrk="1"/>
                <a:r>
                  <a:rPr lang="fr-FR" dirty="0" err="1">
                    <a:solidFill>
                      <a:srgbClr val="0000FF"/>
                    </a:solidFill>
                  </a:rPr>
                  <a:t>Prolate</a:t>
                </a:r>
                <a:endParaRPr lang="fr-FR" dirty="0">
                  <a:solidFill>
                    <a:srgbClr val="0000FF"/>
                  </a:solidFill>
                </a:endParaRPr>
              </a:p>
            </p:txBody>
          </p:sp>
        </p:grpSp>
      </p:grpSp>
      <p:grpSp>
        <p:nvGrpSpPr>
          <p:cNvPr id="12" name="Groupe 11"/>
          <p:cNvGrpSpPr/>
          <p:nvPr/>
        </p:nvGrpSpPr>
        <p:grpSpPr>
          <a:xfrm>
            <a:off x="244955" y="2344906"/>
            <a:ext cx="8817157" cy="2308324"/>
            <a:chOff x="395536" y="2708920"/>
            <a:chExt cx="8817157" cy="2308324"/>
          </a:xfrm>
        </p:grpSpPr>
        <p:sp>
          <p:nvSpPr>
            <p:cNvPr id="3" name="ZoneTexte 2"/>
            <p:cNvSpPr txBox="1"/>
            <p:nvPr/>
          </p:nvSpPr>
          <p:spPr>
            <a:xfrm>
              <a:off x="395536" y="2708920"/>
              <a:ext cx="8817157" cy="2308324"/>
            </a:xfrm>
            <a:prstGeom prst="rect">
              <a:avLst/>
            </a:prstGeom>
            <a:noFill/>
          </p:spPr>
          <p:txBody>
            <a:bodyPr wrap="none" rtlCol="0">
              <a:spAutoFit/>
            </a:bodyPr>
            <a:lstStyle/>
            <a:p>
              <a:r>
                <a:rPr lang="fr-FR" dirty="0" smtClean="0"/>
                <a:t>Dy(III), Tb(III)          SMM but Luminescence in </a:t>
              </a:r>
              <a:r>
                <a:rPr lang="fr-FR" dirty="0" err="1" smtClean="0"/>
                <a:t>yellow</a:t>
              </a:r>
              <a:r>
                <a:rPr lang="fr-FR" dirty="0" smtClean="0"/>
                <a:t>-orange-green</a:t>
              </a:r>
            </a:p>
            <a:p>
              <a:r>
                <a:rPr lang="fr-FR" dirty="0"/>
                <a:t> </a:t>
              </a:r>
              <a:r>
                <a:rPr lang="fr-FR" dirty="0" smtClean="0"/>
                <a:t>                                   </a:t>
              </a:r>
              <a:r>
                <a:rPr lang="fr-FR" dirty="0" err="1" smtClean="0"/>
                <a:t>where</a:t>
              </a:r>
              <a:r>
                <a:rPr lang="fr-FR" dirty="0" smtClean="0"/>
                <a:t> TTF ligands </a:t>
              </a:r>
              <a:r>
                <a:rPr lang="fr-FR" dirty="0" err="1" smtClean="0"/>
                <a:t>absorb</a:t>
              </a:r>
              <a:endParaRPr lang="fr-FR" dirty="0" smtClean="0"/>
            </a:p>
            <a:p>
              <a:endParaRPr lang="fr-FR" dirty="0"/>
            </a:p>
            <a:p>
              <a:r>
                <a:rPr lang="fr-FR" dirty="0" smtClean="0"/>
                <a:t>Yb(III), </a:t>
              </a:r>
              <a:r>
                <a:rPr lang="fr-FR" dirty="0" err="1" smtClean="0"/>
                <a:t>Nd</a:t>
              </a:r>
              <a:r>
                <a:rPr lang="fr-FR" dirty="0" smtClean="0"/>
                <a:t>(III)     	 Luminescence in NIR </a:t>
              </a:r>
            </a:p>
            <a:p>
              <a:r>
                <a:rPr lang="fr-FR" dirty="0"/>
                <a:t>	</a:t>
              </a:r>
              <a:r>
                <a:rPr lang="fr-FR" dirty="0" smtClean="0"/>
                <a:t>		But not </a:t>
              </a:r>
              <a:r>
                <a:rPr lang="fr-FR" dirty="0" err="1" smtClean="0"/>
                <a:t>convenient</a:t>
              </a:r>
              <a:r>
                <a:rPr lang="fr-FR" dirty="0" smtClean="0"/>
                <a:t> for SMM</a:t>
              </a:r>
            </a:p>
            <a:p>
              <a:r>
                <a:rPr lang="fr-FR" dirty="0"/>
                <a:t>	</a:t>
              </a:r>
              <a:r>
                <a:rPr lang="fr-FR" dirty="0" smtClean="0"/>
                <a:t>		</a:t>
              </a:r>
              <a:endParaRPr lang="fr-FR" dirty="0"/>
            </a:p>
          </p:txBody>
        </p:sp>
        <p:sp>
          <p:nvSpPr>
            <p:cNvPr id="7" name="Flèche droite 6"/>
            <p:cNvSpPr/>
            <p:nvPr/>
          </p:nvSpPr>
          <p:spPr>
            <a:xfrm>
              <a:off x="2411760" y="2780928"/>
              <a:ext cx="69973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2411759" y="3861048"/>
              <a:ext cx="69973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107946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fld id="{17B83E5C-AFA5-455B-BABA-B08B52E942E2}" type="slidenum">
              <a:rPr lang="fr-FR" sz="1400" smtClean="0">
                <a:solidFill>
                  <a:srgbClr val="000000"/>
                </a:solidFill>
                <a:latin typeface="Arial" pitchFamily="34" charset="0"/>
                <a:cs typeface="Arial" pitchFamily="34" charset="0"/>
              </a:rPr>
              <a:pPr eaLnBrk="1" fontAlgn="base" hangingPunct="1">
                <a:spcBef>
                  <a:spcPct val="0"/>
                </a:spcBef>
                <a:spcAft>
                  <a:spcPct val="0"/>
                </a:spcAft>
              </a:pPr>
              <a:t>15</a:t>
            </a:fld>
            <a:endParaRPr lang="fr-FR" sz="1400" smtClean="0">
              <a:solidFill>
                <a:srgbClr val="000000"/>
              </a:solidFill>
              <a:latin typeface="Arial" pitchFamily="34" charset="0"/>
              <a:cs typeface="Arial" pitchFamily="34" charset="0"/>
            </a:endParaRPr>
          </a:p>
        </p:txBody>
      </p:sp>
      <p:grpSp>
        <p:nvGrpSpPr>
          <p:cNvPr id="47107" name="Group 2"/>
          <p:cNvGrpSpPr>
            <a:grpSpLocks/>
          </p:cNvGrpSpPr>
          <p:nvPr/>
        </p:nvGrpSpPr>
        <p:grpSpPr bwMode="auto">
          <a:xfrm>
            <a:off x="1495425" y="927100"/>
            <a:ext cx="7632700" cy="106363"/>
            <a:chOff x="930" y="572"/>
            <a:chExt cx="4808" cy="67"/>
          </a:xfrm>
        </p:grpSpPr>
        <p:sp>
          <p:nvSpPr>
            <p:cNvPr id="47131" name="Line 3"/>
            <p:cNvSpPr>
              <a:spLocks noChangeShapeType="1"/>
            </p:cNvSpPr>
            <p:nvPr/>
          </p:nvSpPr>
          <p:spPr bwMode="auto">
            <a:xfrm>
              <a:off x="930" y="572"/>
              <a:ext cx="480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sp>
          <p:nvSpPr>
            <p:cNvPr id="47132" name="Line 4"/>
            <p:cNvSpPr>
              <a:spLocks noChangeShapeType="1"/>
            </p:cNvSpPr>
            <p:nvPr/>
          </p:nvSpPr>
          <p:spPr bwMode="auto">
            <a:xfrm>
              <a:off x="930" y="639"/>
              <a:ext cx="480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grpSp>
      <p:pic>
        <p:nvPicPr>
          <p:cNvPr id="4710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03400" cy="825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7109" name="Text Box 19"/>
          <p:cNvSpPr txBox="1">
            <a:spLocks noChangeArrowheads="1"/>
          </p:cNvSpPr>
          <p:nvPr/>
        </p:nvSpPr>
        <p:spPr bwMode="auto">
          <a:xfrm>
            <a:off x="11113" y="2459038"/>
            <a:ext cx="3997325"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smtClean="0">
                <a:solidFill>
                  <a:srgbClr val="000000"/>
                </a:solidFill>
                <a:latin typeface="Arial" pitchFamily="34" charset="0"/>
                <a:cs typeface="Arial" pitchFamily="34" charset="0"/>
              </a:rPr>
              <a:t>L</a:t>
            </a:r>
            <a:r>
              <a:rPr lang="fr-FR" sz="1400" baseline="30000" smtClean="0">
                <a:solidFill>
                  <a:srgbClr val="000000"/>
                </a:solidFill>
                <a:latin typeface="Arial" pitchFamily="34" charset="0"/>
                <a:cs typeface="Arial" pitchFamily="34" charset="0"/>
              </a:rPr>
              <a:t>2</a:t>
            </a:r>
            <a:r>
              <a:rPr lang="fr-FR" sz="1400" smtClean="0">
                <a:solidFill>
                  <a:srgbClr val="000000"/>
                </a:solidFill>
                <a:latin typeface="Arial" pitchFamily="34" charset="0"/>
                <a:cs typeface="Arial" pitchFamily="34" charset="0"/>
              </a:rPr>
              <a:t> = bismethylthio-tetrathiafulvalene-carboxylate</a:t>
            </a:r>
          </a:p>
        </p:txBody>
      </p:sp>
      <p:sp>
        <p:nvSpPr>
          <p:cNvPr id="47110" name="Text Box 20"/>
          <p:cNvSpPr txBox="1">
            <a:spLocks noChangeArrowheads="1"/>
          </p:cNvSpPr>
          <p:nvPr/>
        </p:nvSpPr>
        <p:spPr bwMode="auto">
          <a:xfrm>
            <a:off x="4071938" y="2151063"/>
            <a:ext cx="5089525"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smtClean="0">
                <a:solidFill>
                  <a:srgbClr val="000000"/>
                </a:solidFill>
                <a:latin typeface="Arial" pitchFamily="34" charset="0"/>
                <a:cs typeface="Arial" pitchFamily="34" charset="0"/>
              </a:rPr>
              <a:t>L</a:t>
            </a:r>
            <a:r>
              <a:rPr lang="fr-FR" sz="1400" baseline="30000" smtClean="0">
                <a:solidFill>
                  <a:srgbClr val="000000"/>
                </a:solidFill>
                <a:latin typeface="Arial" pitchFamily="34" charset="0"/>
                <a:cs typeface="Arial" pitchFamily="34" charset="0"/>
              </a:rPr>
              <a:t>3</a:t>
            </a:r>
            <a:r>
              <a:rPr lang="fr-FR" sz="1400" smtClean="0">
                <a:solidFill>
                  <a:srgbClr val="000000"/>
                </a:solidFill>
                <a:latin typeface="Arial" pitchFamily="34" charset="0"/>
                <a:cs typeface="Arial" pitchFamily="34" charset="0"/>
              </a:rPr>
              <a:t> = bismethylthio-tetrathiafulvalene-amido-2-pyridine-</a:t>
            </a:r>
            <a:r>
              <a:rPr lang="fr-FR" sz="1400" i="1" smtClean="0">
                <a:solidFill>
                  <a:srgbClr val="000000"/>
                </a:solidFill>
                <a:latin typeface="Arial" pitchFamily="34" charset="0"/>
                <a:cs typeface="Arial" pitchFamily="34" charset="0"/>
              </a:rPr>
              <a:t>N</a:t>
            </a:r>
            <a:r>
              <a:rPr lang="fr-FR" sz="1400" smtClean="0">
                <a:solidFill>
                  <a:srgbClr val="000000"/>
                </a:solidFill>
                <a:latin typeface="Arial" pitchFamily="34" charset="0"/>
                <a:cs typeface="Arial" pitchFamily="34" charset="0"/>
              </a:rPr>
              <a:t>-oxide</a:t>
            </a:r>
          </a:p>
        </p:txBody>
      </p:sp>
      <p:sp>
        <p:nvSpPr>
          <p:cNvPr id="47111" name="Rectangle 21"/>
          <p:cNvSpPr>
            <a:spLocks noChangeArrowheads="1"/>
          </p:cNvSpPr>
          <p:nvPr/>
        </p:nvSpPr>
        <p:spPr bwMode="auto">
          <a:xfrm>
            <a:off x="3108325" y="184150"/>
            <a:ext cx="42100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i="1" smtClean="0">
                <a:solidFill>
                  <a:srgbClr val="000000"/>
                </a:solidFill>
              </a:rPr>
              <a:t>[Yb(tta)</a:t>
            </a:r>
            <a:r>
              <a:rPr lang="en-US" i="1" baseline="-25000" smtClean="0">
                <a:solidFill>
                  <a:srgbClr val="000000"/>
                </a:solidFill>
              </a:rPr>
              <a:t>2</a:t>
            </a:r>
            <a:r>
              <a:rPr lang="en-US" i="1" smtClean="0">
                <a:solidFill>
                  <a:srgbClr val="000000"/>
                </a:solidFill>
              </a:rPr>
              <a:t>(</a:t>
            </a:r>
            <a:r>
              <a:rPr lang="en-US" i="1" smtClean="0">
                <a:solidFill>
                  <a:srgbClr val="000000"/>
                </a:solidFill>
                <a:sym typeface="Symbol" pitchFamily="18" charset="2"/>
              </a:rPr>
              <a:t>-</a:t>
            </a:r>
            <a:r>
              <a:rPr lang="en-US" i="1" smtClean="0">
                <a:solidFill>
                  <a:srgbClr val="000000"/>
                </a:solidFill>
              </a:rPr>
              <a:t>L</a:t>
            </a:r>
            <a:r>
              <a:rPr lang="en-US" i="1" baseline="30000" smtClean="0">
                <a:solidFill>
                  <a:srgbClr val="000000"/>
                </a:solidFill>
              </a:rPr>
              <a:t>2</a:t>
            </a:r>
            <a:r>
              <a:rPr lang="en-US" i="1" smtClean="0">
                <a:solidFill>
                  <a:srgbClr val="000000"/>
                </a:solidFill>
              </a:rPr>
              <a:t>)(L</a:t>
            </a:r>
            <a:r>
              <a:rPr lang="en-US" i="1" baseline="30000" smtClean="0">
                <a:solidFill>
                  <a:srgbClr val="000000"/>
                </a:solidFill>
              </a:rPr>
              <a:t>3</a:t>
            </a:r>
            <a:r>
              <a:rPr lang="en-US" i="1" smtClean="0">
                <a:solidFill>
                  <a:srgbClr val="000000"/>
                </a:solidFill>
              </a:rPr>
              <a:t>)]</a:t>
            </a:r>
            <a:r>
              <a:rPr lang="en-US" i="1" baseline="-25000" smtClean="0">
                <a:solidFill>
                  <a:srgbClr val="000000"/>
                </a:solidFill>
              </a:rPr>
              <a:t>2</a:t>
            </a:r>
            <a:r>
              <a:rPr lang="en-US" i="1" smtClean="0">
                <a:solidFill>
                  <a:srgbClr val="000000"/>
                </a:solidFill>
                <a:sym typeface="Symbol" pitchFamily="18" charset="2"/>
              </a:rPr>
              <a:t>2(CH</a:t>
            </a:r>
            <a:r>
              <a:rPr lang="en-US" i="1" baseline="-25000" smtClean="0">
                <a:solidFill>
                  <a:srgbClr val="000000"/>
                </a:solidFill>
                <a:sym typeface="Symbol" pitchFamily="18" charset="2"/>
              </a:rPr>
              <a:t>2</a:t>
            </a:r>
            <a:r>
              <a:rPr lang="en-US" i="1" smtClean="0">
                <a:solidFill>
                  <a:srgbClr val="000000"/>
                </a:solidFill>
                <a:sym typeface="Symbol" pitchFamily="18" charset="2"/>
              </a:rPr>
              <a:t>Cl</a:t>
            </a:r>
            <a:r>
              <a:rPr lang="en-US" i="1" baseline="-25000" smtClean="0">
                <a:solidFill>
                  <a:srgbClr val="000000"/>
                </a:solidFill>
                <a:sym typeface="Symbol" pitchFamily="18" charset="2"/>
              </a:rPr>
              <a:t>2</a:t>
            </a:r>
            <a:r>
              <a:rPr lang="en-US" i="1" smtClean="0">
                <a:solidFill>
                  <a:srgbClr val="000000"/>
                </a:solidFill>
                <a:sym typeface="Symbol" pitchFamily="18" charset="2"/>
              </a:rPr>
              <a:t>)</a:t>
            </a:r>
            <a:endParaRPr lang="en-US" i="1" baseline="-25000" smtClean="0">
              <a:solidFill>
                <a:srgbClr val="000000"/>
              </a:solidFill>
              <a:sym typeface="Symbol" pitchFamily="18" charset="2"/>
            </a:endParaRPr>
          </a:p>
        </p:txBody>
      </p:sp>
      <p:grpSp>
        <p:nvGrpSpPr>
          <p:cNvPr id="47112" name="Group 23"/>
          <p:cNvGrpSpPr>
            <a:grpSpLocks/>
          </p:cNvGrpSpPr>
          <p:nvPr/>
        </p:nvGrpSpPr>
        <p:grpSpPr bwMode="auto">
          <a:xfrm>
            <a:off x="1495425" y="927100"/>
            <a:ext cx="7632700" cy="106363"/>
            <a:chOff x="930" y="572"/>
            <a:chExt cx="4808" cy="67"/>
          </a:xfrm>
        </p:grpSpPr>
        <p:sp>
          <p:nvSpPr>
            <p:cNvPr id="47129" name="Line 24"/>
            <p:cNvSpPr>
              <a:spLocks noChangeShapeType="1"/>
            </p:cNvSpPr>
            <p:nvPr/>
          </p:nvSpPr>
          <p:spPr bwMode="auto">
            <a:xfrm>
              <a:off x="930" y="572"/>
              <a:ext cx="480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sp>
          <p:nvSpPr>
            <p:cNvPr id="47130" name="Line 25"/>
            <p:cNvSpPr>
              <a:spLocks noChangeShapeType="1"/>
            </p:cNvSpPr>
            <p:nvPr/>
          </p:nvSpPr>
          <p:spPr bwMode="auto">
            <a:xfrm>
              <a:off x="930" y="639"/>
              <a:ext cx="480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grpSp>
      <p:pic>
        <p:nvPicPr>
          <p:cNvPr id="47113" name="Picture 2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03400" cy="825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nvGrpSpPr>
          <p:cNvPr id="47114" name="Group 28"/>
          <p:cNvGrpSpPr>
            <a:grpSpLocks/>
          </p:cNvGrpSpPr>
          <p:nvPr/>
        </p:nvGrpSpPr>
        <p:grpSpPr bwMode="auto">
          <a:xfrm>
            <a:off x="1495425" y="838200"/>
            <a:ext cx="7632700" cy="106363"/>
            <a:chOff x="930" y="572"/>
            <a:chExt cx="4808" cy="67"/>
          </a:xfrm>
        </p:grpSpPr>
        <p:sp>
          <p:nvSpPr>
            <p:cNvPr id="47127" name="Line 29"/>
            <p:cNvSpPr>
              <a:spLocks noChangeShapeType="1"/>
            </p:cNvSpPr>
            <p:nvPr/>
          </p:nvSpPr>
          <p:spPr bwMode="auto">
            <a:xfrm>
              <a:off x="930" y="572"/>
              <a:ext cx="480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sp>
          <p:nvSpPr>
            <p:cNvPr id="47128" name="Line 30"/>
            <p:cNvSpPr>
              <a:spLocks noChangeShapeType="1"/>
            </p:cNvSpPr>
            <p:nvPr/>
          </p:nvSpPr>
          <p:spPr bwMode="auto">
            <a:xfrm>
              <a:off x="930" y="639"/>
              <a:ext cx="480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grpSp>
      <p:pic>
        <p:nvPicPr>
          <p:cNvPr id="47115" name="Picture 3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03400" cy="825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47116" name="Objet 7"/>
          <p:cNvGraphicFramePr>
            <a:graphicFrameLocks noChangeAspect="1"/>
          </p:cNvGraphicFramePr>
          <p:nvPr/>
        </p:nvGraphicFramePr>
        <p:xfrm>
          <a:off x="4227513" y="1560513"/>
          <a:ext cx="144462" cy="144462"/>
        </p:xfrm>
        <a:graphic>
          <a:graphicData uri="http://schemas.openxmlformats.org/presentationml/2006/ole">
            <p:oleObj spid="_x0000_s85622" r:id="rId5" imgW="210820" imgH="210820" progId="">
              <p:embed/>
            </p:oleObj>
          </a:graphicData>
        </a:graphic>
      </p:graphicFrame>
      <p:graphicFrame>
        <p:nvGraphicFramePr>
          <p:cNvPr id="47117" name="Objet 8"/>
          <p:cNvGraphicFramePr>
            <a:graphicFrameLocks noChangeAspect="1"/>
          </p:cNvGraphicFramePr>
          <p:nvPr/>
        </p:nvGraphicFramePr>
        <p:xfrm>
          <a:off x="15875" y="1033463"/>
          <a:ext cx="4211638" cy="922337"/>
        </p:xfrm>
        <a:graphic>
          <a:graphicData uri="http://schemas.openxmlformats.org/presentationml/2006/ole">
            <p:oleObj spid="_x0000_s85623" r:id="rId6" imgW="5334000" imgH="1170940" progId="">
              <p:embed/>
            </p:oleObj>
          </a:graphicData>
        </a:graphic>
      </p:graphicFrame>
      <p:graphicFrame>
        <p:nvGraphicFramePr>
          <p:cNvPr id="47118" name="Objet 9"/>
          <p:cNvGraphicFramePr>
            <a:graphicFrameLocks noChangeAspect="1"/>
          </p:cNvGraphicFramePr>
          <p:nvPr/>
        </p:nvGraphicFramePr>
        <p:xfrm>
          <a:off x="7062788" y="1489075"/>
          <a:ext cx="2058987" cy="268288"/>
        </p:xfrm>
        <a:graphic>
          <a:graphicData uri="http://schemas.openxmlformats.org/presentationml/2006/ole">
            <p:oleObj spid="_x0000_s85624" r:id="rId7" imgW="2275840" imgH="297180" progId="">
              <p:embed/>
            </p:oleObj>
          </a:graphicData>
        </a:graphic>
      </p:graphicFrame>
      <p:graphicFrame>
        <p:nvGraphicFramePr>
          <p:cNvPr id="47119" name="Objet 10"/>
          <p:cNvGraphicFramePr>
            <a:graphicFrameLocks noChangeAspect="1"/>
          </p:cNvGraphicFramePr>
          <p:nvPr/>
        </p:nvGraphicFramePr>
        <p:xfrm>
          <a:off x="4357688" y="1273175"/>
          <a:ext cx="2819400" cy="496888"/>
        </p:xfrm>
        <a:graphic>
          <a:graphicData uri="http://schemas.openxmlformats.org/presentationml/2006/ole">
            <p:oleObj spid="_x0000_s85625" r:id="rId8" imgW="3180080" imgH="535940" progId="">
              <p:embed/>
            </p:oleObj>
          </a:graphicData>
        </a:graphic>
      </p:graphicFrame>
      <p:graphicFrame>
        <p:nvGraphicFramePr>
          <p:cNvPr id="47120" name="Objet 11"/>
          <p:cNvGraphicFramePr>
            <a:graphicFrameLocks noChangeAspect="1"/>
          </p:cNvGraphicFramePr>
          <p:nvPr/>
        </p:nvGraphicFramePr>
        <p:xfrm>
          <a:off x="3101975" y="2025650"/>
          <a:ext cx="327025" cy="344488"/>
        </p:xfrm>
        <a:graphic>
          <a:graphicData uri="http://schemas.openxmlformats.org/presentationml/2006/ole">
            <p:oleObj spid="_x0000_s85626" name="CS ChemDraw Drawing" r:id="rId9" imgW="327660" imgH="345440" progId="">
              <p:embed/>
            </p:oleObj>
          </a:graphicData>
        </a:graphic>
      </p:graphicFrame>
      <p:graphicFrame>
        <p:nvGraphicFramePr>
          <p:cNvPr id="47121" name="Objet 12"/>
          <p:cNvGraphicFramePr>
            <a:graphicFrameLocks noChangeAspect="1"/>
          </p:cNvGraphicFramePr>
          <p:nvPr/>
        </p:nvGraphicFramePr>
        <p:xfrm>
          <a:off x="730250" y="2025650"/>
          <a:ext cx="317500" cy="344488"/>
        </p:xfrm>
        <a:graphic>
          <a:graphicData uri="http://schemas.openxmlformats.org/presentationml/2006/ole">
            <p:oleObj spid="_x0000_s85627" name="CS ChemDraw Drawing" r:id="rId10" imgW="317500" imgH="345440" progId="">
              <p:embed/>
            </p:oleObj>
          </a:graphicData>
        </a:graphic>
      </p:graphicFrame>
      <p:grpSp>
        <p:nvGrpSpPr>
          <p:cNvPr id="3" name="Groupe 2"/>
          <p:cNvGrpSpPr>
            <a:grpSpLocks/>
          </p:cNvGrpSpPr>
          <p:nvPr/>
        </p:nvGrpSpPr>
        <p:grpSpPr bwMode="auto">
          <a:xfrm>
            <a:off x="323850" y="2767013"/>
            <a:ext cx="8789988" cy="3490912"/>
            <a:chOff x="323850" y="2767013"/>
            <a:chExt cx="8789988" cy="3490912"/>
          </a:xfrm>
        </p:grpSpPr>
        <p:pic>
          <p:nvPicPr>
            <p:cNvPr id="47123" name="Picture 18" descr="Yb2TTFmixte"/>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xmlns="" val="0"/>
                </a:ext>
              </a:extLst>
            </a:blip>
            <a:srcRect t="5008" b="19809"/>
            <a:stretch>
              <a:fillRect/>
            </a:stretch>
          </p:blipFill>
          <p:spPr bwMode="auto">
            <a:xfrm>
              <a:off x="323850" y="2767013"/>
              <a:ext cx="5568950" cy="3313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24" name="Text Box 22"/>
            <p:cNvSpPr txBox="1">
              <a:spLocks noChangeArrowheads="1"/>
            </p:cNvSpPr>
            <p:nvPr/>
          </p:nvSpPr>
          <p:spPr bwMode="auto">
            <a:xfrm>
              <a:off x="6088063" y="5495925"/>
              <a:ext cx="302577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200" smtClean="0">
                  <a:solidFill>
                    <a:srgbClr val="000000"/>
                  </a:solidFill>
                  <a:latin typeface="Arial" pitchFamily="34" charset="0"/>
                  <a:cs typeface="Arial" pitchFamily="34" charset="0"/>
                </a:rPr>
                <a:t>Planar distortion of the D</a:t>
              </a:r>
              <a:r>
                <a:rPr lang="en-US" sz="2200" baseline="-25000" smtClean="0">
                  <a:solidFill>
                    <a:srgbClr val="000000"/>
                  </a:solidFill>
                  <a:latin typeface="Arial" pitchFamily="34" charset="0"/>
                  <a:cs typeface="Arial" pitchFamily="34" charset="0"/>
                </a:rPr>
                <a:t>2d</a:t>
              </a:r>
              <a:r>
                <a:rPr lang="en-US" sz="2200" smtClean="0">
                  <a:solidFill>
                    <a:srgbClr val="000000"/>
                  </a:solidFill>
                  <a:latin typeface="Arial" pitchFamily="34" charset="0"/>
                  <a:cs typeface="Arial" pitchFamily="34" charset="0"/>
                </a:rPr>
                <a:t> dodecahedron </a:t>
              </a:r>
            </a:p>
          </p:txBody>
        </p:sp>
        <p:pic>
          <p:nvPicPr>
            <p:cNvPr id="47125" name="Picture 32" descr="Figure S1"/>
            <p:cNvPicPr>
              <a:picLocks noChangeAspect="1" noChangeArrowheads="1"/>
            </p:cNvPicPr>
            <p:nvPr/>
          </p:nvPicPr>
          <p:blipFill>
            <a:blip r:embed="rId12">
              <a:extLst>
                <a:ext uri="{28A0092B-C50C-407E-A947-70E740481C1C}">
                  <a14:useLocalDpi xmlns:a14="http://schemas.microsoft.com/office/drawing/2010/main" xmlns="" val="0"/>
                </a:ext>
              </a:extLst>
            </a:blip>
            <a:srcRect t="2071" r="48477"/>
            <a:stretch>
              <a:fillRect/>
            </a:stretch>
          </p:blipFill>
          <p:spPr bwMode="auto">
            <a:xfrm>
              <a:off x="6599238" y="3536950"/>
              <a:ext cx="208280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llipse 1"/>
            <p:cNvSpPr/>
            <p:nvPr/>
          </p:nvSpPr>
          <p:spPr>
            <a:xfrm>
              <a:off x="6875463" y="4005263"/>
              <a:ext cx="1368425" cy="576262"/>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grpSp>
      <p:sp>
        <p:nvSpPr>
          <p:cNvPr id="4" name="Rectangle 3"/>
          <p:cNvSpPr/>
          <p:nvPr/>
        </p:nvSpPr>
        <p:spPr>
          <a:xfrm>
            <a:off x="662807" y="6360555"/>
            <a:ext cx="3693169" cy="369332"/>
          </a:xfrm>
          <a:prstGeom prst="rect">
            <a:avLst/>
          </a:prstGeom>
        </p:spPr>
        <p:txBody>
          <a:bodyPr wrap="square">
            <a:spAutoFit/>
          </a:bodyPr>
          <a:lstStyle/>
          <a:p>
            <a:r>
              <a:rPr lang="fr-FR" sz="1800" b="1" dirty="0" err="1">
                <a:latin typeface="Times New Roman"/>
                <a:ea typeface="Times New Roman"/>
              </a:rPr>
              <a:t>Chem</a:t>
            </a:r>
            <a:r>
              <a:rPr lang="fr-FR" sz="1800" b="1" dirty="0">
                <a:latin typeface="Times New Roman"/>
                <a:ea typeface="Times New Roman"/>
              </a:rPr>
              <a:t> Commun</a:t>
            </a:r>
            <a:r>
              <a:rPr lang="fr-FR" sz="1800" dirty="0">
                <a:latin typeface="Times New Roman"/>
                <a:ea typeface="Times New Roman"/>
              </a:rPr>
              <a:t>.</a:t>
            </a:r>
            <a:r>
              <a:rPr lang="fr-FR" sz="1800" b="1" dirty="0">
                <a:latin typeface="Times New Roman"/>
                <a:ea typeface="Times New Roman"/>
              </a:rPr>
              <a:t>, 2013</a:t>
            </a:r>
            <a:r>
              <a:rPr lang="fr-FR" sz="1800" dirty="0">
                <a:latin typeface="Times New Roman"/>
                <a:ea typeface="Times New Roman"/>
              </a:rPr>
              <a:t>, </a:t>
            </a:r>
            <a:r>
              <a:rPr lang="fr-FR" sz="1800" i="1" dirty="0">
                <a:latin typeface="Times New Roman"/>
                <a:ea typeface="Times New Roman"/>
              </a:rPr>
              <a:t>49</a:t>
            </a:r>
            <a:r>
              <a:rPr lang="fr-FR" sz="1800" dirty="0">
                <a:latin typeface="Times New Roman"/>
                <a:ea typeface="Times New Roman"/>
              </a:rPr>
              <a:t>, 615-617</a:t>
            </a:r>
            <a:endParaRPr lang="fr-FR" sz="1800" dirty="0"/>
          </a:p>
        </p:txBody>
      </p:sp>
    </p:spTree>
    <p:extLst>
      <p:ext uri="{BB962C8B-B14F-4D97-AF65-F5344CB8AC3E}">
        <p14:creationId xmlns:p14="http://schemas.microsoft.com/office/powerpoint/2010/main" xmlns="" val="2178407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393864"/>
            <a:ext cx="2880320" cy="2250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68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1374055"/>
            <a:ext cx="2520280" cy="2171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 Box 26"/>
          <p:cNvSpPr txBox="1">
            <a:spLocks noChangeArrowheads="1"/>
          </p:cNvSpPr>
          <p:nvPr/>
        </p:nvSpPr>
        <p:spPr bwMode="auto">
          <a:xfrm>
            <a:off x="3455541" y="3933056"/>
            <a:ext cx="2520950" cy="1292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fr-FR" dirty="0" smtClean="0">
                <a:solidFill>
                  <a:srgbClr val="000000"/>
                </a:solidFill>
                <a:latin typeface="Arial" pitchFamily="34" charset="0"/>
                <a:cs typeface="Arial" pitchFamily="34" charset="0"/>
                <a:sym typeface="Symbol" pitchFamily="18" charset="2"/>
              </a:rPr>
              <a:t></a:t>
            </a:r>
            <a:r>
              <a:rPr lang="fr-FR" baseline="-25000" dirty="0" smtClean="0">
                <a:solidFill>
                  <a:srgbClr val="000000"/>
                </a:solidFill>
                <a:latin typeface="Arial" pitchFamily="34" charset="0"/>
                <a:cs typeface="Arial" pitchFamily="34" charset="0"/>
                <a:sym typeface="Symbol" pitchFamily="18" charset="2"/>
              </a:rPr>
              <a:t>0</a:t>
            </a:r>
            <a:r>
              <a:rPr lang="fr-FR" dirty="0" smtClean="0">
                <a:solidFill>
                  <a:srgbClr val="000000"/>
                </a:solidFill>
                <a:latin typeface="Arial" pitchFamily="34" charset="0"/>
                <a:cs typeface="Arial" pitchFamily="34" charset="0"/>
                <a:sym typeface="Symbol" pitchFamily="18" charset="2"/>
              </a:rPr>
              <a:t> = 1.7(3)10</a:t>
            </a:r>
            <a:r>
              <a:rPr lang="fr-FR" baseline="30000" dirty="0" smtClean="0">
                <a:solidFill>
                  <a:srgbClr val="000000"/>
                </a:solidFill>
                <a:latin typeface="Arial" pitchFamily="34" charset="0"/>
                <a:cs typeface="Arial" pitchFamily="34" charset="0"/>
                <a:sym typeface="Symbol" pitchFamily="18" charset="2"/>
              </a:rPr>
              <a:t>-6</a:t>
            </a:r>
            <a:r>
              <a:rPr lang="fr-FR" dirty="0" smtClean="0">
                <a:solidFill>
                  <a:srgbClr val="000000"/>
                </a:solidFill>
                <a:latin typeface="Arial" pitchFamily="34" charset="0"/>
                <a:cs typeface="Arial" pitchFamily="34" charset="0"/>
                <a:sym typeface="Symbol" pitchFamily="18" charset="2"/>
              </a:rPr>
              <a:t> s</a:t>
            </a:r>
          </a:p>
          <a:p>
            <a:pPr marL="285750" indent="-285750" algn="ctr" eaLnBrk="1" hangingPunct="1">
              <a:spcBef>
                <a:spcPct val="50000"/>
              </a:spcBef>
              <a:buFont typeface="Symbol" pitchFamily="18" charset="2"/>
              <a:buChar char="D"/>
              <a:defRPr/>
            </a:pPr>
            <a:r>
              <a:rPr lang="fr-FR" dirty="0" smtClean="0">
                <a:solidFill>
                  <a:srgbClr val="000000"/>
                </a:solidFill>
                <a:latin typeface="Arial" pitchFamily="34" charset="0"/>
                <a:cs typeface="Arial" pitchFamily="34" charset="0"/>
                <a:sym typeface="Symbol" pitchFamily="18" charset="2"/>
              </a:rPr>
              <a:t>= 14.7(5) cm</a:t>
            </a:r>
            <a:r>
              <a:rPr lang="fr-FR" baseline="30000" dirty="0" smtClean="0">
                <a:solidFill>
                  <a:srgbClr val="000000"/>
                </a:solidFill>
                <a:latin typeface="Arial" pitchFamily="34" charset="0"/>
                <a:cs typeface="Arial" pitchFamily="34" charset="0"/>
                <a:sym typeface="Symbol" pitchFamily="18" charset="2"/>
              </a:rPr>
              <a:t>-1</a:t>
            </a:r>
          </a:p>
          <a:p>
            <a:pPr algn="ctr" eaLnBrk="1" hangingPunct="1">
              <a:spcBef>
                <a:spcPct val="50000"/>
              </a:spcBef>
              <a:defRPr/>
            </a:pPr>
            <a:endParaRPr lang="fr-FR" sz="1800" baseline="30000" dirty="0" smtClean="0">
              <a:solidFill>
                <a:srgbClr val="000000"/>
              </a:solidFill>
              <a:latin typeface="Arial" pitchFamily="34" charset="0"/>
              <a:cs typeface="Arial" pitchFamily="34" charset="0"/>
              <a:sym typeface="Symbol" pitchFamily="18" charset="2"/>
            </a:endParaRPr>
          </a:p>
        </p:txBody>
      </p:sp>
      <p:grpSp>
        <p:nvGrpSpPr>
          <p:cNvPr id="9" name="Group 2"/>
          <p:cNvGrpSpPr>
            <a:grpSpLocks/>
          </p:cNvGrpSpPr>
          <p:nvPr/>
        </p:nvGrpSpPr>
        <p:grpSpPr bwMode="auto">
          <a:xfrm>
            <a:off x="1495425" y="927100"/>
            <a:ext cx="7632700" cy="106363"/>
            <a:chOff x="930" y="572"/>
            <a:chExt cx="4808" cy="67"/>
          </a:xfrm>
        </p:grpSpPr>
        <p:sp>
          <p:nvSpPr>
            <p:cNvPr id="10" name="Line 3"/>
            <p:cNvSpPr>
              <a:spLocks noChangeShapeType="1"/>
            </p:cNvSpPr>
            <p:nvPr/>
          </p:nvSpPr>
          <p:spPr bwMode="auto">
            <a:xfrm>
              <a:off x="930" y="572"/>
              <a:ext cx="480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11" name="Line 4"/>
            <p:cNvSpPr>
              <a:spLocks noChangeShapeType="1"/>
            </p:cNvSpPr>
            <p:nvPr/>
          </p:nvSpPr>
          <p:spPr bwMode="auto">
            <a:xfrm>
              <a:off x="930" y="639"/>
              <a:ext cx="480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grpSp>
      <p:sp>
        <p:nvSpPr>
          <p:cNvPr id="12" name="Text Box 5"/>
          <p:cNvSpPr txBox="1">
            <a:spLocks noChangeArrowheads="1"/>
          </p:cNvSpPr>
          <p:nvPr/>
        </p:nvSpPr>
        <p:spPr bwMode="auto">
          <a:xfrm>
            <a:off x="1835696" y="165100"/>
            <a:ext cx="730830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800" dirty="0" smtClean="0">
                <a:solidFill>
                  <a:srgbClr val="000000"/>
                </a:solidFill>
                <a:latin typeface="Arial" pitchFamily="34" charset="0"/>
                <a:cs typeface="Arial" pitchFamily="34" charset="0"/>
              </a:rPr>
              <a:t>DYNAMIC MAGNETIC </a:t>
            </a:r>
            <a:r>
              <a:rPr lang="en-US" sz="2800" dirty="0">
                <a:solidFill>
                  <a:srgbClr val="000000"/>
                </a:solidFill>
                <a:latin typeface="Arial" pitchFamily="34" charset="0"/>
                <a:cs typeface="Arial" pitchFamily="34" charset="0"/>
              </a:rPr>
              <a:t>PROPERTIES</a:t>
            </a:r>
          </a:p>
        </p:txBody>
      </p:sp>
      <p:pic>
        <p:nvPicPr>
          <p:cNvPr id="13"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575" y="28575"/>
            <a:ext cx="1803400" cy="825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846579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3" name="Group 2"/>
          <p:cNvGrpSpPr>
            <a:grpSpLocks/>
          </p:cNvGrpSpPr>
          <p:nvPr/>
        </p:nvGrpSpPr>
        <p:grpSpPr bwMode="auto">
          <a:xfrm>
            <a:off x="1495425" y="764704"/>
            <a:ext cx="7632700" cy="106363"/>
            <a:chOff x="930" y="572"/>
            <a:chExt cx="4808" cy="67"/>
          </a:xfrm>
        </p:grpSpPr>
        <p:sp>
          <p:nvSpPr>
            <p:cNvPr id="56358" name="Line 3"/>
            <p:cNvSpPr>
              <a:spLocks noChangeShapeType="1"/>
            </p:cNvSpPr>
            <p:nvPr/>
          </p:nvSpPr>
          <p:spPr bwMode="auto">
            <a:xfrm>
              <a:off x="930" y="572"/>
              <a:ext cx="480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56359" name="Line 4"/>
            <p:cNvSpPr>
              <a:spLocks noChangeShapeType="1"/>
            </p:cNvSpPr>
            <p:nvPr/>
          </p:nvSpPr>
          <p:spPr bwMode="auto">
            <a:xfrm>
              <a:off x="930" y="639"/>
              <a:ext cx="480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grpSp>
      <p:sp>
        <p:nvSpPr>
          <p:cNvPr id="56324" name="Text Box 5"/>
          <p:cNvSpPr txBox="1">
            <a:spLocks noChangeArrowheads="1"/>
          </p:cNvSpPr>
          <p:nvPr/>
        </p:nvSpPr>
        <p:spPr bwMode="auto">
          <a:xfrm>
            <a:off x="2174875" y="165100"/>
            <a:ext cx="664527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800" dirty="0">
                <a:solidFill>
                  <a:srgbClr val="000000"/>
                </a:solidFill>
                <a:latin typeface="Arial" pitchFamily="34" charset="0"/>
                <a:cs typeface="Arial" pitchFamily="34" charset="0"/>
              </a:rPr>
              <a:t>STATIC MAGNETIC PROPERTIES</a:t>
            </a:r>
          </a:p>
        </p:txBody>
      </p:sp>
      <p:pic>
        <p:nvPicPr>
          <p:cNvPr id="5632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5" y="28575"/>
            <a:ext cx="1803400" cy="825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6326" name="Picture 18" descr="XT-TbTTFmixt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l="7166" t="13803" r="11565" b="7600"/>
          <a:stretch>
            <a:fillRect/>
          </a:stretch>
        </p:blipFill>
        <p:spPr bwMode="auto">
          <a:xfrm>
            <a:off x="287129" y="1449368"/>
            <a:ext cx="3887788" cy="325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7" name="Picture 60" descr="M-Yb2TTFmixt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l="8058" t="14153" r="12379" b="8650"/>
          <a:stretch>
            <a:fillRect/>
          </a:stretch>
        </p:blipFill>
        <p:spPr bwMode="auto">
          <a:xfrm>
            <a:off x="4888657" y="1184273"/>
            <a:ext cx="3673475" cy="319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8" name="Espace réservé du numéro de diapositive 3"/>
          <p:cNvSpPr txBox="1">
            <a:spLocks/>
          </p:cNvSpPr>
          <p:nvPr/>
        </p:nvSpPr>
        <p:spPr bwMode="auto">
          <a:xfrm>
            <a:off x="6725394" y="6281736"/>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endParaRPr lang="fr-FR" sz="1400">
              <a:latin typeface="Arial" pitchFamily="34" charset="0"/>
              <a:cs typeface="Arial" pitchFamily="34" charset="0"/>
            </a:endParaRPr>
          </a:p>
        </p:txBody>
      </p:sp>
      <p:sp>
        <p:nvSpPr>
          <p:cNvPr id="56354" name="Text Box 53"/>
          <p:cNvSpPr txBox="1">
            <a:spLocks noChangeArrowheads="1"/>
          </p:cNvSpPr>
          <p:nvPr/>
        </p:nvSpPr>
        <p:spPr bwMode="auto">
          <a:xfrm>
            <a:off x="4483335" y="5153324"/>
            <a:ext cx="4484117" cy="461665"/>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dirty="0">
                <a:solidFill>
                  <a:schemeClr val="accent2"/>
                </a:solidFill>
                <a:latin typeface="Arial" pitchFamily="34" charset="0"/>
                <a:cs typeface="Arial" pitchFamily="34" charset="0"/>
              </a:rPr>
              <a:t>The </a:t>
            </a:r>
            <a:r>
              <a:rPr lang="fr-FR" dirty="0" err="1">
                <a:solidFill>
                  <a:schemeClr val="accent2"/>
                </a:solidFill>
                <a:latin typeface="Arial" pitchFamily="34" charset="0"/>
                <a:cs typeface="Arial" pitchFamily="34" charset="0"/>
              </a:rPr>
              <a:t>ground</a:t>
            </a:r>
            <a:r>
              <a:rPr lang="fr-FR" dirty="0">
                <a:solidFill>
                  <a:schemeClr val="accent2"/>
                </a:solidFill>
                <a:latin typeface="Arial" pitchFamily="34" charset="0"/>
                <a:cs typeface="Arial" pitchFamily="34" charset="0"/>
              </a:rPr>
              <a:t> state </a:t>
            </a:r>
            <a:r>
              <a:rPr lang="fr-FR" dirty="0" err="1">
                <a:solidFill>
                  <a:schemeClr val="accent2"/>
                </a:solidFill>
                <a:latin typeface="Arial" pitchFamily="34" charset="0"/>
                <a:cs typeface="Arial" pitchFamily="34" charset="0"/>
              </a:rPr>
              <a:t>is</a:t>
            </a:r>
            <a:r>
              <a:rPr lang="fr-FR" dirty="0">
                <a:solidFill>
                  <a:schemeClr val="accent2"/>
                </a:solidFill>
                <a:latin typeface="Arial" pitchFamily="34" charset="0"/>
                <a:cs typeface="Arial" pitchFamily="34" charset="0"/>
              </a:rPr>
              <a:t> M</a:t>
            </a:r>
            <a:r>
              <a:rPr lang="fr-FR" baseline="-25000" dirty="0">
                <a:solidFill>
                  <a:schemeClr val="accent2"/>
                </a:solidFill>
                <a:latin typeface="Arial" pitchFamily="34" charset="0"/>
                <a:cs typeface="Arial" pitchFamily="34" charset="0"/>
              </a:rPr>
              <a:t>J</a:t>
            </a:r>
            <a:r>
              <a:rPr lang="fr-FR" dirty="0">
                <a:solidFill>
                  <a:schemeClr val="accent2"/>
                </a:solidFill>
                <a:latin typeface="Arial" pitchFamily="34" charset="0"/>
                <a:cs typeface="Arial" pitchFamily="34" charset="0"/>
              </a:rPr>
              <a:t> = </a:t>
            </a:r>
            <a:r>
              <a:rPr lang="fr-FR" dirty="0">
                <a:solidFill>
                  <a:schemeClr val="accent2"/>
                </a:solidFill>
                <a:latin typeface="Arial" pitchFamily="34" charset="0"/>
                <a:cs typeface="Arial" pitchFamily="34" charset="0"/>
                <a:sym typeface="Symbol" pitchFamily="18" charset="2"/>
              </a:rPr>
              <a:t> 7/2</a:t>
            </a:r>
          </a:p>
        </p:txBody>
      </p:sp>
      <p:sp>
        <p:nvSpPr>
          <p:cNvPr id="56355" name="AutoShape 58"/>
          <p:cNvSpPr>
            <a:spLocks noChangeArrowheads="1"/>
          </p:cNvSpPr>
          <p:nvPr/>
        </p:nvSpPr>
        <p:spPr bwMode="auto">
          <a:xfrm>
            <a:off x="3635896" y="5276207"/>
            <a:ext cx="792163" cy="2159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6 w 21600"/>
              <a:gd name="T13" fmla="*/ 5400 h 21600"/>
              <a:gd name="T14" fmla="*/ 18916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56356" name="AutoShape 59"/>
          <p:cNvSpPr>
            <a:spLocks noChangeArrowheads="1"/>
          </p:cNvSpPr>
          <p:nvPr/>
        </p:nvSpPr>
        <p:spPr bwMode="auto">
          <a:xfrm rot="16200000">
            <a:off x="6865938" y="4565700"/>
            <a:ext cx="498475" cy="2413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44" name="Text Box 2"/>
          <p:cNvSpPr txBox="1">
            <a:spLocks noChangeArrowheads="1"/>
          </p:cNvSpPr>
          <p:nvPr/>
        </p:nvSpPr>
        <p:spPr bwMode="auto">
          <a:xfrm>
            <a:off x="1121747" y="5081795"/>
            <a:ext cx="2218551" cy="496253"/>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FF0000"/>
                </a:solidFill>
                <a:miter lim="800000"/>
                <a:headEnd/>
                <a:tailEnd/>
              </a14:hiddenLine>
            </a:ext>
          </a:extLst>
        </p:spPr>
        <p:txBody>
          <a:bodyPr wrap="none" lIns="81639" tIns="58421" rIns="81639" bIns="40820"/>
          <a:lstStyle>
            <a:lvl1pPr algn="l"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Lst>
              <a:defRPr>
                <a:solidFill>
                  <a:schemeClr val="tx1"/>
                </a:solidFill>
                <a:latin typeface="Arial" pitchFamily="34" charset="0"/>
                <a:cs typeface="Arial" pitchFamily="34" charset="0"/>
              </a:defRPr>
            </a:lvl1pPr>
            <a:lvl2pPr marL="742950" indent="-285750" algn="l"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Lst>
              <a:defRPr>
                <a:solidFill>
                  <a:schemeClr val="tx1"/>
                </a:solidFill>
                <a:latin typeface="Arial" pitchFamily="34" charset="0"/>
                <a:cs typeface="Arial" pitchFamily="34" charset="0"/>
              </a:defRPr>
            </a:lvl2pPr>
            <a:lvl3pPr marL="1143000" indent="-228600" algn="l"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Lst>
              <a:defRPr>
                <a:solidFill>
                  <a:schemeClr val="tx1"/>
                </a:solidFill>
                <a:latin typeface="Arial" pitchFamily="34" charset="0"/>
                <a:cs typeface="Arial" pitchFamily="34" charset="0"/>
              </a:defRPr>
            </a:lvl3pPr>
            <a:lvl4pPr marL="1600200" indent="-228600" algn="l"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Lst>
              <a:defRPr>
                <a:solidFill>
                  <a:schemeClr val="tx1"/>
                </a:solidFill>
                <a:latin typeface="Arial" pitchFamily="34" charset="0"/>
                <a:cs typeface="Arial" pitchFamily="34" charset="0"/>
              </a:defRPr>
            </a:lvl4pPr>
            <a:lvl5pPr marL="2057400" indent="-228600" algn="l"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Lst>
              <a:defRPr>
                <a:solidFill>
                  <a:schemeClr val="tx1"/>
                </a:solidFill>
                <a:latin typeface="Arial" pitchFamily="34" charset="0"/>
                <a:cs typeface="Arial" pitchFamily="34" charset="0"/>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Lst>
              <a:defRPr>
                <a:solidFill>
                  <a:schemeClr val="tx1"/>
                </a:solidFill>
                <a:latin typeface="Arial" pitchFamily="34" charset="0"/>
                <a:cs typeface="Arial" pitchFamily="34" charset="0"/>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Lst>
              <a:defRPr>
                <a:solidFill>
                  <a:schemeClr val="tx1"/>
                </a:solidFill>
                <a:latin typeface="Arial" pitchFamily="34" charset="0"/>
                <a:cs typeface="Arial" pitchFamily="34" charset="0"/>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Lst>
              <a:defRPr>
                <a:solidFill>
                  <a:schemeClr val="tx1"/>
                </a:solidFill>
                <a:latin typeface="Arial" pitchFamily="34" charset="0"/>
                <a:cs typeface="Arial" pitchFamily="34" charset="0"/>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Lst>
              <a:defRPr>
                <a:solidFill>
                  <a:schemeClr val="tx1"/>
                </a:solidFill>
                <a:latin typeface="Arial" pitchFamily="34" charset="0"/>
                <a:cs typeface="Arial" pitchFamily="34" charset="0"/>
              </a:defRPr>
            </a:lvl9pPr>
          </a:lstStyle>
          <a:p>
            <a:pPr algn="ctr">
              <a:lnSpc>
                <a:spcPct val="93000"/>
              </a:lnSpc>
              <a:buClr>
                <a:srgbClr val="000000"/>
              </a:buClr>
              <a:buSzPct val="100000"/>
            </a:pPr>
            <a:r>
              <a:rPr lang="fr-FR" dirty="0" err="1"/>
              <a:t>Steven’s</a:t>
            </a:r>
            <a:r>
              <a:rPr lang="fr-FR" dirty="0"/>
              <a:t> </a:t>
            </a:r>
            <a:r>
              <a:rPr lang="fr-FR" dirty="0" smtClean="0"/>
              <a:t>Technique</a:t>
            </a:r>
            <a:endParaRPr lang="fr-FR" dirty="0"/>
          </a:p>
        </p:txBody>
      </p:sp>
    </p:spTree>
    <p:extLst>
      <p:ext uri="{BB962C8B-B14F-4D97-AF65-F5344CB8AC3E}">
        <p14:creationId xmlns:p14="http://schemas.microsoft.com/office/powerpoint/2010/main" xmlns="" val="4677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56355"/>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249"/>
                                          </p:stCondLst>
                                        </p:cTn>
                                        <p:tgtEl>
                                          <p:spTgt spid="56354"/>
                                        </p:tgtEl>
                                        <p:attrNameLst>
                                          <p:attrName>style.visibility</p:attrName>
                                        </p:attrNameLst>
                                      </p:cBhvr>
                                      <p:to>
                                        <p:strVal val="visible"/>
                                      </p:to>
                                    </p:set>
                                  </p:childTnLst>
                                </p:cTn>
                              </p:par>
                            </p:childTnLst>
                          </p:cTn>
                        </p:par>
                        <p:par>
                          <p:cTn id="10" fill="hold">
                            <p:stCondLst>
                              <p:cond delay="260"/>
                            </p:stCondLst>
                            <p:childTnLst>
                              <p:par>
                                <p:cTn id="11" presetID="1" presetClass="entr" presetSubtype="0" fill="hold" grpId="0" nodeType="afterEffect">
                                  <p:stCondLst>
                                    <p:cond delay="0"/>
                                  </p:stCondLst>
                                  <p:childTnLst>
                                    <p:set>
                                      <p:cBhvr>
                                        <p:cTn id="12" dur="1" fill="hold">
                                          <p:stCondLst>
                                            <p:cond delay="249"/>
                                          </p:stCondLst>
                                        </p:cTn>
                                        <p:tgtEl>
                                          <p:spTgt spid="56356"/>
                                        </p:tgtEl>
                                        <p:attrNameLst>
                                          <p:attrName>style.visibility</p:attrName>
                                        </p:attrNameLst>
                                      </p:cBhvr>
                                      <p:to>
                                        <p:strVal val="visible"/>
                                      </p:to>
                                    </p:set>
                                  </p:childTnLst>
                                </p:cTn>
                              </p:par>
                            </p:childTnLst>
                          </p:cTn>
                        </p:par>
                        <p:par>
                          <p:cTn id="13" fill="hold">
                            <p:stCondLst>
                              <p:cond delay="510"/>
                            </p:stCondLst>
                            <p:childTnLst>
                              <p:par>
                                <p:cTn id="14" presetID="1" presetClass="entr" presetSubtype="0" fill="hold" nodeType="afterEffect">
                                  <p:stCondLst>
                                    <p:cond delay="0"/>
                                  </p:stCondLst>
                                  <p:childTnLst>
                                    <p:set>
                                      <p:cBhvr>
                                        <p:cTn id="15" dur="1" fill="hold">
                                          <p:stCondLst>
                                            <p:cond delay="249"/>
                                          </p:stCondLst>
                                        </p:cTn>
                                        <p:tgtEl>
                                          <p:spTgt spid="56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4" grpId="0" animBg="1"/>
      <p:bldP spid="56355" grpId="0" animBg="1"/>
      <p:bldP spid="563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Espace réservé du numéro de diapositive 3"/>
          <p:cNvSpPr>
            <a:spLocks noGrp="1"/>
          </p:cNvSpPr>
          <p:nvPr>
            <p:ph type="sldNum" sz="quarter" idx="12"/>
          </p:nvPr>
        </p:nvSpPr>
        <p:spPr>
          <a:xfrm>
            <a:off x="6843713" y="6248400"/>
            <a:ext cx="1905000" cy="457200"/>
          </a:xfr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fld id="{9F4B125E-6B07-4D68-B27D-B0F0CEBA5C00}" type="slidenum">
              <a:rPr lang="fr-FR" sz="1400" smtClean="0">
                <a:solidFill>
                  <a:srgbClr val="000000"/>
                </a:solidFill>
                <a:latin typeface="Arial" pitchFamily="34" charset="0"/>
                <a:cs typeface="Arial" pitchFamily="34" charset="0"/>
              </a:rPr>
              <a:pPr eaLnBrk="1" fontAlgn="base" hangingPunct="1">
                <a:spcBef>
                  <a:spcPct val="0"/>
                </a:spcBef>
                <a:spcAft>
                  <a:spcPct val="0"/>
                </a:spcAft>
              </a:pPr>
              <a:t>18</a:t>
            </a:fld>
            <a:endParaRPr lang="fr-FR" sz="1400" smtClean="0">
              <a:solidFill>
                <a:srgbClr val="000000"/>
              </a:solidFill>
              <a:latin typeface="Arial" pitchFamily="34" charset="0"/>
              <a:cs typeface="Arial" pitchFamily="34" charset="0"/>
            </a:endParaRPr>
          </a:p>
        </p:txBody>
      </p:sp>
      <p:pic>
        <p:nvPicPr>
          <p:cNvPr id="48133" name="Picture 20" descr="Abs-Yb2TTFmixte-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98"/>
          <a:stretch>
            <a:fillRect/>
          </a:stretch>
        </p:blipFill>
        <p:spPr bwMode="auto">
          <a:xfrm>
            <a:off x="417299" y="2070692"/>
            <a:ext cx="2751733" cy="2042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8134" name="Group 93"/>
          <p:cNvGrpSpPr>
            <a:grpSpLocks/>
          </p:cNvGrpSpPr>
          <p:nvPr/>
        </p:nvGrpSpPr>
        <p:grpSpPr bwMode="auto">
          <a:xfrm>
            <a:off x="2613028" y="2635176"/>
            <a:ext cx="1379540" cy="644524"/>
            <a:chOff x="1188" y="798"/>
            <a:chExt cx="869" cy="406"/>
          </a:xfrm>
        </p:grpSpPr>
        <p:sp>
          <p:nvSpPr>
            <p:cNvPr id="48149" name="Text Box 86"/>
            <p:cNvSpPr txBox="1">
              <a:spLocks noChangeArrowheads="1"/>
            </p:cNvSpPr>
            <p:nvPr/>
          </p:nvSpPr>
          <p:spPr bwMode="auto">
            <a:xfrm>
              <a:off x="1188" y="913"/>
              <a:ext cx="869"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sz="1200" dirty="0">
                <a:solidFill>
                  <a:srgbClr val="990099"/>
                </a:solidFill>
                <a:latin typeface="Arial" pitchFamily="34" charset="0"/>
                <a:cs typeface="Arial" pitchFamily="34" charset="0"/>
              </a:endParaRPr>
            </a:p>
            <a:p>
              <a:pPr eaLnBrk="1" hangingPunct="1"/>
              <a:r>
                <a:rPr lang="fr-FR" sz="1200" dirty="0">
                  <a:solidFill>
                    <a:srgbClr val="990099"/>
                  </a:solidFill>
                  <a:latin typeface="Arial" pitchFamily="34" charset="0"/>
                  <a:cs typeface="Arial" pitchFamily="34" charset="0"/>
                </a:rPr>
                <a:t>L</a:t>
              </a:r>
              <a:r>
                <a:rPr lang="fr-FR" sz="1200" dirty="0" smtClean="0">
                  <a:solidFill>
                    <a:srgbClr val="990099"/>
                  </a:solidFill>
                  <a:latin typeface="Arial" pitchFamily="34" charset="0"/>
                  <a:cs typeface="Arial" pitchFamily="34" charset="0"/>
                </a:rPr>
                <a:t>LCT (L</a:t>
              </a:r>
              <a:r>
                <a:rPr lang="fr-FR" sz="1200" baseline="30000" dirty="0" smtClean="0">
                  <a:solidFill>
                    <a:srgbClr val="990099"/>
                  </a:solidFill>
                  <a:latin typeface="Arial" pitchFamily="34" charset="0"/>
                  <a:cs typeface="Arial" pitchFamily="34" charset="0"/>
                </a:rPr>
                <a:t>2 </a:t>
              </a:r>
              <a:r>
                <a:rPr lang="fr-FR" sz="1200" dirty="0" smtClean="0">
                  <a:solidFill>
                    <a:srgbClr val="990099"/>
                  </a:solidFill>
                  <a:latin typeface="Arial" pitchFamily="34" charset="0"/>
                  <a:cs typeface="Arial" pitchFamily="34" charset="0"/>
                </a:rPr>
                <a:t>vers </a:t>
              </a:r>
              <a:r>
                <a:rPr lang="fr-FR" sz="1200" dirty="0" err="1" smtClean="0">
                  <a:solidFill>
                    <a:srgbClr val="990099"/>
                  </a:solidFill>
                  <a:latin typeface="Arial" pitchFamily="34" charset="0"/>
                  <a:cs typeface="Arial" pitchFamily="34" charset="0"/>
                </a:rPr>
                <a:t>tta</a:t>
              </a:r>
              <a:r>
                <a:rPr lang="fr-FR" sz="1200" dirty="0" smtClean="0">
                  <a:solidFill>
                    <a:srgbClr val="990099"/>
                  </a:solidFill>
                  <a:latin typeface="Arial" pitchFamily="34" charset="0"/>
                  <a:cs typeface="Arial" pitchFamily="34" charset="0"/>
                </a:rPr>
                <a:t>)</a:t>
              </a:r>
            </a:p>
          </p:txBody>
        </p:sp>
        <p:sp>
          <p:nvSpPr>
            <p:cNvPr id="48150" name="Text Box 87"/>
            <p:cNvSpPr txBox="1">
              <a:spLocks noChangeArrowheads="1"/>
            </p:cNvSpPr>
            <p:nvPr/>
          </p:nvSpPr>
          <p:spPr bwMode="auto">
            <a:xfrm>
              <a:off x="1238" y="798"/>
              <a:ext cx="560" cy="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200" dirty="0" smtClean="0">
                  <a:solidFill>
                    <a:srgbClr val="FF0000"/>
                  </a:solidFill>
                  <a:latin typeface="Arial" pitchFamily="34" charset="0"/>
                  <a:cs typeface="Arial" pitchFamily="34" charset="0"/>
                </a:rPr>
                <a:t>DACT (L</a:t>
              </a:r>
              <a:r>
                <a:rPr lang="fr-FR" sz="1200" baseline="30000" dirty="0" smtClean="0">
                  <a:solidFill>
                    <a:srgbClr val="FF0000"/>
                  </a:solidFill>
                  <a:latin typeface="Arial" pitchFamily="34" charset="0"/>
                  <a:cs typeface="Arial" pitchFamily="34" charset="0"/>
                </a:rPr>
                <a:t>2</a:t>
              </a:r>
              <a:r>
                <a:rPr lang="fr-FR" sz="1200" dirty="0" smtClean="0">
                  <a:solidFill>
                    <a:srgbClr val="FF0000"/>
                  </a:solidFill>
                  <a:latin typeface="Arial" pitchFamily="34" charset="0"/>
                  <a:cs typeface="Arial" pitchFamily="34" charset="0"/>
                </a:rPr>
                <a:t>)</a:t>
              </a:r>
            </a:p>
          </p:txBody>
        </p:sp>
      </p:grpSp>
      <p:pic>
        <p:nvPicPr>
          <p:cNvPr id="48136" name="Picture 18" descr="Fig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07723" y="1871924"/>
            <a:ext cx="2977728" cy="2254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5" name="AutoShape 20"/>
          <p:cNvSpPr>
            <a:spLocks noChangeArrowheads="1"/>
          </p:cNvSpPr>
          <p:nvPr/>
        </p:nvSpPr>
        <p:spPr bwMode="auto">
          <a:xfrm flipH="1">
            <a:off x="2753084" y="2999016"/>
            <a:ext cx="325438" cy="6477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z="1800" smtClean="0">
              <a:solidFill>
                <a:srgbClr val="000000"/>
              </a:solidFill>
              <a:latin typeface="Arial" pitchFamily="34" charset="0"/>
            </a:endParaRPr>
          </a:p>
        </p:txBody>
      </p:sp>
      <p:sp>
        <p:nvSpPr>
          <p:cNvPr id="48137" name="Rectangle 2"/>
          <p:cNvSpPr>
            <a:spLocks noChangeArrowheads="1"/>
          </p:cNvSpPr>
          <p:nvPr/>
        </p:nvSpPr>
        <p:spPr bwMode="auto">
          <a:xfrm>
            <a:off x="539750" y="1381125"/>
            <a:ext cx="189667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dirty="0" smtClean="0">
                <a:solidFill>
                  <a:srgbClr val="0000FF"/>
                </a:solidFill>
                <a:latin typeface="Arial" pitchFamily="34" charset="0"/>
                <a:cs typeface="Arial" pitchFamily="34" charset="0"/>
              </a:rPr>
              <a:t>ABSORPTION</a:t>
            </a:r>
            <a:endParaRPr lang="fr-FR" sz="2000" b="1" dirty="0" smtClean="0">
              <a:solidFill>
                <a:srgbClr val="0000FF"/>
              </a:solidFill>
            </a:endParaRPr>
          </a:p>
        </p:txBody>
      </p:sp>
      <p:sp>
        <p:nvSpPr>
          <p:cNvPr id="48138" name="Rectangle 20"/>
          <p:cNvSpPr>
            <a:spLocks noChangeArrowheads="1"/>
          </p:cNvSpPr>
          <p:nvPr/>
        </p:nvSpPr>
        <p:spPr bwMode="auto">
          <a:xfrm>
            <a:off x="4666713" y="1071764"/>
            <a:ext cx="1438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dirty="0" smtClean="0">
                <a:solidFill>
                  <a:srgbClr val="0000FF"/>
                </a:solidFill>
                <a:latin typeface="Arial" pitchFamily="34" charset="0"/>
                <a:cs typeface="Arial" pitchFamily="34" charset="0"/>
              </a:rPr>
              <a:t>EMISSION</a:t>
            </a:r>
            <a:endParaRPr lang="fr-FR" sz="2000" b="1" dirty="0" smtClean="0">
              <a:solidFill>
                <a:srgbClr val="0000FF"/>
              </a:solidFill>
            </a:endParaRPr>
          </a:p>
        </p:txBody>
      </p:sp>
      <p:sp>
        <p:nvSpPr>
          <p:cNvPr id="48139" name="Rectangle 19"/>
          <p:cNvSpPr>
            <a:spLocks noChangeArrowheads="1"/>
          </p:cNvSpPr>
          <p:nvPr/>
        </p:nvSpPr>
        <p:spPr bwMode="auto">
          <a:xfrm>
            <a:off x="3449225" y="4221088"/>
            <a:ext cx="559911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fr-FR" sz="1800" dirty="0" smtClean="0">
                <a:solidFill>
                  <a:srgbClr val="000000"/>
                </a:solidFill>
              </a:rPr>
              <a:t>Luminescence of the Yb(III) ion </a:t>
            </a:r>
            <a:r>
              <a:rPr lang="fr-FR" sz="1800" dirty="0" err="1" smtClean="0">
                <a:solidFill>
                  <a:srgbClr val="000000"/>
                </a:solidFill>
              </a:rPr>
              <a:t>at</a:t>
            </a:r>
            <a:r>
              <a:rPr lang="fr-FR" sz="1800" dirty="0" smtClean="0">
                <a:solidFill>
                  <a:srgbClr val="000000"/>
                </a:solidFill>
              </a:rPr>
              <a:t> </a:t>
            </a:r>
            <a:r>
              <a:rPr lang="fr-FR" sz="1800" dirty="0" smtClean="0">
                <a:solidFill>
                  <a:srgbClr val="990099"/>
                </a:solidFill>
              </a:rPr>
              <a:t>9860</a:t>
            </a:r>
            <a:r>
              <a:rPr lang="fr-FR" sz="1800" dirty="0" smtClean="0">
                <a:solidFill>
                  <a:srgbClr val="000000"/>
                </a:solidFill>
              </a:rPr>
              <a:t> cm</a:t>
            </a:r>
            <a:r>
              <a:rPr lang="fr-FR" sz="1800" baseline="30000" dirty="0" smtClean="0">
                <a:solidFill>
                  <a:srgbClr val="000000"/>
                </a:solidFill>
              </a:rPr>
              <a:t>-1</a:t>
            </a:r>
            <a:r>
              <a:rPr lang="fr-FR" sz="1800" dirty="0" smtClean="0">
                <a:solidFill>
                  <a:srgbClr val="000000"/>
                </a:solidFill>
              </a:rPr>
              <a:t> </a:t>
            </a:r>
          </a:p>
          <a:p>
            <a:pPr algn="ctr"/>
            <a:r>
              <a:rPr lang="fr-FR" sz="1800" dirty="0" err="1" smtClean="0">
                <a:solidFill>
                  <a:srgbClr val="000000"/>
                </a:solidFill>
              </a:rPr>
              <a:t>attributed</a:t>
            </a:r>
            <a:r>
              <a:rPr lang="fr-FR" sz="1800" dirty="0" smtClean="0">
                <a:solidFill>
                  <a:srgbClr val="000000"/>
                </a:solidFill>
              </a:rPr>
              <a:t> to the </a:t>
            </a:r>
            <a:r>
              <a:rPr lang="fr-FR" sz="1800" baseline="30000" dirty="0" smtClean="0">
                <a:solidFill>
                  <a:srgbClr val="990099"/>
                </a:solidFill>
              </a:rPr>
              <a:t>2</a:t>
            </a:r>
            <a:r>
              <a:rPr lang="fr-FR" sz="1800" dirty="0" smtClean="0">
                <a:solidFill>
                  <a:srgbClr val="990099"/>
                </a:solidFill>
              </a:rPr>
              <a:t>F</a:t>
            </a:r>
            <a:r>
              <a:rPr lang="fr-FR" sz="1800" baseline="-25000" dirty="0" smtClean="0">
                <a:solidFill>
                  <a:srgbClr val="990099"/>
                </a:solidFill>
              </a:rPr>
              <a:t>5/2</a:t>
            </a:r>
            <a:r>
              <a:rPr lang="fr-FR" sz="1800" dirty="0" smtClean="0">
                <a:solidFill>
                  <a:srgbClr val="990099"/>
                </a:solidFill>
              </a:rPr>
              <a:t> </a:t>
            </a:r>
            <a:r>
              <a:rPr lang="fr-FR" sz="1800" dirty="0" smtClean="0">
                <a:solidFill>
                  <a:srgbClr val="990099"/>
                </a:solidFill>
                <a:sym typeface="Symbol" pitchFamily="18" charset="2"/>
              </a:rPr>
              <a:t> </a:t>
            </a:r>
            <a:r>
              <a:rPr lang="fr-FR" sz="1800" baseline="30000" dirty="0" smtClean="0">
                <a:solidFill>
                  <a:srgbClr val="990099"/>
                </a:solidFill>
                <a:sym typeface="Symbol" pitchFamily="18" charset="2"/>
              </a:rPr>
              <a:t>2</a:t>
            </a:r>
            <a:r>
              <a:rPr lang="fr-FR" sz="1800" dirty="0" smtClean="0">
                <a:solidFill>
                  <a:srgbClr val="990099"/>
                </a:solidFill>
                <a:sym typeface="Symbol" pitchFamily="18" charset="2"/>
              </a:rPr>
              <a:t>F</a:t>
            </a:r>
            <a:r>
              <a:rPr lang="fr-FR" sz="1800" baseline="-25000" dirty="0" smtClean="0">
                <a:solidFill>
                  <a:srgbClr val="990099"/>
                </a:solidFill>
                <a:sym typeface="Symbol" pitchFamily="18" charset="2"/>
              </a:rPr>
              <a:t>7/2</a:t>
            </a:r>
            <a:r>
              <a:rPr lang="fr-FR" sz="1800" dirty="0" smtClean="0">
                <a:solidFill>
                  <a:srgbClr val="000000"/>
                </a:solidFill>
                <a:sym typeface="Symbol" pitchFamily="18" charset="2"/>
              </a:rPr>
              <a:t> excitations</a:t>
            </a:r>
          </a:p>
        </p:txBody>
      </p:sp>
      <p:sp>
        <p:nvSpPr>
          <p:cNvPr id="48140" name="Rectangle 3"/>
          <p:cNvSpPr>
            <a:spLocks noChangeArrowheads="1"/>
          </p:cNvSpPr>
          <p:nvPr/>
        </p:nvSpPr>
        <p:spPr bwMode="auto">
          <a:xfrm>
            <a:off x="3907723" y="1471814"/>
            <a:ext cx="295625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spcBef>
                <a:spcPct val="50000"/>
              </a:spcBef>
            </a:pPr>
            <a:r>
              <a:rPr lang="fr-FR" sz="2000" dirty="0" smtClean="0">
                <a:solidFill>
                  <a:srgbClr val="000000"/>
                </a:solidFill>
                <a:latin typeface="Arial" pitchFamily="34" charset="0"/>
                <a:cs typeface="Arial" pitchFamily="34" charset="0"/>
              </a:rPr>
              <a:t>Irradiation </a:t>
            </a:r>
            <a:r>
              <a:rPr lang="fr-FR" sz="2000" dirty="0" err="1" smtClean="0">
                <a:solidFill>
                  <a:srgbClr val="000000"/>
                </a:solidFill>
                <a:latin typeface="Arial" pitchFamily="34" charset="0"/>
                <a:cs typeface="Arial" pitchFamily="34" charset="0"/>
              </a:rPr>
              <a:t>at</a:t>
            </a:r>
            <a:r>
              <a:rPr lang="fr-FR" sz="2000" dirty="0" smtClean="0">
                <a:solidFill>
                  <a:srgbClr val="000000"/>
                </a:solidFill>
                <a:latin typeface="Arial" pitchFamily="34" charset="0"/>
                <a:cs typeface="Arial" pitchFamily="34" charset="0"/>
              </a:rPr>
              <a:t> 20000 cm</a:t>
            </a:r>
            <a:r>
              <a:rPr lang="fr-FR" sz="2000" baseline="30000" dirty="0" smtClean="0">
                <a:solidFill>
                  <a:srgbClr val="000000"/>
                </a:solidFill>
                <a:latin typeface="Arial" pitchFamily="34" charset="0"/>
                <a:cs typeface="Arial" pitchFamily="34" charset="0"/>
              </a:rPr>
              <a:t>-1</a:t>
            </a:r>
            <a:endParaRPr lang="fr-FR" sz="2000" dirty="0" smtClean="0">
              <a:solidFill>
                <a:srgbClr val="000000"/>
              </a:solidFill>
              <a:latin typeface="Arial" pitchFamily="34" charset="0"/>
              <a:cs typeface="Arial" pitchFamily="34" charset="0"/>
              <a:sym typeface="Symbol" pitchFamily="18" charset="2"/>
            </a:endParaRPr>
          </a:p>
        </p:txBody>
      </p:sp>
      <p:grpSp>
        <p:nvGrpSpPr>
          <p:cNvPr id="48141" name="Group 4"/>
          <p:cNvGrpSpPr>
            <a:grpSpLocks/>
          </p:cNvGrpSpPr>
          <p:nvPr/>
        </p:nvGrpSpPr>
        <p:grpSpPr bwMode="auto">
          <a:xfrm>
            <a:off x="730250" y="811213"/>
            <a:ext cx="7632700" cy="106362"/>
            <a:chOff x="930" y="572"/>
            <a:chExt cx="4808" cy="67"/>
          </a:xfrm>
        </p:grpSpPr>
        <p:sp>
          <p:nvSpPr>
            <p:cNvPr id="48147" name="Line 5"/>
            <p:cNvSpPr>
              <a:spLocks noChangeShapeType="1"/>
            </p:cNvSpPr>
            <p:nvPr/>
          </p:nvSpPr>
          <p:spPr bwMode="auto">
            <a:xfrm>
              <a:off x="930" y="572"/>
              <a:ext cx="480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sp>
          <p:nvSpPr>
            <p:cNvPr id="48148" name="Line 6"/>
            <p:cNvSpPr>
              <a:spLocks noChangeShapeType="1"/>
            </p:cNvSpPr>
            <p:nvPr/>
          </p:nvSpPr>
          <p:spPr bwMode="auto">
            <a:xfrm>
              <a:off x="930" y="639"/>
              <a:ext cx="480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grpSp>
      <p:sp>
        <p:nvSpPr>
          <p:cNvPr id="48142" name="Text Box 7"/>
          <p:cNvSpPr txBox="1">
            <a:spLocks noChangeArrowheads="1"/>
          </p:cNvSpPr>
          <p:nvPr/>
        </p:nvSpPr>
        <p:spPr bwMode="auto">
          <a:xfrm>
            <a:off x="1435100" y="49213"/>
            <a:ext cx="6561138"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200" smtClean="0">
                <a:solidFill>
                  <a:srgbClr val="000000"/>
                </a:solidFill>
                <a:latin typeface="Arial" pitchFamily="34" charset="0"/>
              </a:rPr>
              <a:t>PHOTO-PHYSICAL PROPERTIES</a:t>
            </a:r>
          </a:p>
        </p:txBody>
      </p:sp>
      <p:sp>
        <p:nvSpPr>
          <p:cNvPr id="48143" name="ZoneTexte 1"/>
          <p:cNvSpPr txBox="1">
            <a:spLocks noChangeArrowheads="1"/>
          </p:cNvSpPr>
          <p:nvPr/>
        </p:nvSpPr>
        <p:spPr bwMode="auto">
          <a:xfrm>
            <a:off x="4719454" y="2160588"/>
            <a:ext cx="5603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600" dirty="0" smtClean="0">
                <a:solidFill>
                  <a:srgbClr val="000000"/>
                </a:solidFill>
              </a:rPr>
              <a:t>±7/2</a:t>
            </a:r>
          </a:p>
        </p:txBody>
      </p:sp>
      <p:sp>
        <p:nvSpPr>
          <p:cNvPr id="48144" name="ZoneTexte 19"/>
          <p:cNvSpPr txBox="1">
            <a:spLocks noChangeArrowheads="1"/>
          </p:cNvSpPr>
          <p:nvPr/>
        </p:nvSpPr>
        <p:spPr bwMode="auto">
          <a:xfrm>
            <a:off x="4801697" y="2517054"/>
            <a:ext cx="56038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600" dirty="0" smtClean="0">
                <a:solidFill>
                  <a:srgbClr val="000000"/>
                </a:solidFill>
              </a:rPr>
              <a:t>±1/2</a:t>
            </a:r>
          </a:p>
        </p:txBody>
      </p:sp>
      <p:sp>
        <p:nvSpPr>
          <p:cNvPr id="48145" name="ZoneTexte 20"/>
          <p:cNvSpPr txBox="1">
            <a:spLocks noChangeArrowheads="1"/>
          </p:cNvSpPr>
          <p:nvPr/>
        </p:nvSpPr>
        <p:spPr bwMode="auto">
          <a:xfrm>
            <a:off x="5105657" y="2806701"/>
            <a:ext cx="56038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600" dirty="0" smtClean="0">
                <a:solidFill>
                  <a:srgbClr val="000000"/>
                </a:solidFill>
              </a:rPr>
              <a:t>±3/2</a:t>
            </a:r>
          </a:p>
        </p:txBody>
      </p:sp>
      <p:sp>
        <p:nvSpPr>
          <p:cNvPr id="48146" name="ZoneTexte 21"/>
          <p:cNvSpPr txBox="1">
            <a:spLocks noChangeArrowheads="1"/>
          </p:cNvSpPr>
          <p:nvPr/>
        </p:nvSpPr>
        <p:spPr bwMode="auto">
          <a:xfrm>
            <a:off x="6104988" y="2989263"/>
            <a:ext cx="5588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600" dirty="0" smtClean="0">
                <a:solidFill>
                  <a:srgbClr val="000000"/>
                </a:solidFill>
              </a:rPr>
              <a:t>±5/2</a:t>
            </a:r>
          </a:p>
        </p:txBody>
      </p:sp>
      <p:cxnSp>
        <p:nvCxnSpPr>
          <p:cNvPr id="23" name="Connecteur droit 22"/>
          <p:cNvCxnSpPr/>
          <p:nvPr/>
        </p:nvCxnSpPr>
        <p:spPr>
          <a:xfrm>
            <a:off x="7228938" y="1582702"/>
            <a:ext cx="715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7228939" y="2940076"/>
            <a:ext cx="762397" cy="47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7228938" y="3153257"/>
            <a:ext cx="7623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7233841" y="3573016"/>
            <a:ext cx="7623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7233840" y="3652832"/>
            <a:ext cx="7623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Box 17"/>
          <p:cNvSpPr txBox="1">
            <a:spLocks noChangeArrowheads="1"/>
          </p:cNvSpPr>
          <p:nvPr/>
        </p:nvSpPr>
        <p:spPr bwMode="auto">
          <a:xfrm>
            <a:off x="8156859" y="1391273"/>
            <a:ext cx="59984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sz="1800" b="1" baseline="30000" dirty="0"/>
              <a:t>2</a:t>
            </a:r>
            <a:r>
              <a:rPr lang="fr-FR" sz="1800" b="1" dirty="0"/>
              <a:t>F</a:t>
            </a:r>
            <a:r>
              <a:rPr lang="fr-FR" sz="1800" b="1" baseline="-25000" dirty="0"/>
              <a:t>5/2</a:t>
            </a:r>
          </a:p>
        </p:txBody>
      </p:sp>
      <p:sp>
        <p:nvSpPr>
          <p:cNvPr id="30" name="Text Box 17"/>
          <p:cNvSpPr txBox="1">
            <a:spLocks noChangeArrowheads="1"/>
          </p:cNvSpPr>
          <p:nvPr/>
        </p:nvSpPr>
        <p:spPr bwMode="auto">
          <a:xfrm>
            <a:off x="8461317" y="3089251"/>
            <a:ext cx="59984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sz="1800" b="1" baseline="30000" dirty="0" smtClean="0"/>
              <a:t>2</a:t>
            </a:r>
            <a:r>
              <a:rPr lang="fr-FR" sz="1800" b="1" dirty="0" smtClean="0"/>
              <a:t>F</a:t>
            </a:r>
            <a:r>
              <a:rPr lang="fr-FR" sz="1800" b="1" baseline="-25000" dirty="0" smtClean="0"/>
              <a:t>7/2</a:t>
            </a:r>
            <a:endParaRPr lang="fr-FR" sz="1800" b="1" baseline="-25000" dirty="0"/>
          </a:p>
        </p:txBody>
      </p:sp>
      <p:cxnSp>
        <p:nvCxnSpPr>
          <p:cNvPr id="31" name="Connecteur droit avec flèche 30"/>
          <p:cNvCxnSpPr/>
          <p:nvPr/>
        </p:nvCxnSpPr>
        <p:spPr>
          <a:xfrm>
            <a:off x="7307598" y="1582702"/>
            <a:ext cx="0" cy="13573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7487033" y="1582702"/>
            <a:ext cx="0" cy="13573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634423" y="1582702"/>
            <a:ext cx="13829" cy="19903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7797107" y="1582702"/>
            <a:ext cx="0" cy="20701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ZoneTexte 21"/>
          <p:cNvSpPr txBox="1">
            <a:spLocks noChangeArrowheads="1"/>
          </p:cNvSpPr>
          <p:nvPr/>
        </p:nvSpPr>
        <p:spPr bwMode="auto">
          <a:xfrm>
            <a:off x="7991335" y="2786187"/>
            <a:ext cx="51167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dirty="0" smtClean="0">
                <a:solidFill>
                  <a:srgbClr val="000000"/>
                </a:solidFill>
              </a:rPr>
              <a:t>±5/2</a:t>
            </a:r>
          </a:p>
        </p:txBody>
      </p:sp>
      <p:sp>
        <p:nvSpPr>
          <p:cNvPr id="41" name="ZoneTexte 21"/>
          <p:cNvSpPr txBox="1">
            <a:spLocks noChangeArrowheads="1"/>
          </p:cNvSpPr>
          <p:nvPr/>
        </p:nvSpPr>
        <p:spPr bwMode="auto">
          <a:xfrm>
            <a:off x="7997667" y="2999016"/>
            <a:ext cx="51167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dirty="0" smtClean="0">
                <a:solidFill>
                  <a:srgbClr val="000000"/>
                </a:solidFill>
              </a:rPr>
              <a:t>±3/2</a:t>
            </a:r>
          </a:p>
        </p:txBody>
      </p:sp>
      <p:sp>
        <p:nvSpPr>
          <p:cNvPr id="42" name="ZoneTexte 21"/>
          <p:cNvSpPr txBox="1">
            <a:spLocks noChangeArrowheads="1"/>
          </p:cNvSpPr>
          <p:nvPr/>
        </p:nvSpPr>
        <p:spPr bwMode="auto">
          <a:xfrm>
            <a:off x="8062520" y="3327400"/>
            <a:ext cx="51167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dirty="0" smtClean="0">
                <a:solidFill>
                  <a:srgbClr val="000000"/>
                </a:solidFill>
              </a:rPr>
              <a:t>±1/2</a:t>
            </a:r>
          </a:p>
        </p:txBody>
      </p:sp>
      <p:sp>
        <p:nvSpPr>
          <p:cNvPr id="43" name="ZoneTexte 21"/>
          <p:cNvSpPr txBox="1">
            <a:spLocks noChangeArrowheads="1"/>
          </p:cNvSpPr>
          <p:nvPr/>
        </p:nvSpPr>
        <p:spPr bwMode="auto">
          <a:xfrm>
            <a:off x="8093539" y="3498949"/>
            <a:ext cx="51167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dirty="0" smtClean="0">
                <a:solidFill>
                  <a:srgbClr val="000000"/>
                </a:solidFill>
              </a:rPr>
              <a:t>±7/2</a:t>
            </a:r>
          </a:p>
        </p:txBody>
      </p:sp>
    </p:spTree>
    <p:extLst>
      <p:ext uri="{BB962C8B-B14F-4D97-AF65-F5344CB8AC3E}">
        <p14:creationId xmlns:p14="http://schemas.microsoft.com/office/powerpoint/2010/main" xmlns="" val="2076452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ig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350" y="631825"/>
            <a:ext cx="5184775" cy="3944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Rectangle 1"/>
          <p:cNvSpPr>
            <a:spLocks noChangeArrowheads="1"/>
          </p:cNvSpPr>
          <p:nvPr/>
        </p:nvSpPr>
        <p:spPr bwMode="auto">
          <a:xfrm>
            <a:off x="152400" y="4576763"/>
            <a:ext cx="8964613" cy="67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900" dirty="0" smtClean="0">
                <a:solidFill>
                  <a:srgbClr val="000000"/>
                </a:solidFill>
              </a:rPr>
              <a:t>Energy splitting of the </a:t>
            </a:r>
            <a:r>
              <a:rPr lang="en-US" sz="1900" i="1" dirty="0" smtClean="0">
                <a:solidFill>
                  <a:srgbClr val="000000"/>
                </a:solidFill>
              </a:rPr>
              <a:t>M</a:t>
            </a:r>
            <a:r>
              <a:rPr lang="en-US" sz="1900" i="1" baseline="-25000" dirty="0" smtClean="0">
                <a:solidFill>
                  <a:srgbClr val="000000"/>
                </a:solidFill>
              </a:rPr>
              <a:t>J</a:t>
            </a:r>
            <a:r>
              <a:rPr lang="en-US" sz="1900" dirty="0" smtClean="0">
                <a:solidFill>
                  <a:srgbClr val="000000"/>
                </a:solidFill>
              </a:rPr>
              <a:t> level of the </a:t>
            </a:r>
            <a:r>
              <a:rPr lang="en-US" sz="1900" baseline="30000" dirty="0" smtClean="0">
                <a:solidFill>
                  <a:srgbClr val="000000"/>
                </a:solidFill>
              </a:rPr>
              <a:t>2</a:t>
            </a:r>
            <a:r>
              <a:rPr lang="en-US" sz="1900" dirty="0" smtClean="0">
                <a:solidFill>
                  <a:srgbClr val="000000"/>
                </a:solidFill>
              </a:rPr>
              <a:t>F</a:t>
            </a:r>
            <a:r>
              <a:rPr lang="en-US" sz="1900" baseline="-25000" dirty="0" smtClean="0">
                <a:solidFill>
                  <a:srgbClr val="000000"/>
                </a:solidFill>
              </a:rPr>
              <a:t>7/2</a:t>
            </a:r>
            <a:r>
              <a:rPr lang="en-US" sz="1900" dirty="0" smtClean="0">
                <a:solidFill>
                  <a:srgbClr val="000000"/>
                </a:solidFill>
              </a:rPr>
              <a:t> ground state </a:t>
            </a:r>
            <a:r>
              <a:rPr lang="en-US" sz="1900" dirty="0" err="1" smtClean="0">
                <a:solidFill>
                  <a:srgbClr val="000000"/>
                </a:solidFill>
              </a:rPr>
              <a:t>multiplet</a:t>
            </a:r>
            <a:r>
              <a:rPr lang="en-US" sz="1900" dirty="0" smtClean="0">
                <a:solidFill>
                  <a:srgbClr val="000000"/>
                </a:solidFill>
              </a:rPr>
              <a:t> determined from the dc fit (</a:t>
            </a:r>
            <a:r>
              <a:rPr lang="en-US" sz="1900" dirty="0" smtClean="0">
                <a:solidFill>
                  <a:srgbClr val="000000"/>
                </a:solidFill>
                <a:sym typeface="Symbol" pitchFamily="18" charset="2"/>
              </a:rPr>
              <a:t></a:t>
            </a:r>
            <a:r>
              <a:rPr lang="en-US" sz="1900" dirty="0" smtClean="0">
                <a:solidFill>
                  <a:srgbClr val="000000"/>
                </a:solidFill>
              </a:rPr>
              <a:t>=2.57 cm</a:t>
            </a:r>
            <a:r>
              <a:rPr lang="en-US" sz="1900" baseline="30000" dirty="0" smtClean="0">
                <a:solidFill>
                  <a:srgbClr val="000000"/>
                </a:solidFill>
              </a:rPr>
              <a:t>-1</a:t>
            </a:r>
            <a:r>
              <a:rPr lang="en-US" sz="1900" dirty="0" smtClean="0">
                <a:solidFill>
                  <a:srgbClr val="000000"/>
                </a:solidFill>
              </a:rPr>
              <a:t>) (a) ac fit (</a:t>
            </a:r>
            <a:r>
              <a:rPr lang="en-US" sz="1900" dirty="0" smtClean="0">
                <a:solidFill>
                  <a:srgbClr val="000000"/>
                </a:solidFill>
                <a:sym typeface="Symbol" pitchFamily="18" charset="2"/>
              </a:rPr>
              <a:t></a:t>
            </a:r>
            <a:r>
              <a:rPr lang="en-US" sz="1900" dirty="0" smtClean="0">
                <a:solidFill>
                  <a:srgbClr val="000000"/>
                </a:solidFill>
              </a:rPr>
              <a:t>=14 cm</a:t>
            </a:r>
            <a:r>
              <a:rPr lang="en-US" sz="1900" baseline="30000" dirty="0" smtClean="0">
                <a:solidFill>
                  <a:srgbClr val="000000"/>
                </a:solidFill>
              </a:rPr>
              <a:t>-1</a:t>
            </a:r>
            <a:r>
              <a:rPr lang="en-US" sz="1900" dirty="0" smtClean="0">
                <a:solidFill>
                  <a:srgbClr val="000000"/>
                </a:solidFill>
              </a:rPr>
              <a:t>) (b) and luminescence spectrum (</a:t>
            </a:r>
            <a:r>
              <a:rPr lang="en-US" sz="1900" dirty="0" smtClean="0">
                <a:solidFill>
                  <a:srgbClr val="000000"/>
                </a:solidFill>
                <a:sym typeface="Symbol" pitchFamily="18" charset="2"/>
              </a:rPr>
              <a:t></a:t>
            </a:r>
            <a:r>
              <a:rPr lang="en-US" sz="1900" dirty="0" smtClean="0">
                <a:solidFill>
                  <a:srgbClr val="000000"/>
                </a:solidFill>
              </a:rPr>
              <a:t>=16 cm</a:t>
            </a:r>
            <a:r>
              <a:rPr lang="en-US" sz="1900" baseline="30000" dirty="0" smtClean="0">
                <a:solidFill>
                  <a:srgbClr val="000000"/>
                </a:solidFill>
              </a:rPr>
              <a:t>-1</a:t>
            </a:r>
            <a:r>
              <a:rPr lang="en-US" sz="1900" dirty="0" smtClean="0">
                <a:solidFill>
                  <a:srgbClr val="000000"/>
                </a:solidFill>
              </a:rPr>
              <a:t>) (c).</a:t>
            </a:r>
            <a:endParaRPr lang="fr-FR" sz="1900" dirty="0" smtClean="0">
              <a:solidFill>
                <a:srgbClr val="000000"/>
              </a:solidFill>
            </a:endParaRPr>
          </a:p>
        </p:txBody>
      </p:sp>
      <p:sp>
        <p:nvSpPr>
          <p:cNvPr id="50180" name="Text Box 5"/>
          <p:cNvSpPr txBox="1">
            <a:spLocks noChangeArrowheads="1"/>
          </p:cNvSpPr>
          <p:nvPr/>
        </p:nvSpPr>
        <p:spPr bwMode="auto">
          <a:xfrm>
            <a:off x="1692275" y="52388"/>
            <a:ext cx="7092950"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mtClean="0">
                <a:solidFill>
                  <a:srgbClr val="000000"/>
                </a:solidFill>
              </a:rPr>
              <a:t>MAGNETO-EMISSION CORRELATION</a:t>
            </a:r>
          </a:p>
        </p:txBody>
      </p:sp>
      <p:sp>
        <p:nvSpPr>
          <p:cNvPr id="2" name="Rectangle 1"/>
          <p:cNvSpPr/>
          <p:nvPr/>
        </p:nvSpPr>
        <p:spPr>
          <a:xfrm>
            <a:off x="323850" y="5373216"/>
            <a:ext cx="8029575" cy="831850"/>
          </a:xfrm>
          <a:prstGeom prst="rect">
            <a:avLst/>
          </a:prstGeom>
        </p:spPr>
        <p:txBody>
          <a:bodyPr>
            <a:spAutoFit/>
          </a:bodyPr>
          <a:lstStyle/>
          <a:p>
            <a:pPr algn="just" fontAlgn="auto">
              <a:spcBef>
                <a:spcPct val="50000"/>
              </a:spcBef>
              <a:spcAft>
                <a:spcPts val="0"/>
              </a:spcAft>
              <a:defRPr/>
            </a:pPr>
            <a:r>
              <a:rPr lang="en-US" b="1" kern="0" dirty="0">
                <a:solidFill>
                  <a:srgbClr val="CC0000"/>
                </a:solidFill>
                <a:latin typeface="Times New Roman"/>
              </a:rPr>
              <a:t>redox-active luminescent</a:t>
            </a:r>
            <a:r>
              <a:rPr lang="en-US" b="1" kern="0" dirty="0">
                <a:solidFill>
                  <a:srgbClr val="000000"/>
                </a:solidFill>
                <a:latin typeface="Times New Roman"/>
              </a:rPr>
              <a:t> </a:t>
            </a:r>
            <a:r>
              <a:rPr lang="en-US" b="1" kern="0" dirty="0" err="1">
                <a:solidFill>
                  <a:srgbClr val="FF0000"/>
                </a:solidFill>
                <a:latin typeface="Times New Roman"/>
              </a:rPr>
              <a:t>Yb</a:t>
            </a:r>
            <a:r>
              <a:rPr lang="en-US" b="1" kern="0" dirty="0">
                <a:solidFill>
                  <a:srgbClr val="FF0000"/>
                </a:solidFill>
                <a:latin typeface="Times New Roman"/>
              </a:rPr>
              <a:t>(III) </a:t>
            </a:r>
            <a:r>
              <a:rPr lang="en-US" b="1" kern="0" dirty="0">
                <a:solidFill>
                  <a:srgbClr val="CC0000"/>
                </a:solidFill>
                <a:latin typeface="Times New Roman"/>
              </a:rPr>
              <a:t>SMM with very good agreement between magnetic and optical properties</a:t>
            </a:r>
            <a:endParaRPr lang="en-US" b="1" kern="0" dirty="0">
              <a:solidFill>
                <a:srgbClr val="000000"/>
              </a:solidFill>
              <a:latin typeface="Times New Roman"/>
            </a:endParaRPr>
          </a:p>
        </p:txBody>
      </p:sp>
      <p:sp>
        <p:nvSpPr>
          <p:cNvPr id="6" name="Rectangle 5"/>
          <p:cNvSpPr/>
          <p:nvPr/>
        </p:nvSpPr>
        <p:spPr>
          <a:xfrm>
            <a:off x="5406035" y="6365551"/>
            <a:ext cx="3693169" cy="369332"/>
          </a:xfrm>
          <a:prstGeom prst="rect">
            <a:avLst/>
          </a:prstGeom>
        </p:spPr>
        <p:txBody>
          <a:bodyPr wrap="square">
            <a:spAutoFit/>
          </a:bodyPr>
          <a:lstStyle/>
          <a:p>
            <a:r>
              <a:rPr lang="fr-FR" sz="1800" b="1" dirty="0" err="1">
                <a:latin typeface="Times New Roman"/>
                <a:ea typeface="Times New Roman"/>
              </a:rPr>
              <a:t>Chem</a:t>
            </a:r>
            <a:r>
              <a:rPr lang="fr-FR" sz="1800" b="1" dirty="0">
                <a:latin typeface="Times New Roman"/>
                <a:ea typeface="Times New Roman"/>
              </a:rPr>
              <a:t> Commun</a:t>
            </a:r>
            <a:r>
              <a:rPr lang="fr-FR" sz="1800" dirty="0">
                <a:latin typeface="Times New Roman"/>
                <a:ea typeface="Times New Roman"/>
              </a:rPr>
              <a:t>.</a:t>
            </a:r>
            <a:r>
              <a:rPr lang="fr-FR" sz="1800" b="1" dirty="0">
                <a:latin typeface="Times New Roman"/>
                <a:ea typeface="Times New Roman"/>
              </a:rPr>
              <a:t>, 2013</a:t>
            </a:r>
            <a:r>
              <a:rPr lang="fr-FR" sz="1800" dirty="0">
                <a:latin typeface="Times New Roman"/>
                <a:ea typeface="Times New Roman"/>
              </a:rPr>
              <a:t>, </a:t>
            </a:r>
            <a:r>
              <a:rPr lang="fr-FR" sz="1800" i="1" dirty="0">
                <a:latin typeface="Times New Roman"/>
                <a:ea typeface="Times New Roman"/>
              </a:rPr>
              <a:t>49</a:t>
            </a:r>
            <a:r>
              <a:rPr lang="fr-FR" sz="1800" dirty="0">
                <a:latin typeface="Times New Roman"/>
                <a:ea typeface="Times New Roman"/>
              </a:rPr>
              <a:t>, 615-617</a:t>
            </a:r>
            <a:endParaRPr lang="fr-FR" sz="1800" dirty="0"/>
          </a:p>
        </p:txBody>
      </p:sp>
    </p:spTree>
    <p:extLst>
      <p:ext uri="{BB962C8B-B14F-4D97-AF65-F5344CB8AC3E}">
        <p14:creationId xmlns:p14="http://schemas.microsoft.com/office/powerpoint/2010/main" xmlns="" val="3846974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47012" y="2420888"/>
            <a:ext cx="6290825" cy="707886"/>
          </a:xfrm>
          <a:prstGeom prst="rect">
            <a:avLst/>
          </a:prstGeom>
          <a:noFill/>
        </p:spPr>
        <p:txBody>
          <a:bodyPr wrap="none" rtlCol="0">
            <a:spAutoFit/>
          </a:bodyPr>
          <a:lstStyle/>
          <a:p>
            <a:pPr algn="ctr"/>
            <a:r>
              <a:rPr lang="fr-FR" sz="4000" dirty="0" smtClean="0">
                <a:solidFill>
                  <a:srgbClr val="0000FF"/>
                </a:solidFill>
              </a:rPr>
              <a:t>…. In solution memory </a:t>
            </a:r>
            <a:r>
              <a:rPr lang="fr-FR" sz="4000" dirty="0" err="1" smtClean="0">
                <a:solidFill>
                  <a:srgbClr val="0000FF"/>
                </a:solidFill>
              </a:rPr>
              <a:t>effect</a:t>
            </a:r>
            <a:endParaRPr lang="fr-FR" sz="4000" dirty="0" smtClean="0">
              <a:solidFill>
                <a:srgbClr val="0000FF"/>
              </a:solidFill>
            </a:endParaRPr>
          </a:p>
        </p:txBody>
      </p:sp>
    </p:spTree>
    <p:extLst>
      <p:ext uri="{BB962C8B-B14F-4D97-AF65-F5344CB8AC3E}">
        <p14:creationId xmlns:p14="http://schemas.microsoft.com/office/powerpoint/2010/main" xmlns="" val="3991418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4931" y="137041"/>
            <a:ext cx="3568898" cy="96807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78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5694" y="2042110"/>
            <a:ext cx="3067372" cy="2088148"/>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Oval 13"/>
          <p:cNvSpPr>
            <a:spLocks noChangeArrowheads="1"/>
          </p:cNvSpPr>
          <p:nvPr/>
        </p:nvSpPr>
        <p:spPr bwMode="auto">
          <a:xfrm>
            <a:off x="2543217" y="442988"/>
            <a:ext cx="1001712" cy="465004"/>
          </a:xfrm>
          <a:prstGeom prst="ellipse">
            <a:avLst/>
          </a:prstGeom>
          <a:noFill/>
          <a:ln w="18000">
            <a:solidFill>
              <a:srgbClr val="00808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fr-FR">
              <a:solidFill>
                <a:srgbClr val="000000"/>
              </a:solidFill>
            </a:endParaRPr>
          </a:p>
        </p:txBody>
      </p:sp>
      <p:sp>
        <p:nvSpPr>
          <p:cNvPr id="16" name="Text Box 14"/>
          <p:cNvSpPr txBox="1">
            <a:spLocks noChangeArrowheads="1"/>
          </p:cNvSpPr>
          <p:nvPr/>
        </p:nvSpPr>
        <p:spPr bwMode="auto">
          <a:xfrm>
            <a:off x="1398230" y="928384"/>
            <a:ext cx="471488" cy="427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6168" rIns="90000" bIns="45000"/>
          <a:lstStyle/>
          <a:p>
            <a:r>
              <a:rPr lang="fr-FR" b="1" dirty="0">
                <a:solidFill>
                  <a:srgbClr val="000000"/>
                </a:solidFill>
              </a:rPr>
              <a:t>L</a:t>
            </a:r>
            <a:r>
              <a:rPr lang="fr-FR" b="1" baseline="33000" dirty="0">
                <a:solidFill>
                  <a:srgbClr val="000000"/>
                </a:solidFill>
              </a:rPr>
              <a:t>2</a:t>
            </a:r>
          </a:p>
        </p:txBody>
      </p:sp>
      <p:sp>
        <p:nvSpPr>
          <p:cNvPr id="2" name="Rectangle 1"/>
          <p:cNvSpPr/>
          <p:nvPr/>
        </p:nvSpPr>
        <p:spPr>
          <a:xfrm>
            <a:off x="4663906" y="225075"/>
            <a:ext cx="2520279" cy="435825"/>
          </a:xfrm>
          <a:prstGeom prst="rect">
            <a:avLst/>
          </a:prstGeom>
        </p:spPr>
        <p:txBody>
          <a:bodyPr wrap="square">
            <a:spAutoFit/>
          </a:bodyPr>
          <a:lstStyle/>
          <a:p>
            <a:pPr defTabSz="179388" hangingPunct="0">
              <a:lnSpc>
                <a:spcPct val="93000"/>
              </a:lnSpc>
              <a:buClr>
                <a:srgbClr val="000000"/>
              </a:buClr>
              <a:buSzPct val="100000"/>
            </a:pPr>
            <a:r>
              <a:rPr lang="fr-FR" dirty="0" smtClean="0">
                <a:solidFill>
                  <a:srgbClr val="000000"/>
                </a:solidFill>
                <a:latin typeface="Times New Roman" pitchFamily="16" charset="0"/>
                <a:cs typeface="DejaVu Sans" charset="0"/>
              </a:rPr>
              <a:t>Ln(</a:t>
            </a:r>
            <a:r>
              <a:rPr lang="fr-FR" dirty="0" err="1" smtClean="0">
                <a:solidFill>
                  <a:srgbClr val="FF0000"/>
                </a:solidFill>
                <a:latin typeface="Times New Roman" pitchFamily="16" charset="0"/>
                <a:cs typeface="DejaVu Sans" charset="0"/>
              </a:rPr>
              <a:t>hfac</a:t>
            </a:r>
            <a:r>
              <a:rPr lang="fr-FR" dirty="0" smtClean="0">
                <a:solidFill>
                  <a:srgbClr val="000000"/>
                </a:solidFill>
                <a:latin typeface="Times New Roman" pitchFamily="16" charset="0"/>
                <a:cs typeface="DejaVu Sans" charset="0"/>
              </a:rPr>
              <a:t>)</a:t>
            </a:r>
            <a:r>
              <a:rPr lang="fr-FR" baseline="-33000" dirty="0" smtClean="0">
                <a:solidFill>
                  <a:srgbClr val="000000"/>
                </a:solidFill>
                <a:latin typeface="Times New Roman" pitchFamily="16" charset="0"/>
                <a:cs typeface="DejaVu Sans" charset="0"/>
              </a:rPr>
              <a:t>3</a:t>
            </a:r>
            <a:r>
              <a:rPr lang="fr-FR" dirty="0" smtClean="0">
                <a:solidFill>
                  <a:srgbClr val="000000"/>
                </a:solidFill>
                <a:latin typeface="Times New Roman" pitchFamily="16" charset="0"/>
                <a:cs typeface="Times New Roman" pitchFamily="16" charset="0"/>
              </a:rPr>
              <a:t>•2H</a:t>
            </a:r>
            <a:r>
              <a:rPr lang="fr-FR" baseline="-33000" dirty="0" smtClean="0">
                <a:solidFill>
                  <a:srgbClr val="000000"/>
                </a:solidFill>
                <a:latin typeface="Times New Roman" pitchFamily="16" charset="0"/>
                <a:cs typeface="Times New Roman" pitchFamily="16" charset="0"/>
              </a:rPr>
              <a:t>2</a:t>
            </a:r>
            <a:r>
              <a:rPr lang="fr-FR" dirty="0" smtClean="0">
                <a:solidFill>
                  <a:srgbClr val="000000"/>
                </a:solidFill>
                <a:latin typeface="Times New Roman" pitchFamily="16" charset="0"/>
                <a:cs typeface="Times New Roman" pitchFamily="16" charset="0"/>
              </a:rPr>
              <a:t>O</a:t>
            </a:r>
            <a:endParaRPr lang="fr-FR" dirty="0">
              <a:solidFill>
                <a:srgbClr val="000000"/>
              </a:solidFill>
              <a:latin typeface="Times New Roman" pitchFamily="16" charset="0"/>
              <a:cs typeface="Times New Roman" pitchFamily="16" charset="0"/>
            </a:endParaRPr>
          </a:p>
        </p:txBody>
      </p:sp>
      <p:sp>
        <p:nvSpPr>
          <p:cNvPr id="8" name="Text Box 14"/>
          <p:cNvSpPr txBox="1">
            <a:spLocks noChangeArrowheads="1"/>
          </p:cNvSpPr>
          <p:nvPr/>
        </p:nvSpPr>
        <p:spPr bwMode="auto">
          <a:xfrm>
            <a:off x="4008185" y="11256"/>
            <a:ext cx="780691" cy="8634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6168" rIns="90000" bIns="45000"/>
          <a:lstStyle/>
          <a:p>
            <a:r>
              <a:rPr lang="fr-FR" sz="4400" b="1" dirty="0" smtClean="0">
                <a:solidFill>
                  <a:srgbClr val="000000"/>
                </a:solidFill>
                <a:latin typeface="Cambria Math" pitchFamily="18" charset="0"/>
                <a:ea typeface="Cambria Math" pitchFamily="18" charset="0"/>
              </a:rPr>
              <a:t>+</a:t>
            </a:r>
            <a:endParaRPr lang="fr-FR" sz="4400" b="1" baseline="33000" dirty="0">
              <a:solidFill>
                <a:srgbClr val="000000"/>
              </a:solidFill>
              <a:latin typeface="Cambria Math" pitchFamily="18" charset="0"/>
              <a:ea typeface="Cambria Math" pitchFamily="18" charset="0"/>
            </a:endParaRPr>
          </a:p>
        </p:txBody>
      </p:sp>
      <p:sp>
        <p:nvSpPr>
          <p:cNvPr id="3" name="Flèche droite rayée 2"/>
          <p:cNvSpPr/>
          <p:nvPr/>
        </p:nvSpPr>
        <p:spPr>
          <a:xfrm rot="5400000">
            <a:off x="6857017" y="475113"/>
            <a:ext cx="1246964" cy="5926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 name="Rectangle 3"/>
          <p:cNvSpPr/>
          <p:nvPr/>
        </p:nvSpPr>
        <p:spPr>
          <a:xfrm>
            <a:off x="4577576" y="1355422"/>
            <a:ext cx="4323363" cy="461665"/>
          </a:xfrm>
          <a:prstGeom prst="rect">
            <a:avLst/>
          </a:prstGeom>
        </p:spPr>
        <p:txBody>
          <a:bodyPr wrap="none">
            <a:spAutoFit/>
          </a:bodyPr>
          <a:lstStyle/>
          <a:p>
            <a:r>
              <a:rPr lang="fr-FR" dirty="0" smtClean="0">
                <a:solidFill>
                  <a:srgbClr val="000000"/>
                </a:solidFill>
                <a:latin typeface="Times New Roman" pitchFamily="16" charset="0"/>
                <a:cs typeface="DejaVu Sans" charset="0"/>
              </a:rPr>
              <a:t>Ln(</a:t>
            </a:r>
            <a:r>
              <a:rPr lang="fr-FR" dirty="0" err="1" smtClean="0">
                <a:solidFill>
                  <a:srgbClr val="000000"/>
                </a:solidFill>
                <a:latin typeface="Times New Roman" pitchFamily="16" charset="0"/>
                <a:cs typeface="DejaVu Sans" charset="0"/>
              </a:rPr>
              <a:t>hfac</a:t>
            </a:r>
            <a:r>
              <a:rPr lang="fr-FR" dirty="0" smtClean="0">
                <a:solidFill>
                  <a:srgbClr val="000000"/>
                </a:solidFill>
                <a:latin typeface="Times New Roman" pitchFamily="16" charset="0"/>
                <a:cs typeface="DejaVu Sans" charset="0"/>
              </a:rPr>
              <a:t>)</a:t>
            </a:r>
            <a:r>
              <a:rPr lang="fr-FR" baseline="-33000" dirty="0" smtClean="0">
                <a:solidFill>
                  <a:srgbClr val="000000"/>
                </a:solidFill>
                <a:latin typeface="Times New Roman" pitchFamily="16" charset="0"/>
                <a:cs typeface="DejaVu Sans" charset="0"/>
              </a:rPr>
              <a:t>3</a:t>
            </a:r>
            <a:r>
              <a:rPr lang="fr-FR" dirty="0" smtClean="0">
                <a:solidFill>
                  <a:srgbClr val="000000"/>
                </a:solidFill>
                <a:latin typeface="Times New Roman" pitchFamily="16" charset="0"/>
                <a:cs typeface="Times New Roman" pitchFamily="16" charset="0"/>
              </a:rPr>
              <a:t>L</a:t>
            </a:r>
            <a:r>
              <a:rPr lang="fr-FR" baseline="30000" dirty="0" smtClean="0">
                <a:solidFill>
                  <a:srgbClr val="000000"/>
                </a:solidFill>
                <a:latin typeface="Times New Roman" pitchFamily="16" charset="0"/>
                <a:cs typeface="Times New Roman" pitchFamily="16" charset="0"/>
              </a:rPr>
              <a:t>2</a:t>
            </a:r>
            <a:r>
              <a:rPr lang="fr-FR" dirty="0">
                <a:solidFill>
                  <a:srgbClr val="000000"/>
                </a:solidFill>
                <a:latin typeface="Times New Roman" pitchFamily="16" charset="0"/>
                <a:cs typeface="Times New Roman" pitchFamily="16" charset="0"/>
              </a:rPr>
              <a:t>; </a:t>
            </a:r>
            <a:r>
              <a:rPr lang="fr-FR" dirty="0" err="1">
                <a:solidFill>
                  <a:srgbClr val="000000"/>
                </a:solidFill>
                <a:latin typeface="Times New Roman" pitchFamily="16" charset="0"/>
                <a:cs typeface="Times New Roman" pitchFamily="16" charset="0"/>
              </a:rPr>
              <a:t>Ln</a:t>
            </a:r>
            <a:r>
              <a:rPr lang="fr-FR" baseline="33000" dirty="0" err="1">
                <a:solidFill>
                  <a:srgbClr val="000000"/>
                </a:solidFill>
                <a:latin typeface="Times New Roman" pitchFamily="16" charset="0"/>
                <a:cs typeface="Times New Roman" pitchFamily="16" charset="0"/>
              </a:rPr>
              <a:t>III</a:t>
            </a:r>
            <a:r>
              <a:rPr lang="fr-FR" dirty="0">
                <a:solidFill>
                  <a:srgbClr val="000000"/>
                </a:solidFill>
                <a:latin typeface="Times New Roman" pitchFamily="16" charset="0"/>
                <a:cs typeface="Times New Roman" pitchFamily="16" charset="0"/>
              </a:rPr>
              <a:t> = Y, Dy, Er, </a:t>
            </a:r>
            <a:r>
              <a:rPr lang="fr-FR" dirty="0" smtClean="0">
                <a:solidFill>
                  <a:srgbClr val="000000"/>
                </a:solidFill>
                <a:latin typeface="Times New Roman" pitchFamily="16" charset="0"/>
                <a:cs typeface="Times New Roman" pitchFamily="16" charset="0"/>
              </a:rPr>
              <a:t>Yb</a:t>
            </a:r>
            <a:endParaRPr lang="fr-FR" dirty="0">
              <a:solidFill>
                <a:srgbClr val="000000"/>
              </a:solidFill>
              <a:latin typeface="Times New Roman" pitchFamily="16" charset="0"/>
              <a:cs typeface="Times New Roman" pitchFamily="16" charset="0"/>
            </a:endParaRPr>
          </a:p>
        </p:txBody>
      </p:sp>
      <p:pic>
        <p:nvPicPr>
          <p:cNvPr id="29" name="Picture 6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34458" y="4264888"/>
            <a:ext cx="1336271" cy="125850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Rectangle 5"/>
          <p:cNvSpPr/>
          <p:nvPr/>
        </p:nvSpPr>
        <p:spPr>
          <a:xfrm>
            <a:off x="224931" y="5644157"/>
            <a:ext cx="3507692" cy="646331"/>
          </a:xfrm>
          <a:prstGeom prst="rect">
            <a:avLst/>
          </a:prstGeom>
        </p:spPr>
        <p:txBody>
          <a:bodyPr wrap="none">
            <a:spAutoFit/>
          </a:bodyPr>
          <a:lstStyle/>
          <a:p>
            <a:r>
              <a:rPr lang="fr-FR" dirty="0" err="1" smtClean="0">
                <a:solidFill>
                  <a:srgbClr val="000000"/>
                </a:solidFill>
                <a:latin typeface="Times New Roman" pitchFamily="16" charset="0"/>
                <a:cs typeface="DejaVu Sans" charset="0"/>
              </a:rPr>
              <a:t>Deformed</a:t>
            </a:r>
            <a:r>
              <a:rPr lang="fr-FR" sz="3600" dirty="0" smtClean="0">
                <a:solidFill>
                  <a:srgbClr val="000000"/>
                </a:solidFill>
                <a:latin typeface="Times New Roman" pitchFamily="16" charset="0"/>
                <a:cs typeface="DejaVu Sans" charset="0"/>
              </a:rPr>
              <a:t> C</a:t>
            </a:r>
            <a:r>
              <a:rPr lang="fr-FR" sz="3600" baseline="-25000" dirty="0" smtClean="0">
                <a:solidFill>
                  <a:srgbClr val="000000"/>
                </a:solidFill>
                <a:latin typeface="Times New Roman" pitchFamily="16" charset="0"/>
                <a:cs typeface="DejaVu Sans" charset="0"/>
              </a:rPr>
              <a:t>2v</a:t>
            </a:r>
            <a:r>
              <a:rPr lang="fr-FR" sz="3600" dirty="0" smtClean="0">
                <a:solidFill>
                  <a:srgbClr val="000000"/>
                </a:solidFill>
                <a:latin typeface="Times New Roman" pitchFamily="16" charset="0"/>
                <a:cs typeface="DejaVu Sans" charset="0"/>
              </a:rPr>
              <a:t> </a:t>
            </a:r>
            <a:r>
              <a:rPr lang="fr-FR" dirty="0" err="1" smtClean="0">
                <a:solidFill>
                  <a:srgbClr val="000000"/>
                </a:solidFill>
                <a:latin typeface="Times New Roman" pitchFamily="16" charset="0"/>
                <a:cs typeface="DejaVu Sans" charset="0"/>
              </a:rPr>
              <a:t>symmetry</a:t>
            </a:r>
            <a:endParaRPr lang="fr-FR" baseline="-25000" dirty="0">
              <a:solidFill>
                <a:srgbClr val="000000"/>
              </a:solidFill>
            </a:endParaRPr>
          </a:p>
        </p:txBody>
      </p:sp>
      <p:grpSp>
        <p:nvGrpSpPr>
          <p:cNvPr id="9" name="Groupe 8"/>
          <p:cNvGrpSpPr/>
          <p:nvPr/>
        </p:nvGrpSpPr>
        <p:grpSpPr>
          <a:xfrm>
            <a:off x="4475559" y="2042110"/>
            <a:ext cx="4527401" cy="4186822"/>
            <a:chOff x="4475559" y="2042110"/>
            <a:chExt cx="4527401" cy="4186822"/>
          </a:xfrm>
        </p:grpSpPr>
        <p:pic>
          <p:nvPicPr>
            <p:cNvPr id="778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71516" y="3899609"/>
              <a:ext cx="2970637" cy="198905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4898056" y="5644157"/>
              <a:ext cx="3504486" cy="584775"/>
            </a:xfrm>
            <a:prstGeom prst="rect">
              <a:avLst/>
            </a:prstGeom>
          </p:spPr>
          <p:txBody>
            <a:bodyPr wrap="none">
              <a:spAutoFit/>
            </a:bodyPr>
            <a:lstStyle/>
            <a:p>
              <a:r>
                <a:rPr lang="fr-FR" sz="3200" dirty="0" err="1">
                  <a:solidFill>
                    <a:srgbClr val="000000"/>
                  </a:solidFill>
                </a:rPr>
                <a:t>O</a:t>
              </a:r>
              <a:r>
                <a:rPr lang="fr-FR" sz="3200" baseline="-25000" dirty="0" err="1">
                  <a:solidFill>
                    <a:srgbClr val="000000"/>
                  </a:solidFill>
                </a:rPr>
                <a:t>hfac</a:t>
              </a:r>
              <a:r>
                <a:rPr lang="fr-FR" sz="3200" dirty="0">
                  <a:solidFill>
                    <a:srgbClr val="000000"/>
                  </a:solidFill>
                </a:rPr>
                <a:t>…H</a:t>
              </a:r>
              <a:r>
                <a:rPr lang="fr-FR" sz="3200" baseline="-25000" dirty="0">
                  <a:solidFill>
                    <a:srgbClr val="000000"/>
                  </a:solidFill>
                </a:rPr>
                <a:t>NH</a:t>
              </a:r>
              <a:r>
                <a:rPr lang="fr-FR" sz="3200" dirty="0">
                  <a:solidFill>
                    <a:srgbClr val="000000"/>
                  </a:solidFill>
                </a:rPr>
                <a:t> </a:t>
              </a:r>
              <a:r>
                <a:rPr lang="fr-FR" sz="3200">
                  <a:solidFill>
                    <a:srgbClr val="000000"/>
                  </a:solidFill>
                </a:rPr>
                <a:t>= </a:t>
              </a:r>
              <a:r>
                <a:rPr lang="fr-FR" sz="3200" smtClean="0">
                  <a:solidFill>
                    <a:srgbClr val="000000"/>
                  </a:solidFill>
                </a:rPr>
                <a:t>2.93Å</a:t>
              </a:r>
              <a:endParaRPr lang="fr-FR" sz="3200" dirty="0">
                <a:solidFill>
                  <a:srgbClr val="000000"/>
                </a:solidFill>
              </a:endParaRPr>
            </a:p>
          </p:txBody>
        </p:sp>
        <p:pic>
          <p:nvPicPr>
            <p:cNvPr id="89090"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475559" y="2042110"/>
              <a:ext cx="4527401" cy="1824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96761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grpId="0" nodeType="withEffect">
                                  <p:stCondLst>
                                    <p:cond delay="0"/>
                                  </p:stCondLst>
                                  <p:childTnLst>
                                    <p:set>
                                      <p:cBhvr additive="repl">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DyL2-solide-ss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1412776"/>
            <a:ext cx="3160201"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e 1"/>
          <p:cNvGrpSpPr/>
          <p:nvPr/>
        </p:nvGrpSpPr>
        <p:grpSpPr>
          <a:xfrm>
            <a:off x="4932040" y="1515032"/>
            <a:ext cx="3312368" cy="3618353"/>
            <a:chOff x="4932040" y="1515032"/>
            <a:chExt cx="3312368" cy="3618353"/>
          </a:xfrm>
        </p:grpSpPr>
        <p:pic>
          <p:nvPicPr>
            <p:cNvPr id="798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2040" y="1515032"/>
              <a:ext cx="3312368" cy="224375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631904" y="3933056"/>
              <a:ext cx="2448272" cy="1200329"/>
            </a:xfrm>
            <a:prstGeom prst="rect">
              <a:avLst/>
            </a:prstGeom>
          </p:spPr>
          <p:txBody>
            <a:bodyPr wrap="square">
              <a:spAutoFit/>
            </a:bodyPr>
            <a:lstStyle/>
            <a:p>
              <a:r>
                <a:rPr lang="fr-FR" dirty="0" smtClean="0">
                  <a:solidFill>
                    <a:srgbClr val="000000"/>
                  </a:solidFill>
                  <a:sym typeface="Symbol"/>
                </a:rPr>
                <a:t>In solution</a:t>
              </a:r>
              <a:endParaRPr lang="fr-FR" dirty="0">
                <a:solidFill>
                  <a:srgbClr val="000000"/>
                </a:solidFill>
                <a:sym typeface="Symbol"/>
              </a:endParaRPr>
            </a:p>
            <a:p>
              <a:r>
                <a:rPr lang="fr-FR" dirty="0" smtClean="0">
                  <a:solidFill>
                    <a:srgbClr val="000000"/>
                  </a:solidFill>
                  <a:sym typeface="Symbol"/>
                </a:rPr>
                <a:t></a:t>
              </a:r>
              <a:r>
                <a:rPr lang="fr-FR" dirty="0">
                  <a:solidFill>
                    <a:srgbClr val="000000"/>
                  </a:solidFill>
                </a:rPr>
                <a:t>= 12(1) K </a:t>
              </a:r>
              <a:endParaRPr lang="fr-FR" dirty="0" smtClean="0">
                <a:solidFill>
                  <a:srgbClr val="000000"/>
                </a:solidFill>
              </a:endParaRPr>
            </a:p>
            <a:p>
              <a:r>
                <a:rPr lang="fr-FR" dirty="0" smtClean="0">
                  <a:solidFill>
                    <a:srgbClr val="000000"/>
                  </a:solidFill>
                  <a:sym typeface="Symbol"/>
                </a:rPr>
                <a:t></a:t>
              </a:r>
              <a:r>
                <a:rPr lang="fr-FR" baseline="-25000" dirty="0">
                  <a:solidFill>
                    <a:srgbClr val="000000"/>
                  </a:solidFill>
                </a:rPr>
                <a:t>0</a:t>
              </a:r>
              <a:r>
                <a:rPr lang="fr-FR" dirty="0">
                  <a:solidFill>
                    <a:srgbClr val="000000"/>
                  </a:solidFill>
                </a:rPr>
                <a:t>= 1.9(4).10</a:t>
              </a:r>
              <a:r>
                <a:rPr lang="fr-FR" baseline="30000" dirty="0">
                  <a:solidFill>
                    <a:srgbClr val="000000"/>
                  </a:solidFill>
                </a:rPr>
                <a:t>-6</a:t>
              </a:r>
              <a:r>
                <a:rPr lang="fr-FR" dirty="0">
                  <a:solidFill>
                    <a:srgbClr val="000000"/>
                  </a:solidFill>
                </a:rPr>
                <a:t> s</a:t>
              </a:r>
              <a:r>
                <a:rPr lang="fr-FR" dirty="0" smtClean="0">
                  <a:solidFill>
                    <a:srgbClr val="000000"/>
                  </a:solidFill>
                </a:rPr>
                <a:t>)        </a:t>
              </a:r>
              <a:endParaRPr lang="fr-FR" dirty="0">
                <a:solidFill>
                  <a:srgbClr val="000000"/>
                </a:solidFill>
              </a:endParaRPr>
            </a:p>
          </p:txBody>
        </p:sp>
      </p:grpSp>
      <p:sp>
        <p:nvSpPr>
          <p:cNvPr id="5" name="Rectangle 4"/>
          <p:cNvSpPr/>
          <p:nvPr/>
        </p:nvSpPr>
        <p:spPr>
          <a:xfrm>
            <a:off x="3517438" y="332656"/>
            <a:ext cx="2518638" cy="646331"/>
          </a:xfrm>
          <a:prstGeom prst="rect">
            <a:avLst/>
          </a:prstGeom>
        </p:spPr>
        <p:txBody>
          <a:bodyPr wrap="none">
            <a:spAutoFit/>
          </a:bodyPr>
          <a:lstStyle/>
          <a:p>
            <a:r>
              <a:rPr lang="fr-FR" sz="3600" b="1" dirty="0" smtClean="0">
                <a:solidFill>
                  <a:srgbClr val="0000FF"/>
                </a:solidFill>
              </a:rPr>
              <a:t>Dy</a:t>
            </a:r>
            <a:r>
              <a:rPr lang="fr-FR" sz="3600" b="1" dirty="0">
                <a:solidFill>
                  <a:srgbClr val="0000FF"/>
                </a:solidFill>
                <a:latin typeface="Times New Roman" pitchFamily="16" charset="0"/>
                <a:cs typeface="DejaVu Sans" charset="0"/>
              </a:rPr>
              <a:t>(</a:t>
            </a:r>
            <a:r>
              <a:rPr lang="fr-FR" sz="3600" b="1" dirty="0" err="1">
                <a:solidFill>
                  <a:srgbClr val="0000FF"/>
                </a:solidFill>
                <a:latin typeface="Times New Roman" pitchFamily="16" charset="0"/>
                <a:cs typeface="DejaVu Sans" charset="0"/>
              </a:rPr>
              <a:t>hfac</a:t>
            </a:r>
            <a:r>
              <a:rPr lang="fr-FR" sz="3600" b="1" dirty="0">
                <a:solidFill>
                  <a:srgbClr val="0000FF"/>
                </a:solidFill>
                <a:latin typeface="Times New Roman" pitchFamily="16" charset="0"/>
                <a:cs typeface="DejaVu Sans" charset="0"/>
              </a:rPr>
              <a:t>)</a:t>
            </a:r>
            <a:r>
              <a:rPr lang="fr-FR" sz="3600" b="1" baseline="-33000" dirty="0">
                <a:solidFill>
                  <a:srgbClr val="0000FF"/>
                </a:solidFill>
                <a:latin typeface="Times New Roman" pitchFamily="16" charset="0"/>
                <a:cs typeface="DejaVu Sans" charset="0"/>
              </a:rPr>
              <a:t>3</a:t>
            </a:r>
            <a:r>
              <a:rPr lang="fr-FR" sz="3600" b="1" dirty="0" smtClean="0">
                <a:solidFill>
                  <a:srgbClr val="0000FF"/>
                </a:solidFill>
              </a:rPr>
              <a:t>L</a:t>
            </a:r>
            <a:r>
              <a:rPr lang="fr-FR" sz="3600" b="1" baseline="33000" dirty="0" smtClean="0">
                <a:solidFill>
                  <a:srgbClr val="0000FF"/>
                </a:solidFill>
              </a:rPr>
              <a:t>2</a:t>
            </a:r>
            <a:endParaRPr lang="fr-FR" sz="3600" b="1" baseline="33000" dirty="0">
              <a:solidFill>
                <a:srgbClr val="0000FF"/>
              </a:solidFill>
            </a:endParaRPr>
          </a:p>
        </p:txBody>
      </p:sp>
      <p:sp>
        <p:nvSpPr>
          <p:cNvPr id="6" name="Rectangle 5"/>
          <p:cNvSpPr/>
          <p:nvPr/>
        </p:nvSpPr>
        <p:spPr>
          <a:xfrm>
            <a:off x="1403648" y="3933056"/>
            <a:ext cx="1473480" cy="461665"/>
          </a:xfrm>
          <a:prstGeom prst="rect">
            <a:avLst/>
          </a:prstGeom>
        </p:spPr>
        <p:txBody>
          <a:bodyPr wrap="none">
            <a:spAutoFit/>
          </a:bodyPr>
          <a:lstStyle/>
          <a:p>
            <a:r>
              <a:rPr lang="fr-FR" dirty="0" smtClean="0">
                <a:solidFill>
                  <a:srgbClr val="000000"/>
                </a:solidFill>
                <a:sym typeface="Symbol"/>
              </a:rPr>
              <a:t>Solid state</a:t>
            </a:r>
            <a:endParaRPr lang="fr-FR" dirty="0">
              <a:solidFill>
                <a:srgbClr val="000000"/>
              </a:solidFill>
              <a:sym typeface="Symbol"/>
            </a:endParaRPr>
          </a:p>
        </p:txBody>
      </p:sp>
    </p:spTree>
    <p:extLst>
      <p:ext uri="{BB962C8B-B14F-4D97-AF65-F5344CB8AC3E}">
        <p14:creationId xmlns:p14="http://schemas.microsoft.com/office/powerpoint/2010/main" xmlns="" val="140047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3770480" y="1234556"/>
            <a:ext cx="3988534" cy="5405190"/>
            <a:chOff x="3770480" y="836179"/>
            <a:chExt cx="3988534" cy="5405190"/>
          </a:xfrm>
        </p:grpSpPr>
        <p:sp>
          <p:nvSpPr>
            <p:cNvPr id="9" name="Text Box 14"/>
            <p:cNvSpPr txBox="1">
              <a:spLocks noChangeArrowheads="1"/>
            </p:cNvSpPr>
            <p:nvPr/>
          </p:nvSpPr>
          <p:spPr bwMode="auto">
            <a:xfrm>
              <a:off x="4637426" y="836179"/>
              <a:ext cx="780691" cy="8634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6168" rIns="90000" bIns="45000"/>
            <a:lstStyle/>
            <a:p>
              <a:r>
                <a:rPr lang="fr-FR" sz="4400" b="1" dirty="0" smtClean="0">
                  <a:solidFill>
                    <a:srgbClr val="000000"/>
                  </a:solidFill>
                  <a:latin typeface="Cambria Math" pitchFamily="18" charset="0"/>
                  <a:ea typeface="Cambria Math" pitchFamily="18" charset="0"/>
                </a:rPr>
                <a:t>+</a:t>
              </a:r>
              <a:endParaRPr lang="fr-FR" sz="4400" b="1" baseline="33000" dirty="0">
                <a:solidFill>
                  <a:srgbClr val="000000"/>
                </a:solidFill>
                <a:latin typeface="Cambria Math" pitchFamily="18" charset="0"/>
                <a:ea typeface="Cambria Math" pitchFamily="18" charset="0"/>
              </a:endParaRPr>
            </a:p>
          </p:txBody>
        </p:sp>
        <p:grpSp>
          <p:nvGrpSpPr>
            <p:cNvPr id="3" name="Groupe 2"/>
            <p:cNvGrpSpPr/>
            <p:nvPr/>
          </p:nvGrpSpPr>
          <p:grpSpPr>
            <a:xfrm>
              <a:off x="3770480" y="1049998"/>
              <a:ext cx="3988534" cy="5191371"/>
              <a:chOff x="3770480" y="1049998"/>
              <a:chExt cx="3988534" cy="5191371"/>
            </a:xfrm>
          </p:grpSpPr>
          <p:sp>
            <p:nvSpPr>
              <p:cNvPr id="4" name="Rectangle 3"/>
              <p:cNvSpPr/>
              <p:nvPr/>
            </p:nvSpPr>
            <p:spPr>
              <a:xfrm>
                <a:off x="4391279" y="2723727"/>
                <a:ext cx="2783134" cy="461665"/>
              </a:xfrm>
              <a:prstGeom prst="rect">
                <a:avLst/>
              </a:prstGeom>
            </p:spPr>
            <p:txBody>
              <a:bodyPr wrap="none">
                <a:spAutoFit/>
              </a:bodyPr>
              <a:lstStyle/>
              <a:p>
                <a:r>
                  <a:rPr lang="en-GB" dirty="0">
                    <a:solidFill>
                      <a:srgbClr val="000000"/>
                    </a:solidFill>
                    <a:latin typeface="Times New Roman"/>
                    <a:ea typeface="MS Mincho"/>
                  </a:rPr>
                  <a:t>[</a:t>
                </a:r>
                <a:r>
                  <a:rPr lang="en-GB" dirty="0" err="1" smtClean="0">
                    <a:solidFill>
                      <a:srgbClr val="000000"/>
                    </a:solidFill>
                    <a:latin typeface="Times New Roman"/>
                    <a:ea typeface="MS Mincho"/>
                  </a:rPr>
                  <a:t>Dy</a:t>
                </a:r>
                <a:r>
                  <a:rPr lang="en-GB" dirty="0" smtClean="0">
                    <a:solidFill>
                      <a:srgbClr val="000000"/>
                    </a:solidFill>
                    <a:latin typeface="Times New Roman"/>
                    <a:ea typeface="MS Mincho"/>
                  </a:rPr>
                  <a:t>(</a:t>
                </a:r>
                <a:r>
                  <a:rPr lang="en-GB" dirty="0" err="1" smtClean="0">
                    <a:solidFill>
                      <a:srgbClr val="000000"/>
                    </a:solidFill>
                    <a:latin typeface="Times New Roman"/>
                    <a:ea typeface="MS Mincho"/>
                  </a:rPr>
                  <a:t>tta</a:t>
                </a:r>
                <a:r>
                  <a:rPr lang="en-GB" dirty="0" smtClean="0">
                    <a:solidFill>
                      <a:srgbClr val="000000"/>
                    </a:solidFill>
                    <a:latin typeface="Times New Roman"/>
                    <a:ea typeface="MS Mincho"/>
                  </a:rPr>
                  <a:t>)</a:t>
                </a:r>
                <a:r>
                  <a:rPr lang="en-GB" baseline="-25000" dirty="0" smtClean="0">
                    <a:solidFill>
                      <a:srgbClr val="000000"/>
                    </a:solidFill>
                    <a:latin typeface="Times New Roman"/>
                    <a:ea typeface="MS Mincho"/>
                  </a:rPr>
                  <a:t>3</a:t>
                </a:r>
                <a:r>
                  <a:rPr lang="en-GB" dirty="0" smtClean="0">
                    <a:solidFill>
                      <a:srgbClr val="000000"/>
                    </a:solidFill>
                    <a:latin typeface="Times New Roman"/>
                    <a:ea typeface="MS Mincho"/>
                  </a:rPr>
                  <a:t>(</a:t>
                </a:r>
                <a:r>
                  <a:rPr lang="en-GB" b="1" dirty="0" smtClean="0">
                    <a:solidFill>
                      <a:srgbClr val="000000"/>
                    </a:solidFill>
                    <a:latin typeface="Times New Roman"/>
                    <a:ea typeface="MS Mincho"/>
                  </a:rPr>
                  <a:t>L</a:t>
                </a:r>
                <a:r>
                  <a:rPr lang="en-GB" b="1" baseline="-25000" dirty="0" smtClean="0">
                    <a:solidFill>
                      <a:srgbClr val="000000"/>
                    </a:solidFill>
                    <a:latin typeface="Times New Roman"/>
                    <a:ea typeface="MS Mincho"/>
                  </a:rPr>
                  <a:t>3</a:t>
                </a:r>
                <a:r>
                  <a:rPr lang="en-GB" dirty="0" smtClean="0">
                    <a:solidFill>
                      <a:srgbClr val="000000"/>
                    </a:solidFill>
                    <a:latin typeface="Times New Roman"/>
                    <a:ea typeface="MS Mincho"/>
                  </a:rPr>
                  <a:t>)]·</a:t>
                </a:r>
                <a:r>
                  <a:rPr lang="en-GB" dirty="0">
                    <a:solidFill>
                      <a:srgbClr val="000000"/>
                    </a:solidFill>
                    <a:latin typeface="Times New Roman"/>
                    <a:ea typeface="MS Mincho"/>
                  </a:rPr>
                  <a:t>C</a:t>
                </a:r>
                <a:r>
                  <a:rPr lang="en-GB" baseline="-25000" dirty="0">
                    <a:solidFill>
                      <a:srgbClr val="000000"/>
                    </a:solidFill>
                    <a:latin typeface="Times New Roman"/>
                    <a:ea typeface="MS Mincho"/>
                  </a:rPr>
                  <a:t>6</a:t>
                </a:r>
                <a:r>
                  <a:rPr lang="en-GB" dirty="0">
                    <a:solidFill>
                      <a:srgbClr val="000000"/>
                    </a:solidFill>
                    <a:latin typeface="Times New Roman"/>
                    <a:ea typeface="MS Mincho"/>
                  </a:rPr>
                  <a:t>H</a:t>
                </a:r>
                <a:r>
                  <a:rPr lang="en-GB" baseline="-25000" dirty="0">
                    <a:solidFill>
                      <a:srgbClr val="000000"/>
                    </a:solidFill>
                    <a:latin typeface="Times New Roman"/>
                    <a:ea typeface="MS Mincho"/>
                  </a:rPr>
                  <a:t>14</a:t>
                </a:r>
                <a:endParaRPr lang="fr-FR" dirty="0">
                  <a:solidFill>
                    <a:srgbClr val="000000"/>
                  </a:solidFill>
                </a:endParaRPr>
              </a:p>
            </p:txBody>
          </p:sp>
          <p:sp>
            <p:nvSpPr>
              <p:cNvPr id="8" name="Rectangle 7"/>
              <p:cNvSpPr/>
              <p:nvPr/>
            </p:nvSpPr>
            <p:spPr>
              <a:xfrm>
                <a:off x="5238735" y="1049998"/>
                <a:ext cx="2520279" cy="435825"/>
              </a:xfrm>
              <a:prstGeom prst="rect">
                <a:avLst/>
              </a:prstGeom>
            </p:spPr>
            <p:txBody>
              <a:bodyPr wrap="square">
                <a:spAutoFit/>
              </a:bodyPr>
              <a:lstStyle/>
              <a:p>
                <a:pPr defTabSz="179388" hangingPunct="0">
                  <a:lnSpc>
                    <a:spcPct val="93000"/>
                  </a:lnSpc>
                  <a:buClr>
                    <a:srgbClr val="000000"/>
                  </a:buClr>
                  <a:buSzPct val="100000"/>
                </a:pPr>
                <a:r>
                  <a:rPr lang="fr-FR" dirty="0" smtClean="0">
                    <a:solidFill>
                      <a:srgbClr val="000000"/>
                    </a:solidFill>
                    <a:latin typeface="Times New Roman" pitchFamily="16" charset="0"/>
                    <a:cs typeface="DejaVu Sans" charset="0"/>
                  </a:rPr>
                  <a:t>Ln(</a:t>
                </a:r>
                <a:r>
                  <a:rPr lang="fr-FR" b="1" dirty="0" err="1" smtClean="0">
                    <a:solidFill>
                      <a:srgbClr val="FF0000"/>
                    </a:solidFill>
                    <a:latin typeface="Times New Roman" pitchFamily="16" charset="0"/>
                    <a:cs typeface="DejaVu Sans" charset="0"/>
                  </a:rPr>
                  <a:t>tta</a:t>
                </a:r>
                <a:r>
                  <a:rPr lang="fr-FR" dirty="0" smtClean="0">
                    <a:solidFill>
                      <a:srgbClr val="000000"/>
                    </a:solidFill>
                    <a:latin typeface="Times New Roman" pitchFamily="16" charset="0"/>
                    <a:cs typeface="DejaVu Sans" charset="0"/>
                  </a:rPr>
                  <a:t>)</a:t>
                </a:r>
                <a:r>
                  <a:rPr lang="fr-FR" baseline="-33000" dirty="0" smtClean="0">
                    <a:solidFill>
                      <a:srgbClr val="000000"/>
                    </a:solidFill>
                    <a:latin typeface="Times New Roman" pitchFamily="16" charset="0"/>
                    <a:cs typeface="DejaVu Sans" charset="0"/>
                  </a:rPr>
                  <a:t>3</a:t>
                </a:r>
                <a:r>
                  <a:rPr lang="fr-FR" dirty="0" smtClean="0">
                    <a:solidFill>
                      <a:srgbClr val="000000"/>
                    </a:solidFill>
                    <a:latin typeface="Times New Roman" pitchFamily="16" charset="0"/>
                    <a:cs typeface="Times New Roman" pitchFamily="16" charset="0"/>
                  </a:rPr>
                  <a:t>•2H</a:t>
                </a:r>
                <a:r>
                  <a:rPr lang="fr-FR" baseline="-33000" dirty="0" smtClean="0">
                    <a:solidFill>
                      <a:srgbClr val="000000"/>
                    </a:solidFill>
                    <a:latin typeface="Times New Roman" pitchFamily="16" charset="0"/>
                    <a:cs typeface="Times New Roman" pitchFamily="16" charset="0"/>
                  </a:rPr>
                  <a:t>2</a:t>
                </a:r>
                <a:r>
                  <a:rPr lang="fr-FR" dirty="0" smtClean="0">
                    <a:solidFill>
                      <a:srgbClr val="000000"/>
                    </a:solidFill>
                    <a:latin typeface="Times New Roman" pitchFamily="16" charset="0"/>
                    <a:cs typeface="Times New Roman" pitchFamily="16" charset="0"/>
                  </a:rPr>
                  <a:t>O</a:t>
                </a:r>
                <a:endParaRPr lang="fr-FR" dirty="0">
                  <a:solidFill>
                    <a:srgbClr val="000000"/>
                  </a:solidFill>
                  <a:latin typeface="Times New Roman" pitchFamily="16" charset="0"/>
                  <a:cs typeface="Times New Roman" pitchFamily="16" charset="0"/>
                </a:endParaRPr>
              </a:p>
            </p:txBody>
          </p:sp>
          <p:sp>
            <p:nvSpPr>
              <p:cNvPr id="10" name="Flèche droite rayée 9"/>
              <p:cNvSpPr/>
              <p:nvPr/>
            </p:nvSpPr>
            <p:spPr>
              <a:xfrm rot="5400000">
                <a:off x="5200714" y="1839257"/>
                <a:ext cx="1056115" cy="5926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0480" y="3318655"/>
                <a:ext cx="3525952" cy="2922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4" name="Groupe 13"/>
          <p:cNvGrpSpPr/>
          <p:nvPr/>
        </p:nvGrpSpPr>
        <p:grpSpPr>
          <a:xfrm>
            <a:off x="596598" y="404664"/>
            <a:ext cx="7645418" cy="1756017"/>
            <a:chOff x="596598" y="734269"/>
            <a:chExt cx="7645418" cy="1756017"/>
          </a:xfrm>
        </p:grpSpPr>
        <p:grpSp>
          <p:nvGrpSpPr>
            <p:cNvPr id="15" name="Groupe 14"/>
            <p:cNvGrpSpPr/>
            <p:nvPr/>
          </p:nvGrpSpPr>
          <p:grpSpPr>
            <a:xfrm>
              <a:off x="4673118" y="734269"/>
              <a:ext cx="3568898" cy="1155105"/>
              <a:chOff x="322448" y="-4369"/>
              <a:chExt cx="3568898" cy="1155105"/>
            </a:xfrm>
          </p:grpSpPr>
          <p:pic>
            <p:nvPicPr>
              <p:cNvPr id="16"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2448" y="-4369"/>
                <a:ext cx="3568898" cy="96807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7" name="Oval 11"/>
              <p:cNvSpPr>
                <a:spLocks noChangeArrowheads="1"/>
              </p:cNvSpPr>
              <p:nvPr/>
            </p:nvSpPr>
            <p:spPr bwMode="auto">
              <a:xfrm>
                <a:off x="2846230" y="619241"/>
                <a:ext cx="539750" cy="531495"/>
              </a:xfrm>
              <a:prstGeom prst="ellipse">
                <a:avLst/>
              </a:prstGeom>
              <a:noFill/>
              <a:ln w="18000">
                <a:solidFill>
                  <a:srgbClr val="80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fr-FR">
                  <a:solidFill>
                    <a:srgbClr val="000000"/>
                  </a:solidFill>
                </a:endParaRPr>
              </a:p>
            </p:txBody>
          </p:sp>
        </p:grpSp>
        <p:grpSp>
          <p:nvGrpSpPr>
            <p:cNvPr id="18" name="Groupe 17"/>
            <p:cNvGrpSpPr/>
            <p:nvPr/>
          </p:nvGrpSpPr>
          <p:grpSpPr>
            <a:xfrm>
              <a:off x="596598" y="794473"/>
              <a:ext cx="6699834" cy="1695813"/>
              <a:chOff x="87947" y="14420"/>
              <a:chExt cx="6699834" cy="1695813"/>
            </a:xfrm>
          </p:grpSpPr>
          <p:sp>
            <p:nvSpPr>
              <p:cNvPr id="19" name="Text Box 14"/>
              <p:cNvSpPr txBox="1">
                <a:spLocks noChangeArrowheads="1"/>
              </p:cNvSpPr>
              <p:nvPr/>
            </p:nvSpPr>
            <p:spPr bwMode="auto">
              <a:xfrm>
                <a:off x="1077325" y="895802"/>
                <a:ext cx="471488" cy="427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6168" rIns="90000" bIns="45000"/>
              <a:lstStyle/>
              <a:p>
                <a:r>
                  <a:rPr lang="fr-FR" b="1" dirty="0" smtClean="0">
                    <a:solidFill>
                      <a:srgbClr val="000000"/>
                    </a:solidFill>
                  </a:rPr>
                  <a:t>L</a:t>
                </a:r>
                <a:r>
                  <a:rPr lang="fr-FR" b="1" baseline="33000" dirty="0" smtClean="0">
                    <a:solidFill>
                      <a:srgbClr val="000000"/>
                    </a:solidFill>
                  </a:rPr>
                  <a:t>3</a:t>
                </a:r>
                <a:endParaRPr lang="fr-FR" b="1" baseline="33000" dirty="0">
                  <a:solidFill>
                    <a:srgbClr val="000000"/>
                  </a:solidFill>
                </a:endParaRPr>
              </a:p>
            </p:txBody>
          </p:sp>
          <p:grpSp>
            <p:nvGrpSpPr>
              <p:cNvPr id="20" name="Groupe 19"/>
              <p:cNvGrpSpPr/>
              <p:nvPr/>
            </p:nvGrpSpPr>
            <p:grpSpPr>
              <a:xfrm>
                <a:off x="87947" y="14420"/>
                <a:ext cx="3782462" cy="1695813"/>
                <a:chOff x="3973600" y="101722"/>
                <a:chExt cx="3782462" cy="1695813"/>
              </a:xfrm>
            </p:grpSpPr>
            <p:pic>
              <p:nvPicPr>
                <p:cNvPr id="22" name="Picture 1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73600" y="101722"/>
                  <a:ext cx="3782462" cy="155167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3" name="Oval 11"/>
                <p:cNvSpPr>
                  <a:spLocks noChangeArrowheads="1"/>
                </p:cNvSpPr>
                <p:nvPr/>
              </p:nvSpPr>
              <p:spPr bwMode="auto">
                <a:xfrm>
                  <a:off x="6071139" y="820763"/>
                  <a:ext cx="1072855" cy="976772"/>
                </a:xfrm>
                <a:prstGeom prst="ellipse">
                  <a:avLst/>
                </a:prstGeom>
                <a:noFill/>
                <a:ln w="18000">
                  <a:solidFill>
                    <a:srgbClr val="80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fr-FR">
                    <a:solidFill>
                      <a:srgbClr val="000000"/>
                    </a:solidFill>
                  </a:endParaRPr>
                </a:p>
              </p:txBody>
            </p:sp>
          </p:grpSp>
          <p:cxnSp>
            <p:nvCxnSpPr>
              <p:cNvPr id="21" name="Connecteur droit avec flèche 20"/>
              <p:cNvCxnSpPr/>
              <p:nvPr/>
            </p:nvCxnSpPr>
            <p:spPr>
              <a:xfrm flipH="1">
                <a:off x="3059833" y="864525"/>
                <a:ext cx="3727948" cy="2657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406479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59832" y="134101"/>
            <a:ext cx="274955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29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3813" y="968024"/>
            <a:ext cx="3035300" cy="4651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e 3"/>
          <p:cNvGrpSpPr/>
          <p:nvPr/>
        </p:nvGrpSpPr>
        <p:grpSpPr>
          <a:xfrm>
            <a:off x="5569002" y="1700808"/>
            <a:ext cx="2507486" cy="2021976"/>
            <a:chOff x="6156176" y="3907794"/>
            <a:chExt cx="2507486" cy="2021976"/>
          </a:xfrm>
        </p:grpSpPr>
        <p:pic>
          <p:nvPicPr>
            <p:cNvPr id="8294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176" y="3907794"/>
              <a:ext cx="2507486" cy="1790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295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75430" y="5589240"/>
              <a:ext cx="2075438" cy="340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6156176" y="5540172"/>
              <a:ext cx="419254" cy="389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sp>
        <p:nvSpPr>
          <p:cNvPr id="13" name="ZoneTexte 12"/>
          <p:cNvSpPr txBox="1"/>
          <p:nvPr/>
        </p:nvSpPr>
        <p:spPr>
          <a:xfrm>
            <a:off x="1989752" y="6295376"/>
            <a:ext cx="6254655" cy="369332"/>
          </a:xfrm>
          <a:prstGeom prst="rect">
            <a:avLst/>
          </a:prstGeom>
          <a:noFill/>
        </p:spPr>
        <p:txBody>
          <a:bodyPr wrap="square" rtlCol="0">
            <a:spAutoFit/>
          </a:bodyPr>
          <a:lstStyle/>
          <a:p>
            <a:r>
              <a:rPr lang="fr-FR" sz="1800" dirty="0" smtClean="0">
                <a:solidFill>
                  <a:srgbClr val="000000"/>
                </a:solidFill>
              </a:rPr>
              <a:t>J. Am. </a:t>
            </a:r>
            <a:r>
              <a:rPr lang="fr-FR" sz="1800" dirty="0" err="1" smtClean="0">
                <a:solidFill>
                  <a:srgbClr val="000000"/>
                </a:solidFill>
              </a:rPr>
              <a:t>Chem</a:t>
            </a:r>
            <a:r>
              <a:rPr lang="fr-FR" sz="1800" dirty="0" smtClean="0">
                <a:solidFill>
                  <a:srgbClr val="000000"/>
                </a:solidFill>
              </a:rPr>
              <a:t>. Soc. </a:t>
            </a:r>
            <a:r>
              <a:rPr lang="fr-FR" sz="1800" b="1" dirty="0" smtClean="0">
                <a:solidFill>
                  <a:srgbClr val="000000"/>
                </a:solidFill>
              </a:rPr>
              <a:t>2013</a:t>
            </a:r>
            <a:r>
              <a:rPr lang="fr-FR" sz="1800" dirty="0" smtClean="0">
                <a:solidFill>
                  <a:srgbClr val="000000"/>
                </a:solidFill>
              </a:rPr>
              <a:t> </a:t>
            </a:r>
            <a:r>
              <a:rPr lang="en-US" sz="1800" dirty="0" smtClean="0">
                <a:solidFill>
                  <a:srgbClr val="000000"/>
                </a:solidFill>
              </a:rPr>
              <a:t>, </a:t>
            </a:r>
            <a:r>
              <a:rPr lang="fr-FR" sz="1800" dirty="0" smtClean="0">
                <a:solidFill>
                  <a:srgbClr val="000000"/>
                </a:solidFill>
              </a:rPr>
              <a:t>135, 16332</a:t>
            </a:r>
            <a:endParaRPr lang="fr-FR" sz="1800" dirty="0">
              <a:solidFill>
                <a:srgbClr val="000000"/>
              </a:solidFill>
            </a:endParaRPr>
          </a:p>
        </p:txBody>
      </p:sp>
      <p:cxnSp>
        <p:nvCxnSpPr>
          <p:cNvPr id="14" name="Connecteur droit avec flèche 13"/>
          <p:cNvCxnSpPr/>
          <p:nvPr/>
        </p:nvCxnSpPr>
        <p:spPr>
          <a:xfrm flipH="1">
            <a:off x="2998618" y="1477110"/>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410519" y="1124744"/>
            <a:ext cx="585417" cy="338554"/>
          </a:xfrm>
          <a:prstGeom prst="rect">
            <a:avLst/>
          </a:prstGeom>
          <a:noFill/>
        </p:spPr>
        <p:txBody>
          <a:bodyPr wrap="none" rtlCol="0">
            <a:spAutoFit/>
          </a:bodyPr>
          <a:lstStyle/>
          <a:p>
            <a:r>
              <a:rPr lang="fr-FR" sz="1600" dirty="0" err="1" smtClean="0">
                <a:solidFill>
                  <a:srgbClr val="000000"/>
                </a:solidFill>
              </a:rPr>
              <a:t>solid</a:t>
            </a:r>
            <a:endParaRPr lang="fr-FR" sz="1600" dirty="0">
              <a:solidFill>
                <a:srgbClr val="000000"/>
              </a:solidFill>
            </a:endParaRPr>
          </a:p>
        </p:txBody>
      </p:sp>
      <p:sp>
        <p:nvSpPr>
          <p:cNvPr id="20" name="ZoneTexte 19"/>
          <p:cNvSpPr txBox="1"/>
          <p:nvPr/>
        </p:nvSpPr>
        <p:spPr>
          <a:xfrm>
            <a:off x="3399113" y="4051811"/>
            <a:ext cx="1470274" cy="338554"/>
          </a:xfrm>
          <a:prstGeom prst="rect">
            <a:avLst/>
          </a:prstGeom>
          <a:noFill/>
        </p:spPr>
        <p:txBody>
          <a:bodyPr wrap="none" rtlCol="0">
            <a:spAutoFit/>
          </a:bodyPr>
          <a:lstStyle/>
          <a:p>
            <a:r>
              <a:rPr lang="fr-FR" sz="1600" dirty="0" err="1" smtClean="0">
                <a:solidFill>
                  <a:srgbClr val="000000"/>
                </a:solidFill>
              </a:rPr>
              <a:t>Frozen</a:t>
            </a:r>
            <a:r>
              <a:rPr lang="fr-FR" sz="1600" dirty="0" smtClean="0">
                <a:solidFill>
                  <a:srgbClr val="000000"/>
                </a:solidFill>
              </a:rPr>
              <a:t> solution</a:t>
            </a:r>
            <a:endParaRPr lang="fr-FR" sz="1600" dirty="0">
              <a:solidFill>
                <a:srgbClr val="000000"/>
              </a:solidFill>
            </a:endParaRPr>
          </a:p>
        </p:txBody>
      </p:sp>
      <p:cxnSp>
        <p:nvCxnSpPr>
          <p:cNvPr id="21" name="Connecteur droit avec flèche 20"/>
          <p:cNvCxnSpPr/>
          <p:nvPr/>
        </p:nvCxnSpPr>
        <p:spPr>
          <a:xfrm flipH="1">
            <a:off x="3030764" y="439036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2617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onnecteur droit 25"/>
          <p:cNvCxnSpPr/>
          <p:nvPr/>
        </p:nvCxnSpPr>
        <p:spPr bwMode="auto">
          <a:xfrm flipV="1">
            <a:off x="507077" y="976443"/>
            <a:ext cx="32475" cy="5389367"/>
          </a:xfrm>
          <a:prstGeom prst="line">
            <a:avLst/>
          </a:prstGeom>
          <a:ln w="38100">
            <a:solidFill>
              <a:srgbClr val="9900CC"/>
            </a:solidFill>
            <a:prstDash val="lgDash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29673" y="-24105"/>
            <a:ext cx="24048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200" b="1" cap="none" spc="50" dirty="0" smtClean="0">
                <a:ln w="11430"/>
                <a:solidFill>
                  <a:srgbClr val="9900CC"/>
                </a:solidFill>
                <a:effectLst>
                  <a:outerShdw blurRad="76200" dist="50800" dir="5400000" algn="tl" rotWithShape="0">
                    <a:srgbClr val="000000">
                      <a:alpha val="65000"/>
                    </a:srgbClr>
                  </a:outerShdw>
                </a:effectLst>
              </a:rPr>
              <a:t>SUMMARY</a:t>
            </a:r>
            <a:endParaRPr lang="fr-FR" sz="3200" b="1" cap="none" spc="50" dirty="0">
              <a:ln w="11430"/>
              <a:solidFill>
                <a:srgbClr val="9900CC"/>
              </a:solidFill>
              <a:effectLst>
                <a:outerShdw blurRad="76200" dist="50800" dir="5400000" algn="tl" rotWithShape="0">
                  <a:srgbClr val="000000">
                    <a:alpha val="65000"/>
                  </a:srgbClr>
                </a:outerShdw>
              </a:effectLst>
            </a:endParaRPr>
          </a:p>
        </p:txBody>
      </p:sp>
      <p:grpSp>
        <p:nvGrpSpPr>
          <p:cNvPr id="47" name="Group 2"/>
          <p:cNvGrpSpPr>
            <a:grpSpLocks/>
          </p:cNvGrpSpPr>
          <p:nvPr/>
        </p:nvGrpSpPr>
        <p:grpSpPr bwMode="auto">
          <a:xfrm>
            <a:off x="1420813" y="548680"/>
            <a:ext cx="7646988" cy="69850"/>
            <a:chOff x="891" y="595"/>
            <a:chExt cx="4817" cy="44"/>
          </a:xfrm>
        </p:grpSpPr>
        <p:sp>
          <p:nvSpPr>
            <p:cNvPr id="48" name="Line 3"/>
            <p:cNvSpPr>
              <a:spLocks noChangeShapeType="1"/>
            </p:cNvSpPr>
            <p:nvPr/>
          </p:nvSpPr>
          <p:spPr bwMode="auto">
            <a:xfrm>
              <a:off x="891" y="595"/>
              <a:ext cx="4808" cy="0"/>
            </a:xfrm>
            <a:prstGeom prst="line">
              <a:avLst/>
            </a:prstGeom>
            <a:noFill/>
            <a:ln w="76200">
              <a:solidFill>
                <a:srgbClr val="CC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sp>
          <p:nvSpPr>
            <p:cNvPr id="49" name="Line 4"/>
            <p:cNvSpPr>
              <a:spLocks noChangeShapeType="1"/>
            </p:cNvSpPr>
            <p:nvPr/>
          </p:nvSpPr>
          <p:spPr bwMode="auto">
            <a:xfrm>
              <a:off x="900" y="639"/>
              <a:ext cx="4808" cy="0"/>
            </a:xfrm>
            <a:prstGeom prst="line">
              <a:avLst/>
            </a:prstGeom>
            <a:noFill/>
            <a:ln w="38100">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grpSp>
      <p:pic>
        <p:nvPicPr>
          <p:cNvPr id="5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75" y="19050"/>
            <a:ext cx="1387773" cy="63524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cxnSp>
        <p:nvCxnSpPr>
          <p:cNvPr id="31" name="Connecteur droit 30"/>
          <p:cNvCxnSpPr/>
          <p:nvPr/>
        </p:nvCxnSpPr>
        <p:spPr bwMode="auto">
          <a:xfrm flipH="1">
            <a:off x="389510" y="4653598"/>
            <a:ext cx="8502970" cy="0"/>
          </a:xfrm>
          <a:prstGeom prst="line">
            <a:avLst/>
          </a:prstGeom>
          <a:ln w="38100">
            <a:solidFill>
              <a:srgbClr val="9900CC"/>
            </a:solidFill>
            <a:prstDash val="lgDash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1522" y="1076330"/>
            <a:ext cx="53732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fr-F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3" name="ZoneTexte 16"/>
          <p:cNvSpPr txBox="1">
            <a:spLocks noChangeArrowheads="1"/>
          </p:cNvSpPr>
          <p:nvPr/>
        </p:nvSpPr>
        <p:spPr bwMode="auto">
          <a:xfrm>
            <a:off x="661954" y="2714262"/>
            <a:ext cx="142859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1600" b="1" dirty="0">
                <a:solidFill>
                  <a:srgbClr val="0000FF"/>
                </a:solidFill>
                <a:latin typeface="+mn-lt"/>
              </a:rPr>
              <a:t>Luminescence</a:t>
            </a:r>
          </a:p>
        </p:txBody>
      </p:sp>
      <p:sp>
        <p:nvSpPr>
          <p:cNvPr id="94" name="ZoneTexte 18"/>
          <p:cNvSpPr txBox="1">
            <a:spLocks noChangeArrowheads="1"/>
          </p:cNvSpPr>
          <p:nvPr/>
        </p:nvSpPr>
        <p:spPr bwMode="auto">
          <a:xfrm>
            <a:off x="5511383" y="2468884"/>
            <a:ext cx="68268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1600" b="1" dirty="0">
                <a:solidFill>
                  <a:srgbClr val="0000FF"/>
                </a:solidFill>
                <a:latin typeface="+mn-lt"/>
              </a:rPr>
              <a:t>redox</a:t>
            </a:r>
          </a:p>
        </p:txBody>
      </p:sp>
      <p:pic>
        <p:nvPicPr>
          <p:cNvPr id="96" name="Picture 18" descr="Description : Yb2TTFmixt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4990" b="19792"/>
          <a:stretch>
            <a:fillRect/>
          </a:stretch>
        </p:blipFill>
        <p:spPr bwMode="auto">
          <a:xfrm>
            <a:off x="3080511" y="2149901"/>
            <a:ext cx="1751956" cy="104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82825" y="872813"/>
            <a:ext cx="1527545" cy="1186379"/>
          </a:xfrm>
          <a:prstGeom prst="rect">
            <a:avLst/>
          </a:prstGeom>
          <a:noFill/>
          <a:ln>
            <a:noFill/>
          </a:ln>
          <a:effectLst/>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98" name="ZoneTexte 14"/>
          <p:cNvSpPr txBox="1">
            <a:spLocks noChangeArrowheads="1"/>
          </p:cNvSpPr>
          <p:nvPr/>
        </p:nvSpPr>
        <p:spPr bwMode="auto">
          <a:xfrm>
            <a:off x="2223752" y="1294360"/>
            <a:ext cx="6864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1600" b="1" dirty="0" smtClean="0">
                <a:solidFill>
                  <a:srgbClr val="0000FF"/>
                </a:solidFill>
                <a:latin typeface="+mn-lt"/>
              </a:rPr>
              <a:t>SMM</a:t>
            </a:r>
            <a:endParaRPr lang="fr-FR" sz="1600" b="1" dirty="0">
              <a:solidFill>
                <a:srgbClr val="0000FF"/>
              </a:solidFill>
              <a:latin typeface="+mn-lt"/>
            </a:endParaRPr>
          </a:p>
        </p:txBody>
      </p:sp>
      <p:grpSp>
        <p:nvGrpSpPr>
          <p:cNvPr id="99" name="Groupe 98"/>
          <p:cNvGrpSpPr/>
          <p:nvPr/>
        </p:nvGrpSpPr>
        <p:grpSpPr>
          <a:xfrm>
            <a:off x="4850362" y="3217546"/>
            <a:ext cx="1866027" cy="1268007"/>
            <a:chOff x="5657505" y="5270045"/>
            <a:chExt cx="1866027" cy="1268007"/>
          </a:xfrm>
        </p:grpSpPr>
        <p:pic>
          <p:nvPicPr>
            <p:cNvPr id="100" name="Picture 11" descr="Description : Electrochimie"/>
            <p:cNvPicPr preferRelativeResize="0">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657505" y="5270045"/>
              <a:ext cx="1642788" cy="1268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 name="Rectangle 12"/>
            <p:cNvSpPr>
              <a:spLocks noChangeArrowheads="1"/>
            </p:cNvSpPr>
            <p:nvPr/>
          </p:nvSpPr>
          <p:spPr bwMode="auto">
            <a:xfrm>
              <a:off x="6068914" y="5648092"/>
              <a:ext cx="591196" cy="255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spcBef>
                  <a:spcPts val="500"/>
                </a:spcBef>
                <a:spcAft>
                  <a:spcPts val="500"/>
                </a:spcAft>
              </a:pPr>
              <a:r>
                <a:rPr lang="fr-FR" sz="1000" b="1" dirty="0">
                  <a:solidFill>
                    <a:srgbClr val="000000"/>
                  </a:solidFill>
                  <a:latin typeface="Arial" charset="0"/>
                  <a:ea typeface="Arial Unicode MS" pitchFamily="34" charset="-128"/>
                  <a:cs typeface="Arial Unicode MS" pitchFamily="34" charset="-128"/>
                </a:rPr>
                <a:t>(L</a:t>
              </a:r>
              <a:r>
                <a:rPr lang="fr-FR" sz="1000" b="1" baseline="30000" dirty="0">
                  <a:solidFill>
                    <a:srgbClr val="000000"/>
                  </a:solidFill>
                  <a:latin typeface="Arial" charset="0"/>
                  <a:ea typeface="Arial Unicode MS" pitchFamily="34" charset="-128"/>
                  <a:cs typeface="Arial Unicode MS" pitchFamily="34" charset="-128"/>
                </a:rPr>
                <a:t>2</a:t>
              </a:r>
              <a:r>
                <a:rPr lang="fr-FR" sz="1000" b="1" dirty="0">
                  <a:solidFill>
                    <a:srgbClr val="000000"/>
                  </a:solidFill>
                  <a:latin typeface="Arial" charset="0"/>
                  <a:ea typeface="Arial Unicode MS" pitchFamily="34" charset="-128"/>
                  <a:cs typeface="Arial Unicode MS" pitchFamily="34" charset="-128"/>
                </a:rPr>
                <a:t>)</a:t>
              </a:r>
              <a:r>
                <a:rPr lang="fr-FR" sz="1000" b="1" baseline="30000" dirty="0">
                  <a:solidFill>
                    <a:srgbClr val="000000"/>
                  </a:solidFill>
                  <a:latin typeface="Arial" charset="0"/>
                  <a:ea typeface="Arial Unicode MS" pitchFamily="34" charset="-128"/>
                  <a:cs typeface="Arial Unicode MS" pitchFamily="34" charset="-128"/>
                  <a:sym typeface="Symbol" pitchFamily="18" charset="2"/>
                </a:rPr>
                <a:t></a:t>
              </a:r>
              <a:r>
                <a:rPr lang="fr-FR" sz="1000" b="1" baseline="30000" dirty="0">
                  <a:solidFill>
                    <a:srgbClr val="000000"/>
                  </a:solidFill>
                  <a:latin typeface="Arial" charset="0"/>
                  <a:ea typeface="Arial Unicode MS" pitchFamily="34" charset="-128"/>
                  <a:cs typeface="Arial Unicode MS" pitchFamily="34" charset="-128"/>
                </a:rPr>
                <a:t>+</a:t>
              </a:r>
              <a:endParaRPr lang="fr-FR" dirty="0"/>
            </a:p>
          </p:txBody>
        </p:sp>
        <p:sp>
          <p:nvSpPr>
            <p:cNvPr id="102" name="Rectangle 12"/>
            <p:cNvSpPr>
              <a:spLocks noChangeArrowheads="1"/>
            </p:cNvSpPr>
            <p:nvPr/>
          </p:nvSpPr>
          <p:spPr bwMode="auto">
            <a:xfrm>
              <a:off x="6434714" y="5554908"/>
              <a:ext cx="51355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spcBef>
                  <a:spcPts val="500"/>
                </a:spcBef>
                <a:spcAft>
                  <a:spcPts val="500"/>
                </a:spcAft>
              </a:pPr>
              <a:r>
                <a:rPr lang="fr-FR" sz="1000" b="1" dirty="0">
                  <a:solidFill>
                    <a:srgbClr val="000000"/>
                  </a:solidFill>
                  <a:latin typeface="Arial" charset="0"/>
                  <a:ea typeface="Arial Unicode MS" pitchFamily="34" charset="-128"/>
                  <a:cs typeface="Arial Unicode MS" pitchFamily="34" charset="-128"/>
                </a:rPr>
                <a:t>(L</a:t>
              </a:r>
              <a:r>
                <a:rPr lang="fr-FR" sz="1000" b="1" baseline="30000" dirty="0">
                  <a:solidFill>
                    <a:srgbClr val="000000"/>
                  </a:solidFill>
                  <a:latin typeface="Arial" charset="0"/>
                  <a:ea typeface="Arial Unicode MS" pitchFamily="34" charset="-128"/>
                  <a:cs typeface="Arial Unicode MS" pitchFamily="34" charset="-128"/>
                </a:rPr>
                <a:t>3</a:t>
              </a:r>
              <a:r>
                <a:rPr lang="fr-FR" sz="1000" b="1" dirty="0">
                  <a:solidFill>
                    <a:srgbClr val="000000"/>
                  </a:solidFill>
                  <a:latin typeface="Arial" charset="0"/>
                  <a:ea typeface="Arial Unicode MS" pitchFamily="34" charset="-128"/>
                  <a:cs typeface="Arial Unicode MS" pitchFamily="34" charset="-128"/>
                </a:rPr>
                <a:t>)</a:t>
              </a:r>
              <a:r>
                <a:rPr lang="fr-FR" sz="1000" b="1" baseline="30000" dirty="0">
                  <a:solidFill>
                    <a:srgbClr val="000000"/>
                  </a:solidFill>
                  <a:latin typeface="Arial" charset="0"/>
                  <a:ea typeface="Arial Unicode MS" pitchFamily="34" charset="-128"/>
                  <a:cs typeface="Arial Unicode MS" pitchFamily="34" charset="-128"/>
                  <a:sym typeface="Symbol" pitchFamily="18" charset="2"/>
                </a:rPr>
                <a:t></a:t>
              </a:r>
              <a:r>
                <a:rPr lang="fr-FR" sz="1000" b="1" baseline="30000" dirty="0">
                  <a:solidFill>
                    <a:srgbClr val="000000"/>
                  </a:solidFill>
                  <a:latin typeface="Arial" charset="0"/>
                  <a:ea typeface="Arial Unicode MS" pitchFamily="34" charset="-128"/>
                  <a:cs typeface="Arial Unicode MS" pitchFamily="34" charset="-128"/>
                </a:rPr>
                <a:t>+</a:t>
              </a:r>
              <a:endParaRPr lang="fr-FR" dirty="0"/>
            </a:p>
          </p:txBody>
        </p:sp>
        <p:sp>
          <p:nvSpPr>
            <p:cNvPr id="103" name="Rectangle 12"/>
            <p:cNvSpPr>
              <a:spLocks noChangeArrowheads="1"/>
            </p:cNvSpPr>
            <p:nvPr/>
          </p:nvSpPr>
          <p:spPr bwMode="auto">
            <a:xfrm>
              <a:off x="6660110" y="5368035"/>
              <a:ext cx="86342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spcBef>
                  <a:spcPts val="500"/>
                </a:spcBef>
                <a:spcAft>
                  <a:spcPts val="500"/>
                </a:spcAft>
              </a:pPr>
              <a:r>
                <a:rPr lang="fr-FR" sz="1000" b="1" dirty="0">
                  <a:solidFill>
                    <a:srgbClr val="000000"/>
                  </a:solidFill>
                  <a:latin typeface="Arial" charset="0"/>
                  <a:ea typeface="Arial Unicode MS" pitchFamily="34" charset="-128"/>
                  <a:cs typeface="Arial Unicode MS" pitchFamily="34" charset="-128"/>
                </a:rPr>
                <a:t>(L</a:t>
              </a:r>
              <a:r>
                <a:rPr lang="fr-FR" sz="1000" b="1" baseline="30000" dirty="0">
                  <a:solidFill>
                    <a:srgbClr val="000000"/>
                  </a:solidFill>
                  <a:latin typeface="Arial" charset="0"/>
                  <a:ea typeface="Arial Unicode MS" pitchFamily="34" charset="-128"/>
                  <a:cs typeface="Arial Unicode MS" pitchFamily="34" charset="-128"/>
                </a:rPr>
                <a:t>2</a:t>
              </a:r>
              <a:r>
                <a:rPr lang="fr-FR" sz="1000" b="1" dirty="0">
                  <a:solidFill>
                    <a:srgbClr val="000000"/>
                  </a:solidFill>
                  <a:latin typeface="Arial" charset="0"/>
                  <a:ea typeface="Arial Unicode MS" pitchFamily="34" charset="-128"/>
                  <a:cs typeface="Arial Unicode MS" pitchFamily="34" charset="-128"/>
                </a:rPr>
                <a:t>)</a:t>
              </a:r>
              <a:r>
                <a:rPr lang="fr-FR" sz="1000" b="1" baseline="30000" dirty="0">
                  <a:solidFill>
                    <a:srgbClr val="000000"/>
                  </a:solidFill>
                  <a:latin typeface="Arial" charset="0"/>
                  <a:ea typeface="Arial Unicode MS" pitchFamily="34" charset="-128"/>
                  <a:cs typeface="Arial Unicode MS" pitchFamily="34" charset="-128"/>
                  <a:sym typeface="Symbol" pitchFamily="18" charset="2"/>
                </a:rPr>
                <a:t>2</a:t>
              </a:r>
              <a:r>
                <a:rPr lang="fr-FR" sz="1000" b="1" baseline="30000" dirty="0">
                  <a:solidFill>
                    <a:srgbClr val="000000"/>
                  </a:solidFill>
                  <a:latin typeface="Arial" charset="0"/>
                  <a:ea typeface="Arial Unicode MS" pitchFamily="34" charset="-128"/>
                  <a:cs typeface="Arial Unicode MS" pitchFamily="34" charset="-128"/>
                </a:rPr>
                <a:t>+</a:t>
              </a:r>
              <a:r>
                <a:rPr lang="fr-FR" sz="1000" b="1" dirty="0">
                  <a:solidFill>
                    <a:srgbClr val="000000"/>
                  </a:solidFill>
                  <a:latin typeface="Arial" charset="0"/>
                  <a:ea typeface="Arial Unicode MS" pitchFamily="34" charset="-128"/>
                  <a:cs typeface="Arial Unicode MS" pitchFamily="34" charset="-128"/>
                </a:rPr>
                <a:t>/(L</a:t>
              </a:r>
              <a:r>
                <a:rPr lang="fr-FR" sz="1000" b="1" baseline="30000" dirty="0">
                  <a:solidFill>
                    <a:srgbClr val="000000"/>
                  </a:solidFill>
                  <a:latin typeface="Arial" charset="0"/>
                  <a:ea typeface="Arial Unicode MS" pitchFamily="34" charset="-128"/>
                  <a:cs typeface="Arial Unicode MS" pitchFamily="34" charset="-128"/>
                </a:rPr>
                <a:t>3</a:t>
              </a:r>
              <a:r>
                <a:rPr lang="fr-FR" sz="1000" b="1" dirty="0">
                  <a:solidFill>
                    <a:srgbClr val="000000"/>
                  </a:solidFill>
                  <a:latin typeface="Arial" charset="0"/>
                  <a:ea typeface="Arial Unicode MS" pitchFamily="34" charset="-128"/>
                  <a:cs typeface="Arial Unicode MS" pitchFamily="34" charset="-128"/>
                </a:rPr>
                <a:t>)</a:t>
              </a:r>
              <a:r>
                <a:rPr lang="fr-FR" sz="1000" b="1" baseline="30000" dirty="0">
                  <a:solidFill>
                    <a:srgbClr val="000000"/>
                  </a:solidFill>
                  <a:latin typeface="Arial" charset="0"/>
                  <a:ea typeface="Arial Unicode MS" pitchFamily="34" charset="-128"/>
                  <a:cs typeface="Arial Unicode MS" pitchFamily="34" charset="-128"/>
                  <a:sym typeface="Symbol" pitchFamily="18" charset="2"/>
                </a:rPr>
                <a:t>2</a:t>
              </a:r>
              <a:r>
                <a:rPr lang="fr-FR" sz="1000" b="1" baseline="30000" dirty="0">
                  <a:solidFill>
                    <a:srgbClr val="000000"/>
                  </a:solidFill>
                  <a:latin typeface="Arial" charset="0"/>
                  <a:ea typeface="Arial Unicode MS" pitchFamily="34" charset="-128"/>
                  <a:cs typeface="Arial Unicode MS" pitchFamily="34" charset="-128"/>
                </a:rPr>
                <a:t>+</a:t>
              </a:r>
              <a:endParaRPr lang="fr-FR" dirty="0"/>
            </a:p>
          </p:txBody>
        </p:sp>
      </p:grpSp>
      <p:cxnSp>
        <p:nvCxnSpPr>
          <p:cNvPr id="104" name="Connecteur droit 103"/>
          <p:cNvCxnSpPr/>
          <p:nvPr/>
        </p:nvCxnSpPr>
        <p:spPr bwMode="auto">
          <a:xfrm>
            <a:off x="3003586" y="3083829"/>
            <a:ext cx="2045639" cy="0"/>
          </a:xfrm>
          <a:prstGeom prst="line">
            <a:avLst/>
          </a:prstGeom>
          <a:ln w="571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ZoneTexte 28"/>
          <p:cNvSpPr txBox="1">
            <a:spLocks noChangeArrowheads="1"/>
          </p:cNvSpPr>
          <p:nvPr/>
        </p:nvSpPr>
        <p:spPr bwMode="auto">
          <a:xfrm>
            <a:off x="3988255" y="3223888"/>
            <a:ext cx="77777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1600" b="1" dirty="0" smtClean="0">
                <a:solidFill>
                  <a:srgbClr val="0000FF"/>
                </a:solidFill>
                <a:latin typeface="+mn-lt"/>
              </a:rPr>
              <a:t>2.5</a:t>
            </a:r>
            <a:r>
              <a:rPr lang="fr-FR" sz="1600" b="1" dirty="0" smtClean="0">
                <a:solidFill>
                  <a:srgbClr val="FF0000"/>
                </a:solidFill>
                <a:latin typeface="+mn-lt"/>
              </a:rPr>
              <a:t> </a:t>
            </a:r>
            <a:r>
              <a:rPr lang="fr-FR" sz="1600" b="1" dirty="0" smtClean="0">
                <a:solidFill>
                  <a:srgbClr val="0000FF"/>
                </a:solidFill>
                <a:latin typeface="+mn-lt"/>
              </a:rPr>
              <a:t>nm</a:t>
            </a:r>
            <a:endParaRPr lang="fr-FR" sz="1600" b="1" dirty="0">
              <a:solidFill>
                <a:srgbClr val="0000FF"/>
              </a:solidFill>
              <a:latin typeface="+mn-lt"/>
            </a:endParaRPr>
          </a:p>
        </p:txBody>
      </p:sp>
      <p:sp>
        <p:nvSpPr>
          <p:cNvPr id="106" name="Flèche droite rayée 105"/>
          <p:cNvSpPr/>
          <p:nvPr/>
        </p:nvSpPr>
        <p:spPr bwMode="auto">
          <a:xfrm rot="9332445">
            <a:off x="2157060" y="2821644"/>
            <a:ext cx="939330" cy="24468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7" name="Flèche droite rayée 106"/>
          <p:cNvSpPr/>
          <p:nvPr/>
        </p:nvSpPr>
        <p:spPr bwMode="auto">
          <a:xfrm rot="16200000">
            <a:off x="3931911" y="1952323"/>
            <a:ext cx="254227" cy="141537"/>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8" name="Flèche droite rayée 107"/>
          <p:cNvSpPr/>
          <p:nvPr/>
        </p:nvSpPr>
        <p:spPr bwMode="auto">
          <a:xfrm rot="1391031">
            <a:off x="4683766" y="2914819"/>
            <a:ext cx="1190556" cy="24358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09" name="Groupe 108"/>
          <p:cNvGrpSpPr/>
          <p:nvPr/>
        </p:nvGrpSpPr>
        <p:grpSpPr>
          <a:xfrm>
            <a:off x="1228181" y="3061535"/>
            <a:ext cx="2830843" cy="1592063"/>
            <a:chOff x="2054074" y="5434081"/>
            <a:chExt cx="2830843" cy="1592063"/>
          </a:xfrm>
        </p:grpSpPr>
        <p:grpSp>
          <p:nvGrpSpPr>
            <p:cNvPr id="110" name="Group 3"/>
            <p:cNvGrpSpPr>
              <a:grpSpLocks/>
            </p:cNvGrpSpPr>
            <p:nvPr/>
          </p:nvGrpSpPr>
          <p:grpSpPr bwMode="auto">
            <a:xfrm>
              <a:off x="3961733" y="5539005"/>
              <a:ext cx="264971" cy="1060278"/>
              <a:chOff x="6134" y="5943"/>
              <a:chExt cx="1208" cy="3261"/>
            </a:xfrm>
          </p:grpSpPr>
          <p:cxnSp>
            <p:nvCxnSpPr>
              <p:cNvPr id="125" name="Connecteur droit 2"/>
              <p:cNvCxnSpPr>
                <a:cxnSpLocks noChangeShapeType="1"/>
              </p:cNvCxnSpPr>
              <p:nvPr/>
            </p:nvCxnSpPr>
            <p:spPr bwMode="auto">
              <a:xfrm>
                <a:off x="6134" y="5943"/>
                <a:ext cx="1126" cy="0"/>
              </a:xfrm>
              <a:prstGeom prst="line">
                <a:avLst/>
              </a:prstGeom>
              <a:noFill/>
              <a:ln w="38100" algn="ctr">
                <a:solidFill>
                  <a:srgbClr val="000000"/>
                </a:solidFill>
                <a:round/>
                <a:headEnd/>
                <a:tailEnd/>
              </a:ln>
              <a:extLst>
                <a:ext uri="{909E8E84-426E-40DD-AFC4-6F175D3DCCD1}">
                  <a14:hiddenFill xmlns:a14="http://schemas.microsoft.com/office/drawing/2010/main" xmlns="">
                    <a:noFill/>
                  </a14:hiddenFill>
                </a:ext>
              </a:extLst>
            </p:spPr>
          </p:cxnSp>
          <p:cxnSp>
            <p:nvCxnSpPr>
              <p:cNvPr id="126" name="Connecteur droit 3"/>
              <p:cNvCxnSpPr>
                <a:cxnSpLocks noChangeShapeType="1"/>
              </p:cNvCxnSpPr>
              <p:nvPr/>
            </p:nvCxnSpPr>
            <p:spPr bwMode="auto">
              <a:xfrm>
                <a:off x="6134" y="8081"/>
                <a:ext cx="1200" cy="8"/>
              </a:xfrm>
              <a:prstGeom prst="line">
                <a:avLst/>
              </a:prstGeom>
              <a:noFill/>
              <a:ln w="38100" algn="ctr">
                <a:solidFill>
                  <a:srgbClr val="000000"/>
                </a:solidFill>
                <a:round/>
                <a:headEnd/>
                <a:tailEnd/>
              </a:ln>
              <a:extLst>
                <a:ext uri="{909E8E84-426E-40DD-AFC4-6F175D3DCCD1}">
                  <a14:hiddenFill xmlns:a14="http://schemas.microsoft.com/office/drawing/2010/main" xmlns="">
                    <a:noFill/>
                  </a14:hiddenFill>
                </a:ext>
              </a:extLst>
            </p:spPr>
          </p:cxnSp>
          <p:cxnSp>
            <p:nvCxnSpPr>
              <p:cNvPr id="127" name="Connecteur droit 5"/>
              <p:cNvCxnSpPr>
                <a:cxnSpLocks noChangeShapeType="1"/>
              </p:cNvCxnSpPr>
              <p:nvPr/>
            </p:nvCxnSpPr>
            <p:spPr bwMode="auto">
              <a:xfrm>
                <a:off x="6134" y="8417"/>
                <a:ext cx="1200" cy="0"/>
              </a:xfrm>
              <a:prstGeom prst="line">
                <a:avLst/>
              </a:prstGeom>
              <a:noFill/>
              <a:ln w="38100" algn="ctr">
                <a:solidFill>
                  <a:srgbClr val="000000"/>
                </a:solidFill>
                <a:round/>
                <a:headEnd/>
                <a:tailEnd/>
              </a:ln>
              <a:extLst>
                <a:ext uri="{909E8E84-426E-40DD-AFC4-6F175D3DCCD1}">
                  <a14:hiddenFill xmlns:a14="http://schemas.microsoft.com/office/drawing/2010/main" xmlns="">
                    <a:noFill/>
                  </a14:hiddenFill>
                </a:ext>
              </a:extLst>
            </p:spPr>
          </p:cxnSp>
          <p:cxnSp>
            <p:nvCxnSpPr>
              <p:cNvPr id="128" name="Connecteur droit 6"/>
              <p:cNvCxnSpPr>
                <a:cxnSpLocks noChangeShapeType="1"/>
              </p:cNvCxnSpPr>
              <p:nvPr/>
            </p:nvCxnSpPr>
            <p:spPr bwMode="auto">
              <a:xfrm>
                <a:off x="6142" y="9078"/>
                <a:ext cx="1200" cy="0"/>
              </a:xfrm>
              <a:prstGeom prst="line">
                <a:avLst/>
              </a:prstGeom>
              <a:noFill/>
              <a:ln w="38100" algn="ctr">
                <a:solidFill>
                  <a:srgbClr val="000000"/>
                </a:solidFill>
                <a:round/>
                <a:headEnd/>
                <a:tailEnd/>
              </a:ln>
              <a:extLst>
                <a:ext uri="{909E8E84-426E-40DD-AFC4-6F175D3DCCD1}">
                  <a14:hiddenFill xmlns:a14="http://schemas.microsoft.com/office/drawing/2010/main" xmlns="">
                    <a:noFill/>
                  </a14:hiddenFill>
                </a:ext>
              </a:extLst>
            </p:spPr>
          </p:cxnSp>
          <p:cxnSp>
            <p:nvCxnSpPr>
              <p:cNvPr id="129" name="Connecteur droit 7"/>
              <p:cNvCxnSpPr>
                <a:cxnSpLocks noChangeShapeType="1"/>
              </p:cNvCxnSpPr>
              <p:nvPr/>
            </p:nvCxnSpPr>
            <p:spPr bwMode="auto">
              <a:xfrm>
                <a:off x="6142" y="9204"/>
                <a:ext cx="1200" cy="0"/>
              </a:xfrm>
              <a:prstGeom prst="line">
                <a:avLst/>
              </a:prstGeom>
              <a:noFill/>
              <a:ln w="38100" algn="ctr">
                <a:solidFill>
                  <a:srgbClr val="000000"/>
                </a:solidFill>
                <a:round/>
                <a:headEnd/>
                <a:tailEnd/>
              </a:ln>
              <a:extLst>
                <a:ext uri="{909E8E84-426E-40DD-AFC4-6F175D3DCCD1}">
                  <a14:hiddenFill xmlns:a14="http://schemas.microsoft.com/office/drawing/2010/main" xmlns="">
                    <a:noFill/>
                  </a14:hiddenFill>
                </a:ext>
              </a:extLst>
            </p:spPr>
          </p:cxnSp>
          <p:cxnSp>
            <p:nvCxnSpPr>
              <p:cNvPr id="130" name="Connecteur droit avec flèche 10"/>
              <p:cNvCxnSpPr>
                <a:cxnSpLocks noChangeShapeType="1"/>
              </p:cNvCxnSpPr>
              <p:nvPr/>
            </p:nvCxnSpPr>
            <p:spPr bwMode="auto">
              <a:xfrm>
                <a:off x="6258" y="5943"/>
                <a:ext cx="0" cy="213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xmlns="">
                    <a:noFill/>
                  </a14:hiddenFill>
                </a:ext>
              </a:extLst>
            </p:spPr>
          </p:cxnSp>
          <p:cxnSp>
            <p:nvCxnSpPr>
              <p:cNvPr id="131" name="Connecteur droit avec flèche 11"/>
              <p:cNvCxnSpPr>
                <a:cxnSpLocks noChangeShapeType="1"/>
              </p:cNvCxnSpPr>
              <p:nvPr/>
            </p:nvCxnSpPr>
            <p:spPr bwMode="auto">
              <a:xfrm>
                <a:off x="6540" y="5943"/>
                <a:ext cx="0" cy="213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xmlns="">
                    <a:noFill/>
                  </a14:hiddenFill>
                </a:ext>
              </a:extLst>
            </p:spPr>
          </p:cxnSp>
          <p:cxnSp>
            <p:nvCxnSpPr>
              <p:cNvPr id="132" name="Connecteur droit avec flèche 12"/>
              <p:cNvCxnSpPr>
                <a:cxnSpLocks noChangeShapeType="1"/>
              </p:cNvCxnSpPr>
              <p:nvPr/>
            </p:nvCxnSpPr>
            <p:spPr bwMode="auto">
              <a:xfrm>
                <a:off x="6772" y="5943"/>
                <a:ext cx="22" cy="313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xmlns="">
                    <a:noFill/>
                  </a14:hiddenFill>
                </a:ext>
              </a:extLst>
            </p:spPr>
          </p:cxnSp>
          <p:cxnSp>
            <p:nvCxnSpPr>
              <p:cNvPr id="133" name="Connecteur droit avec flèche 13"/>
              <p:cNvCxnSpPr>
                <a:cxnSpLocks noChangeShapeType="1"/>
              </p:cNvCxnSpPr>
              <p:nvPr/>
            </p:nvCxnSpPr>
            <p:spPr bwMode="auto">
              <a:xfrm>
                <a:off x="7029" y="5943"/>
                <a:ext cx="0" cy="3261"/>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xmlns="">
                    <a:noFill/>
                  </a14:hiddenFill>
                </a:ext>
              </a:extLst>
            </p:spPr>
          </p:cxnSp>
        </p:grpSp>
        <p:sp>
          <p:nvSpPr>
            <p:cNvPr id="111" name="Rectangle 110"/>
            <p:cNvSpPr/>
            <p:nvPr/>
          </p:nvSpPr>
          <p:spPr bwMode="auto">
            <a:xfrm>
              <a:off x="4203844" y="5434081"/>
              <a:ext cx="352029" cy="209647"/>
            </a:xfrm>
            <a:prstGeom prst="rect">
              <a:avLst/>
            </a:prstGeom>
          </p:spPr>
          <p:txBody>
            <a:bodyPr wrap="none">
              <a:spAutoFit/>
            </a:bodyPr>
            <a:lstStyle/>
            <a:p>
              <a:pPr>
                <a:defRPr/>
              </a:pPr>
              <a:r>
                <a:rPr lang="fr-FR" sz="1200" b="1" baseline="30000" dirty="0">
                  <a:effectLst>
                    <a:outerShdw blurRad="50800" dist="38100" algn="tr" rotWithShape="0">
                      <a:prstClr val="black">
                        <a:alpha val="40000"/>
                      </a:prstClr>
                    </a:outerShdw>
                  </a:effectLst>
                  <a:latin typeface="Times New Roman" pitchFamily="18" charset="0"/>
                  <a:ea typeface="Times New Roman"/>
                  <a:cs typeface="Times New Roman" pitchFamily="18" charset="0"/>
                </a:rPr>
                <a:t>2</a:t>
              </a:r>
              <a:r>
                <a:rPr lang="fr-FR" sz="1200" b="1" dirty="0">
                  <a:effectLst>
                    <a:outerShdw blurRad="50800" dist="38100" algn="tr" rotWithShape="0">
                      <a:prstClr val="black">
                        <a:alpha val="40000"/>
                      </a:prstClr>
                    </a:outerShdw>
                  </a:effectLst>
                  <a:latin typeface="Times New Roman" pitchFamily="18" charset="0"/>
                  <a:ea typeface="Times New Roman"/>
                  <a:cs typeface="Times New Roman" pitchFamily="18" charset="0"/>
                </a:rPr>
                <a:t>F</a:t>
              </a:r>
              <a:r>
                <a:rPr lang="fr-FR" sz="1200" b="1" baseline="-25000" dirty="0">
                  <a:effectLst>
                    <a:outerShdw blurRad="50800" dist="38100" algn="tr" rotWithShape="0">
                      <a:prstClr val="black">
                        <a:alpha val="40000"/>
                      </a:prstClr>
                    </a:outerShdw>
                  </a:effectLst>
                  <a:latin typeface="Times New Roman" pitchFamily="18" charset="0"/>
                  <a:ea typeface="Times New Roman"/>
                  <a:cs typeface="Times New Roman" pitchFamily="18" charset="0"/>
                </a:rPr>
                <a:t>5/2</a:t>
              </a:r>
              <a:endParaRPr lang="fr-FR" sz="1200" dirty="0">
                <a:latin typeface="Times New Roman" pitchFamily="18" charset="0"/>
                <a:cs typeface="Times New Roman" pitchFamily="18" charset="0"/>
              </a:endParaRPr>
            </a:p>
          </p:txBody>
        </p:sp>
        <p:sp>
          <p:nvSpPr>
            <p:cNvPr id="112" name="Rectangle 111"/>
            <p:cNvSpPr/>
            <p:nvPr/>
          </p:nvSpPr>
          <p:spPr bwMode="auto">
            <a:xfrm>
              <a:off x="4532888" y="6285923"/>
              <a:ext cx="352029" cy="210851"/>
            </a:xfrm>
            <a:prstGeom prst="rect">
              <a:avLst/>
            </a:prstGeom>
          </p:spPr>
          <p:txBody>
            <a:bodyPr wrap="none">
              <a:spAutoFit/>
            </a:bodyPr>
            <a:lstStyle/>
            <a:p>
              <a:pPr>
                <a:defRPr/>
              </a:pPr>
              <a:r>
                <a:rPr lang="fr-FR" sz="1200" b="1" baseline="30000" dirty="0">
                  <a:effectLst>
                    <a:outerShdw blurRad="50800" dist="38100" algn="tr" rotWithShape="0">
                      <a:prstClr val="black">
                        <a:alpha val="40000"/>
                      </a:prstClr>
                    </a:outerShdw>
                  </a:effectLst>
                  <a:latin typeface="Times New Roman" pitchFamily="18" charset="0"/>
                  <a:ea typeface="Times New Roman"/>
                  <a:cs typeface="Times New Roman" pitchFamily="18" charset="0"/>
                </a:rPr>
                <a:t>2</a:t>
              </a:r>
              <a:r>
                <a:rPr lang="fr-FR" sz="1200" b="1" dirty="0">
                  <a:effectLst>
                    <a:outerShdw blurRad="50800" dist="38100" algn="tr" rotWithShape="0">
                      <a:prstClr val="black">
                        <a:alpha val="40000"/>
                      </a:prstClr>
                    </a:outerShdw>
                  </a:effectLst>
                  <a:latin typeface="Times New Roman" pitchFamily="18" charset="0"/>
                  <a:ea typeface="Times New Roman"/>
                  <a:cs typeface="Times New Roman" pitchFamily="18" charset="0"/>
                </a:rPr>
                <a:t>F</a:t>
              </a:r>
              <a:r>
                <a:rPr lang="fr-FR" sz="1200" b="1" baseline="-25000" dirty="0">
                  <a:effectLst>
                    <a:outerShdw blurRad="50800" dist="38100" algn="tr" rotWithShape="0">
                      <a:prstClr val="black">
                        <a:alpha val="40000"/>
                      </a:prstClr>
                    </a:outerShdw>
                  </a:effectLst>
                  <a:latin typeface="Times New Roman" pitchFamily="18" charset="0"/>
                  <a:ea typeface="Times New Roman"/>
                  <a:cs typeface="Times New Roman" pitchFamily="18" charset="0"/>
                </a:rPr>
                <a:t>7/2</a:t>
              </a:r>
              <a:endParaRPr lang="fr-FR" sz="1200" dirty="0">
                <a:latin typeface="Times New Roman" pitchFamily="18" charset="0"/>
                <a:cs typeface="Times New Roman" pitchFamily="18" charset="0"/>
              </a:endParaRPr>
            </a:p>
          </p:txBody>
        </p:sp>
        <p:sp>
          <p:nvSpPr>
            <p:cNvPr id="113" name="Rectangle 24"/>
            <p:cNvSpPr>
              <a:spLocks noChangeArrowheads="1"/>
            </p:cNvSpPr>
            <p:nvPr/>
          </p:nvSpPr>
          <p:spPr bwMode="auto">
            <a:xfrm>
              <a:off x="4177668" y="6079884"/>
              <a:ext cx="355767" cy="210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sz="1200">
                  <a:latin typeface="Times New Roman" pitchFamily="18" charset="0"/>
                  <a:cs typeface="Times New Roman" pitchFamily="18" charset="0"/>
                </a:rPr>
                <a:t>±5/2</a:t>
              </a:r>
            </a:p>
          </p:txBody>
        </p:sp>
        <p:sp>
          <p:nvSpPr>
            <p:cNvPr id="114" name="Rectangle 25"/>
            <p:cNvSpPr>
              <a:spLocks noChangeArrowheads="1"/>
            </p:cNvSpPr>
            <p:nvPr/>
          </p:nvSpPr>
          <p:spPr bwMode="auto">
            <a:xfrm>
              <a:off x="4196557" y="6208455"/>
              <a:ext cx="355767" cy="210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sz="1200">
                  <a:latin typeface="Times New Roman" pitchFamily="18" charset="0"/>
                  <a:cs typeface="Times New Roman" pitchFamily="18" charset="0"/>
                </a:rPr>
                <a:t>±3/2</a:t>
              </a:r>
            </a:p>
          </p:txBody>
        </p:sp>
        <p:sp>
          <p:nvSpPr>
            <p:cNvPr id="115" name="Rectangle 26"/>
            <p:cNvSpPr>
              <a:spLocks noChangeArrowheads="1"/>
            </p:cNvSpPr>
            <p:nvPr/>
          </p:nvSpPr>
          <p:spPr bwMode="auto">
            <a:xfrm>
              <a:off x="4199787" y="6398777"/>
              <a:ext cx="355767" cy="210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sz="1200">
                  <a:latin typeface="Times New Roman" pitchFamily="18" charset="0"/>
                  <a:cs typeface="Times New Roman" pitchFamily="18" charset="0"/>
                </a:rPr>
                <a:t>±1/2</a:t>
              </a:r>
            </a:p>
          </p:txBody>
        </p:sp>
        <p:sp>
          <p:nvSpPr>
            <p:cNvPr id="116" name="Rectangle 27"/>
            <p:cNvSpPr>
              <a:spLocks noChangeArrowheads="1"/>
            </p:cNvSpPr>
            <p:nvPr/>
          </p:nvSpPr>
          <p:spPr bwMode="auto">
            <a:xfrm>
              <a:off x="4199787" y="6511300"/>
              <a:ext cx="355767" cy="210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sz="1200">
                  <a:latin typeface="Times New Roman" pitchFamily="18" charset="0"/>
                  <a:cs typeface="Times New Roman" pitchFamily="18" charset="0"/>
                </a:rPr>
                <a:t>±7/2</a:t>
              </a:r>
            </a:p>
          </p:txBody>
        </p:sp>
        <p:cxnSp>
          <p:nvCxnSpPr>
            <p:cNvPr id="117" name="Connecteur droit 116"/>
            <p:cNvCxnSpPr/>
            <p:nvPr/>
          </p:nvCxnSpPr>
          <p:spPr bwMode="auto">
            <a:xfrm>
              <a:off x="4525630" y="6147363"/>
              <a:ext cx="7258" cy="233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ZoneTexte 9"/>
            <p:cNvSpPr txBox="1">
              <a:spLocks noChangeArrowheads="1"/>
            </p:cNvSpPr>
            <p:nvPr/>
          </p:nvSpPr>
          <p:spPr bwMode="auto">
            <a:xfrm>
              <a:off x="4455861" y="6281100"/>
              <a:ext cx="218934" cy="256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1600"/>
                <a:t>&gt;</a:t>
              </a:r>
            </a:p>
          </p:txBody>
        </p:sp>
        <p:cxnSp>
          <p:nvCxnSpPr>
            <p:cNvPr id="119" name="Connecteur droit 118"/>
            <p:cNvCxnSpPr/>
            <p:nvPr/>
          </p:nvCxnSpPr>
          <p:spPr bwMode="auto">
            <a:xfrm>
              <a:off x="4530469" y="6443761"/>
              <a:ext cx="7258" cy="233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0" name="Picture 18" descr="Fig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54074" y="5600999"/>
              <a:ext cx="1890127" cy="1425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 name="ZoneTexte 1"/>
            <p:cNvSpPr txBox="1">
              <a:spLocks noChangeArrowheads="1"/>
            </p:cNvSpPr>
            <p:nvPr/>
          </p:nvSpPr>
          <p:spPr bwMode="auto">
            <a:xfrm>
              <a:off x="2629507" y="5521759"/>
              <a:ext cx="389937" cy="23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1400">
                  <a:solidFill>
                    <a:srgbClr val="000000"/>
                  </a:solidFill>
                  <a:latin typeface="Times New Roman" pitchFamily="18" charset="0"/>
                </a:rPr>
                <a:t>±7/2</a:t>
              </a:r>
            </a:p>
          </p:txBody>
        </p:sp>
        <p:sp>
          <p:nvSpPr>
            <p:cNvPr id="122" name="ZoneTexte 19"/>
            <p:cNvSpPr txBox="1">
              <a:spLocks noChangeArrowheads="1"/>
            </p:cNvSpPr>
            <p:nvPr/>
          </p:nvSpPr>
          <p:spPr bwMode="auto">
            <a:xfrm>
              <a:off x="2635317" y="5793260"/>
              <a:ext cx="389937" cy="23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1400" dirty="0">
                  <a:solidFill>
                    <a:srgbClr val="000000"/>
                  </a:solidFill>
                  <a:latin typeface="Times New Roman" pitchFamily="18" charset="0"/>
                </a:rPr>
                <a:t>±1/2</a:t>
              </a:r>
            </a:p>
          </p:txBody>
        </p:sp>
        <p:sp>
          <p:nvSpPr>
            <p:cNvPr id="123" name="ZoneTexte 20"/>
            <p:cNvSpPr txBox="1">
              <a:spLocks noChangeArrowheads="1"/>
            </p:cNvSpPr>
            <p:nvPr/>
          </p:nvSpPr>
          <p:spPr bwMode="auto">
            <a:xfrm>
              <a:off x="2771537" y="6056915"/>
              <a:ext cx="389937" cy="23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1400">
                  <a:solidFill>
                    <a:srgbClr val="000000"/>
                  </a:solidFill>
                  <a:latin typeface="Times New Roman" pitchFamily="18" charset="0"/>
                </a:rPr>
                <a:t>±3/2</a:t>
              </a:r>
            </a:p>
          </p:txBody>
        </p:sp>
        <p:sp>
          <p:nvSpPr>
            <p:cNvPr id="124" name="ZoneTexte 21"/>
            <p:cNvSpPr txBox="1">
              <a:spLocks noChangeArrowheads="1"/>
            </p:cNvSpPr>
            <p:nvPr/>
          </p:nvSpPr>
          <p:spPr bwMode="auto">
            <a:xfrm>
              <a:off x="3420792" y="6159994"/>
              <a:ext cx="389937" cy="23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1400">
                  <a:solidFill>
                    <a:srgbClr val="000000"/>
                  </a:solidFill>
                  <a:latin typeface="Times New Roman" pitchFamily="18" charset="0"/>
                </a:rPr>
                <a:t>±5/2</a:t>
              </a:r>
            </a:p>
          </p:txBody>
        </p:sp>
      </p:grpSp>
      <p:sp>
        <p:nvSpPr>
          <p:cNvPr id="134" name="Explosion 1 133"/>
          <p:cNvSpPr/>
          <p:nvPr/>
        </p:nvSpPr>
        <p:spPr>
          <a:xfrm>
            <a:off x="1825346" y="1294361"/>
            <a:ext cx="1481486" cy="338554"/>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xplosion 1 134"/>
          <p:cNvSpPr/>
          <p:nvPr/>
        </p:nvSpPr>
        <p:spPr>
          <a:xfrm>
            <a:off x="5079307" y="2468884"/>
            <a:ext cx="1481486" cy="426114"/>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xplosion 1 135"/>
          <p:cNvSpPr/>
          <p:nvPr/>
        </p:nvSpPr>
        <p:spPr>
          <a:xfrm>
            <a:off x="3648586" y="3207339"/>
            <a:ext cx="1350816" cy="437685"/>
          </a:xfrm>
          <a:prstGeom prst="irregularSeal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Explosion 1 136"/>
          <p:cNvSpPr/>
          <p:nvPr/>
        </p:nvSpPr>
        <p:spPr>
          <a:xfrm>
            <a:off x="548028" y="2638161"/>
            <a:ext cx="1787553" cy="579385"/>
          </a:xfrm>
          <a:prstGeom prst="irregularSeal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5" name="Groupe 184"/>
          <p:cNvGrpSpPr/>
          <p:nvPr/>
        </p:nvGrpSpPr>
        <p:grpSpPr>
          <a:xfrm>
            <a:off x="105901" y="4634822"/>
            <a:ext cx="6454892" cy="2049981"/>
            <a:chOff x="-7578199" y="3949363"/>
            <a:chExt cx="6454892" cy="2049981"/>
          </a:xfrm>
        </p:grpSpPr>
        <p:sp>
          <p:nvSpPr>
            <p:cNvPr id="186" name="Rectangle 185"/>
            <p:cNvSpPr/>
            <p:nvPr/>
          </p:nvSpPr>
          <p:spPr>
            <a:xfrm>
              <a:off x="-7578199" y="3949363"/>
              <a:ext cx="53732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fr-F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7" name="ZoneTexte 186"/>
            <p:cNvSpPr txBox="1"/>
            <p:nvPr/>
          </p:nvSpPr>
          <p:spPr>
            <a:xfrm>
              <a:off x="-5320290" y="4010918"/>
              <a:ext cx="4196983" cy="400110"/>
            </a:xfrm>
            <a:prstGeom prst="rect">
              <a:avLst/>
            </a:prstGeom>
            <a:noFill/>
          </p:spPr>
          <p:txBody>
            <a:bodyPr wrap="none" rtlCol="0">
              <a:spAutoFit/>
            </a:bodyPr>
            <a:lstStyle/>
            <a:p>
              <a:r>
                <a:rPr lang="fr-FR" sz="2000" b="1" dirty="0" smtClean="0">
                  <a:solidFill>
                    <a:srgbClr val="0000FF"/>
                  </a:solidFill>
                </a:rPr>
                <a:t>SMM and memory </a:t>
              </a:r>
              <a:r>
                <a:rPr lang="fr-FR" sz="2000" b="1" dirty="0" err="1" smtClean="0">
                  <a:solidFill>
                    <a:srgbClr val="0000FF"/>
                  </a:solidFill>
                </a:rPr>
                <a:t>effect</a:t>
              </a:r>
              <a:r>
                <a:rPr lang="fr-FR" sz="2000" b="1" dirty="0">
                  <a:solidFill>
                    <a:srgbClr val="0000FF"/>
                  </a:solidFill>
                </a:rPr>
                <a:t> in solution </a:t>
              </a:r>
            </a:p>
          </p:txBody>
        </p:sp>
        <p:pic>
          <p:nvPicPr>
            <p:cNvPr id="189"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350549" y="4411028"/>
              <a:ext cx="2223818" cy="1588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8" name="ZoneTexte 67"/>
          <p:cNvSpPr txBox="1"/>
          <p:nvPr/>
        </p:nvSpPr>
        <p:spPr>
          <a:xfrm>
            <a:off x="673636" y="618530"/>
            <a:ext cx="3650358" cy="400110"/>
          </a:xfrm>
          <a:prstGeom prst="rect">
            <a:avLst/>
          </a:prstGeom>
          <a:noFill/>
        </p:spPr>
        <p:txBody>
          <a:bodyPr wrap="none" rtlCol="0">
            <a:spAutoFit/>
          </a:bodyPr>
          <a:lstStyle/>
          <a:p>
            <a:r>
              <a:rPr lang="fr-FR" sz="2000" b="1" dirty="0" smtClean="0">
                <a:solidFill>
                  <a:srgbClr val="0000FF"/>
                </a:solidFill>
              </a:rPr>
              <a:t>Redox active luminescent SMM</a:t>
            </a:r>
            <a:endParaRPr lang="fr-FR" sz="2000" b="1" dirty="0">
              <a:solidFill>
                <a:srgbClr val="0000FF"/>
              </a:solidFill>
            </a:endParaRPr>
          </a:p>
        </p:txBody>
      </p:sp>
    </p:spTree>
    <p:extLst>
      <p:ext uri="{BB962C8B-B14F-4D97-AF65-F5344CB8AC3E}">
        <p14:creationId xmlns:p14="http://schemas.microsoft.com/office/powerpoint/2010/main" xmlns="" val="307088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ChangeArrowheads="1"/>
          </p:cNvSpPr>
          <p:nvPr/>
        </p:nvSpPr>
        <p:spPr bwMode="auto">
          <a:xfrm>
            <a:off x="213789" y="116632"/>
            <a:ext cx="889247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defRPr/>
            </a:pPr>
            <a:r>
              <a:rPr lang="en-GB" sz="1600" b="1" dirty="0">
                <a:solidFill>
                  <a:srgbClr val="3333CC"/>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Times New Roman"/>
              </a:rPr>
              <a:t> </a:t>
            </a:r>
            <a:r>
              <a:rPr lang="en-GB" sz="2800" i="1" dirty="0">
                <a:solidFill>
                  <a:srgbClr val="0000FF"/>
                </a:solidFill>
                <a:latin typeface="Coronet" pitchFamily="66" charset="0"/>
              </a:rPr>
              <a:t>T</a:t>
            </a:r>
            <a:r>
              <a:rPr lang="en-GB" sz="2800" i="1" dirty="0" smtClean="0">
                <a:solidFill>
                  <a:srgbClr val="0000FF"/>
                </a:solidFill>
                <a:latin typeface="Coronet" pitchFamily="66" charset="0"/>
              </a:rPr>
              <a:t>he Multifunctional </a:t>
            </a:r>
            <a:r>
              <a:rPr lang="en-GB" sz="2800" i="1" dirty="0">
                <a:solidFill>
                  <a:srgbClr val="0000FF"/>
                </a:solidFill>
                <a:latin typeface="Coronet" pitchFamily="66" charset="0"/>
              </a:rPr>
              <a:t>Molecular </a:t>
            </a:r>
            <a:r>
              <a:rPr lang="en-GB" sz="2800" i="1" dirty="0" smtClean="0">
                <a:solidFill>
                  <a:srgbClr val="0000FF"/>
                </a:solidFill>
                <a:latin typeface="Coronet" pitchFamily="66" charset="0"/>
              </a:rPr>
              <a:t>Materials Group in Rennes1</a:t>
            </a:r>
          </a:p>
        </p:txBody>
      </p:sp>
      <p:grpSp>
        <p:nvGrpSpPr>
          <p:cNvPr id="19" name="Groupe 18"/>
          <p:cNvGrpSpPr/>
          <p:nvPr/>
        </p:nvGrpSpPr>
        <p:grpSpPr>
          <a:xfrm>
            <a:off x="540773" y="1441815"/>
            <a:ext cx="5585025" cy="4248517"/>
            <a:chOff x="179512" y="1440698"/>
            <a:chExt cx="5585025" cy="4248517"/>
          </a:xfrm>
        </p:grpSpPr>
        <p:grpSp>
          <p:nvGrpSpPr>
            <p:cNvPr id="18" name="Groupe 17"/>
            <p:cNvGrpSpPr/>
            <p:nvPr/>
          </p:nvGrpSpPr>
          <p:grpSpPr>
            <a:xfrm>
              <a:off x="179512" y="1440698"/>
              <a:ext cx="5585025" cy="3966829"/>
              <a:chOff x="179512" y="1440698"/>
              <a:chExt cx="5585025" cy="3966829"/>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2095159"/>
                <a:ext cx="5364230"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4603001" y="1678785"/>
                <a:ext cx="1161536" cy="369332"/>
              </a:xfrm>
              <a:prstGeom prst="rect">
                <a:avLst/>
              </a:prstGeom>
            </p:spPr>
            <p:txBody>
              <a:bodyPr wrap="none">
                <a:spAutoFit/>
              </a:bodyPr>
              <a:lstStyle/>
              <a:p>
                <a:r>
                  <a:rPr lang="en-US" sz="1800" b="1" dirty="0" smtClean="0">
                    <a:solidFill>
                      <a:srgbClr val="0000FF"/>
                    </a:solidFill>
                  </a:rPr>
                  <a:t>O. </a:t>
                </a:r>
                <a:r>
                  <a:rPr lang="en-US" sz="1800" b="1" dirty="0" err="1">
                    <a:solidFill>
                      <a:srgbClr val="0000FF"/>
                    </a:solidFill>
                  </a:rPr>
                  <a:t>Cador</a:t>
                </a:r>
                <a:r>
                  <a:rPr lang="en-US" sz="1800" b="1" dirty="0">
                    <a:solidFill>
                      <a:srgbClr val="0000FF"/>
                    </a:solidFill>
                  </a:rPr>
                  <a:t> </a:t>
                </a:r>
                <a:endParaRPr lang="fr-FR" sz="1800" dirty="0"/>
              </a:p>
            </p:txBody>
          </p:sp>
          <p:sp>
            <p:nvSpPr>
              <p:cNvPr id="8" name="Rectangle 7"/>
              <p:cNvSpPr/>
              <p:nvPr/>
            </p:nvSpPr>
            <p:spPr>
              <a:xfrm>
                <a:off x="2077550" y="1440698"/>
                <a:ext cx="1433085" cy="369332"/>
              </a:xfrm>
              <a:prstGeom prst="rect">
                <a:avLst/>
              </a:prstGeom>
            </p:spPr>
            <p:txBody>
              <a:bodyPr wrap="none">
                <a:spAutoFit/>
              </a:bodyPr>
              <a:lstStyle/>
              <a:p>
                <a:r>
                  <a:rPr lang="en-US" sz="1800" b="1" dirty="0">
                    <a:solidFill>
                      <a:srgbClr val="0000FF"/>
                    </a:solidFill>
                  </a:rPr>
                  <a:t>F. </a:t>
                </a:r>
                <a:r>
                  <a:rPr lang="en-US" sz="1800" b="1" dirty="0" err="1">
                    <a:solidFill>
                      <a:srgbClr val="0000FF"/>
                    </a:solidFill>
                  </a:rPr>
                  <a:t>Pointillart</a:t>
                </a:r>
                <a:endParaRPr lang="fr-FR" sz="1800" dirty="0"/>
              </a:p>
            </p:txBody>
          </p:sp>
          <p:sp>
            <p:nvSpPr>
              <p:cNvPr id="9" name="Rectangle 8"/>
              <p:cNvSpPr/>
              <p:nvPr/>
            </p:nvSpPr>
            <p:spPr>
              <a:xfrm>
                <a:off x="387072" y="1562555"/>
                <a:ext cx="1334661" cy="369332"/>
              </a:xfrm>
              <a:prstGeom prst="rect">
                <a:avLst/>
              </a:prstGeom>
            </p:spPr>
            <p:txBody>
              <a:bodyPr wrap="none">
                <a:spAutoFit/>
              </a:bodyPr>
              <a:lstStyle/>
              <a:p>
                <a:r>
                  <a:rPr lang="en-US" sz="1800" b="1" dirty="0" smtClean="0">
                    <a:solidFill>
                      <a:srgbClr val="0000FF"/>
                    </a:solidFill>
                  </a:rPr>
                  <a:t>B. </a:t>
                </a:r>
                <a:r>
                  <a:rPr lang="en-US" sz="1800" b="1" dirty="0" err="1">
                    <a:solidFill>
                      <a:srgbClr val="0000FF"/>
                    </a:solidFill>
                  </a:rPr>
                  <a:t>Lefeuvre</a:t>
                </a:r>
                <a:endParaRPr lang="en-US" sz="1800" b="1" dirty="0">
                  <a:solidFill>
                    <a:srgbClr val="0000FF"/>
                  </a:solidFill>
                </a:endParaRPr>
              </a:p>
            </p:txBody>
          </p:sp>
          <p:sp>
            <p:nvSpPr>
              <p:cNvPr id="10" name="Rectangle 9"/>
              <p:cNvSpPr/>
              <p:nvPr/>
            </p:nvSpPr>
            <p:spPr>
              <a:xfrm>
                <a:off x="3456533" y="1771501"/>
                <a:ext cx="1146468" cy="369332"/>
              </a:xfrm>
              <a:prstGeom prst="rect">
                <a:avLst/>
              </a:prstGeom>
            </p:spPr>
            <p:txBody>
              <a:bodyPr wrap="none">
                <a:spAutoFit/>
              </a:bodyPr>
              <a:lstStyle/>
              <a:p>
                <a:r>
                  <a:rPr lang="en-US" sz="1800" b="1" dirty="0">
                    <a:solidFill>
                      <a:srgbClr val="0000FF"/>
                    </a:solidFill>
                  </a:rPr>
                  <a:t>S. </a:t>
                </a:r>
                <a:r>
                  <a:rPr lang="en-US" sz="1800" b="1" dirty="0" err="1">
                    <a:solidFill>
                      <a:srgbClr val="0000FF"/>
                    </a:solidFill>
                  </a:rPr>
                  <a:t>Golhen</a:t>
                </a:r>
                <a:endParaRPr lang="fr-FR" sz="1800" dirty="0"/>
              </a:p>
            </p:txBody>
          </p:sp>
          <p:cxnSp>
            <p:nvCxnSpPr>
              <p:cNvPr id="12" name="Connecteur droit avec flèche 11"/>
              <p:cNvCxnSpPr/>
              <p:nvPr/>
            </p:nvCxnSpPr>
            <p:spPr>
              <a:xfrm>
                <a:off x="2699792" y="1771501"/>
                <a:ext cx="94300" cy="40205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4788024" y="1939804"/>
                <a:ext cx="301445" cy="40205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3707904" y="2048117"/>
                <a:ext cx="227563" cy="40205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1064883" y="1863451"/>
                <a:ext cx="94300" cy="40205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788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83303" y="4580011"/>
              <a:ext cx="765578" cy="802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4" name="Rectangle 33"/>
            <p:cNvSpPr/>
            <p:nvPr/>
          </p:nvSpPr>
          <p:spPr>
            <a:xfrm>
              <a:off x="3106862" y="5350661"/>
              <a:ext cx="1015406" cy="338554"/>
            </a:xfrm>
            <a:prstGeom prst="rect">
              <a:avLst/>
            </a:prstGeom>
          </p:spPr>
          <p:txBody>
            <a:bodyPr wrap="none">
              <a:spAutoFit/>
            </a:bodyPr>
            <a:lstStyle/>
            <a:p>
              <a:r>
                <a:rPr lang="en-US" sz="1600" b="1" dirty="0" smtClean="0">
                  <a:solidFill>
                    <a:srgbClr val="0000FF"/>
                  </a:solidFill>
                </a:rPr>
                <a:t>Y. Le Gal</a:t>
              </a:r>
              <a:endParaRPr lang="fr-FR" sz="1600" dirty="0">
                <a:solidFill>
                  <a:srgbClr val="0000FF"/>
                </a:solidFill>
              </a:endParaRPr>
            </a:p>
          </p:txBody>
        </p:sp>
      </p:grpSp>
      <p:grpSp>
        <p:nvGrpSpPr>
          <p:cNvPr id="32" name="Group 2"/>
          <p:cNvGrpSpPr>
            <a:grpSpLocks/>
          </p:cNvGrpSpPr>
          <p:nvPr/>
        </p:nvGrpSpPr>
        <p:grpSpPr bwMode="auto">
          <a:xfrm>
            <a:off x="1276196" y="639852"/>
            <a:ext cx="7646988" cy="69850"/>
            <a:chOff x="891" y="595"/>
            <a:chExt cx="4817" cy="44"/>
          </a:xfrm>
        </p:grpSpPr>
        <p:sp>
          <p:nvSpPr>
            <p:cNvPr id="33" name="Line 3"/>
            <p:cNvSpPr>
              <a:spLocks noChangeShapeType="1"/>
            </p:cNvSpPr>
            <p:nvPr/>
          </p:nvSpPr>
          <p:spPr bwMode="auto">
            <a:xfrm>
              <a:off x="891" y="595"/>
              <a:ext cx="4808" cy="0"/>
            </a:xfrm>
            <a:prstGeom prst="line">
              <a:avLst/>
            </a:prstGeom>
            <a:noFill/>
            <a:ln w="76200">
              <a:solidFill>
                <a:srgbClr val="CC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sp>
          <p:nvSpPr>
            <p:cNvPr id="35" name="Line 4"/>
            <p:cNvSpPr>
              <a:spLocks noChangeShapeType="1"/>
            </p:cNvSpPr>
            <p:nvPr/>
          </p:nvSpPr>
          <p:spPr bwMode="auto">
            <a:xfrm>
              <a:off x="900" y="639"/>
              <a:ext cx="4808" cy="0"/>
            </a:xfrm>
            <a:prstGeom prst="line">
              <a:avLst/>
            </a:prstGeom>
            <a:noFill/>
            <a:ln w="38100">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grpSp>
      <p:pic>
        <p:nvPicPr>
          <p:cNvPr id="36"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371" y="646814"/>
            <a:ext cx="1387773" cy="63524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4451"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21497" y="4589556"/>
            <a:ext cx="686207" cy="7917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2" name="Rectangle 41"/>
          <p:cNvSpPr/>
          <p:nvPr/>
        </p:nvSpPr>
        <p:spPr>
          <a:xfrm>
            <a:off x="1017756" y="5351778"/>
            <a:ext cx="1188146" cy="338554"/>
          </a:xfrm>
          <a:prstGeom prst="rect">
            <a:avLst/>
          </a:prstGeom>
        </p:spPr>
        <p:txBody>
          <a:bodyPr wrap="none">
            <a:spAutoFit/>
          </a:bodyPr>
          <a:lstStyle/>
          <a:p>
            <a:r>
              <a:rPr lang="en-US" sz="1600" b="1" dirty="0" smtClean="0">
                <a:solidFill>
                  <a:srgbClr val="0000FF"/>
                </a:solidFill>
              </a:rPr>
              <a:t>G. </a:t>
            </a:r>
            <a:r>
              <a:rPr lang="en-US" sz="1600" b="1" dirty="0" err="1" smtClean="0">
                <a:solidFill>
                  <a:srgbClr val="0000FF"/>
                </a:solidFill>
              </a:rPr>
              <a:t>Cosquer</a:t>
            </a:r>
            <a:endParaRPr lang="fr-FR" sz="1600" dirty="0">
              <a:solidFill>
                <a:srgbClr val="0000FF"/>
              </a:solidFill>
            </a:endParaRPr>
          </a:p>
        </p:txBody>
      </p:sp>
      <p:sp>
        <p:nvSpPr>
          <p:cNvPr id="11" name="Rectangle 10"/>
          <p:cNvSpPr/>
          <p:nvPr/>
        </p:nvSpPr>
        <p:spPr>
          <a:xfrm>
            <a:off x="1878525" y="2096276"/>
            <a:ext cx="652650" cy="246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846372" y="2022197"/>
            <a:ext cx="628698" cy="338554"/>
          </a:xfrm>
          <a:prstGeom prst="rect">
            <a:avLst/>
          </a:prstGeom>
        </p:spPr>
        <p:txBody>
          <a:bodyPr wrap="none">
            <a:spAutoFit/>
          </a:bodyPr>
          <a:lstStyle/>
          <a:p>
            <a:r>
              <a:rPr lang="en-US" sz="1600" b="1" dirty="0" err="1" smtClean="0">
                <a:solidFill>
                  <a:srgbClr val="0000FF"/>
                </a:solidFill>
              </a:rPr>
              <a:t>Fany</a:t>
            </a:r>
            <a:endParaRPr lang="fr-FR" sz="1600" dirty="0">
              <a:solidFill>
                <a:srgbClr val="0000FF"/>
              </a:solidFill>
            </a:endParaRPr>
          </a:p>
        </p:txBody>
      </p:sp>
      <p:sp>
        <p:nvSpPr>
          <p:cNvPr id="44" name="Rectangle 43"/>
          <p:cNvSpPr/>
          <p:nvPr/>
        </p:nvSpPr>
        <p:spPr>
          <a:xfrm>
            <a:off x="1982252" y="3665866"/>
            <a:ext cx="548924" cy="25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1964309" y="3622466"/>
            <a:ext cx="641522" cy="338554"/>
          </a:xfrm>
          <a:prstGeom prst="rect">
            <a:avLst/>
          </a:prstGeom>
        </p:spPr>
        <p:txBody>
          <a:bodyPr wrap="none">
            <a:spAutoFit/>
          </a:bodyPr>
          <a:lstStyle/>
          <a:p>
            <a:r>
              <a:rPr lang="en-US" sz="1600" b="1" dirty="0" err="1" smtClean="0">
                <a:solidFill>
                  <a:srgbClr val="0000FF"/>
                </a:solidFill>
              </a:rPr>
              <a:t>Putri</a:t>
            </a:r>
            <a:endParaRPr lang="fr-FR" sz="1600" dirty="0">
              <a:solidFill>
                <a:srgbClr val="0000FF"/>
              </a:solidFill>
            </a:endParaRPr>
          </a:p>
        </p:txBody>
      </p:sp>
      <p:sp>
        <p:nvSpPr>
          <p:cNvPr id="45" name="Rectangle 44"/>
          <p:cNvSpPr/>
          <p:nvPr/>
        </p:nvSpPr>
        <p:spPr>
          <a:xfrm>
            <a:off x="1338755" y="3166387"/>
            <a:ext cx="643497" cy="325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364775" y="3157364"/>
            <a:ext cx="617477" cy="338554"/>
          </a:xfrm>
          <a:prstGeom prst="rect">
            <a:avLst/>
          </a:prstGeom>
        </p:spPr>
        <p:txBody>
          <a:bodyPr wrap="none">
            <a:spAutoFit/>
          </a:bodyPr>
          <a:lstStyle/>
          <a:p>
            <a:r>
              <a:rPr lang="en-US" sz="1600" b="1" dirty="0" err="1" smtClean="0">
                <a:solidFill>
                  <a:srgbClr val="0000FF"/>
                </a:solidFill>
              </a:rPr>
              <a:t>Feng</a:t>
            </a:r>
            <a:endParaRPr lang="fr-FR" sz="1600" dirty="0">
              <a:solidFill>
                <a:srgbClr val="0000FF"/>
              </a:solidFill>
            </a:endParaRPr>
          </a:p>
        </p:txBody>
      </p:sp>
      <p:sp>
        <p:nvSpPr>
          <p:cNvPr id="46" name="Rectangle 45"/>
          <p:cNvSpPr/>
          <p:nvPr/>
        </p:nvSpPr>
        <p:spPr>
          <a:xfrm>
            <a:off x="697783" y="3735347"/>
            <a:ext cx="728361" cy="256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663802" y="3677858"/>
            <a:ext cx="811441" cy="338554"/>
          </a:xfrm>
          <a:prstGeom prst="rect">
            <a:avLst/>
          </a:prstGeom>
        </p:spPr>
        <p:txBody>
          <a:bodyPr wrap="none">
            <a:spAutoFit/>
          </a:bodyPr>
          <a:lstStyle/>
          <a:p>
            <a:r>
              <a:rPr lang="en-US" sz="1600" b="1" dirty="0" err="1" smtClean="0">
                <a:solidFill>
                  <a:srgbClr val="0000FF"/>
                </a:solidFill>
              </a:rPr>
              <a:t>Anjara</a:t>
            </a:r>
            <a:endParaRPr lang="fr-FR" sz="1600" dirty="0">
              <a:solidFill>
                <a:srgbClr val="0000FF"/>
              </a:solidFill>
            </a:endParaRPr>
          </a:p>
        </p:txBody>
      </p:sp>
      <p:sp>
        <p:nvSpPr>
          <p:cNvPr id="47" name="Rectangle 46"/>
          <p:cNvSpPr/>
          <p:nvPr/>
        </p:nvSpPr>
        <p:spPr>
          <a:xfrm>
            <a:off x="2847738" y="3598859"/>
            <a:ext cx="781475" cy="263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896320" y="3555375"/>
            <a:ext cx="732893" cy="338554"/>
          </a:xfrm>
          <a:prstGeom prst="rect">
            <a:avLst/>
          </a:prstGeom>
        </p:spPr>
        <p:txBody>
          <a:bodyPr wrap="none">
            <a:spAutoFit/>
          </a:bodyPr>
          <a:lstStyle/>
          <a:p>
            <a:r>
              <a:rPr lang="en-US" sz="1600" b="1" dirty="0" err="1" smtClean="0">
                <a:solidFill>
                  <a:srgbClr val="0000FF"/>
                </a:solidFill>
              </a:rPr>
              <a:t>Soussi</a:t>
            </a:r>
            <a:endParaRPr lang="fr-FR" sz="1600" dirty="0">
              <a:solidFill>
                <a:srgbClr val="0000FF"/>
              </a:solidFill>
            </a:endParaRPr>
          </a:p>
        </p:txBody>
      </p:sp>
      <p:sp>
        <p:nvSpPr>
          <p:cNvPr id="48" name="Rectangle 47"/>
          <p:cNvSpPr/>
          <p:nvPr/>
        </p:nvSpPr>
        <p:spPr>
          <a:xfrm>
            <a:off x="3955646" y="3663937"/>
            <a:ext cx="864977" cy="260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3975520" y="3623900"/>
            <a:ext cx="845103" cy="338554"/>
          </a:xfrm>
          <a:prstGeom prst="rect">
            <a:avLst/>
          </a:prstGeom>
        </p:spPr>
        <p:txBody>
          <a:bodyPr wrap="none">
            <a:spAutoFit/>
          </a:bodyPr>
          <a:lstStyle/>
          <a:p>
            <a:r>
              <a:rPr lang="en-US" sz="1600" b="1" dirty="0" err="1" smtClean="0">
                <a:solidFill>
                  <a:srgbClr val="0000FF"/>
                </a:solidFill>
              </a:rPr>
              <a:t>Dekura</a:t>
            </a:r>
            <a:endParaRPr lang="fr-FR" sz="1600" dirty="0">
              <a:solidFill>
                <a:srgbClr val="0000FF"/>
              </a:solidFill>
            </a:endParaRPr>
          </a:p>
        </p:txBody>
      </p:sp>
      <p:grpSp>
        <p:nvGrpSpPr>
          <p:cNvPr id="13" name="Groupe 12"/>
          <p:cNvGrpSpPr/>
          <p:nvPr/>
        </p:nvGrpSpPr>
        <p:grpSpPr>
          <a:xfrm>
            <a:off x="4388084" y="1339283"/>
            <a:ext cx="4949704" cy="5518717"/>
            <a:chOff x="4388084" y="1339283"/>
            <a:chExt cx="4949704" cy="5518717"/>
          </a:xfrm>
        </p:grpSpPr>
        <p:grpSp>
          <p:nvGrpSpPr>
            <p:cNvPr id="6" name="Groupe 5"/>
            <p:cNvGrpSpPr/>
            <p:nvPr/>
          </p:nvGrpSpPr>
          <p:grpSpPr>
            <a:xfrm>
              <a:off x="4388084" y="1339283"/>
              <a:ext cx="4949704" cy="5518717"/>
              <a:chOff x="4337324" y="1430018"/>
              <a:chExt cx="4949704" cy="5518717"/>
            </a:xfrm>
          </p:grpSpPr>
          <p:sp>
            <p:nvSpPr>
              <p:cNvPr id="30726" name="Rectangle 11"/>
              <p:cNvSpPr>
                <a:spLocks noChangeArrowheads="1"/>
              </p:cNvSpPr>
              <p:nvPr/>
            </p:nvSpPr>
            <p:spPr bwMode="auto">
              <a:xfrm>
                <a:off x="4337324" y="5717629"/>
                <a:ext cx="2860078" cy="123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b="1" dirty="0" smtClean="0">
                    <a:solidFill>
                      <a:srgbClr val="0000FF"/>
                    </a:solidFill>
                  </a:rPr>
                  <a:t>	</a:t>
                </a:r>
                <a:r>
                  <a:rPr lang="en-US" sz="1400" b="1" dirty="0" smtClean="0">
                    <a:solidFill>
                      <a:srgbClr val="0000FF"/>
                    </a:solidFill>
                  </a:rPr>
                  <a:t>CNRS</a:t>
                </a:r>
              </a:p>
              <a:p>
                <a:r>
                  <a:rPr lang="en-US" sz="1400" b="1" dirty="0" smtClean="0">
                    <a:solidFill>
                      <a:srgbClr val="0000FF"/>
                    </a:solidFill>
                  </a:rPr>
                  <a:t>	</a:t>
                </a:r>
                <a:r>
                  <a:rPr lang="en-US" sz="1400" b="1" dirty="0" err="1" smtClean="0">
                    <a:solidFill>
                      <a:srgbClr val="0000FF"/>
                    </a:solidFill>
                  </a:rPr>
                  <a:t>Université</a:t>
                </a:r>
                <a:r>
                  <a:rPr lang="en-US" sz="1400" b="1" dirty="0" smtClean="0">
                    <a:solidFill>
                      <a:srgbClr val="0000FF"/>
                    </a:solidFill>
                  </a:rPr>
                  <a:t> de Rennes 1</a:t>
                </a:r>
              </a:p>
              <a:p>
                <a:r>
                  <a:rPr lang="en-US" sz="1400" b="1" dirty="0" smtClean="0">
                    <a:solidFill>
                      <a:srgbClr val="0000FF"/>
                    </a:solidFill>
                  </a:rPr>
                  <a:t>	</a:t>
                </a:r>
                <a:r>
                  <a:rPr lang="en-US" sz="1400" b="1" dirty="0" err="1" smtClean="0">
                    <a:solidFill>
                      <a:srgbClr val="0000FF"/>
                    </a:solidFill>
                  </a:rPr>
                  <a:t>Région</a:t>
                </a:r>
                <a:r>
                  <a:rPr lang="en-US" sz="1400" b="1" dirty="0" smtClean="0">
                    <a:solidFill>
                      <a:srgbClr val="0000FF"/>
                    </a:solidFill>
                  </a:rPr>
                  <a:t> Bretagne</a:t>
                </a:r>
              </a:p>
              <a:p>
                <a:r>
                  <a:rPr lang="en-US" sz="1400" b="1" dirty="0" smtClean="0">
                    <a:solidFill>
                      <a:srgbClr val="0000FF"/>
                    </a:solidFill>
                  </a:rPr>
                  <a:t>	Rennes </a:t>
                </a:r>
                <a:r>
                  <a:rPr lang="en-US" sz="1400" b="1" dirty="0" err="1" smtClean="0">
                    <a:solidFill>
                      <a:srgbClr val="0000FF"/>
                    </a:solidFill>
                  </a:rPr>
                  <a:t>Métropole</a:t>
                </a:r>
                <a:endParaRPr lang="en-US" sz="1400" b="1" dirty="0" smtClean="0">
                  <a:solidFill>
                    <a:srgbClr val="0000FF"/>
                  </a:solidFill>
                </a:endParaRPr>
              </a:p>
              <a:p>
                <a:r>
                  <a:rPr lang="en-US" sz="1400" b="1" dirty="0">
                    <a:solidFill>
                      <a:srgbClr val="0000FF"/>
                    </a:solidFill>
                  </a:rPr>
                  <a:t> </a:t>
                </a:r>
                <a:r>
                  <a:rPr lang="en-US" sz="1400" b="1" dirty="0" smtClean="0">
                    <a:solidFill>
                      <a:srgbClr val="0000FF"/>
                    </a:solidFill>
                  </a:rPr>
                  <a:t>                    ANR</a:t>
                </a:r>
              </a:p>
            </p:txBody>
          </p:sp>
          <p:pic>
            <p:nvPicPr>
              <p:cNvPr id="30729" name="Image 16" descr="2008- 473"/>
              <p:cNvPicPr>
                <a:picLocks noChangeAspect="1" noChangeArrowheads="1"/>
              </p:cNvPicPr>
              <p:nvPr/>
            </p:nvPicPr>
            <p:blipFill>
              <a:blip r:embed="rId7">
                <a:extLst>
                  <a:ext uri="{28A0092B-C50C-407E-A947-70E740481C1C}">
                    <a14:useLocalDpi xmlns:a14="http://schemas.microsoft.com/office/drawing/2010/main" xmlns="" val="0"/>
                  </a:ext>
                </a:extLst>
              </a:blip>
              <a:srcRect l="47810" b="10556"/>
              <a:stretch>
                <a:fillRect/>
              </a:stretch>
            </p:blipFill>
            <p:spPr bwMode="auto">
              <a:xfrm>
                <a:off x="7048228" y="1775765"/>
                <a:ext cx="1191569" cy="116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3" name="Rectangle 16"/>
              <p:cNvSpPr>
                <a:spLocks noChangeArrowheads="1"/>
              </p:cNvSpPr>
              <p:nvPr/>
            </p:nvSpPr>
            <p:spPr bwMode="auto">
              <a:xfrm>
                <a:off x="6040144" y="1430018"/>
                <a:ext cx="3246884" cy="369332"/>
              </a:xfrm>
              <a:prstGeom prst="rect">
                <a:avLst/>
              </a:prstGeom>
              <a:noFill/>
              <a:ln w="19050">
                <a:noFill/>
                <a:miter lim="800000"/>
                <a:headEnd/>
                <a:tailEnd/>
              </a:ln>
              <a:effectLst/>
              <a:extLst/>
            </p:spPr>
            <p:txBody>
              <a:bodyPr wrap="square">
                <a:spAutoFit/>
              </a:bodyPr>
              <a:lstStyle/>
              <a:p>
                <a:r>
                  <a:rPr lang="en-US" sz="1800" b="1" dirty="0" smtClean="0">
                    <a:solidFill>
                      <a:srgbClr val="0000FF"/>
                    </a:solidFill>
                    <a:cs typeface="Times New Roman" pitchFamily="18" charset="0"/>
                  </a:rPr>
                  <a:t>Dr. Olivier Maury;  ENS Lyon</a:t>
                </a:r>
                <a:endParaRPr lang="fr-FR" sz="1800" b="1" dirty="0" smtClean="0">
                  <a:solidFill>
                    <a:srgbClr val="0000FF"/>
                  </a:solidFill>
                  <a:cs typeface="Times New Roman" pitchFamily="18" charset="0"/>
                </a:endParaRPr>
              </a:p>
            </p:txBody>
          </p:sp>
          <p:pic>
            <p:nvPicPr>
              <p:cNvPr id="74754"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161885" y="3349307"/>
                <a:ext cx="1077912" cy="10663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942476" y="2933912"/>
                <a:ext cx="3113032" cy="369332"/>
              </a:xfrm>
              <a:prstGeom prst="rect">
                <a:avLst/>
              </a:prstGeom>
            </p:spPr>
            <p:txBody>
              <a:bodyPr wrap="none">
                <a:spAutoFit/>
              </a:bodyPr>
              <a:lstStyle/>
              <a:p>
                <a:r>
                  <a:rPr lang="en-US" sz="1800" b="1" dirty="0">
                    <a:solidFill>
                      <a:srgbClr val="0000FF"/>
                    </a:solidFill>
                  </a:rPr>
                  <a:t>Dr. </a:t>
                </a:r>
                <a:r>
                  <a:rPr lang="en-US" sz="1800" b="1" dirty="0" err="1">
                    <a:solidFill>
                      <a:srgbClr val="0000FF"/>
                    </a:solidFill>
                  </a:rPr>
                  <a:t>Borris</a:t>
                </a:r>
                <a:r>
                  <a:rPr lang="en-US" sz="1800" b="1" dirty="0">
                    <a:solidFill>
                      <a:srgbClr val="0000FF"/>
                    </a:solidFill>
                  </a:rPr>
                  <a:t> </a:t>
                </a:r>
                <a:r>
                  <a:rPr lang="en-US" sz="1800" b="1" dirty="0" err="1" smtClean="0">
                    <a:solidFill>
                      <a:srgbClr val="0000FF"/>
                    </a:solidFill>
                  </a:rPr>
                  <a:t>Leguennic</a:t>
                </a:r>
                <a:r>
                  <a:rPr lang="en-US" sz="1800" b="1" dirty="0" smtClean="0">
                    <a:solidFill>
                      <a:srgbClr val="0000FF"/>
                    </a:solidFill>
                  </a:rPr>
                  <a:t>; Rennes</a:t>
                </a:r>
                <a:endParaRPr lang="en-US" sz="1800" b="1" dirty="0">
                  <a:solidFill>
                    <a:srgbClr val="0000FF"/>
                  </a:solidFill>
                </a:endParaRPr>
              </a:p>
            </p:txBody>
          </p:sp>
        </p:grpSp>
        <p:pic>
          <p:nvPicPr>
            <p:cNvPr id="43" name="Image 8"/>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275546" y="4702399"/>
              <a:ext cx="1028509" cy="1051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Rectangle 15"/>
            <p:cNvSpPr>
              <a:spLocks noChangeArrowheads="1"/>
            </p:cNvSpPr>
            <p:nvPr/>
          </p:nvSpPr>
          <p:spPr bwMode="auto">
            <a:xfrm>
              <a:off x="6356554" y="4279005"/>
              <a:ext cx="2566630" cy="37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eaLnBrk="1">
                <a:lnSpc>
                  <a:spcPct val="93000"/>
                </a:lnSpc>
                <a:buClr>
                  <a:srgbClr val="000000"/>
                </a:buClr>
                <a:buSzPct val="100000"/>
                <a:buFont typeface="Times New Roman" pitchFamily="18" charset="0"/>
                <a:buNone/>
              </a:pPr>
              <a:r>
                <a:rPr lang="fr-FR" altLang="fr-FR" sz="2000" b="1" dirty="0">
                  <a:solidFill>
                    <a:srgbClr val="0000FF"/>
                  </a:solidFill>
                </a:rPr>
                <a:t>Julie </a:t>
              </a:r>
              <a:r>
                <a:rPr lang="fr-FR" altLang="fr-FR" sz="2000" b="1" dirty="0" smtClean="0">
                  <a:solidFill>
                    <a:srgbClr val="0000FF"/>
                  </a:solidFill>
                </a:rPr>
                <a:t>Jung, Rennes</a:t>
              </a:r>
              <a:endParaRPr lang="fr-FR" altLang="fr-FR" sz="2000" b="1" dirty="0">
                <a:solidFill>
                  <a:srgbClr val="0000FF"/>
                </a:solidFill>
              </a:endParaRPr>
            </a:p>
          </p:txBody>
        </p:sp>
      </p:grpSp>
    </p:spTree>
    <p:extLst>
      <p:ext uri="{BB962C8B-B14F-4D97-AF65-F5344CB8AC3E}">
        <p14:creationId xmlns:p14="http://schemas.microsoft.com/office/powerpoint/2010/main" xmlns="" val="3780814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Un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13" y="0"/>
            <a:ext cx="91805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91" name="Text Box 11"/>
          <p:cNvSpPr txBox="1">
            <a:spLocks noChangeArrowheads="1"/>
          </p:cNvSpPr>
          <p:nvPr/>
        </p:nvSpPr>
        <p:spPr bwMode="auto">
          <a:xfrm>
            <a:off x="323850" y="260350"/>
            <a:ext cx="3090863" cy="701675"/>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fr-FR" altLang="fr-FR" sz="4000" dirty="0">
                <a:solidFill>
                  <a:srgbClr val="00CC00"/>
                </a:solidFill>
                <a:latin typeface="Arial Black" pitchFamily="34" charset="0"/>
              </a:rPr>
              <a:t>ICCC 2016</a:t>
            </a:r>
            <a:endParaRPr lang="fr-FR" altLang="fr-FR" sz="7200" dirty="0">
              <a:solidFill>
                <a:srgbClr val="00CC00"/>
              </a:solidFill>
              <a:latin typeface="Arial Black" pitchFamily="34" charset="0"/>
            </a:endParaRPr>
          </a:p>
        </p:txBody>
      </p:sp>
      <p:sp>
        <p:nvSpPr>
          <p:cNvPr id="46092" name="Text Box 12"/>
          <p:cNvSpPr txBox="1">
            <a:spLocks noChangeArrowheads="1"/>
          </p:cNvSpPr>
          <p:nvPr/>
        </p:nvSpPr>
        <p:spPr bwMode="auto">
          <a:xfrm>
            <a:off x="395288" y="981075"/>
            <a:ext cx="38750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24" charset="-128"/>
              </a:defRPr>
            </a:lvl1pPr>
            <a:lvl2pPr marL="742950" indent="-285750">
              <a:defRPr sz="2400">
                <a:solidFill>
                  <a:schemeClr val="tx1"/>
                </a:solidFill>
                <a:latin typeface="Arial" charset="0"/>
                <a:ea typeface="ＭＳ Ｐゴシック" pitchFamily="124" charset="-128"/>
              </a:defRPr>
            </a:lvl2pPr>
            <a:lvl3pPr marL="1143000" indent="-228600">
              <a:defRPr sz="2400">
                <a:solidFill>
                  <a:schemeClr val="tx1"/>
                </a:solidFill>
                <a:latin typeface="Arial" charset="0"/>
                <a:ea typeface="ＭＳ Ｐゴシック" pitchFamily="124" charset="-128"/>
              </a:defRPr>
            </a:lvl3pPr>
            <a:lvl4pPr marL="1600200" indent="-228600">
              <a:defRPr sz="2400">
                <a:solidFill>
                  <a:schemeClr val="tx1"/>
                </a:solidFill>
                <a:latin typeface="Arial" charset="0"/>
                <a:ea typeface="ＭＳ Ｐゴシック" pitchFamily="124" charset="-128"/>
              </a:defRPr>
            </a:lvl4pPr>
            <a:lvl5pPr marL="2057400" indent="-228600">
              <a:defRPr sz="2400">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4" charset="-128"/>
              </a:defRPr>
            </a:lvl9pPr>
          </a:lstStyle>
          <a:p>
            <a:pPr>
              <a:lnSpc>
                <a:spcPct val="90000"/>
              </a:lnSpc>
            </a:pPr>
            <a:r>
              <a:rPr lang="fr-FR" altLang="fr-FR" sz="2000" b="1" dirty="0">
                <a:solidFill>
                  <a:srgbClr val="0D458C"/>
                </a:solidFill>
                <a:latin typeface="Arial Narrow Bold" pitchFamily="124" charset="0"/>
              </a:rPr>
              <a:t>42nd International </a:t>
            </a:r>
            <a:r>
              <a:rPr lang="fr-FR" altLang="fr-FR" sz="2000" b="1" dirty="0" err="1">
                <a:solidFill>
                  <a:srgbClr val="0D458C"/>
                </a:solidFill>
                <a:latin typeface="Arial Narrow Bold" pitchFamily="124" charset="0"/>
              </a:rPr>
              <a:t>Conference</a:t>
            </a:r>
            <a:endParaRPr lang="fr-FR" altLang="fr-FR" sz="2000" b="1" dirty="0">
              <a:solidFill>
                <a:srgbClr val="0D458C"/>
              </a:solidFill>
              <a:latin typeface="Arial Narrow Bold" pitchFamily="124" charset="0"/>
            </a:endParaRPr>
          </a:p>
          <a:p>
            <a:pPr>
              <a:lnSpc>
                <a:spcPct val="90000"/>
              </a:lnSpc>
            </a:pPr>
            <a:r>
              <a:rPr lang="fr-FR" altLang="fr-FR" sz="2000" b="1" dirty="0">
                <a:solidFill>
                  <a:srgbClr val="0D458C"/>
                </a:solidFill>
                <a:latin typeface="Arial Narrow Bold" pitchFamily="124" charset="0"/>
              </a:rPr>
              <a:t>on Coordination </a:t>
            </a:r>
            <a:r>
              <a:rPr lang="fr-FR" altLang="fr-FR" sz="2000" b="1" dirty="0" err="1">
                <a:solidFill>
                  <a:srgbClr val="0D458C"/>
                </a:solidFill>
                <a:latin typeface="Arial Narrow Bold" pitchFamily="124" charset="0"/>
              </a:rPr>
              <a:t>Chemistry</a:t>
            </a:r>
            <a:endParaRPr lang="fr-FR" altLang="fr-FR" sz="2000" b="1" dirty="0">
              <a:solidFill>
                <a:schemeClr val="bg1"/>
              </a:solidFill>
            </a:endParaRPr>
          </a:p>
        </p:txBody>
      </p:sp>
      <p:pic>
        <p:nvPicPr>
          <p:cNvPr id="46095" name="Picture 15" descr="LOGO - ICCC"/>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95738" y="0"/>
            <a:ext cx="1028700"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105" name="Rectangle 25"/>
          <p:cNvSpPr>
            <a:spLocks noChangeArrowheads="1"/>
          </p:cNvSpPr>
          <p:nvPr/>
        </p:nvSpPr>
        <p:spPr bwMode="auto">
          <a:xfrm>
            <a:off x="5875356" y="179461"/>
            <a:ext cx="3243452"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90000"/>
              </a:lnSpc>
            </a:pPr>
            <a:r>
              <a:rPr lang="fr-FR" altLang="fr-FR" sz="2000" dirty="0">
                <a:solidFill>
                  <a:srgbClr val="0D458C"/>
                </a:solidFill>
              </a:rPr>
              <a:t>Dr. </a:t>
            </a:r>
            <a:r>
              <a:rPr lang="fr-FR" altLang="fr-FR" sz="2000" dirty="0" err="1">
                <a:solidFill>
                  <a:srgbClr val="0D458C"/>
                </a:solidFill>
              </a:rPr>
              <a:t>Lahcène</a:t>
            </a:r>
            <a:r>
              <a:rPr lang="fr-FR" altLang="fr-FR" sz="2000" dirty="0">
                <a:solidFill>
                  <a:srgbClr val="0D458C"/>
                </a:solidFill>
              </a:rPr>
              <a:t> OUAHAB, </a:t>
            </a:r>
            <a:r>
              <a:rPr lang="fr-FR" altLang="fr-FR" sz="2000" dirty="0" smtClean="0">
                <a:solidFill>
                  <a:srgbClr val="0D458C"/>
                </a:solidFill>
              </a:rPr>
              <a:t>chair</a:t>
            </a:r>
            <a:endParaRPr lang="fr-FR" altLang="fr-FR" sz="2000" dirty="0">
              <a:solidFill>
                <a:srgbClr val="0D458C"/>
              </a:solidFill>
            </a:endParaRPr>
          </a:p>
          <a:p>
            <a:pPr>
              <a:lnSpc>
                <a:spcPct val="90000"/>
              </a:lnSpc>
            </a:pPr>
            <a:r>
              <a:rPr lang="fr-FR" altLang="fr-FR" sz="2000" dirty="0">
                <a:solidFill>
                  <a:srgbClr val="0D458C"/>
                </a:solidFill>
              </a:rPr>
              <a:t>Dr. Yves LE MEST, </a:t>
            </a:r>
            <a:r>
              <a:rPr lang="fr-FR" altLang="fr-FR" sz="2000" dirty="0" err="1" smtClean="0">
                <a:solidFill>
                  <a:srgbClr val="0D458C"/>
                </a:solidFill>
              </a:rPr>
              <a:t>co</a:t>
            </a:r>
            <a:r>
              <a:rPr lang="fr-FR" altLang="fr-FR" sz="2000" dirty="0" smtClean="0">
                <a:solidFill>
                  <a:srgbClr val="0D458C"/>
                </a:solidFill>
              </a:rPr>
              <a:t>-chair</a:t>
            </a:r>
          </a:p>
          <a:p>
            <a:pPr>
              <a:lnSpc>
                <a:spcPct val="90000"/>
              </a:lnSpc>
            </a:pPr>
            <a:r>
              <a:rPr lang="fr-FR" altLang="fr-FR" sz="2000" dirty="0" smtClean="0">
                <a:solidFill>
                  <a:srgbClr val="0D458C"/>
                </a:solidFill>
              </a:rPr>
              <a:t>Dr</a:t>
            </a:r>
            <a:r>
              <a:rPr lang="fr-FR" altLang="fr-FR" sz="2000" dirty="0">
                <a:solidFill>
                  <a:srgbClr val="0D458C"/>
                </a:solidFill>
              </a:rPr>
              <a:t>. Françoise </a:t>
            </a:r>
            <a:r>
              <a:rPr lang="fr-FR" altLang="fr-FR" sz="2000" dirty="0" smtClean="0">
                <a:solidFill>
                  <a:srgbClr val="0D458C"/>
                </a:solidFill>
              </a:rPr>
              <a:t>CONAN</a:t>
            </a:r>
            <a:endParaRPr lang="fr-FR" altLang="fr-FR" sz="2000" dirty="0">
              <a:solidFill>
                <a:srgbClr val="0D458C"/>
              </a:solidFill>
            </a:endParaRPr>
          </a:p>
          <a:p>
            <a:pPr>
              <a:lnSpc>
                <a:spcPct val="90000"/>
              </a:lnSpc>
            </a:pPr>
            <a:r>
              <a:rPr lang="fr-FR" altLang="fr-FR" sz="2000" dirty="0">
                <a:solidFill>
                  <a:srgbClr val="0D458C"/>
                </a:solidFill>
              </a:rPr>
              <a:t>Dr. Véronique </a:t>
            </a:r>
            <a:r>
              <a:rPr lang="fr-FR" altLang="fr-FR" sz="2000" dirty="0" smtClean="0">
                <a:solidFill>
                  <a:srgbClr val="0D458C"/>
                </a:solidFill>
              </a:rPr>
              <a:t>GUERCHAIS</a:t>
            </a:r>
            <a:endParaRPr lang="fr-FR" altLang="fr-FR" sz="2000" dirty="0">
              <a:solidFill>
                <a:srgbClr val="0D458C"/>
              </a:solidFill>
            </a:endParaRPr>
          </a:p>
          <a:p>
            <a:pPr>
              <a:lnSpc>
                <a:spcPct val="90000"/>
              </a:lnSpc>
            </a:pPr>
            <a:r>
              <a:rPr lang="fr-FR" altLang="fr-FR" sz="2000" dirty="0">
                <a:solidFill>
                  <a:srgbClr val="0D458C"/>
                </a:solidFill>
              </a:rPr>
              <a:t>Dr. Cédric </a:t>
            </a:r>
            <a:r>
              <a:rPr lang="fr-FR" altLang="fr-FR" sz="2000" dirty="0" smtClean="0">
                <a:solidFill>
                  <a:srgbClr val="0D458C"/>
                </a:solidFill>
              </a:rPr>
              <a:t>FISCHMEISTER</a:t>
            </a:r>
            <a:endParaRPr lang="fr-FR" altLang="fr-FR" sz="2000" dirty="0">
              <a:solidFill>
                <a:srgbClr val="0D458C"/>
              </a:solidFill>
            </a:endParaRPr>
          </a:p>
        </p:txBody>
      </p:sp>
      <p:sp>
        <p:nvSpPr>
          <p:cNvPr id="46108" name="Text Box 28"/>
          <p:cNvSpPr txBox="1">
            <a:spLocks noChangeArrowheads="1"/>
          </p:cNvSpPr>
          <p:nvPr/>
        </p:nvSpPr>
        <p:spPr bwMode="auto">
          <a:xfrm>
            <a:off x="1116013" y="4508500"/>
            <a:ext cx="3278187" cy="579438"/>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fr-FR" altLang="fr-FR" sz="3200" dirty="0">
                <a:solidFill>
                  <a:schemeClr val="bg1"/>
                </a:solidFill>
                <a:latin typeface="Arial Black" pitchFamily="34" charset="0"/>
              </a:rPr>
              <a:t>July 3-8, 2016</a:t>
            </a:r>
          </a:p>
        </p:txBody>
      </p:sp>
      <p:grpSp>
        <p:nvGrpSpPr>
          <p:cNvPr id="2" name="Groupe 16"/>
          <p:cNvGrpSpPr>
            <a:grpSpLocks/>
          </p:cNvGrpSpPr>
          <p:nvPr/>
        </p:nvGrpSpPr>
        <p:grpSpPr bwMode="auto">
          <a:xfrm>
            <a:off x="1331913" y="1700213"/>
            <a:ext cx="7223125" cy="2428875"/>
            <a:chOff x="1331640" y="1700808"/>
            <a:chExt cx="7223398" cy="2428280"/>
          </a:xfrm>
        </p:grpSpPr>
        <p:grpSp>
          <p:nvGrpSpPr>
            <p:cNvPr id="2058" name="Group 31"/>
            <p:cNvGrpSpPr>
              <a:grpSpLocks/>
            </p:cNvGrpSpPr>
            <p:nvPr/>
          </p:nvGrpSpPr>
          <p:grpSpPr bwMode="auto">
            <a:xfrm>
              <a:off x="6804025" y="2278063"/>
              <a:ext cx="1751013" cy="1851025"/>
              <a:chOff x="4286" y="1435"/>
              <a:chExt cx="1103" cy="1166"/>
            </a:xfrm>
          </p:grpSpPr>
          <p:sp>
            <p:nvSpPr>
              <p:cNvPr id="2063" name="Text Box 16"/>
              <p:cNvSpPr txBox="1">
                <a:spLocks noChangeArrowheads="1"/>
              </p:cNvSpPr>
              <p:nvPr/>
            </p:nvSpPr>
            <p:spPr bwMode="auto">
              <a:xfrm>
                <a:off x="4468" y="1435"/>
                <a:ext cx="707"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24" charset="-128"/>
                  </a:defRPr>
                </a:lvl1pPr>
                <a:lvl2pPr marL="742950" indent="-285750">
                  <a:defRPr sz="2400">
                    <a:solidFill>
                      <a:schemeClr val="tx1"/>
                    </a:solidFill>
                    <a:latin typeface="Arial" charset="0"/>
                    <a:ea typeface="ＭＳ Ｐゴシック" pitchFamily="124" charset="-128"/>
                  </a:defRPr>
                </a:lvl2pPr>
                <a:lvl3pPr marL="1143000" indent="-228600">
                  <a:defRPr sz="2400">
                    <a:solidFill>
                      <a:schemeClr val="tx1"/>
                    </a:solidFill>
                    <a:latin typeface="Arial" charset="0"/>
                    <a:ea typeface="ＭＳ Ｐゴシック" pitchFamily="124" charset="-128"/>
                  </a:defRPr>
                </a:lvl3pPr>
                <a:lvl4pPr marL="1600200" indent="-228600">
                  <a:defRPr sz="2400">
                    <a:solidFill>
                      <a:schemeClr val="tx1"/>
                    </a:solidFill>
                    <a:latin typeface="Arial" charset="0"/>
                    <a:ea typeface="ＭＳ Ｐゴシック" pitchFamily="124" charset="-128"/>
                  </a:defRPr>
                </a:lvl4pPr>
                <a:lvl5pPr marL="2057400" indent="-228600">
                  <a:defRPr sz="2400">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4" charset="-128"/>
                  </a:defRPr>
                </a:lvl9pPr>
              </a:lstStyle>
              <a:p>
                <a:pPr>
                  <a:lnSpc>
                    <a:spcPct val="90000"/>
                  </a:lnSpc>
                </a:pPr>
                <a:r>
                  <a:rPr lang="fr-FR" altLang="fr-FR" sz="1800">
                    <a:solidFill>
                      <a:srgbClr val="0D458C"/>
                    </a:solidFill>
                    <a:latin typeface="Arial Narrow" pitchFamily="34" charset="0"/>
                  </a:rPr>
                  <a:t>Hosted by</a:t>
                </a:r>
                <a:r>
                  <a:rPr lang="fr-FR" altLang="fr-FR" sz="1600">
                    <a:solidFill>
                      <a:srgbClr val="0D458C"/>
                    </a:solidFill>
                    <a:latin typeface="Arial Narrow" pitchFamily="34" charset="0"/>
                  </a:rPr>
                  <a:t> :</a:t>
                </a:r>
                <a:endParaRPr lang="fr-FR" altLang="fr-FR" sz="1600">
                  <a:solidFill>
                    <a:schemeClr val="bg1"/>
                  </a:solidFill>
                </a:endParaRPr>
              </a:p>
            </p:txBody>
          </p:sp>
          <p:sp>
            <p:nvSpPr>
              <p:cNvPr id="2064" name="Text Box 18"/>
              <p:cNvSpPr txBox="1">
                <a:spLocks noChangeArrowheads="1"/>
              </p:cNvSpPr>
              <p:nvPr/>
            </p:nvSpPr>
            <p:spPr bwMode="auto">
              <a:xfrm>
                <a:off x="4286" y="2387"/>
                <a:ext cx="1103"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24" charset="-128"/>
                  </a:defRPr>
                </a:lvl1pPr>
                <a:lvl2pPr marL="742950" indent="-285750">
                  <a:defRPr sz="2400">
                    <a:solidFill>
                      <a:schemeClr val="tx1"/>
                    </a:solidFill>
                    <a:latin typeface="Arial" charset="0"/>
                    <a:ea typeface="ＭＳ Ｐゴシック" pitchFamily="124" charset="-128"/>
                  </a:defRPr>
                </a:lvl2pPr>
                <a:lvl3pPr marL="1143000" indent="-228600">
                  <a:defRPr sz="2400">
                    <a:solidFill>
                      <a:schemeClr val="tx1"/>
                    </a:solidFill>
                    <a:latin typeface="Arial" charset="0"/>
                    <a:ea typeface="ＭＳ Ｐゴシック" pitchFamily="124" charset="-128"/>
                  </a:defRPr>
                </a:lvl3pPr>
                <a:lvl4pPr marL="1600200" indent="-228600">
                  <a:defRPr sz="2400">
                    <a:solidFill>
                      <a:schemeClr val="tx1"/>
                    </a:solidFill>
                    <a:latin typeface="Arial" charset="0"/>
                    <a:ea typeface="ＭＳ Ｐゴシック" pitchFamily="124" charset="-128"/>
                  </a:defRPr>
                </a:lvl4pPr>
                <a:lvl5pPr marL="2057400" indent="-228600">
                  <a:defRPr sz="2400">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4" charset="-128"/>
                  </a:defRPr>
                </a:lvl9pPr>
              </a:lstStyle>
              <a:p>
                <a:pPr>
                  <a:lnSpc>
                    <a:spcPct val="90000"/>
                  </a:lnSpc>
                </a:pPr>
                <a:r>
                  <a:rPr lang="fr-FR" altLang="fr-FR" sz="1800">
                    <a:solidFill>
                      <a:srgbClr val="0D458C"/>
                    </a:solidFill>
                    <a:latin typeface="Arial Narrow" pitchFamily="34" charset="0"/>
                  </a:rPr>
                  <a:t>Convention Center</a:t>
                </a:r>
                <a:endParaRPr lang="fr-FR" altLang="fr-FR" sz="1800">
                  <a:solidFill>
                    <a:schemeClr val="bg1"/>
                  </a:solidFill>
                </a:endParaRPr>
              </a:p>
            </p:txBody>
          </p:sp>
        </p:grpSp>
        <p:grpSp>
          <p:nvGrpSpPr>
            <p:cNvPr id="2059" name="Groupe 15"/>
            <p:cNvGrpSpPr>
              <a:grpSpLocks/>
            </p:cNvGrpSpPr>
            <p:nvPr/>
          </p:nvGrpSpPr>
          <p:grpSpPr bwMode="auto">
            <a:xfrm>
              <a:off x="1331640" y="1700808"/>
              <a:ext cx="6963048" cy="2125067"/>
              <a:chOff x="1331640" y="1700808"/>
              <a:chExt cx="6963048" cy="2125067"/>
            </a:xfrm>
          </p:grpSpPr>
          <p:sp>
            <p:nvSpPr>
              <p:cNvPr id="2060" name="Text Box 10"/>
              <p:cNvSpPr txBox="1">
                <a:spLocks noChangeArrowheads="1"/>
              </p:cNvSpPr>
              <p:nvPr/>
            </p:nvSpPr>
            <p:spPr bwMode="auto">
              <a:xfrm>
                <a:off x="1331640" y="1700808"/>
                <a:ext cx="3887788"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24" charset="-128"/>
                  </a:defRPr>
                </a:lvl1pPr>
                <a:lvl2pPr marL="742950" indent="-285750">
                  <a:defRPr sz="2400">
                    <a:solidFill>
                      <a:schemeClr val="tx1"/>
                    </a:solidFill>
                    <a:latin typeface="Arial" charset="0"/>
                    <a:ea typeface="ＭＳ Ｐゴシック" pitchFamily="124" charset="-128"/>
                  </a:defRPr>
                </a:lvl2pPr>
                <a:lvl3pPr marL="1143000" indent="-228600">
                  <a:defRPr sz="2400">
                    <a:solidFill>
                      <a:schemeClr val="tx1"/>
                    </a:solidFill>
                    <a:latin typeface="Arial" charset="0"/>
                    <a:ea typeface="ＭＳ Ｐゴシック" pitchFamily="124" charset="-128"/>
                  </a:defRPr>
                </a:lvl3pPr>
                <a:lvl4pPr marL="1600200" indent="-228600">
                  <a:defRPr sz="2400">
                    <a:solidFill>
                      <a:schemeClr val="tx1"/>
                    </a:solidFill>
                    <a:latin typeface="Arial" charset="0"/>
                    <a:ea typeface="ＭＳ Ｐゴシック" pitchFamily="124" charset="-128"/>
                  </a:defRPr>
                </a:lvl4pPr>
                <a:lvl5pPr marL="2057400" indent="-228600">
                  <a:defRPr sz="2400">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4" charset="-128"/>
                  </a:defRPr>
                </a:lvl9pPr>
              </a:lstStyle>
              <a:p>
                <a:r>
                  <a:rPr lang="fr-FR" altLang="fr-FR" sz="8000">
                    <a:solidFill>
                      <a:srgbClr val="0D458C"/>
                    </a:solidFill>
                    <a:latin typeface="Arial Black" pitchFamily="34" charset="0"/>
                  </a:rPr>
                  <a:t>Brest</a:t>
                </a:r>
                <a:endParaRPr lang="fr-FR" altLang="fr-FR" sz="7200">
                  <a:latin typeface="Arial Black" pitchFamily="34" charset="0"/>
                </a:endParaRPr>
              </a:p>
            </p:txBody>
          </p:sp>
          <p:sp>
            <p:nvSpPr>
              <p:cNvPr id="2061" name="Rectangle 27"/>
              <p:cNvSpPr>
                <a:spLocks noChangeArrowheads="1"/>
              </p:cNvSpPr>
              <p:nvPr/>
            </p:nvSpPr>
            <p:spPr bwMode="auto">
              <a:xfrm>
                <a:off x="1908175" y="2781300"/>
                <a:ext cx="19907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ltLang="fr-FR" sz="3200" b="1"/>
                  <a:t> FRANCE</a:t>
                </a:r>
              </a:p>
            </p:txBody>
          </p:sp>
          <p:pic>
            <p:nvPicPr>
              <p:cNvPr id="2062" name="Picture 4" descr="http://www.lequartzcongres.com/medias/original/4f226ce2a114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064375" y="2597150"/>
                <a:ext cx="1230313" cy="122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5" name="Text Box 12"/>
          <p:cNvSpPr txBox="1">
            <a:spLocks noChangeArrowheads="1"/>
          </p:cNvSpPr>
          <p:nvPr/>
        </p:nvSpPr>
        <p:spPr bwMode="auto">
          <a:xfrm>
            <a:off x="2886983" y="6176143"/>
            <a:ext cx="5705713"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24" charset="-128"/>
              </a:defRPr>
            </a:lvl1pPr>
            <a:lvl2pPr marL="742950" indent="-285750">
              <a:defRPr sz="2400">
                <a:solidFill>
                  <a:schemeClr val="tx1"/>
                </a:solidFill>
                <a:latin typeface="Arial" charset="0"/>
                <a:ea typeface="ＭＳ Ｐゴシック" pitchFamily="124" charset="-128"/>
              </a:defRPr>
            </a:lvl2pPr>
            <a:lvl3pPr marL="1143000" indent="-228600">
              <a:defRPr sz="2400">
                <a:solidFill>
                  <a:schemeClr val="tx1"/>
                </a:solidFill>
                <a:latin typeface="Arial" charset="0"/>
                <a:ea typeface="ＭＳ Ｐゴシック" pitchFamily="124" charset="-128"/>
              </a:defRPr>
            </a:lvl3pPr>
            <a:lvl4pPr marL="1600200" indent="-228600">
              <a:defRPr sz="2400">
                <a:solidFill>
                  <a:schemeClr val="tx1"/>
                </a:solidFill>
                <a:latin typeface="Arial" charset="0"/>
                <a:ea typeface="ＭＳ Ｐゴシック" pitchFamily="124" charset="-128"/>
              </a:defRPr>
            </a:lvl4pPr>
            <a:lvl5pPr marL="2057400" indent="-228600">
              <a:defRPr sz="2400">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4" charset="-128"/>
              </a:defRPr>
            </a:lvl9pPr>
          </a:lstStyle>
          <a:p>
            <a:pPr>
              <a:lnSpc>
                <a:spcPct val="90000"/>
              </a:lnSpc>
            </a:pPr>
            <a:r>
              <a:rPr lang="fr-FR" altLang="fr-FR" sz="2800" b="1" dirty="0" smtClean="0">
                <a:solidFill>
                  <a:srgbClr val="FF0000"/>
                </a:solidFill>
                <a:latin typeface="Arial Narrow Bold" pitchFamily="124" charset="0"/>
              </a:rPr>
              <a:t>http://iccc2016.sciencesconf.org</a:t>
            </a:r>
            <a:endParaRPr lang="fr-FR" altLang="fr-FR" sz="2800" b="1" dirty="0">
              <a:solidFill>
                <a:srgbClr val="FF0000"/>
              </a:solidFill>
            </a:endParaRPr>
          </a:p>
        </p:txBody>
      </p:sp>
    </p:spTree>
    <p:extLst>
      <p:ext uri="{BB962C8B-B14F-4D97-AF65-F5344CB8AC3E}">
        <p14:creationId xmlns:p14="http://schemas.microsoft.com/office/powerpoint/2010/main" xmlns="" val="3110793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9175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4931" y="137041"/>
            <a:ext cx="3568898" cy="96807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78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5694" y="2042110"/>
            <a:ext cx="3067372" cy="2088148"/>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Oval 13"/>
          <p:cNvSpPr>
            <a:spLocks noChangeArrowheads="1"/>
          </p:cNvSpPr>
          <p:nvPr/>
        </p:nvSpPr>
        <p:spPr bwMode="auto">
          <a:xfrm>
            <a:off x="2543217" y="442988"/>
            <a:ext cx="1001712" cy="465004"/>
          </a:xfrm>
          <a:prstGeom prst="ellipse">
            <a:avLst/>
          </a:prstGeom>
          <a:noFill/>
          <a:ln w="18000">
            <a:solidFill>
              <a:srgbClr val="00808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fr-FR">
              <a:solidFill>
                <a:srgbClr val="000000"/>
              </a:solidFill>
            </a:endParaRPr>
          </a:p>
        </p:txBody>
      </p:sp>
      <p:sp>
        <p:nvSpPr>
          <p:cNvPr id="16" name="Text Box 14"/>
          <p:cNvSpPr txBox="1">
            <a:spLocks noChangeArrowheads="1"/>
          </p:cNvSpPr>
          <p:nvPr/>
        </p:nvSpPr>
        <p:spPr bwMode="auto">
          <a:xfrm>
            <a:off x="1398230" y="928384"/>
            <a:ext cx="471488" cy="427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6168" rIns="90000" bIns="45000"/>
          <a:lstStyle/>
          <a:p>
            <a:r>
              <a:rPr lang="fr-FR" b="1" dirty="0">
                <a:solidFill>
                  <a:srgbClr val="000000"/>
                </a:solidFill>
              </a:rPr>
              <a:t>L</a:t>
            </a:r>
            <a:r>
              <a:rPr lang="fr-FR" b="1" baseline="33000" dirty="0">
                <a:solidFill>
                  <a:srgbClr val="000000"/>
                </a:solidFill>
              </a:rPr>
              <a:t>2</a:t>
            </a:r>
          </a:p>
        </p:txBody>
      </p:sp>
      <p:sp>
        <p:nvSpPr>
          <p:cNvPr id="2" name="Rectangle 1"/>
          <p:cNvSpPr/>
          <p:nvPr/>
        </p:nvSpPr>
        <p:spPr>
          <a:xfrm>
            <a:off x="4663906" y="225075"/>
            <a:ext cx="2520279" cy="435825"/>
          </a:xfrm>
          <a:prstGeom prst="rect">
            <a:avLst/>
          </a:prstGeom>
        </p:spPr>
        <p:txBody>
          <a:bodyPr wrap="square">
            <a:spAutoFit/>
          </a:bodyPr>
          <a:lstStyle/>
          <a:p>
            <a:pPr defTabSz="179388" hangingPunct="0">
              <a:lnSpc>
                <a:spcPct val="93000"/>
              </a:lnSpc>
              <a:buClr>
                <a:srgbClr val="000000"/>
              </a:buClr>
              <a:buSzPct val="100000"/>
            </a:pPr>
            <a:r>
              <a:rPr lang="fr-FR" dirty="0" smtClean="0">
                <a:solidFill>
                  <a:srgbClr val="000000"/>
                </a:solidFill>
                <a:latin typeface="Times New Roman" pitchFamily="16" charset="0"/>
                <a:cs typeface="DejaVu Sans" charset="0"/>
              </a:rPr>
              <a:t>Ln(</a:t>
            </a:r>
            <a:r>
              <a:rPr lang="fr-FR" dirty="0" err="1" smtClean="0">
                <a:solidFill>
                  <a:srgbClr val="FF0000"/>
                </a:solidFill>
                <a:latin typeface="Times New Roman" pitchFamily="16" charset="0"/>
                <a:cs typeface="DejaVu Sans" charset="0"/>
              </a:rPr>
              <a:t>hfac</a:t>
            </a:r>
            <a:r>
              <a:rPr lang="fr-FR" dirty="0" smtClean="0">
                <a:solidFill>
                  <a:srgbClr val="000000"/>
                </a:solidFill>
                <a:latin typeface="Times New Roman" pitchFamily="16" charset="0"/>
                <a:cs typeface="DejaVu Sans" charset="0"/>
              </a:rPr>
              <a:t>)</a:t>
            </a:r>
            <a:r>
              <a:rPr lang="fr-FR" baseline="-33000" dirty="0" smtClean="0">
                <a:solidFill>
                  <a:srgbClr val="000000"/>
                </a:solidFill>
                <a:latin typeface="Times New Roman" pitchFamily="16" charset="0"/>
                <a:cs typeface="DejaVu Sans" charset="0"/>
              </a:rPr>
              <a:t>3</a:t>
            </a:r>
            <a:r>
              <a:rPr lang="fr-FR" dirty="0" smtClean="0">
                <a:solidFill>
                  <a:srgbClr val="000000"/>
                </a:solidFill>
                <a:latin typeface="Times New Roman" pitchFamily="16" charset="0"/>
                <a:cs typeface="Times New Roman" pitchFamily="16" charset="0"/>
              </a:rPr>
              <a:t>•2H</a:t>
            </a:r>
            <a:r>
              <a:rPr lang="fr-FR" baseline="-33000" dirty="0" smtClean="0">
                <a:solidFill>
                  <a:srgbClr val="000000"/>
                </a:solidFill>
                <a:latin typeface="Times New Roman" pitchFamily="16" charset="0"/>
                <a:cs typeface="Times New Roman" pitchFamily="16" charset="0"/>
              </a:rPr>
              <a:t>2</a:t>
            </a:r>
            <a:r>
              <a:rPr lang="fr-FR" dirty="0" smtClean="0">
                <a:solidFill>
                  <a:srgbClr val="000000"/>
                </a:solidFill>
                <a:latin typeface="Times New Roman" pitchFamily="16" charset="0"/>
                <a:cs typeface="Times New Roman" pitchFamily="16" charset="0"/>
              </a:rPr>
              <a:t>O</a:t>
            </a:r>
            <a:endParaRPr lang="fr-FR" dirty="0">
              <a:solidFill>
                <a:srgbClr val="000000"/>
              </a:solidFill>
              <a:latin typeface="Times New Roman" pitchFamily="16" charset="0"/>
              <a:cs typeface="Times New Roman" pitchFamily="16" charset="0"/>
            </a:endParaRPr>
          </a:p>
        </p:txBody>
      </p:sp>
      <p:sp>
        <p:nvSpPr>
          <p:cNvPr id="8" name="Text Box 14"/>
          <p:cNvSpPr txBox="1">
            <a:spLocks noChangeArrowheads="1"/>
          </p:cNvSpPr>
          <p:nvPr/>
        </p:nvSpPr>
        <p:spPr bwMode="auto">
          <a:xfrm>
            <a:off x="4008185" y="11256"/>
            <a:ext cx="780691" cy="8634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6168" rIns="90000" bIns="45000"/>
          <a:lstStyle/>
          <a:p>
            <a:r>
              <a:rPr lang="fr-FR" sz="4400" b="1" dirty="0" smtClean="0">
                <a:solidFill>
                  <a:srgbClr val="000000"/>
                </a:solidFill>
                <a:latin typeface="Cambria Math" pitchFamily="18" charset="0"/>
                <a:ea typeface="Cambria Math" pitchFamily="18" charset="0"/>
              </a:rPr>
              <a:t>+</a:t>
            </a:r>
            <a:endParaRPr lang="fr-FR" sz="4400" b="1" baseline="33000" dirty="0">
              <a:solidFill>
                <a:srgbClr val="000000"/>
              </a:solidFill>
              <a:latin typeface="Cambria Math" pitchFamily="18" charset="0"/>
              <a:ea typeface="Cambria Math" pitchFamily="18" charset="0"/>
            </a:endParaRPr>
          </a:p>
        </p:txBody>
      </p:sp>
      <p:sp>
        <p:nvSpPr>
          <p:cNvPr id="3" name="Flèche droite rayée 2"/>
          <p:cNvSpPr/>
          <p:nvPr/>
        </p:nvSpPr>
        <p:spPr>
          <a:xfrm rot="5400000">
            <a:off x="6857017" y="475113"/>
            <a:ext cx="1246964" cy="5926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 name="Rectangle 3"/>
          <p:cNvSpPr/>
          <p:nvPr/>
        </p:nvSpPr>
        <p:spPr>
          <a:xfrm>
            <a:off x="4577576" y="1355422"/>
            <a:ext cx="4323363" cy="461665"/>
          </a:xfrm>
          <a:prstGeom prst="rect">
            <a:avLst/>
          </a:prstGeom>
        </p:spPr>
        <p:txBody>
          <a:bodyPr wrap="none">
            <a:spAutoFit/>
          </a:bodyPr>
          <a:lstStyle/>
          <a:p>
            <a:r>
              <a:rPr lang="fr-FR" dirty="0" smtClean="0">
                <a:solidFill>
                  <a:srgbClr val="000000"/>
                </a:solidFill>
                <a:latin typeface="Times New Roman" pitchFamily="16" charset="0"/>
                <a:cs typeface="DejaVu Sans" charset="0"/>
              </a:rPr>
              <a:t>Ln(</a:t>
            </a:r>
            <a:r>
              <a:rPr lang="fr-FR" dirty="0" err="1" smtClean="0">
                <a:solidFill>
                  <a:srgbClr val="000000"/>
                </a:solidFill>
                <a:latin typeface="Times New Roman" pitchFamily="16" charset="0"/>
                <a:cs typeface="DejaVu Sans" charset="0"/>
              </a:rPr>
              <a:t>hfac</a:t>
            </a:r>
            <a:r>
              <a:rPr lang="fr-FR" dirty="0" smtClean="0">
                <a:solidFill>
                  <a:srgbClr val="000000"/>
                </a:solidFill>
                <a:latin typeface="Times New Roman" pitchFamily="16" charset="0"/>
                <a:cs typeface="DejaVu Sans" charset="0"/>
              </a:rPr>
              <a:t>)</a:t>
            </a:r>
            <a:r>
              <a:rPr lang="fr-FR" baseline="-33000" dirty="0" smtClean="0">
                <a:solidFill>
                  <a:srgbClr val="000000"/>
                </a:solidFill>
                <a:latin typeface="Times New Roman" pitchFamily="16" charset="0"/>
                <a:cs typeface="DejaVu Sans" charset="0"/>
              </a:rPr>
              <a:t>3</a:t>
            </a:r>
            <a:r>
              <a:rPr lang="fr-FR" dirty="0" smtClean="0">
                <a:solidFill>
                  <a:srgbClr val="000000"/>
                </a:solidFill>
                <a:latin typeface="Times New Roman" pitchFamily="16" charset="0"/>
                <a:cs typeface="Times New Roman" pitchFamily="16" charset="0"/>
              </a:rPr>
              <a:t>L</a:t>
            </a:r>
            <a:r>
              <a:rPr lang="fr-FR" baseline="30000" dirty="0" smtClean="0">
                <a:solidFill>
                  <a:srgbClr val="000000"/>
                </a:solidFill>
                <a:latin typeface="Times New Roman" pitchFamily="16" charset="0"/>
                <a:cs typeface="Times New Roman" pitchFamily="16" charset="0"/>
              </a:rPr>
              <a:t>2</a:t>
            </a:r>
            <a:r>
              <a:rPr lang="fr-FR" dirty="0">
                <a:solidFill>
                  <a:srgbClr val="000000"/>
                </a:solidFill>
                <a:latin typeface="Times New Roman" pitchFamily="16" charset="0"/>
                <a:cs typeface="Times New Roman" pitchFamily="16" charset="0"/>
              </a:rPr>
              <a:t>; </a:t>
            </a:r>
            <a:r>
              <a:rPr lang="fr-FR" dirty="0" err="1">
                <a:solidFill>
                  <a:srgbClr val="000000"/>
                </a:solidFill>
                <a:latin typeface="Times New Roman" pitchFamily="16" charset="0"/>
                <a:cs typeface="Times New Roman" pitchFamily="16" charset="0"/>
              </a:rPr>
              <a:t>Ln</a:t>
            </a:r>
            <a:r>
              <a:rPr lang="fr-FR" baseline="33000" dirty="0" err="1">
                <a:solidFill>
                  <a:srgbClr val="000000"/>
                </a:solidFill>
                <a:latin typeface="Times New Roman" pitchFamily="16" charset="0"/>
                <a:cs typeface="Times New Roman" pitchFamily="16" charset="0"/>
              </a:rPr>
              <a:t>III</a:t>
            </a:r>
            <a:r>
              <a:rPr lang="fr-FR" dirty="0">
                <a:solidFill>
                  <a:srgbClr val="000000"/>
                </a:solidFill>
                <a:latin typeface="Times New Roman" pitchFamily="16" charset="0"/>
                <a:cs typeface="Times New Roman" pitchFamily="16" charset="0"/>
              </a:rPr>
              <a:t> = Y, Dy, Er, </a:t>
            </a:r>
            <a:r>
              <a:rPr lang="fr-FR" dirty="0" smtClean="0">
                <a:solidFill>
                  <a:srgbClr val="000000"/>
                </a:solidFill>
                <a:latin typeface="Times New Roman" pitchFamily="16" charset="0"/>
                <a:cs typeface="Times New Roman" pitchFamily="16" charset="0"/>
              </a:rPr>
              <a:t>Yb</a:t>
            </a:r>
            <a:endParaRPr lang="fr-FR" dirty="0">
              <a:solidFill>
                <a:srgbClr val="000000"/>
              </a:solidFill>
              <a:latin typeface="Times New Roman" pitchFamily="16" charset="0"/>
              <a:cs typeface="Times New Roman" pitchFamily="16" charset="0"/>
            </a:endParaRPr>
          </a:p>
        </p:txBody>
      </p:sp>
      <p:pic>
        <p:nvPicPr>
          <p:cNvPr id="29" name="Picture 6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34458" y="4264888"/>
            <a:ext cx="1336271" cy="125850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Rectangle 5"/>
          <p:cNvSpPr/>
          <p:nvPr/>
        </p:nvSpPr>
        <p:spPr>
          <a:xfrm>
            <a:off x="224931" y="5644157"/>
            <a:ext cx="3507692" cy="646331"/>
          </a:xfrm>
          <a:prstGeom prst="rect">
            <a:avLst/>
          </a:prstGeom>
        </p:spPr>
        <p:txBody>
          <a:bodyPr wrap="none">
            <a:spAutoFit/>
          </a:bodyPr>
          <a:lstStyle/>
          <a:p>
            <a:r>
              <a:rPr lang="fr-FR" dirty="0" err="1" smtClean="0">
                <a:solidFill>
                  <a:srgbClr val="000000"/>
                </a:solidFill>
                <a:latin typeface="Times New Roman" pitchFamily="16" charset="0"/>
                <a:cs typeface="DejaVu Sans" charset="0"/>
              </a:rPr>
              <a:t>Deformed</a:t>
            </a:r>
            <a:r>
              <a:rPr lang="fr-FR" sz="3600" dirty="0" smtClean="0">
                <a:solidFill>
                  <a:srgbClr val="000000"/>
                </a:solidFill>
                <a:latin typeface="Times New Roman" pitchFamily="16" charset="0"/>
                <a:cs typeface="DejaVu Sans" charset="0"/>
              </a:rPr>
              <a:t> C</a:t>
            </a:r>
            <a:r>
              <a:rPr lang="fr-FR" sz="3600" baseline="-25000" dirty="0" smtClean="0">
                <a:solidFill>
                  <a:srgbClr val="000000"/>
                </a:solidFill>
                <a:latin typeface="Times New Roman" pitchFamily="16" charset="0"/>
                <a:cs typeface="DejaVu Sans" charset="0"/>
              </a:rPr>
              <a:t>2v</a:t>
            </a:r>
            <a:r>
              <a:rPr lang="fr-FR" sz="3600" dirty="0" smtClean="0">
                <a:solidFill>
                  <a:srgbClr val="000000"/>
                </a:solidFill>
                <a:latin typeface="Times New Roman" pitchFamily="16" charset="0"/>
                <a:cs typeface="DejaVu Sans" charset="0"/>
              </a:rPr>
              <a:t> </a:t>
            </a:r>
            <a:r>
              <a:rPr lang="fr-FR" dirty="0" err="1" smtClean="0">
                <a:solidFill>
                  <a:srgbClr val="000000"/>
                </a:solidFill>
                <a:latin typeface="Times New Roman" pitchFamily="16" charset="0"/>
                <a:cs typeface="DejaVu Sans" charset="0"/>
              </a:rPr>
              <a:t>symmetry</a:t>
            </a:r>
            <a:endParaRPr lang="fr-FR" baseline="-25000" dirty="0">
              <a:solidFill>
                <a:srgbClr val="000000"/>
              </a:solidFill>
            </a:endParaRPr>
          </a:p>
        </p:txBody>
      </p:sp>
      <p:grpSp>
        <p:nvGrpSpPr>
          <p:cNvPr id="9" name="Groupe 8"/>
          <p:cNvGrpSpPr/>
          <p:nvPr/>
        </p:nvGrpSpPr>
        <p:grpSpPr>
          <a:xfrm>
            <a:off x="4475559" y="2042110"/>
            <a:ext cx="4527401" cy="4186822"/>
            <a:chOff x="4475559" y="2042110"/>
            <a:chExt cx="4527401" cy="4186822"/>
          </a:xfrm>
        </p:grpSpPr>
        <p:pic>
          <p:nvPicPr>
            <p:cNvPr id="778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71516" y="3899609"/>
              <a:ext cx="2970637" cy="198905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4898056" y="5644157"/>
              <a:ext cx="3504486" cy="584775"/>
            </a:xfrm>
            <a:prstGeom prst="rect">
              <a:avLst/>
            </a:prstGeom>
          </p:spPr>
          <p:txBody>
            <a:bodyPr wrap="none">
              <a:spAutoFit/>
            </a:bodyPr>
            <a:lstStyle/>
            <a:p>
              <a:r>
                <a:rPr lang="fr-FR" sz="3200" dirty="0" err="1">
                  <a:solidFill>
                    <a:srgbClr val="000000"/>
                  </a:solidFill>
                </a:rPr>
                <a:t>O</a:t>
              </a:r>
              <a:r>
                <a:rPr lang="fr-FR" sz="3200" baseline="-25000" dirty="0" err="1">
                  <a:solidFill>
                    <a:srgbClr val="000000"/>
                  </a:solidFill>
                </a:rPr>
                <a:t>hfac</a:t>
              </a:r>
              <a:r>
                <a:rPr lang="fr-FR" sz="3200" dirty="0">
                  <a:solidFill>
                    <a:srgbClr val="000000"/>
                  </a:solidFill>
                </a:rPr>
                <a:t>…H</a:t>
              </a:r>
              <a:r>
                <a:rPr lang="fr-FR" sz="3200" baseline="-25000" dirty="0">
                  <a:solidFill>
                    <a:srgbClr val="000000"/>
                  </a:solidFill>
                </a:rPr>
                <a:t>NH</a:t>
              </a:r>
              <a:r>
                <a:rPr lang="fr-FR" sz="3200" dirty="0">
                  <a:solidFill>
                    <a:srgbClr val="000000"/>
                  </a:solidFill>
                </a:rPr>
                <a:t> </a:t>
              </a:r>
              <a:r>
                <a:rPr lang="fr-FR" sz="3200">
                  <a:solidFill>
                    <a:srgbClr val="000000"/>
                  </a:solidFill>
                </a:rPr>
                <a:t>= </a:t>
              </a:r>
              <a:r>
                <a:rPr lang="fr-FR" sz="3200" smtClean="0">
                  <a:solidFill>
                    <a:srgbClr val="000000"/>
                  </a:solidFill>
                </a:rPr>
                <a:t>2.93Å</a:t>
              </a:r>
              <a:endParaRPr lang="fr-FR" sz="3200" dirty="0">
                <a:solidFill>
                  <a:srgbClr val="000000"/>
                </a:solidFill>
              </a:endParaRPr>
            </a:p>
          </p:txBody>
        </p:sp>
        <p:pic>
          <p:nvPicPr>
            <p:cNvPr id="89090"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475559" y="2042110"/>
              <a:ext cx="4527401" cy="1824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81510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grpId="0" nodeType="withEffect">
                                  <p:stCondLst>
                                    <p:cond delay="0"/>
                                  </p:stCondLst>
                                  <p:childTnLst>
                                    <p:set>
                                      <p:cBhvr additive="repl">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13"/>
          <p:cNvSpPr>
            <a:spLocks noChangeArrowheads="1"/>
          </p:cNvSpPr>
          <p:nvPr/>
        </p:nvSpPr>
        <p:spPr bwMode="auto">
          <a:xfrm>
            <a:off x="551221" y="1916832"/>
            <a:ext cx="7950904" cy="954107"/>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fr-FR" sz="2800" dirty="0" err="1" smtClean="0">
                <a:solidFill>
                  <a:srgbClr val="FFFF00"/>
                </a:solidFill>
              </a:rPr>
              <a:t>Correlation</a:t>
            </a:r>
            <a:r>
              <a:rPr lang="fr-FR" sz="2800" dirty="0" smtClean="0">
                <a:solidFill>
                  <a:srgbClr val="FFFF00"/>
                </a:solidFill>
              </a:rPr>
              <a:t> </a:t>
            </a:r>
            <a:r>
              <a:rPr lang="fr-FR" sz="2800" dirty="0" err="1" smtClean="0">
                <a:solidFill>
                  <a:srgbClr val="FFFF00"/>
                </a:solidFill>
              </a:rPr>
              <a:t>Between</a:t>
            </a:r>
            <a:r>
              <a:rPr lang="fr-FR" sz="2800" dirty="0" smtClean="0">
                <a:solidFill>
                  <a:srgbClr val="FFFF00"/>
                </a:solidFill>
              </a:rPr>
              <a:t> </a:t>
            </a:r>
            <a:r>
              <a:rPr lang="fr-FR" sz="2800" dirty="0" err="1" smtClean="0">
                <a:solidFill>
                  <a:srgbClr val="FFFF00"/>
                </a:solidFill>
              </a:rPr>
              <a:t>Magnetism</a:t>
            </a:r>
            <a:r>
              <a:rPr lang="fr-FR" sz="2800" dirty="0" smtClean="0">
                <a:solidFill>
                  <a:srgbClr val="FFFF00"/>
                </a:solidFill>
              </a:rPr>
              <a:t> and Luminescence</a:t>
            </a:r>
            <a:r>
              <a:rPr lang="en-GB" sz="2800" dirty="0" smtClean="0">
                <a:solidFill>
                  <a:srgbClr val="FFFF00"/>
                </a:solidFill>
              </a:rPr>
              <a:t> in Redox Active Single Molecule Magnet. </a:t>
            </a:r>
            <a:endParaRPr lang="fr-FR" sz="2800" dirty="0" smtClean="0">
              <a:solidFill>
                <a:srgbClr val="FFFF00"/>
              </a:solidFill>
            </a:endParaRPr>
          </a:p>
        </p:txBody>
      </p:sp>
      <p:pic>
        <p:nvPicPr>
          <p:cNvPr id="29705" name="Picture 2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5408" y="81515"/>
            <a:ext cx="1720850" cy="633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6" name="Picture 2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94233" y="123031"/>
            <a:ext cx="1804987"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7" name="Picture 2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70089" y="170084"/>
            <a:ext cx="108585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e 1"/>
          <p:cNvGrpSpPr/>
          <p:nvPr/>
        </p:nvGrpSpPr>
        <p:grpSpPr>
          <a:xfrm>
            <a:off x="2771800" y="3202643"/>
            <a:ext cx="5409818" cy="3282206"/>
            <a:chOff x="1546627" y="3099122"/>
            <a:chExt cx="5409818" cy="3282206"/>
          </a:xfrm>
        </p:grpSpPr>
        <p:sp>
          <p:nvSpPr>
            <p:cNvPr id="7" name="Ellipse 6"/>
            <p:cNvSpPr/>
            <p:nvPr/>
          </p:nvSpPr>
          <p:spPr>
            <a:xfrm>
              <a:off x="2182928" y="3099122"/>
              <a:ext cx="4253289" cy="32822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Rectangle 7"/>
            <p:cNvSpPr/>
            <p:nvPr/>
          </p:nvSpPr>
          <p:spPr>
            <a:xfrm>
              <a:off x="1863715" y="3275693"/>
              <a:ext cx="1556157" cy="3693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Rectangle 9"/>
            <p:cNvSpPr/>
            <p:nvPr/>
          </p:nvSpPr>
          <p:spPr>
            <a:xfrm>
              <a:off x="5255346" y="5418414"/>
              <a:ext cx="1701099" cy="4288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Rectangle 10"/>
            <p:cNvSpPr/>
            <p:nvPr/>
          </p:nvSpPr>
          <p:spPr>
            <a:xfrm>
              <a:off x="1546627" y="5502176"/>
              <a:ext cx="2089269" cy="3450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p:nvSpPr>
          <p:spPr>
            <a:xfrm>
              <a:off x="5089937" y="3284984"/>
              <a:ext cx="1570295" cy="324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Text Box 4"/>
            <p:cNvSpPr txBox="1">
              <a:spLocks noChangeArrowheads="1"/>
            </p:cNvSpPr>
            <p:nvPr/>
          </p:nvSpPr>
          <p:spPr bwMode="auto">
            <a:xfrm>
              <a:off x="1986554" y="3232627"/>
              <a:ext cx="146706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800" b="1" dirty="0" err="1" smtClean="0">
                  <a:solidFill>
                    <a:srgbClr val="0000FF"/>
                  </a:solidFill>
                </a:rPr>
                <a:t>Conductivity</a:t>
              </a:r>
              <a:endParaRPr lang="fr-FR" sz="1800" b="1" dirty="0">
                <a:solidFill>
                  <a:srgbClr val="0000FF"/>
                </a:solidFill>
              </a:endParaRPr>
            </a:p>
          </p:txBody>
        </p:sp>
        <p:sp>
          <p:nvSpPr>
            <p:cNvPr id="14" name="Text Box 6"/>
            <p:cNvSpPr txBox="1">
              <a:spLocks noChangeArrowheads="1"/>
            </p:cNvSpPr>
            <p:nvPr/>
          </p:nvSpPr>
          <p:spPr bwMode="auto">
            <a:xfrm>
              <a:off x="1618109" y="5435932"/>
              <a:ext cx="170014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800" b="1" dirty="0">
                  <a:solidFill>
                    <a:srgbClr val="0000FF"/>
                  </a:solidFill>
                </a:rPr>
                <a:t>Spin cross-over</a:t>
              </a:r>
            </a:p>
          </p:txBody>
        </p:sp>
        <p:sp>
          <p:nvSpPr>
            <p:cNvPr id="15" name="Text Box 12"/>
            <p:cNvSpPr txBox="1">
              <a:spLocks noChangeArrowheads="1"/>
            </p:cNvSpPr>
            <p:nvPr/>
          </p:nvSpPr>
          <p:spPr bwMode="auto">
            <a:xfrm>
              <a:off x="5220072" y="5445224"/>
              <a:ext cx="1582484"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800" b="1" dirty="0">
                  <a:solidFill>
                    <a:srgbClr val="0000FF"/>
                  </a:solidFill>
                </a:rPr>
                <a:t>Luminescence</a:t>
              </a:r>
            </a:p>
          </p:txBody>
        </p:sp>
        <p:sp>
          <p:nvSpPr>
            <p:cNvPr id="16" name="Line 8"/>
            <p:cNvSpPr>
              <a:spLocks noChangeShapeType="1"/>
            </p:cNvSpPr>
            <p:nvPr/>
          </p:nvSpPr>
          <p:spPr bwMode="auto">
            <a:xfrm>
              <a:off x="3192078" y="3645024"/>
              <a:ext cx="766499" cy="63301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800">
                <a:solidFill>
                  <a:srgbClr val="0000FF"/>
                </a:solidFill>
              </a:endParaRPr>
            </a:p>
          </p:txBody>
        </p:sp>
        <p:sp>
          <p:nvSpPr>
            <p:cNvPr id="17" name="Line 8"/>
            <p:cNvSpPr>
              <a:spLocks noChangeShapeType="1"/>
            </p:cNvSpPr>
            <p:nvPr/>
          </p:nvSpPr>
          <p:spPr bwMode="auto">
            <a:xfrm flipH="1">
              <a:off x="4955231" y="3645024"/>
              <a:ext cx="648071" cy="6397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800">
                <a:solidFill>
                  <a:srgbClr val="0000FF"/>
                </a:solidFill>
              </a:endParaRPr>
            </a:p>
          </p:txBody>
        </p:sp>
        <p:sp>
          <p:nvSpPr>
            <p:cNvPr id="18" name="Line 8"/>
            <p:cNvSpPr>
              <a:spLocks noChangeShapeType="1"/>
            </p:cNvSpPr>
            <p:nvPr/>
          </p:nvSpPr>
          <p:spPr bwMode="auto">
            <a:xfrm flipV="1">
              <a:off x="3192077" y="4797152"/>
              <a:ext cx="766500" cy="6172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800">
                <a:solidFill>
                  <a:srgbClr val="0000FF"/>
                </a:solidFill>
              </a:endParaRPr>
            </a:p>
          </p:txBody>
        </p:sp>
        <p:sp>
          <p:nvSpPr>
            <p:cNvPr id="19" name="Line 8"/>
            <p:cNvSpPr>
              <a:spLocks noChangeShapeType="1"/>
            </p:cNvSpPr>
            <p:nvPr/>
          </p:nvSpPr>
          <p:spPr bwMode="auto">
            <a:xfrm flipH="1" flipV="1">
              <a:off x="5039619" y="4858603"/>
              <a:ext cx="720079" cy="51536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800">
                <a:solidFill>
                  <a:srgbClr val="0000FF"/>
                </a:solidFill>
              </a:endParaRPr>
            </a:p>
          </p:txBody>
        </p:sp>
        <p:sp>
          <p:nvSpPr>
            <p:cNvPr id="20" name="Rectangle 19"/>
            <p:cNvSpPr/>
            <p:nvPr/>
          </p:nvSpPr>
          <p:spPr>
            <a:xfrm>
              <a:off x="2859828" y="4278040"/>
              <a:ext cx="3020379" cy="519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1" name="Text Box 7"/>
            <p:cNvSpPr txBox="1">
              <a:spLocks noChangeArrowheads="1"/>
            </p:cNvSpPr>
            <p:nvPr/>
          </p:nvSpPr>
          <p:spPr bwMode="auto">
            <a:xfrm>
              <a:off x="2859828" y="4310510"/>
              <a:ext cx="274305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800" b="1" dirty="0" err="1">
                  <a:solidFill>
                    <a:srgbClr val="0000FF"/>
                  </a:solidFill>
                </a:rPr>
                <a:t>Multifunctional</a:t>
              </a:r>
              <a:r>
                <a:rPr lang="fr-FR" sz="1800" b="1" dirty="0">
                  <a:solidFill>
                    <a:srgbClr val="0000FF"/>
                  </a:solidFill>
                </a:rPr>
                <a:t> </a:t>
              </a:r>
              <a:r>
                <a:rPr lang="fr-FR" sz="1800" b="1" dirty="0" err="1">
                  <a:solidFill>
                    <a:srgbClr val="0000FF"/>
                  </a:solidFill>
                </a:rPr>
                <a:t>Materials</a:t>
              </a:r>
              <a:endParaRPr lang="fr-FR" sz="1800" b="1" dirty="0">
                <a:solidFill>
                  <a:srgbClr val="0000FF"/>
                </a:solidFill>
              </a:endParaRPr>
            </a:p>
          </p:txBody>
        </p:sp>
        <p:sp>
          <p:nvSpPr>
            <p:cNvPr id="9" name="Text Box 5"/>
            <p:cNvSpPr txBox="1">
              <a:spLocks noChangeArrowheads="1"/>
            </p:cNvSpPr>
            <p:nvPr/>
          </p:nvSpPr>
          <p:spPr bwMode="auto">
            <a:xfrm>
              <a:off x="5231318" y="3262374"/>
              <a:ext cx="12875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800" b="1" dirty="0" err="1" smtClean="0">
                  <a:solidFill>
                    <a:srgbClr val="0000FF"/>
                  </a:solidFill>
                </a:rPr>
                <a:t>Magnetism</a:t>
              </a:r>
              <a:endParaRPr lang="fr-FR" sz="1800" b="1" dirty="0">
                <a:solidFill>
                  <a:srgbClr val="0000FF"/>
                </a:solidFill>
              </a:endParaRPr>
            </a:p>
          </p:txBody>
        </p:sp>
      </p:grpSp>
      <p:sp>
        <p:nvSpPr>
          <p:cNvPr id="3" name="ZoneTexte 2"/>
          <p:cNvSpPr txBox="1"/>
          <p:nvPr/>
        </p:nvSpPr>
        <p:spPr>
          <a:xfrm>
            <a:off x="494224" y="4246380"/>
            <a:ext cx="2258952" cy="461665"/>
          </a:xfrm>
          <a:prstGeom prst="rect">
            <a:avLst/>
          </a:prstGeom>
          <a:noFill/>
        </p:spPr>
        <p:txBody>
          <a:bodyPr wrap="none" rtlCol="0">
            <a:spAutoFit/>
          </a:bodyPr>
          <a:lstStyle/>
          <a:p>
            <a:r>
              <a:rPr lang="fr-FR" dirty="0" err="1" smtClean="0"/>
              <a:t>Lahcène</a:t>
            </a:r>
            <a:r>
              <a:rPr lang="fr-FR" dirty="0" smtClean="0"/>
              <a:t> </a:t>
            </a:r>
            <a:r>
              <a:rPr lang="fr-FR" dirty="0" err="1" smtClean="0"/>
              <a:t>Ouahab</a:t>
            </a:r>
            <a:endParaRPr lang="fr-FR" dirty="0"/>
          </a:p>
        </p:txBody>
      </p:sp>
      <p:sp>
        <p:nvSpPr>
          <p:cNvPr id="4" name="ZoneTexte 3"/>
          <p:cNvSpPr txBox="1"/>
          <p:nvPr/>
        </p:nvSpPr>
        <p:spPr>
          <a:xfrm>
            <a:off x="1956258" y="1018751"/>
            <a:ext cx="5399235" cy="461665"/>
          </a:xfrm>
          <a:prstGeom prst="rect">
            <a:avLst/>
          </a:prstGeom>
          <a:noFill/>
        </p:spPr>
        <p:txBody>
          <a:bodyPr wrap="none" rtlCol="0">
            <a:spAutoFit/>
          </a:bodyPr>
          <a:lstStyle/>
          <a:p>
            <a:r>
              <a:rPr lang="fr-FR" dirty="0" smtClean="0"/>
              <a:t>UMR 6226 </a:t>
            </a:r>
            <a:r>
              <a:rPr lang="fr-FR" dirty="0" err="1" smtClean="0"/>
              <a:t>CNRS_Université</a:t>
            </a:r>
            <a:r>
              <a:rPr lang="fr-FR" dirty="0" smtClean="0"/>
              <a:t> de Rennes1</a:t>
            </a:r>
            <a:endParaRPr lang="fr-FR" dirty="0"/>
          </a:p>
        </p:txBody>
      </p:sp>
    </p:spTree>
    <p:extLst>
      <p:ext uri="{BB962C8B-B14F-4D97-AF65-F5344CB8AC3E}">
        <p14:creationId xmlns:p14="http://schemas.microsoft.com/office/powerpoint/2010/main" xmlns="" val="941571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DyL2-solide-ss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1412776"/>
            <a:ext cx="3160201"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e 1"/>
          <p:cNvGrpSpPr/>
          <p:nvPr/>
        </p:nvGrpSpPr>
        <p:grpSpPr>
          <a:xfrm>
            <a:off x="4932040" y="1515032"/>
            <a:ext cx="3312368" cy="3618353"/>
            <a:chOff x="4932040" y="1515032"/>
            <a:chExt cx="3312368" cy="3618353"/>
          </a:xfrm>
        </p:grpSpPr>
        <p:pic>
          <p:nvPicPr>
            <p:cNvPr id="798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2040" y="1515032"/>
              <a:ext cx="3312368" cy="224375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631904" y="3933056"/>
              <a:ext cx="2448272" cy="1200329"/>
            </a:xfrm>
            <a:prstGeom prst="rect">
              <a:avLst/>
            </a:prstGeom>
          </p:spPr>
          <p:txBody>
            <a:bodyPr wrap="square">
              <a:spAutoFit/>
            </a:bodyPr>
            <a:lstStyle/>
            <a:p>
              <a:r>
                <a:rPr lang="fr-FR" dirty="0" smtClean="0">
                  <a:solidFill>
                    <a:srgbClr val="000000"/>
                  </a:solidFill>
                  <a:sym typeface="Symbol"/>
                </a:rPr>
                <a:t>In solution</a:t>
              </a:r>
              <a:endParaRPr lang="fr-FR" dirty="0">
                <a:solidFill>
                  <a:srgbClr val="000000"/>
                </a:solidFill>
                <a:sym typeface="Symbol"/>
              </a:endParaRPr>
            </a:p>
            <a:p>
              <a:r>
                <a:rPr lang="fr-FR" dirty="0" smtClean="0">
                  <a:solidFill>
                    <a:srgbClr val="000000"/>
                  </a:solidFill>
                  <a:sym typeface="Symbol"/>
                </a:rPr>
                <a:t></a:t>
              </a:r>
              <a:r>
                <a:rPr lang="fr-FR" dirty="0">
                  <a:solidFill>
                    <a:srgbClr val="000000"/>
                  </a:solidFill>
                </a:rPr>
                <a:t>= 12(1) K </a:t>
              </a:r>
              <a:endParaRPr lang="fr-FR" dirty="0" smtClean="0">
                <a:solidFill>
                  <a:srgbClr val="000000"/>
                </a:solidFill>
              </a:endParaRPr>
            </a:p>
            <a:p>
              <a:r>
                <a:rPr lang="fr-FR" dirty="0" smtClean="0">
                  <a:solidFill>
                    <a:srgbClr val="000000"/>
                  </a:solidFill>
                  <a:sym typeface="Symbol"/>
                </a:rPr>
                <a:t></a:t>
              </a:r>
              <a:r>
                <a:rPr lang="fr-FR" baseline="-25000" dirty="0">
                  <a:solidFill>
                    <a:srgbClr val="000000"/>
                  </a:solidFill>
                </a:rPr>
                <a:t>0</a:t>
              </a:r>
              <a:r>
                <a:rPr lang="fr-FR" dirty="0">
                  <a:solidFill>
                    <a:srgbClr val="000000"/>
                  </a:solidFill>
                </a:rPr>
                <a:t>= 1.9(4).10</a:t>
              </a:r>
              <a:r>
                <a:rPr lang="fr-FR" baseline="30000" dirty="0">
                  <a:solidFill>
                    <a:srgbClr val="000000"/>
                  </a:solidFill>
                </a:rPr>
                <a:t>-6</a:t>
              </a:r>
              <a:r>
                <a:rPr lang="fr-FR" dirty="0">
                  <a:solidFill>
                    <a:srgbClr val="000000"/>
                  </a:solidFill>
                </a:rPr>
                <a:t> s</a:t>
              </a:r>
              <a:r>
                <a:rPr lang="fr-FR" dirty="0" smtClean="0">
                  <a:solidFill>
                    <a:srgbClr val="000000"/>
                  </a:solidFill>
                </a:rPr>
                <a:t>)        </a:t>
              </a:r>
              <a:endParaRPr lang="fr-FR" dirty="0">
                <a:solidFill>
                  <a:srgbClr val="000000"/>
                </a:solidFill>
              </a:endParaRPr>
            </a:p>
          </p:txBody>
        </p:sp>
      </p:grpSp>
      <p:sp>
        <p:nvSpPr>
          <p:cNvPr id="5" name="Rectangle 4"/>
          <p:cNvSpPr/>
          <p:nvPr/>
        </p:nvSpPr>
        <p:spPr>
          <a:xfrm>
            <a:off x="3517438" y="332656"/>
            <a:ext cx="2518638" cy="646331"/>
          </a:xfrm>
          <a:prstGeom prst="rect">
            <a:avLst/>
          </a:prstGeom>
        </p:spPr>
        <p:txBody>
          <a:bodyPr wrap="none">
            <a:spAutoFit/>
          </a:bodyPr>
          <a:lstStyle/>
          <a:p>
            <a:r>
              <a:rPr lang="fr-FR" sz="3600" b="1" dirty="0" smtClean="0">
                <a:solidFill>
                  <a:srgbClr val="0000FF"/>
                </a:solidFill>
              </a:rPr>
              <a:t>Dy</a:t>
            </a:r>
            <a:r>
              <a:rPr lang="fr-FR" sz="3600" b="1" dirty="0">
                <a:solidFill>
                  <a:srgbClr val="0000FF"/>
                </a:solidFill>
                <a:latin typeface="Times New Roman" pitchFamily="16" charset="0"/>
                <a:cs typeface="DejaVu Sans" charset="0"/>
              </a:rPr>
              <a:t>(</a:t>
            </a:r>
            <a:r>
              <a:rPr lang="fr-FR" sz="3600" b="1" dirty="0" err="1">
                <a:solidFill>
                  <a:srgbClr val="0000FF"/>
                </a:solidFill>
                <a:latin typeface="Times New Roman" pitchFamily="16" charset="0"/>
                <a:cs typeface="DejaVu Sans" charset="0"/>
              </a:rPr>
              <a:t>hfac</a:t>
            </a:r>
            <a:r>
              <a:rPr lang="fr-FR" sz="3600" b="1" dirty="0">
                <a:solidFill>
                  <a:srgbClr val="0000FF"/>
                </a:solidFill>
                <a:latin typeface="Times New Roman" pitchFamily="16" charset="0"/>
                <a:cs typeface="DejaVu Sans" charset="0"/>
              </a:rPr>
              <a:t>)</a:t>
            </a:r>
            <a:r>
              <a:rPr lang="fr-FR" sz="3600" b="1" baseline="-33000" dirty="0">
                <a:solidFill>
                  <a:srgbClr val="0000FF"/>
                </a:solidFill>
                <a:latin typeface="Times New Roman" pitchFamily="16" charset="0"/>
                <a:cs typeface="DejaVu Sans" charset="0"/>
              </a:rPr>
              <a:t>3</a:t>
            </a:r>
            <a:r>
              <a:rPr lang="fr-FR" sz="3600" b="1" dirty="0" smtClean="0">
                <a:solidFill>
                  <a:srgbClr val="0000FF"/>
                </a:solidFill>
              </a:rPr>
              <a:t>L</a:t>
            </a:r>
            <a:r>
              <a:rPr lang="fr-FR" sz="3600" b="1" baseline="33000" dirty="0" smtClean="0">
                <a:solidFill>
                  <a:srgbClr val="0000FF"/>
                </a:solidFill>
              </a:rPr>
              <a:t>2</a:t>
            </a:r>
            <a:endParaRPr lang="fr-FR" sz="3600" b="1" baseline="33000" dirty="0">
              <a:solidFill>
                <a:srgbClr val="0000FF"/>
              </a:solidFill>
            </a:endParaRPr>
          </a:p>
        </p:txBody>
      </p:sp>
      <p:sp>
        <p:nvSpPr>
          <p:cNvPr id="6" name="Rectangle 5"/>
          <p:cNvSpPr/>
          <p:nvPr/>
        </p:nvSpPr>
        <p:spPr>
          <a:xfrm>
            <a:off x="1403648" y="3933056"/>
            <a:ext cx="1473480" cy="461665"/>
          </a:xfrm>
          <a:prstGeom prst="rect">
            <a:avLst/>
          </a:prstGeom>
        </p:spPr>
        <p:txBody>
          <a:bodyPr wrap="none">
            <a:spAutoFit/>
          </a:bodyPr>
          <a:lstStyle/>
          <a:p>
            <a:r>
              <a:rPr lang="fr-FR" dirty="0" smtClean="0">
                <a:solidFill>
                  <a:srgbClr val="000000"/>
                </a:solidFill>
                <a:sym typeface="Symbol"/>
              </a:rPr>
              <a:t>Solid state</a:t>
            </a:r>
            <a:endParaRPr lang="fr-FR" dirty="0">
              <a:solidFill>
                <a:srgbClr val="000000"/>
              </a:solidFill>
              <a:sym typeface="Symbol"/>
            </a:endParaRPr>
          </a:p>
        </p:txBody>
      </p:sp>
    </p:spTree>
    <p:extLst>
      <p:ext uri="{BB962C8B-B14F-4D97-AF65-F5344CB8AC3E}">
        <p14:creationId xmlns:p14="http://schemas.microsoft.com/office/powerpoint/2010/main" xmlns="" val="300357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3132" y="4728784"/>
            <a:ext cx="2399021" cy="167541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nvGrpSpPr>
          <p:cNvPr id="21" name="Groupe 20"/>
          <p:cNvGrpSpPr/>
          <p:nvPr/>
        </p:nvGrpSpPr>
        <p:grpSpPr>
          <a:xfrm>
            <a:off x="3258341" y="991219"/>
            <a:ext cx="5605982" cy="1819326"/>
            <a:chOff x="3258341" y="991219"/>
            <a:chExt cx="5605982" cy="1819326"/>
          </a:xfrm>
        </p:grpSpPr>
        <p:sp>
          <p:nvSpPr>
            <p:cNvPr id="8" name="Rectangle 7"/>
            <p:cNvSpPr/>
            <p:nvPr/>
          </p:nvSpPr>
          <p:spPr>
            <a:xfrm>
              <a:off x="3669827" y="1130273"/>
              <a:ext cx="2259332" cy="435825"/>
            </a:xfrm>
            <a:prstGeom prst="rect">
              <a:avLst/>
            </a:prstGeom>
          </p:spPr>
          <p:txBody>
            <a:bodyPr wrap="square">
              <a:spAutoFit/>
            </a:bodyPr>
            <a:lstStyle/>
            <a:p>
              <a:pPr defTabSz="179388" hangingPunct="0">
                <a:lnSpc>
                  <a:spcPct val="93000"/>
                </a:lnSpc>
                <a:buClr>
                  <a:srgbClr val="000000"/>
                </a:buClr>
                <a:buSzPct val="100000"/>
              </a:pPr>
              <a:r>
                <a:rPr lang="fr-FR" dirty="0" smtClean="0">
                  <a:solidFill>
                    <a:srgbClr val="000000"/>
                  </a:solidFill>
                  <a:latin typeface="Times New Roman" pitchFamily="16" charset="0"/>
                  <a:cs typeface="DejaVu Sans" charset="0"/>
                </a:rPr>
                <a:t>Ln(</a:t>
              </a:r>
              <a:r>
                <a:rPr lang="fr-FR" dirty="0" err="1" smtClean="0">
                  <a:solidFill>
                    <a:srgbClr val="FF0000"/>
                  </a:solidFill>
                  <a:latin typeface="Times New Roman" pitchFamily="16" charset="0"/>
                  <a:cs typeface="DejaVu Sans" charset="0"/>
                </a:rPr>
                <a:t>hfac</a:t>
              </a:r>
              <a:r>
                <a:rPr lang="fr-FR" dirty="0" smtClean="0">
                  <a:solidFill>
                    <a:srgbClr val="000000"/>
                  </a:solidFill>
                  <a:latin typeface="Times New Roman" pitchFamily="16" charset="0"/>
                  <a:cs typeface="DejaVu Sans" charset="0"/>
                </a:rPr>
                <a:t>)</a:t>
              </a:r>
              <a:r>
                <a:rPr lang="fr-FR" baseline="-33000" dirty="0" smtClean="0">
                  <a:solidFill>
                    <a:srgbClr val="000000"/>
                  </a:solidFill>
                  <a:latin typeface="Times New Roman" pitchFamily="16" charset="0"/>
                  <a:cs typeface="DejaVu Sans" charset="0"/>
                </a:rPr>
                <a:t>3</a:t>
              </a:r>
              <a:r>
                <a:rPr lang="fr-FR" dirty="0" smtClean="0">
                  <a:solidFill>
                    <a:srgbClr val="000000"/>
                  </a:solidFill>
                  <a:latin typeface="Times New Roman" pitchFamily="16" charset="0"/>
                  <a:cs typeface="Times New Roman" pitchFamily="16" charset="0"/>
                </a:rPr>
                <a:t>•2H</a:t>
              </a:r>
              <a:r>
                <a:rPr lang="fr-FR" baseline="-33000" dirty="0" smtClean="0">
                  <a:solidFill>
                    <a:srgbClr val="000000"/>
                  </a:solidFill>
                  <a:latin typeface="Times New Roman" pitchFamily="16" charset="0"/>
                  <a:cs typeface="Times New Roman" pitchFamily="16" charset="0"/>
                </a:rPr>
                <a:t>2</a:t>
              </a:r>
              <a:r>
                <a:rPr lang="fr-FR" dirty="0" smtClean="0">
                  <a:solidFill>
                    <a:srgbClr val="000000"/>
                  </a:solidFill>
                  <a:latin typeface="Times New Roman" pitchFamily="16" charset="0"/>
                  <a:cs typeface="Times New Roman" pitchFamily="16" charset="0"/>
                </a:rPr>
                <a:t>O</a:t>
              </a:r>
              <a:endParaRPr lang="fr-FR" dirty="0">
                <a:solidFill>
                  <a:srgbClr val="000000"/>
                </a:solidFill>
                <a:latin typeface="Times New Roman" pitchFamily="16" charset="0"/>
                <a:cs typeface="Times New Roman" pitchFamily="16" charset="0"/>
              </a:endParaRPr>
            </a:p>
          </p:txBody>
        </p:sp>
        <p:sp>
          <p:nvSpPr>
            <p:cNvPr id="9" name="Text Box 14"/>
            <p:cNvSpPr txBox="1">
              <a:spLocks noChangeArrowheads="1"/>
            </p:cNvSpPr>
            <p:nvPr/>
          </p:nvSpPr>
          <p:spPr bwMode="auto">
            <a:xfrm>
              <a:off x="3258341" y="991219"/>
              <a:ext cx="699859" cy="8634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6168" rIns="90000" bIns="45000"/>
            <a:lstStyle/>
            <a:p>
              <a:r>
                <a:rPr lang="fr-FR" sz="4400" b="1" dirty="0" smtClean="0">
                  <a:solidFill>
                    <a:srgbClr val="000000"/>
                  </a:solidFill>
                  <a:latin typeface="Cambria Math" pitchFamily="18" charset="0"/>
                  <a:ea typeface="Cambria Math" pitchFamily="18" charset="0"/>
                </a:rPr>
                <a:t>+</a:t>
              </a:r>
              <a:endParaRPr lang="fr-FR" sz="4400" b="1" baseline="33000" dirty="0">
                <a:solidFill>
                  <a:srgbClr val="000000"/>
                </a:solidFill>
                <a:latin typeface="Cambria Math" pitchFamily="18" charset="0"/>
                <a:ea typeface="Cambria Math" pitchFamily="18" charset="0"/>
              </a:endParaRPr>
            </a:p>
          </p:txBody>
        </p:sp>
        <p:sp>
          <p:nvSpPr>
            <p:cNvPr id="10" name="Flèche droite rayée 9"/>
            <p:cNvSpPr/>
            <p:nvPr/>
          </p:nvSpPr>
          <p:spPr>
            <a:xfrm rot="5400000">
              <a:off x="5578354" y="1644041"/>
              <a:ext cx="1034812" cy="5926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1" name="Rectangle 10"/>
            <p:cNvSpPr/>
            <p:nvPr/>
          </p:nvSpPr>
          <p:spPr>
            <a:xfrm>
              <a:off x="4540960" y="2348880"/>
              <a:ext cx="4323363" cy="461665"/>
            </a:xfrm>
            <a:prstGeom prst="rect">
              <a:avLst/>
            </a:prstGeom>
          </p:spPr>
          <p:txBody>
            <a:bodyPr wrap="none">
              <a:spAutoFit/>
            </a:bodyPr>
            <a:lstStyle/>
            <a:p>
              <a:r>
                <a:rPr lang="fr-FR" dirty="0" smtClean="0">
                  <a:solidFill>
                    <a:srgbClr val="000000"/>
                  </a:solidFill>
                  <a:latin typeface="Times New Roman" pitchFamily="16" charset="0"/>
                  <a:cs typeface="DejaVu Sans" charset="0"/>
                </a:rPr>
                <a:t>Ln(</a:t>
              </a:r>
              <a:r>
                <a:rPr lang="fr-FR" dirty="0" err="1" smtClean="0">
                  <a:solidFill>
                    <a:srgbClr val="000000"/>
                  </a:solidFill>
                  <a:latin typeface="Times New Roman" pitchFamily="16" charset="0"/>
                  <a:cs typeface="DejaVu Sans" charset="0"/>
                </a:rPr>
                <a:t>hfac</a:t>
              </a:r>
              <a:r>
                <a:rPr lang="fr-FR" dirty="0" smtClean="0">
                  <a:solidFill>
                    <a:srgbClr val="000000"/>
                  </a:solidFill>
                  <a:latin typeface="Times New Roman" pitchFamily="16" charset="0"/>
                  <a:cs typeface="DejaVu Sans" charset="0"/>
                </a:rPr>
                <a:t>)</a:t>
              </a:r>
              <a:r>
                <a:rPr lang="fr-FR" baseline="-33000" dirty="0" smtClean="0">
                  <a:solidFill>
                    <a:srgbClr val="000000"/>
                  </a:solidFill>
                  <a:latin typeface="Times New Roman" pitchFamily="16" charset="0"/>
                  <a:cs typeface="DejaVu Sans" charset="0"/>
                </a:rPr>
                <a:t>3</a:t>
              </a:r>
              <a:r>
                <a:rPr lang="fr-FR" dirty="0" smtClean="0">
                  <a:solidFill>
                    <a:srgbClr val="000000"/>
                  </a:solidFill>
                  <a:latin typeface="Times New Roman" pitchFamily="16" charset="0"/>
                  <a:cs typeface="Times New Roman" pitchFamily="16" charset="0"/>
                </a:rPr>
                <a:t>L</a:t>
              </a:r>
              <a:r>
                <a:rPr lang="fr-FR" baseline="30000" dirty="0" smtClean="0">
                  <a:solidFill>
                    <a:srgbClr val="000000"/>
                  </a:solidFill>
                  <a:latin typeface="Times New Roman" pitchFamily="16" charset="0"/>
                  <a:cs typeface="Times New Roman" pitchFamily="16" charset="0"/>
                </a:rPr>
                <a:t>3</a:t>
              </a:r>
              <a:r>
                <a:rPr lang="fr-FR" dirty="0" smtClean="0">
                  <a:solidFill>
                    <a:srgbClr val="000000"/>
                  </a:solidFill>
                  <a:latin typeface="Times New Roman" pitchFamily="16" charset="0"/>
                  <a:cs typeface="Times New Roman" pitchFamily="16" charset="0"/>
                </a:rPr>
                <a:t>; </a:t>
              </a:r>
              <a:r>
                <a:rPr lang="fr-FR" dirty="0" err="1">
                  <a:solidFill>
                    <a:srgbClr val="000000"/>
                  </a:solidFill>
                  <a:latin typeface="Times New Roman" pitchFamily="16" charset="0"/>
                  <a:cs typeface="Times New Roman" pitchFamily="16" charset="0"/>
                </a:rPr>
                <a:t>Ln</a:t>
              </a:r>
              <a:r>
                <a:rPr lang="fr-FR" baseline="33000" dirty="0" err="1">
                  <a:solidFill>
                    <a:srgbClr val="000000"/>
                  </a:solidFill>
                  <a:latin typeface="Times New Roman" pitchFamily="16" charset="0"/>
                  <a:cs typeface="Times New Roman" pitchFamily="16" charset="0"/>
                </a:rPr>
                <a:t>III</a:t>
              </a:r>
              <a:r>
                <a:rPr lang="fr-FR" dirty="0">
                  <a:solidFill>
                    <a:srgbClr val="000000"/>
                  </a:solidFill>
                  <a:latin typeface="Times New Roman" pitchFamily="16" charset="0"/>
                  <a:cs typeface="Times New Roman" pitchFamily="16" charset="0"/>
                </a:rPr>
                <a:t> = Y, Dy, Er, </a:t>
              </a:r>
              <a:r>
                <a:rPr lang="fr-FR" dirty="0" smtClean="0">
                  <a:solidFill>
                    <a:srgbClr val="000000"/>
                  </a:solidFill>
                  <a:latin typeface="Times New Roman" pitchFamily="16" charset="0"/>
                  <a:cs typeface="Times New Roman" pitchFamily="16" charset="0"/>
                </a:rPr>
                <a:t>Yb</a:t>
              </a:r>
              <a:endParaRPr lang="fr-FR" dirty="0">
                <a:solidFill>
                  <a:srgbClr val="000000"/>
                </a:solidFill>
                <a:latin typeface="Times New Roman" pitchFamily="16" charset="0"/>
                <a:cs typeface="Times New Roman" pitchFamily="16" charset="0"/>
              </a:endParaRPr>
            </a:p>
          </p:txBody>
        </p:sp>
      </p:grpSp>
      <p:grpSp>
        <p:nvGrpSpPr>
          <p:cNvPr id="22" name="Groupe 21"/>
          <p:cNvGrpSpPr/>
          <p:nvPr/>
        </p:nvGrpSpPr>
        <p:grpSpPr>
          <a:xfrm>
            <a:off x="253990" y="2609319"/>
            <a:ext cx="2877682" cy="3713388"/>
            <a:chOff x="253990" y="2609319"/>
            <a:chExt cx="2877682" cy="3713388"/>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3990" y="2609319"/>
              <a:ext cx="2877682" cy="2277182"/>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4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5417" y="4978013"/>
              <a:ext cx="907522" cy="91051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9" name="Rectangle 28"/>
            <p:cNvSpPr/>
            <p:nvPr/>
          </p:nvSpPr>
          <p:spPr>
            <a:xfrm>
              <a:off x="624985" y="5953375"/>
              <a:ext cx="2467342" cy="369332"/>
            </a:xfrm>
            <a:prstGeom prst="rect">
              <a:avLst/>
            </a:prstGeom>
          </p:spPr>
          <p:txBody>
            <a:bodyPr wrap="none">
              <a:spAutoFit/>
            </a:bodyPr>
            <a:lstStyle/>
            <a:p>
              <a:r>
                <a:rPr lang="fr-FR" sz="1800" dirty="0" err="1" smtClean="0">
                  <a:solidFill>
                    <a:srgbClr val="000000"/>
                  </a:solidFill>
                  <a:latin typeface="Times New Roman" pitchFamily="16" charset="0"/>
                  <a:cs typeface="DejaVu Sans" charset="0"/>
                </a:rPr>
                <a:t>Deformed</a:t>
              </a:r>
              <a:r>
                <a:rPr lang="fr-FR" sz="1800" dirty="0" smtClean="0">
                  <a:solidFill>
                    <a:srgbClr val="000000"/>
                  </a:solidFill>
                  <a:latin typeface="Times New Roman" pitchFamily="16" charset="0"/>
                  <a:cs typeface="DejaVu Sans" charset="0"/>
                </a:rPr>
                <a:t> C</a:t>
              </a:r>
              <a:r>
                <a:rPr lang="fr-FR" sz="1800" baseline="-25000" dirty="0" smtClean="0">
                  <a:solidFill>
                    <a:srgbClr val="000000"/>
                  </a:solidFill>
                  <a:latin typeface="Times New Roman" pitchFamily="16" charset="0"/>
                  <a:cs typeface="DejaVu Sans" charset="0"/>
                </a:rPr>
                <a:t>2v</a:t>
              </a:r>
              <a:r>
                <a:rPr lang="fr-FR" sz="1800" dirty="0" smtClean="0">
                  <a:solidFill>
                    <a:srgbClr val="000000"/>
                  </a:solidFill>
                  <a:latin typeface="Times New Roman" pitchFamily="16" charset="0"/>
                  <a:cs typeface="DejaVu Sans" charset="0"/>
                </a:rPr>
                <a:t> </a:t>
              </a:r>
              <a:r>
                <a:rPr lang="fr-FR" sz="1800" dirty="0" err="1" smtClean="0">
                  <a:solidFill>
                    <a:srgbClr val="000000"/>
                  </a:solidFill>
                  <a:latin typeface="Times New Roman" pitchFamily="16" charset="0"/>
                  <a:cs typeface="DejaVu Sans" charset="0"/>
                </a:rPr>
                <a:t>symmetry</a:t>
              </a:r>
              <a:endParaRPr lang="fr-FR" sz="1800" baseline="-25000" dirty="0">
                <a:solidFill>
                  <a:srgbClr val="000000"/>
                </a:solidFill>
              </a:endParaRPr>
            </a:p>
          </p:txBody>
        </p:sp>
      </p:grpSp>
      <p:sp>
        <p:nvSpPr>
          <p:cNvPr id="30" name="Rectangle 29"/>
          <p:cNvSpPr/>
          <p:nvPr/>
        </p:nvSpPr>
        <p:spPr>
          <a:xfrm>
            <a:off x="5683953" y="6322707"/>
            <a:ext cx="2207656" cy="400110"/>
          </a:xfrm>
          <a:prstGeom prst="rect">
            <a:avLst/>
          </a:prstGeom>
        </p:spPr>
        <p:txBody>
          <a:bodyPr wrap="none">
            <a:spAutoFit/>
          </a:bodyPr>
          <a:lstStyle/>
          <a:p>
            <a:r>
              <a:rPr lang="fr-FR" sz="2000" dirty="0" smtClean="0">
                <a:solidFill>
                  <a:srgbClr val="000000"/>
                </a:solidFill>
                <a:latin typeface="Times New Roman" pitchFamily="16" charset="0"/>
                <a:cs typeface="DejaVu Sans" charset="0"/>
              </a:rPr>
              <a:t>No </a:t>
            </a:r>
            <a:r>
              <a:rPr lang="fr-FR" sz="2000" dirty="0" err="1" smtClean="0">
                <a:solidFill>
                  <a:srgbClr val="000000"/>
                </a:solidFill>
                <a:latin typeface="Times New Roman" pitchFamily="16" charset="0"/>
                <a:cs typeface="DejaVu Sans" charset="0"/>
              </a:rPr>
              <a:t>hydrogen</a:t>
            </a:r>
            <a:r>
              <a:rPr lang="fr-FR" sz="2000" dirty="0" smtClean="0">
                <a:solidFill>
                  <a:srgbClr val="000000"/>
                </a:solidFill>
                <a:latin typeface="Times New Roman" pitchFamily="16" charset="0"/>
                <a:cs typeface="DejaVu Sans" charset="0"/>
              </a:rPr>
              <a:t> bonds</a:t>
            </a:r>
            <a:endParaRPr lang="fr-FR" sz="2000" baseline="-25000" dirty="0">
              <a:solidFill>
                <a:srgbClr val="000000"/>
              </a:solidFill>
            </a:endParaRPr>
          </a:p>
        </p:txBody>
      </p:sp>
      <p:pic>
        <p:nvPicPr>
          <p:cNvPr id="90114"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73178" y="2925063"/>
            <a:ext cx="3484592" cy="1824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5" name="Groupe 14"/>
          <p:cNvGrpSpPr/>
          <p:nvPr/>
        </p:nvGrpSpPr>
        <p:grpSpPr>
          <a:xfrm>
            <a:off x="4177029" y="-24832"/>
            <a:ext cx="3568898" cy="1155105"/>
            <a:chOff x="322448" y="-4369"/>
            <a:chExt cx="3568898" cy="1155105"/>
          </a:xfrm>
        </p:grpSpPr>
        <p:pic>
          <p:nvPicPr>
            <p:cNvPr id="17" name="Picture 1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2448" y="-4369"/>
              <a:ext cx="3568898" cy="96807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 name="Oval 11"/>
            <p:cNvSpPr>
              <a:spLocks noChangeArrowheads="1"/>
            </p:cNvSpPr>
            <p:nvPr/>
          </p:nvSpPr>
          <p:spPr bwMode="auto">
            <a:xfrm>
              <a:off x="2846230" y="619241"/>
              <a:ext cx="539750" cy="531495"/>
            </a:xfrm>
            <a:prstGeom prst="ellipse">
              <a:avLst/>
            </a:prstGeom>
            <a:noFill/>
            <a:ln w="18000">
              <a:solidFill>
                <a:srgbClr val="80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fr-FR">
                <a:solidFill>
                  <a:srgbClr val="000000"/>
                </a:solidFill>
              </a:endParaRPr>
            </a:p>
          </p:txBody>
        </p:sp>
      </p:grpSp>
      <p:grpSp>
        <p:nvGrpSpPr>
          <p:cNvPr id="24" name="Groupe 23"/>
          <p:cNvGrpSpPr/>
          <p:nvPr/>
        </p:nvGrpSpPr>
        <p:grpSpPr>
          <a:xfrm>
            <a:off x="87947" y="14420"/>
            <a:ext cx="6699834" cy="1695813"/>
            <a:chOff x="87947" y="14420"/>
            <a:chExt cx="6699834" cy="1695813"/>
          </a:xfrm>
        </p:grpSpPr>
        <p:sp>
          <p:nvSpPr>
            <p:cNvPr id="3" name="Text Box 14"/>
            <p:cNvSpPr txBox="1">
              <a:spLocks noChangeArrowheads="1"/>
            </p:cNvSpPr>
            <p:nvPr/>
          </p:nvSpPr>
          <p:spPr bwMode="auto">
            <a:xfrm>
              <a:off x="1077325" y="895802"/>
              <a:ext cx="471488" cy="427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6168" rIns="90000" bIns="45000"/>
            <a:lstStyle/>
            <a:p>
              <a:r>
                <a:rPr lang="fr-FR" b="1" dirty="0" smtClean="0">
                  <a:solidFill>
                    <a:srgbClr val="000000"/>
                  </a:solidFill>
                </a:rPr>
                <a:t>L</a:t>
              </a:r>
              <a:r>
                <a:rPr lang="fr-FR" b="1" baseline="33000" dirty="0" smtClean="0">
                  <a:solidFill>
                    <a:srgbClr val="000000"/>
                  </a:solidFill>
                </a:rPr>
                <a:t>3</a:t>
              </a:r>
              <a:endParaRPr lang="fr-FR" b="1" baseline="33000" dirty="0">
                <a:solidFill>
                  <a:srgbClr val="000000"/>
                </a:solidFill>
              </a:endParaRPr>
            </a:p>
          </p:txBody>
        </p:sp>
        <p:grpSp>
          <p:nvGrpSpPr>
            <p:cNvPr id="16" name="Groupe 15"/>
            <p:cNvGrpSpPr/>
            <p:nvPr/>
          </p:nvGrpSpPr>
          <p:grpSpPr>
            <a:xfrm>
              <a:off x="87947" y="14420"/>
              <a:ext cx="3782462" cy="1695813"/>
              <a:chOff x="3973600" y="101722"/>
              <a:chExt cx="3782462" cy="1695813"/>
            </a:xfrm>
          </p:grpSpPr>
          <p:pic>
            <p:nvPicPr>
              <p:cNvPr id="2" name="Picture 1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73600" y="101722"/>
                <a:ext cx="3782462" cy="155167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Oval 11"/>
              <p:cNvSpPr>
                <a:spLocks noChangeArrowheads="1"/>
              </p:cNvSpPr>
              <p:nvPr/>
            </p:nvSpPr>
            <p:spPr bwMode="auto">
              <a:xfrm>
                <a:off x="6071139" y="820763"/>
                <a:ext cx="1072855" cy="976772"/>
              </a:xfrm>
              <a:prstGeom prst="ellipse">
                <a:avLst/>
              </a:prstGeom>
              <a:noFill/>
              <a:ln w="18000">
                <a:solidFill>
                  <a:srgbClr val="80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fr-FR">
                  <a:solidFill>
                    <a:srgbClr val="000000"/>
                  </a:solidFill>
                </a:endParaRPr>
              </a:p>
            </p:txBody>
          </p:sp>
        </p:grpSp>
        <p:cxnSp>
          <p:nvCxnSpPr>
            <p:cNvPr id="20" name="Connecteur droit avec flèche 19"/>
            <p:cNvCxnSpPr/>
            <p:nvPr/>
          </p:nvCxnSpPr>
          <p:spPr>
            <a:xfrm flipH="1">
              <a:off x="3059833" y="864525"/>
              <a:ext cx="3727948" cy="2657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91138"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525126" y="459204"/>
            <a:ext cx="61595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001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1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7885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Imag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1032" y="2275585"/>
            <a:ext cx="3456384" cy="2439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8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41696" y="2303015"/>
            <a:ext cx="3426925" cy="23762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683568" y="4896791"/>
            <a:ext cx="2448272" cy="1200329"/>
          </a:xfrm>
          <a:prstGeom prst="rect">
            <a:avLst/>
          </a:prstGeom>
        </p:spPr>
        <p:txBody>
          <a:bodyPr wrap="square">
            <a:spAutoFit/>
          </a:bodyPr>
          <a:lstStyle/>
          <a:p>
            <a:r>
              <a:rPr lang="fr-FR" dirty="0" smtClean="0">
                <a:solidFill>
                  <a:srgbClr val="000000"/>
                </a:solidFill>
                <a:sym typeface="Symbol"/>
              </a:rPr>
              <a:t>Solid state</a:t>
            </a:r>
          </a:p>
          <a:p>
            <a:r>
              <a:rPr lang="fr-FR" dirty="0" smtClean="0">
                <a:solidFill>
                  <a:srgbClr val="000000"/>
                </a:solidFill>
                <a:sym typeface="Symbol"/>
              </a:rPr>
              <a:t></a:t>
            </a:r>
            <a:r>
              <a:rPr lang="fr-FR" dirty="0">
                <a:solidFill>
                  <a:srgbClr val="000000"/>
                </a:solidFill>
              </a:rPr>
              <a:t>= 17(2) K </a:t>
            </a:r>
            <a:endParaRPr lang="fr-FR" dirty="0" smtClean="0">
              <a:solidFill>
                <a:srgbClr val="000000"/>
              </a:solidFill>
            </a:endParaRPr>
          </a:p>
          <a:p>
            <a:r>
              <a:rPr lang="fr-FR" dirty="0" smtClean="0">
                <a:solidFill>
                  <a:srgbClr val="000000"/>
                </a:solidFill>
                <a:sym typeface="Symbol"/>
              </a:rPr>
              <a:t></a:t>
            </a:r>
            <a:r>
              <a:rPr lang="fr-FR" baseline="-25000" dirty="0">
                <a:solidFill>
                  <a:srgbClr val="000000"/>
                </a:solidFill>
              </a:rPr>
              <a:t>0</a:t>
            </a:r>
            <a:r>
              <a:rPr lang="fr-FR" dirty="0">
                <a:solidFill>
                  <a:srgbClr val="000000"/>
                </a:solidFill>
              </a:rPr>
              <a:t>= 9.5(2).10</a:t>
            </a:r>
            <a:r>
              <a:rPr lang="fr-FR" baseline="30000" dirty="0">
                <a:solidFill>
                  <a:srgbClr val="000000"/>
                </a:solidFill>
              </a:rPr>
              <a:t>-6</a:t>
            </a:r>
            <a:r>
              <a:rPr lang="fr-FR" dirty="0">
                <a:solidFill>
                  <a:srgbClr val="000000"/>
                </a:solidFill>
              </a:rPr>
              <a:t> s</a:t>
            </a:r>
            <a:r>
              <a:rPr lang="fr-FR" dirty="0" smtClean="0">
                <a:solidFill>
                  <a:srgbClr val="000000"/>
                </a:solidFill>
              </a:rPr>
              <a:t>)</a:t>
            </a:r>
          </a:p>
        </p:txBody>
      </p:sp>
      <p:sp>
        <p:nvSpPr>
          <p:cNvPr id="3" name="Rectangle 2"/>
          <p:cNvSpPr/>
          <p:nvPr/>
        </p:nvSpPr>
        <p:spPr>
          <a:xfrm>
            <a:off x="6012159" y="4714695"/>
            <a:ext cx="2286000" cy="1200329"/>
          </a:xfrm>
          <a:prstGeom prst="rect">
            <a:avLst/>
          </a:prstGeom>
        </p:spPr>
        <p:txBody>
          <a:bodyPr wrap="square">
            <a:spAutoFit/>
          </a:bodyPr>
          <a:lstStyle/>
          <a:p>
            <a:r>
              <a:rPr lang="fr-FR" dirty="0" smtClean="0">
                <a:solidFill>
                  <a:srgbClr val="000000"/>
                </a:solidFill>
                <a:sym typeface="Symbol"/>
              </a:rPr>
              <a:t>In solution</a:t>
            </a:r>
          </a:p>
          <a:p>
            <a:r>
              <a:rPr lang="fr-FR" dirty="0" smtClean="0">
                <a:solidFill>
                  <a:srgbClr val="000000"/>
                </a:solidFill>
                <a:sym typeface="Symbol"/>
              </a:rPr>
              <a:t></a:t>
            </a:r>
            <a:r>
              <a:rPr lang="fr-FR" dirty="0">
                <a:solidFill>
                  <a:srgbClr val="000000"/>
                </a:solidFill>
              </a:rPr>
              <a:t>= 15(2) K </a:t>
            </a:r>
            <a:endParaRPr lang="fr-FR" dirty="0" smtClean="0">
              <a:solidFill>
                <a:srgbClr val="000000"/>
              </a:solidFill>
            </a:endParaRPr>
          </a:p>
          <a:p>
            <a:r>
              <a:rPr lang="fr-FR" dirty="0" smtClean="0">
                <a:solidFill>
                  <a:srgbClr val="000000"/>
                </a:solidFill>
                <a:sym typeface="Symbol"/>
              </a:rPr>
              <a:t></a:t>
            </a:r>
            <a:r>
              <a:rPr lang="fr-FR" baseline="-25000" dirty="0">
                <a:solidFill>
                  <a:srgbClr val="000000"/>
                </a:solidFill>
              </a:rPr>
              <a:t>0</a:t>
            </a:r>
            <a:r>
              <a:rPr lang="fr-FR" dirty="0">
                <a:solidFill>
                  <a:srgbClr val="000000"/>
                </a:solidFill>
              </a:rPr>
              <a:t>= 1.5(3).10</a:t>
            </a:r>
            <a:r>
              <a:rPr lang="fr-FR" baseline="30000" dirty="0">
                <a:solidFill>
                  <a:srgbClr val="000000"/>
                </a:solidFill>
              </a:rPr>
              <a:t>-6</a:t>
            </a:r>
            <a:r>
              <a:rPr lang="fr-FR" dirty="0">
                <a:solidFill>
                  <a:srgbClr val="000000"/>
                </a:solidFill>
              </a:rPr>
              <a:t> s) </a:t>
            </a:r>
          </a:p>
        </p:txBody>
      </p:sp>
      <p:sp>
        <p:nvSpPr>
          <p:cNvPr id="6" name="Rectangle 5"/>
          <p:cNvSpPr/>
          <p:nvPr/>
        </p:nvSpPr>
        <p:spPr>
          <a:xfrm>
            <a:off x="3517438" y="332656"/>
            <a:ext cx="2518638" cy="646331"/>
          </a:xfrm>
          <a:prstGeom prst="rect">
            <a:avLst/>
          </a:prstGeom>
        </p:spPr>
        <p:txBody>
          <a:bodyPr wrap="none">
            <a:spAutoFit/>
          </a:bodyPr>
          <a:lstStyle/>
          <a:p>
            <a:r>
              <a:rPr lang="fr-FR" sz="3600" b="1" dirty="0" smtClean="0">
                <a:solidFill>
                  <a:srgbClr val="0000FF"/>
                </a:solidFill>
              </a:rPr>
              <a:t>Dy</a:t>
            </a:r>
            <a:r>
              <a:rPr lang="fr-FR" sz="3600" b="1" dirty="0">
                <a:solidFill>
                  <a:srgbClr val="0000FF"/>
                </a:solidFill>
                <a:latin typeface="Times New Roman" pitchFamily="16" charset="0"/>
                <a:cs typeface="DejaVu Sans" charset="0"/>
              </a:rPr>
              <a:t>(</a:t>
            </a:r>
            <a:r>
              <a:rPr lang="fr-FR" sz="3600" b="1" dirty="0" err="1">
                <a:solidFill>
                  <a:srgbClr val="0000FF"/>
                </a:solidFill>
                <a:latin typeface="Times New Roman" pitchFamily="16" charset="0"/>
                <a:cs typeface="DejaVu Sans" charset="0"/>
              </a:rPr>
              <a:t>hfac</a:t>
            </a:r>
            <a:r>
              <a:rPr lang="fr-FR" sz="3600" b="1" dirty="0">
                <a:solidFill>
                  <a:srgbClr val="0000FF"/>
                </a:solidFill>
                <a:latin typeface="Times New Roman" pitchFamily="16" charset="0"/>
                <a:cs typeface="DejaVu Sans" charset="0"/>
              </a:rPr>
              <a:t>)</a:t>
            </a:r>
            <a:r>
              <a:rPr lang="fr-FR" sz="3600" b="1" baseline="-33000" dirty="0">
                <a:solidFill>
                  <a:srgbClr val="0000FF"/>
                </a:solidFill>
                <a:latin typeface="Times New Roman" pitchFamily="16" charset="0"/>
                <a:cs typeface="DejaVu Sans" charset="0"/>
              </a:rPr>
              <a:t>3</a:t>
            </a:r>
            <a:r>
              <a:rPr lang="fr-FR" sz="3600" b="1" dirty="0" smtClean="0">
                <a:solidFill>
                  <a:srgbClr val="0000FF"/>
                </a:solidFill>
              </a:rPr>
              <a:t>L</a:t>
            </a:r>
            <a:r>
              <a:rPr lang="fr-FR" sz="3600" b="1" baseline="33000" dirty="0" smtClean="0">
                <a:solidFill>
                  <a:srgbClr val="0000FF"/>
                </a:solidFill>
              </a:rPr>
              <a:t>3</a:t>
            </a:r>
            <a:endParaRPr lang="fr-FR" sz="3600" b="1" baseline="33000" dirty="0">
              <a:solidFill>
                <a:srgbClr val="0000FF"/>
              </a:solidFill>
            </a:endParaRPr>
          </a:p>
        </p:txBody>
      </p:sp>
    </p:spTree>
    <p:extLst>
      <p:ext uri="{BB962C8B-B14F-4D97-AF65-F5344CB8AC3E}">
        <p14:creationId xmlns:p14="http://schemas.microsoft.com/office/powerpoint/2010/main" xmlns="" val="400477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fld id="{3AFA28E8-C891-4D18-8F2E-4090D8484093}" type="slidenum">
              <a:rPr lang="fr-FR" sz="1400" smtClean="0">
                <a:solidFill>
                  <a:srgbClr val="000000"/>
                </a:solidFill>
                <a:latin typeface="Arial" pitchFamily="34" charset="0"/>
                <a:cs typeface="Arial" pitchFamily="34" charset="0"/>
              </a:rPr>
              <a:pPr eaLnBrk="1" fontAlgn="base" hangingPunct="1">
                <a:spcBef>
                  <a:spcPct val="0"/>
                </a:spcBef>
                <a:spcAft>
                  <a:spcPct val="0"/>
                </a:spcAft>
              </a:pPr>
              <a:t>33</a:t>
            </a:fld>
            <a:endParaRPr lang="fr-FR" sz="1400" smtClean="0">
              <a:solidFill>
                <a:srgbClr val="000000"/>
              </a:solidFill>
              <a:latin typeface="Arial" pitchFamily="34" charset="0"/>
              <a:cs typeface="Arial" pitchFamily="34" charset="0"/>
            </a:endParaRPr>
          </a:p>
        </p:txBody>
      </p:sp>
      <p:grpSp>
        <p:nvGrpSpPr>
          <p:cNvPr id="43011" name="Group 4"/>
          <p:cNvGrpSpPr>
            <a:grpSpLocks/>
          </p:cNvGrpSpPr>
          <p:nvPr/>
        </p:nvGrpSpPr>
        <p:grpSpPr bwMode="auto">
          <a:xfrm>
            <a:off x="1042988" y="830263"/>
            <a:ext cx="7632700" cy="106362"/>
            <a:chOff x="930" y="572"/>
            <a:chExt cx="4808" cy="67"/>
          </a:xfrm>
        </p:grpSpPr>
        <p:sp>
          <p:nvSpPr>
            <p:cNvPr id="43021" name="Line 5"/>
            <p:cNvSpPr>
              <a:spLocks noChangeShapeType="1"/>
            </p:cNvSpPr>
            <p:nvPr/>
          </p:nvSpPr>
          <p:spPr bwMode="auto">
            <a:xfrm>
              <a:off x="930" y="572"/>
              <a:ext cx="480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sp>
          <p:nvSpPr>
            <p:cNvPr id="43022" name="Line 6"/>
            <p:cNvSpPr>
              <a:spLocks noChangeShapeType="1"/>
            </p:cNvSpPr>
            <p:nvPr/>
          </p:nvSpPr>
          <p:spPr bwMode="auto">
            <a:xfrm>
              <a:off x="930" y="639"/>
              <a:ext cx="480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grpSp>
      <p:pic>
        <p:nvPicPr>
          <p:cNvPr id="43012" name="Picture 9" descr="EDTTTF-Yb"/>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l="5339" r="5057" b="16385"/>
          <a:stretch>
            <a:fillRect/>
          </a:stretch>
        </p:blipFill>
        <p:spPr bwMode="auto">
          <a:xfrm>
            <a:off x="414338" y="2924175"/>
            <a:ext cx="4897437" cy="361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3" name="Rectangle 10"/>
          <p:cNvSpPr>
            <a:spLocks noChangeArrowheads="1"/>
          </p:cNvSpPr>
          <p:nvPr/>
        </p:nvSpPr>
        <p:spPr bwMode="auto">
          <a:xfrm>
            <a:off x="6518275" y="1562100"/>
            <a:ext cx="23288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mtClean="0">
                <a:solidFill>
                  <a:srgbClr val="000000"/>
                </a:solidFill>
                <a:latin typeface="Arial" pitchFamily="34" charset="0"/>
              </a:rPr>
              <a:t>[Yb</a:t>
            </a:r>
            <a:r>
              <a:rPr lang="en-US" baseline="-25000" smtClean="0">
                <a:solidFill>
                  <a:srgbClr val="000000"/>
                </a:solidFill>
                <a:latin typeface="Arial" pitchFamily="34" charset="0"/>
              </a:rPr>
              <a:t>2</a:t>
            </a:r>
            <a:r>
              <a:rPr lang="en-US" smtClean="0">
                <a:solidFill>
                  <a:srgbClr val="000000"/>
                </a:solidFill>
                <a:latin typeface="Arial" pitchFamily="34" charset="0"/>
              </a:rPr>
              <a:t>(hfac)</a:t>
            </a:r>
            <a:r>
              <a:rPr lang="en-US" baseline="-25000" smtClean="0">
                <a:solidFill>
                  <a:srgbClr val="000000"/>
                </a:solidFill>
                <a:latin typeface="Arial" pitchFamily="34" charset="0"/>
              </a:rPr>
              <a:t>6</a:t>
            </a:r>
            <a:r>
              <a:rPr lang="en-US" smtClean="0">
                <a:solidFill>
                  <a:srgbClr val="000000"/>
                </a:solidFill>
                <a:latin typeface="Arial" pitchFamily="34" charset="0"/>
              </a:rPr>
              <a:t>(L</a:t>
            </a:r>
            <a:r>
              <a:rPr lang="en-US" baseline="30000" smtClean="0">
                <a:solidFill>
                  <a:srgbClr val="000000"/>
                </a:solidFill>
                <a:latin typeface="Arial" pitchFamily="34" charset="0"/>
              </a:rPr>
              <a:t>1</a:t>
            </a:r>
            <a:r>
              <a:rPr lang="en-US" smtClean="0">
                <a:solidFill>
                  <a:srgbClr val="000000"/>
                </a:solidFill>
                <a:latin typeface="Arial" pitchFamily="34" charset="0"/>
              </a:rPr>
              <a:t>)</a:t>
            </a:r>
            <a:r>
              <a:rPr lang="en-US" baseline="-25000" smtClean="0">
                <a:solidFill>
                  <a:srgbClr val="000000"/>
                </a:solidFill>
                <a:latin typeface="Arial" pitchFamily="34" charset="0"/>
              </a:rPr>
              <a:t>2</a:t>
            </a:r>
            <a:r>
              <a:rPr lang="en-US" smtClean="0">
                <a:solidFill>
                  <a:srgbClr val="000000"/>
                </a:solidFill>
                <a:latin typeface="Arial" pitchFamily="34" charset="0"/>
              </a:rPr>
              <a:t>]</a:t>
            </a:r>
            <a:endParaRPr lang="fr-FR" smtClean="0">
              <a:solidFill>
                <a:srgbClr val="000000"/>
              </a:solidFill>
              <a:latin typeface="Arial" pitchFamily="34" charset="0"/>
            </a:endParaRPr>
          </a:p>
        </p:txBody>
      </p:sp>
      <p:sp>
        <p:nvSpPr>
          <p:cNvPr id="43014" name="Text Box 11"/>
          <p:cNvSpPr txBox="1">
            <a:spLocks noChangeArrowheads="1"/>
          </p:cNvSpPr>
          <p:nvPr/>
        </p:nvSpPr>
        <p:spPr bwMode="auto">
          <a:xfrm>
            <a:off x="1846263" y="2586038"/>
            <a:ext cx="6407150" cy="338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600" smtClean="0">
                <a:solidFill>
                  <a:srgbClr val="000000"/>
                </a:solidFill>
                <a:latin typeface="Arial" pitchFamily="34" charset="0"/>
              </a:rPr>
              <a:t>L</a:t>
            </a:r>
            <a:r>
              <a:rPr lang="fr-FR" sz="1600" baseline="30000" smtClean="0">
                <a:solidFill>
                  <a:srgbClr val="000000"/>
                </a:solidFill>
                <a:latin typeface="Arial" pitchFamily="34" charset="0"/>
              </a:rPr>
              <a:t>1</a:t>
            </a:r>
            <a:r>
              <a:rPr lang="fr-FR" sz="1600" smtClean="0">
                <a:solidFill>
                  <a:srgbClr val="000000"/>
                </a:solidFill>
                <a:latin typeface="Arial" pitchFamily="34" charset="0"/>
              </a:rPr>
              <a:t> = ethylenedithio-tetrathiafulvalene-dimethylthio-2-pyridine-</a:t>
            </a:r>
            <a:r>
              <a:rPr lang="fr-FR" sz="1600" i="1" smtClean="0">
                <a:solidFill>
                  <a:srgbClr val="000000"/>
                </a:solidFill>
                <a:latin typeface="Arial" pitchFamily="34" charset="0"/>
              </a:rPr>
              <a:t>N</a:t>
            </a:r>
            <a:r>
              <a:rPr lang="fr-FR" sz="1600" smtClean="0">
                <a:solidFill>
                  <a:srgbClr val="000000"/>
                </a:solidFill>
                <a:latin typeface="Arial" pitchFamily="34" charset="0"/>
              </a:rPr>
              <a:t>-oxide</a:t>
            </a:r>
          </a:p>
        </p:txBody>
      </p:sp>
      <p:sp>
        <p:nvSpPr>
          <p:cNvPr id="43015" name="Text Box 12"/>
          <p:cNvSpPr txBox="1">
            <a:spLocks noChangeArrowheads="1"/>
          </p:cNvSpPr>
          <p:nvPr/>
        </p:nvSpPr>
        <p:spPr bwMode="auto">
          <a:xfrm>
            <a:off x="4716463" y="4149725"/>
            <a:ext cx="4319587"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smtClean="0">
                <a:solidFill>
                  <a:srgbClr val="000000"/>
                </a:solidFill>
                <a:latin typeface="Arial" pitchFamily="34" charset="0"/>
              </a:rPr>
              <a:t>Dodecahedron with a D</a:t>
            </a:r>
            <a:r>
              <a:rPr lang="en-US" sz="1800" baseline="-25000" smtClean="0">
                <a:solidFill>
                  <a:srgbClr val="000000"/>
                </a:solidFill>
                <a:latin typeface="Arial" pitchFamily="34" charset="0"/>
              </a:rPr>
              <a:t>2d</a:t>
            </a:r>
            <a:r>
              <a:rPr lang="en-US" sz="1800" smtClean="0">
                <a:solidFill>
                  <a:srgbClr val="000000"/>
                </a:solidFill>
                <a:latin typeface="Arial" pitchFamily="34" charset="0"/>
              </a:rPr>
              <a:t> symmetr</a:t>
            </a:r>
            <a:r>
              <a:rPr lang="en-US" sz="2200" smtClean="0">
                <a:solidFill>
                  <a:srgbClr val="000000"/>
                </a:solidFill>
                <a:latin typeface="Arial" pitchFamily="34" charset="0"/>
              </a:rPr>
              <a:t>y</a:t>
            </a:r>
          </a:p>
        </p:txBody>
      </p:sp>
      <p:graphicFrame>
        <p:nvGraphicFramePr>
          <p:cNvPr id="43016" name="Objet 2"/>
          <p:cNvGraphicFramePr>
            <a:graphicFrameLocks noChangeAspect="1"/>
          </p:cNvGraphicFramePr>
          <p:nvPr/>
        </p:nvGraphicFramePr>
        <p:xfrm>
          <a:off x="4859338" y="1527175"/>
          <a:ext cx="1401762" cy="220663"/>
        </p:xfrm>
        <a:graphic>
          <a:graphicData uri="http://schemas.openxmlformats.org/presentationml/2006/ole">
            <p:oleObj spid="_x0000_s111681" r:id="rId5" imgW="1402080" imgH="220980" progId="">
              <p:embed/>
            </p:oleObj>
          </a:graphicData>
        </a:graphic>
      </p:graphicFrame>
      <p:graphicFrame>
        <p:nvGraphicFramePr>
          <p:cNvPr id="43017" name="Objet 3"/>
          <p:cNvGraphicFramePr>
            <a:graphicFrameLocks noChangeAspect="1"/>
          </p:cNvGraphicFramePr>
          <p:nvPr/>
        </p:nvGraphicFramePr>
        <p:xfrm>
          <a:off x="114300" y="1141413"/>
          <a:ext cx="4602163" cy="1444625"/>
        </p:xfrm>
        <a:graphic>
          <a:graphicData uri="http://schemas.openxmlformats.org/presentationml/2006/ole">
            <p:oleObj spid="_x0000_s111682" name="CS ChemDraw Drawing" r:id="rId6" imgW="5176520" imgH="1625600" progId="">
              <p:embed/>
            </p:oleObj>
          </a:graphicData>
        </a:graphic>
      </p:graphicFrame>
      <p:graphicFrame>
        <p:nvGraphicFramePr>
          <p:cNvPr id="43018" name="Objet 4"/>
          <p:cNvGraphicFramePr>
            <a:graphicFrameLocks noChangeAspect="1"/>
          </p:cNvGraphicFramePr>
          <p:nvPr/>
        </p:nvGraphicFramePr>
        <p:xfrm>
          <a:off x="4748213" y="1676400"/>
          <a:ext cx="1770062" cy="304800"/>
        </p:xfrm>
        <a:graphic>
          <a:graphicData uri="http://schemas.openxmlformats.org/presentationml/2006/ole">
            <p:oleObj spid="_x0000_s111683" r:id="rId7" imgW="1770380" imgH="304800" progId="">
              <p:embed/>
            </p:oleObj>
          </a:graphicData>
        </a:graphic>
      </p:graphicFrame>
      <p:sp>
        <p:nvSpPr>
          <p:cNvPr id="43019" name="Rectangle 10"/>
          <p:cNvSpPr>
            <a:spLocks noChangeArrowheads="1"/>
          </p:cNvSpPr>
          <p:nvPr/>
        </p:nvSpPr>
        <p:spPr bwMode="auto">
          <a:xfrm>
            <a:off x="3348038" y="165100"/>
            <a:ext cx="23288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mtClean="0">
                <a:solidFill>
                  <a:srgbClr val="000000"/>
                </a:solidFill>
                <a:latin typeface="Arial" pitchFamily="34" charset="0"/>
              </a:rPr>
              <a:t>[Yb</a:t>
            </a:r>
            <a:r>
              <a:rPr lang="en-US" baseline="-25000" smtClean="0">
                <a:solidFill>
                  <a:srgbClr val="000000"/>
                </a:solidFill>
                <a:latin typeface="Arial" pitchFamily="34" charset="0"/>
              </a:rPr>
              <a:t>2</a:t>
            </a:r>
            <a:r>
              <a:rPr lang="en-US" smtClean="0">
                <a:solidFill>
                  <a:srgbClr val="000000"/>
                </a:solidFill>
                <a:latin typeface="Arial" pitchFamily="34" charset="0"/>
              </a:rPr>
              <a:t>(hfac)</a:t>
            </a:r>
            <a:r>
              <a:rPr lang="en-US" baseline="-25000" smtClean="0">
                <a:solidFill>
                  <a:srgbClr val="000000"/>
                </a:solidFill>
                <a:latin typeface="Arial" pitchFamily="34" charset="0"/>
              </a:rPr>
              <a:t>6</a:t>
            </a:r>
            <a:r>
              <a:rPr lang="en-US" smtClean="0">
                <a:solidFill>
                  <a:srgbClr val="000000"/>
                </a:solidFill>
                <a:latin typeface="Arial" pitchFamily="34" charset="0"/>
              </a:rPr>
              <a:t>(L</a:t>
            </a:r>
            <a:r>
              <a:rPr lang="en-US" baseline="30000" smtClean="0">
                <a:solidFill>
                  <a:srgbClr val="000000"/>
                </a:solidFill>
                <a:latin typeface="Arial" pitchFamily="34" charset="0"/>
              </a:rPr>
              <a:t>1</a:t>
            </a:r>
            <a:r>
              <a:rPr lang="en-US" smtClean="0">
                <a:solidFill>
                  <a:srgbClr val="000000"/>
                </a:solidFill>
                <a:latin typeface="Arial" pitchFamily="34" charset="0"/>
              </a:rPr>
              <a:t>)</a:t>
            </a:r>
            <a:r>
              <a:rPr lang="en-US" baseline="-25000" smtClean="0">
                <a:solidFill>
                  <a:srgbClr val="000000"/>
                </a:solidFill>
                <a:latin typeface="Arial" pitchFamily="34" charset="0"/>
              </a:rPr>
              <a:t>2</a:t>
            </a:r>
            <a:r>
              <a:rPr lang="en-US" smtClean="0">
                <a:solidFill>
                  <a:srgbClr val="000000"/>
                </a:solidFill>
                <a:latin typeface="Arial" pitchFamily="34" charset="0"/>
              </a:rPr>
              <a:t>]</a:t>
            </a:r>
            <a:endParaRPr lang="fr-FR" smtClean="0">
              <a:solidFill>
                <a:srgbClr val="000000"/>
              </a:solidFill>
              <a:latin typeface="Arial" pitchFamily="34" charset="0"/>
            </a:endParaRPr>
          </a:p>
        </p:txBody>
      </p:sp>
      <p:pic>
        <p:nvPicPr>
          <p:cNvPr id="43020"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0825" y="4763"/>
            <a:ext cx="1803400" cy="825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6" name="Rectangle 15"/>
          <p:cNvSpPr/>
          <p:nvPr/>
        </p:nvSpPr>
        <p:spPr>
          <a:xfrm>
            <a:off x="5518061" y="5825466"/>
            <a:ext cx="2763180" cy="338554"/>
          </a:xfrm>
          <a:prstGeom prst="rect">
            <a:avLst/>
          </a:prstGeom>
        </p:spPr>
        <p:txBody>
          <a:bodyPr wrap="square">
            <a:spAutoFit/>
          </a:bodyPr>
          <a:lstStyle/>
          <a:p>
            <a:r>
              <a:rPr lang="en-US" sz="1600" b="1" i="1" dirty="0" err="1">
                <a:solidFill>
                  <a:srgbClr val="000000"/>
                </a:solidFill>
              </a:rPr>
              <a:t>Inorg</a:t>
            </a:r>
            <a:r>
              <a:rPr lang="en-US" sz="1600" b="1" i="1" dirty="0">
                <a:solidFill>
                  <a:srgbClr val="000000"/>
                </a:solidFill>
              </a:rPr>
              <a:t>. Chem.,  </a:t>
            </a:r>
            <a:r>
              <a:rPr lang="en-US" sz="1600" b="1" dirty="0">
                <a:solidFill>
                  <a:srgbClr val="000000"/>
                </a:solidFill>
              </a:rPr>
              <a:t>2013</a:t>
            </a:r>
            <a:r>
              <a:rPr lang="en-US" sz="1600" dirty="0">
                <a:solidFill>
                  <a:srgbClr val="000000"/>
                </a:solidFill>
              </a:rPr>
              <a:t>,  </a:t>
            </a:r>
            <a:r>
              <a:rPr lang="en-US" sz="1600" i="1" dirty="0">
                <a:solidFill>
                  <a:srgbClr val="000000"/>
                </a:solidFill>
              </a:rPr>
              <a:t>52, </a:t>
            </a:r>
            <a:r>
              <a:rPr lang="fr-FR" sz="1600" dirty="0" smtClean="0">
                <a:solidFill>
                  <a:srgbClr val="000000"/>
                </a:solidFill>
              </a:rPr>
              <a:t>5978</a:t>
            </a:r>
            <a:endParaRPr lang="fr-FR" sz="1600" dirty="0">
              <a:solidFill>
                <a:srgbClr val="000000"/>
              </a:solidFill>
            </a:endParaRPr>
          </a:p>
        </p:txBody>
      </p:sp>
    </p:spTree>
    <p:extLst>
      <p:ext uri="{BB962C8B-B14F-4D97-AF65-F5344CB8AC3E}">
        <p14:creationId xmlns:p14="http://schemas.microsoft.com/office/powerpoint/2010/main" xmlns="" val="2546452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fld id="{0EEE5F97-13F6-432A-9CCB-54E91D63353D}" type="slidenum">
              <a:rPr lang="fr-FR" sz="1400" smtClean="0">
                <a:solidFill>
                  <a:srgbClr val="000000"/>
                </a:solidFill>
                <a:latin typeface="Arial" pitchFamily="34" charset="0"/>
                <a:cs typeface="Arial" pitchFamily="34" charset="0"/>
              </a:rPr>
              <a:pPr eaLnBrk="1" fontAlgn="base" hangingPunct="1">
                <a:spcBef>
                  <a:spcPct val="0"/>
                </a:spcBef>
                <a:spcAft>
                  <a:spcPct val="0"/>
                </a:spcAft>
              </a:pPr>
              <a:t>34</a:t>
            </a:fld>
            <a:endParaRPr lang="fr-FR" sz="1400" smtClean="0">
              <a:solidFill>
                <a:srgbClr val="000000"/>
              </a:solidFill>
              <a:latin typeface="Arial" pitchFamily="34" charset="0"/>
              <a:cs typeface="Arial" pitchFamily="34" charset="0"/>
            </a:endParaRPr>
          </a:p>
        </p:txBody>
      </p:sp>
      <p:grpSp>
        <p:nvGrpSpPr>
          <p:cNvPr id="44035" name="Group 4"/>
          <p:cNvGrpSpPr>
            <a:grpSpLocks/>
          </p:cNvGrpSpPr>
          <p:nvPr/>
        </p:nvGrpSpPr>
        <p:grpSpPr bwMode="auto">
          <a:xfrm>
            <a:off x="1485423" y="741362"/>
            <a:ext cx="7632700" cy="106363"/>
            <a:chOff x="930" y="572"/>
            <a:chExt cx="4808" cy="67"/>
          </a:xfrm>
        </p:grpSpPr>
        <p:sp>
          <p:nvSpPr>
            <p:cNvPr id="44059" name="Line 5"/>
            <p:cNvSpPr>
              <a:spLocks noChangeShapeType="1"/>
            </p:cNvSpPr>
            <p:nvPr/>
          </p:nvSpPr>
          <p:spPr bwMode="auto">
            <a:xfrm>
              <a:off x="930" y="572"/>
              <a:ext cx="480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sp>
          <p:nvSpPr>
            <p:cNvPr id="44060" name="Line 6"/>
            <p:cNvSpPr>
              <a:spLocks noChangeShapeType="1"/>
            </p:cNvSpPr>
            <p:nvPr/>
          </p:nvSpPr>
          <p:spPr bwMode="auto">
            <a:xfrm>
              <a:off x="930" y="639"/>
              <a:ext cx="480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grpSp>
      <p:sp>
        <p:nvSpPr>
          <p:cNvPr id="44036" name="Text Box 7"/>
          <p:cNvSpPr txBox="1">
            <a:spLocks noChangeArrowheads="1"/>
          </p:cNvSpPr>
          <p:nvPr/>
        </p:nvSpPr>
        <p:spPr bwMode="auto">
          <a:xfrm>
            <a:off x="2187575" y="155575"/>
            <a:ext cx="6561138"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200" smtClean="0">
                <a:solidFill>
                  <a:srgbClr val="000000"/>
                </a:solidFill>
                <a:latin typeface="Arial" pitchFamily="34" charset="0"/>
              </a:rPr>
              <a:t>PHOTO-PHYSICAL PROPERTIES</a:t>
            </a:r>
          </a:p>
        </p:txBody>
      </p:sp>
      <p:pic>
        <p:nvPicPr>
          <p:cNvPr id="44037"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75" y="19050"/>
            <a:ext cx="1803400" cy="825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nvGrpSpPr>
          <p:cNvPr id="44038" name="Group 18"/>
          <p:cNvGrpSpPr>
            <a:grpSpLocks/>
          </p:cNvGrpSpPr>
          <p:nvPr/>
        </p:nvGrpSpPr>
        <p:grpSpPr bwMode="auto">
          <a:xfrm>
            <a:off x="16484" y="1420873"/>
            <a:ext cx="3764385" cy="2397100"/>
            <a:chOff x="59" y="1071"/>
            <a:chExt cx="2707" cy="1956"/>
          </a:xfrm>
        </p:grpSpPr>
        <p:grpSp>
          <p:nvGrpSpPr>
            <p:cNvPr id="44055" name="Group 15"/>
            <p:cNvGrpSpPr>
              <a:grpSpLocks/>
            </p:cNvGrpSpPr>
            <p:nvPr/>
          </p:nvGrpSpPr>
          <p:grpSpPr bwMode="auto">
            <a:xfrm>
              <a:off x="204" y="1071"/>
              <a:ext cx="2562" cy="1908"/>
              <a:chOff x="42" y="935"/>
              <a:chExt cx="2744" cy="2090"/>
            </a:xfrm>
          </p:grpSpPr>
          <p:pic>
            <p:nvPicPr>
              <p:cNvPr id="44057" name="Picture 9" descr="Abs-Yb-EDTTTFR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8472"/>
              <a:stretch>
                <a:fillRect/>
              </a:stretch>
            </p:blipFill>
            <p:spPr bwMode="auto">
              <a:xfrm>
                <a:off x="42" y="935"/>
                <a:ext cx="2744" cy="1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58" name="Picture 10" descr="Abs-Yb-EDTTTFR2"/>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7003" t="93501" r="26028"/>
              <a:stretch>
                <a:fillRect/>
              </a:stretch>
            </p:blipFill>
            <p:spPr bwMode="auto">
              <a:xfrm>
                <a:off x="1021" y="2886"/>
                <a:ext cx="1043"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4056" name="Picture 17" descr="Lum-Yb-EDTTTFR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94958"/>
            <a:stretch>
              <a:fillRect/>
            </a:stretch>
          </p:blipFill>
          <p:spPr bwMode="auto">
            <a:xfrm>
              <a:off x="59" y="1092"/>
              <a:ext cx="136" cy="1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4039" name="Text Box 22"/>
          <p:cNvSpPr txBox="1">
            <a:spLocks noChangeArrowheads="1"/>
          </p:cNvSpPr>
          <p:nvPr/>
        </p:nvSpPr>
        <p:spPr bwMode="auto">
          <a:xfrm>
            <a:off x="1366044" y="918218"/>
            <a:ext cx="16430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dirty="0" smtClean="0">
                <a:solidFill>
                  <a:srgbClr val="000000"/>
                </a:solidFill>
                <a:latin typeface="Arial" pitchFamily="34" charset="0"/>
              </a:rPr>
              <a:t>Absorption</a:t>
            </a:r>
          </a:p>
        </p:txBody>
      </p:sp>
      <p:pic>
        <p:nvPicPr>
          <p:cNvPr id="44052" name="Picture 14" descr="Lum-Yb-EDTTTFR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794783" y="1391940"/>
            <a:ext cx="3756874" cy="2694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53" name="Text Box 19"/>
          <p:cNvSpPr txBox="1">
            <a:spLocks noChangeArrowheads="1"/>
          </p:cNvSpPr>
          <p:nvPr/>
        </p:nvSpPr>
        <p:spPr bwMode="auto">
          <a:xfrm>
            <a:off x="2684381" y="1952073"/>
            <a:ext cx="14827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400" dirty="0" smtClean="0">
                <a:solidFill>
                  <a:srgbClr val="000000"/>
                </a:solidFill>
                <a:latin typeface="Arial" pitchFamily="34" charset="0"/>
                <a:sym typeface="Symbol" pitchFamily="18" charset="2"/>
              </a:rPr>
              <a:t></a:t>
            </a:r>
            <a:r>
              <a:rPr lang="fr-FR" sz="1400" baseline="-25000" dirty="0" smtClean="0">
                <a:solidFill>
                  <a:srgbClr val="000000"/>
                </a:solidFill>
                <a:latin typeface="Arial" pitchFamily="34" charset="0"/>
                <a:sym typeface="Symbol" pitchFamily="18" charset="2"/>
              </a:rPr>
              <a:t>ex</a:t>
            </a:r>
            <a:r>
              <a:rPr lang="fr-FR" sz="1400" dirty="0" smtClean="0">
                <a:solidFill>
                  <a:srgbClr val="000000"/>
                </a:solidFill>
                <a:latin typeface="Arial" pitchFamily="34" charset="0"/>
                <a:sym typeface="Symbol" pitchFamily="18" charset="2"/>
              </a:rPr>
              <a:t> = </a:t>
            </a:r>
            <a:r>
              <a:rPr lang="fr-FR" sz="1400" dirty="0" smtClean="0">
                <a:solidFill>
                  <a:srgbClr val="000000"/>
                </a:solidFill>
                <a:latin typeface="Arial" pitchFamily="34" charset="0"/>
              </a:rPr>
              <a:t>20835 cm</a:t>
            </a:r>
            <a:r>
              <a:rPr lang="fr-FR" sz="1400" baseline="30000" dirty="0" smtClean="0">
                <a:solidFill>
                  <a:srgbClr val="000000"/>
                </a:solidFill>
                <a:latin typeface="Arial" pitchFamily="34" charset="0"/>
              </a:rPr>
              <a:t>-1</a:t>
            </a:r>
          </a:p>
        </p:txBody>
      </p:sp>
      <p:sp>
        <p:nvSpPr>
          <p:cNvPr id="44054" name="AutoShape 20"/>
          <p:cNvSpPr>
            <a:spLocks noChangeArrowheads="1"/>
          </p:cNvSpPr>
          <p:nvPr/>
        </p:nvSpPr>
        <p:spPr bwMode="auto">
          <a:xfrm flipH="1">
            <a:off x="2954891" y="2289139"/>
            <a:ext cx="503238" cy="739775"/>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z="1800" smtClean="0">
              <a:solidFill>
                <a:srgbClr val="000000"/>
              </a:solidFill>
              <a:latin typeface="Arial" pitchFamily="34" charset="0"/>
            </a:endParaRPr>
          </a:p>
        </p:txBody>
      </p:sp>
      <p:sp>
        <p:nvSpPr>
          <p:cNvPr id="44050" name="Text Box 23"/>
          <p:cNvSpPr txBox="1">
            <a:spLocks noChangeArrowheads="1"/>
          </p:cNvSpPr>
          <p:nvPr/>
        </p:nvSpPr>
        <p:spPr bwMode="auto">
          <a:xfrm>
            <a:off x="5301773" y="918218"/>
            <a:ext cx="142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dirty="0" smtClean="0">
                <a:solidFill>
                  <a:srgbClr val="000000"/>
                </a:solidFill>
                <a:latin typeface="Arial" pitchFamily="34" charset="0"/>
              </a:rPr>
              <a:t>Emission</a:t>
            </a:r>
          </a:p>
        </p:txBody>
      </p:sp>
      <p:sp>
        <p:nvSpPr>
          <p:cNvPr id="44051" name="Rectangle 33"/>
          <p:cNvSpPr>
            <a:spLocks noChangeArrowheads="1"/>
          </p:cNvSpPr>
          <p:nvPr/>
        </p:nvSpPr>
        <p:spPr bwMode="auto">
          <a:xfrm>
            <a:off x="4602043" y="4089895"/>
            <a:ext cx="338455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fr-FR" sz="1800" dirty="0" smtClean="0">
                <a:solidFill>
                  <a:srgbClr val="000000"/>
                </a:solidFill>
                <a:latin typeface="Arial" pitchFamily="34" charset="0"/>
              </a:rPr>
              <a:t>Luminescence of the Yb(III) ion </a:t>
            </a:r>
            <a:r>
              <a:rPr lang="fr-FR" sz="1800" dirty="0" err="1" smtClean="0">
                <a:solidFill>
                  <a:srgbClr val="000000"/>
                </a:solidFill>
                <a:latin typeface="Arial" pitchFamily="34" charset="0"/>
              </a:rPr>
              <a:t>at</a:t>
            </a:r>
            <a:r>
              <a:rPr lang="fr-FR" sz="1800" dirty="0" smtClean="0">
                <a:solidFill>
                  <a:srgbClr val="000000"/>
                </a:solidFill>
                <a:latin typeface="Arial" pitchFamily="34" charset="0"/>
              </a:rPr>
              <a:t> </a:t>
            </a:r>
            <a:r>
              <a:rPr lang="fr-FR" sz="1800" dirty="0" smtClean="0">
                <a:solidFill>
                  <a:srgbClr val="990099"/>
                </a:solidFill>
                <a:latin typeface="Arial" pitchFamily="34" charset="0"/>
              </a:rPr>
              <a:t>9860</a:t>
            </a:r>
            <a:r>
              <a:rPr lang="fr-FR" sz="1800" dirty="0" smtClean="0">
                <a:solidFill>
                  <a:srgbClr val="000000"/>
                </a:solidFill>
                <a:latin typeface="Arial" pitchFamily="34" charset="0"/>
              </a:rPr>
              <a:t> cm</a:t>
            </a:r>
            <a:r>
              <a:rPr lang="fr-FR" sz="1800" baseline="30000" dirty="0" smtClean="0">
                <a:solidFill>
                  <a:srgbClr val="000000"/>
                </a:solidFill>
                <a:latin typeface="Arial" pitchFamily="34" charset="0"/>
              </a:rPr>
              <a:t>-1</a:t>
            </a:r>
            <a:r>
              <a:rPr lang="fr-FR" sz="1800" dirty="0" smtClean="0">
                <a:solidFill>
                  <a:srgbClr val="000000"/>
                </a:solidFill>
                <a:latin typeface="Arial" pitchFamily="34" charset="0"/>
              </a:rPr>
              <a:t> </a:t>
            </a:r>
            <a:r>
              <a:rPr lang="fr-FR" sz="1800" dirty="0" err="1" smtClean="0">
                <a:solidFill>
                  <a:srgbClr val="000000"/>
                </a:solidFill>
                <a:latin typeface="Arial" pitchFamily="34" charset="0"/>
              </a:rPr>
              <a:t>attributed</a:t>
            </a:r>
            <a:r>
              <a:rPr lang="fr-FR" sz="1800" dirty="0" smtClean="0">
                <a:solidFill>
                  <a:srgbClr val="000000"/>
                </a:solidFill>
                <a:latin typeface="Arial" pitchFamily="34" charset="0"/>
              </a:rPr>
              <a:t> to the </a:t>
            </a:r>
            <a:r>
              <a:rPr lang="fr-FR" sz="1800" baseline="30000" dirty="0" smtClean="0">
                <a:solidFill>
                  <a:srgbClr val="990099"/>
                </a:solidFill>
                <a:latin typeface="Arial" pitchFamily="34" charset="0"/>
              </a:rPr>
              <a:t>2</a:t>
            </a:r>
            <a:r>
              <a:rPr lang="fr-FR" sz="1800" dirty="0" smtClean="0">
                <a:solidFill>
                  <a:srgbClr val="990099"/>
                </a:solidFill>
                <a:latin typeface="Arial" pitchFamily="34" charset="0"/>
              </a:rPr>
              <a:t>F</a:t>
            </a:r>
            <a:r>
              <a:rPr lang="fr-FR" sz="1800" baseline="-25000" dirty="0" smtClean="0">
                <a:solidFill>
                  <a:srgbClr val="990099"/>
                </a:solidFill>
                <a:latin typeface="Arial" pitchFamily="34" charset="0"/>
              </a:rPr>
              <a:t>5/2</a:t>
            </a:r>
            <a:r>
              <a:rPr lang="fr-FR" sz="1800" dirty="0" smtClean="0">
                <a:solidFill>
                  <a:srgbClr val="990099"/>
                </a:solidFill>
                <a:latin typeface="Arial" pitchFamily="34" charset="0"/>
              </a:rPr>
              <a:t> </a:t>
            </a:r>
            <a:r>
              <a:rPr lang="fr-FR" sz="1800" dirty="0" smtClean="0">
                <a:solidFill>
                  <a:srgbClr val="990099"/>
                </a:solidFill>
                <a:latin typeface="Arial" pitchFamily="34" charset="0"/>
                <a:sym typeface="Symbol" pitchFamily="18" charset="2"/>
              </a:rPr>
              <a:t> </a:t>
            </a:r>
            <a:r>
              <a:rPr lang="fr-FR" sz="1800" baseline="30000" dirty="0" smtClean="0">
                <a:solidFill>
                  <a:srgbClr val="990099"/>
                </a:solidFill>
                <a:latin typeface="Arial" pitchFamily="34" charset="0"/>
                <a:sym typeface="Symbol" pitchFamily="18" charset="2"/>
              </a:rPr>
              <a:t>2</a:t>
            </a:r>
            <a:r>
              <a:rPr lang="fr-FR" sz="1800" dirty="0" smtClean="0">
                <a:solidFill>
                  <a:srgbClr val="990099"/>
                </a:solidFill>
                <a:latin typeface="Arial" pitchFamily="34" charset="0"/>
                <a:sym typeface="Symbol" pitchFamily="18" charset="2"/>
              </a:rPr>
              <a:t>F</a:t>
            </a:r>
            <a:r>
              <a:rPr lang="fr-FR" sz="1800" baseline="-25000" dirty="0" smtClean="0">
                <a:solidFill>
                  <a:srgbClr val="990099"/>
                </a:solidFill>
                <a:latin typeface="Arial" pitchFamily="34" charset="0"/>
                <a:sym typeface="Symbol" pitchFamily="18" charset="2"/>
              </a:rPr>
              <a:t>7/2</a:t>
            </a:r>
            <a:r>
              <a:rPr lang="fr-FR" sz="1800" dirty="0" smtClean="0">
                <a:solidFill>
                  <a:srgbClr val="000000"/>
                </a:solidFill>
                <a:latin typeface="Arial" pitchFamily="34" charset="0"/>
                <a:sym typeface="Symbol" pitchFamily="18" charset="2"/>
              </a:rPr>
              <a:t> excitations</a:t>
            </a:r>
          </a:p>
        </p:txBody>
      </p:sp>
      <p:cxnSp>
        <p:nvCxnSpPr>
          <p:cNvPr id="3" name="Connecteur droit 2"/>
          <p:cNvCxnSpPr/>
          <p:nvPr/>
        </p:nvCxnSpPr>
        <p:spPr>
          <a:xfrm>
            <a:off x="7639514" y="1476434"/>
            <a:ext cx="715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7664424" y="2732513"/>
            <a:ext cx="762397" cy="47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7664424" y="2921917"/>
            <a:ext cx="7623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7664424" y="3140968"/>
            <a:ext cx="7623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7664424" y="3356852"/>
            <a:ext cx="7623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 Box 17"/>
          <p:cNvSpPr txBox="1">
            <a:spLocks noChangeArrowheads="1"/>
          </p:cNvSpPr>
          <p:nvPr/>
        </p:nvSpPr>
        <p:spPr bwMode="auto">
          <a:xfrm>
            <a:off x="8426821" y="1291768"/>
            <a:ext cx="58702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sz="1800" baseline="30000" dirty="0">
                <a:solidFill>
                  <a:srgbClr val="000000"/>
                </a:solidFill>
              </a:rPr>
              <a:t>2</a:t>
            </a:r>
            <a:r>
              <a:rPr lang="fr-FR" sz="1800" dirty="0">
                <a:solidFill>
                  <a:srgbClr val="000000"/>
                </a:solidFill>
              </a:rPr>
              <a:t>F</a:t>
            </a:r>
            <a:r>
              <a:rPr lang="fr-FR" sz="1800" baseline="-25000" dirty="0">
                <a:solidFill>
                  <a:srgbClr val="000000"/>
                </a:solidFill>
              </a:rPr>
              <a:t>5/2</a:t>
            </a:r>
          </a:p>
        </p:txBody>
      </p:sp>
      <p:sp>
        <p:nvSpPr>
          <p:cNvPr id="36" name="Text Box 17"/>
          <p:cNvSpPr txBox="1">
            <a:spLocks noChangeArrowheads="1"/>
          </p:cNvSpPr>
          <p:nvPr/>
        </p:nvSpPr>
        <p:spPr bwMode="auto">
          <a:xfrm>
            <a:off x="8462825" y="2921917"/>
            <a:ext cx="58702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sz="1800" baseline="30000" dirty="0" smtClean="0">
                <a:solidFill>
                  <a:srgbClr val="000000"/>
                </a:solidFill>
              </a:rPr>
              <a:t>2</a:t>
            </a:r>
            <a:r>
              <a:rPr lang="fr-FR" sz="1800" dirty="0" smtClean="0">
                <a:solidFill>
                  <a:srgbClr val="000000"/>
                </a:solidFill>
              </a:rPr>
              <a:t>F</a:t>
            </a:r>
            <a:r>
              <a:rPr lang="fr-FR" sz="1800" baseline="-25000" dirty="0" smtClean="0">
                <a:solidFill>
                  <a:srgbClr val="000000"/>
                </a:solidFill>
              </a:rPr>
              <a:t>7/2</a:t>
            </a:r>
            <a:endParaRPr lang="fr-FR" sz="1800" baseline="-25000" dirty="0">
              <a:solidFill>
                <a:srgbClr val="000000"/>
              </a:solidFill>
            </a:endParaRPr>
          </a:p>
        </p:txBody>
      </p:sp>
      <p:cxnSp>
        <p:nvCxnSpPr>
          <p:cNvPr id="7" name="Connecteur droit avec flèche 6"/>
          <p:cNvCxnSpPr/>
          <p:nvPr/>
        </p:nvCxnSpPr>
        <p:spPr>
          <a:xfrm>
            <a:off x="7723435" y="1476434"/>
            <a:ext cx="27657" cy="1256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7878292" y="1481172"/>
            <a:ext cx="27657" cy="144074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8031793" y="1476434"/>
            <a:ext cx="27657" cy="16254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8208305" y="1481172"/>
            <a:ext cx="27657" cy="18756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Line 24"/>
          <p:cNvSpPr>
            <a:spLocks noChangeShapeType="1"/>
          </p:cNvSpPr>
          <p:nvPr/>
        </p:nvSpPr>
        <p:spPr bwMode="auto">
          <a:xfrm>
            <a:off x="137917" y="4358183"/>
            <a:ext cx="574675" cy="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400">
              <a:solidFill>
                <a:srgbClr val="000000"/>
              </a:solidFill>
            </a:endParaRPr>
          </a:p>
        </p:txBody>
      </p:sp>
      <p:sp>
        <p:nvSpPr>
          <p:cNvPr id="62" name="Line 25"/>
          <p:cNvSpPr>
            <a:spLocks noChangeShapeType="1"/>
          </p:cNvSpPr>
          <p:nvPr/>
        </p:nvSpPr>
        <p:spPr bwMode="auto">
          <a:xfrm>
            <a:off x="137917" y="4645733"/>
            <a:ext cx="574675" cy="0"/>
          </a:xfrm>
          <a:prstGeom prst="line">
            <a:avLst/>
          </a:prstGeom>
          <a:noFill/>
          <a:ln w="28575">
            <a:solidFill>
              <a:srgbClr val="FF66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400">
              <a:solidFill>
                <a:srgbClr val="000000"/>
              </a:solidFill>
            </a:endParaRPr>
          </a:p>
        </p:txBody>
      </p:sp>
      <p:sp>
        <p:nvSpPr>
          <p:cNvPr id="63" name="Line 26"/>
          <p:cNvSpPr>
            <a:spLocks noChangeShapeType="1"/>
          </p:cNvSpPr>
          <p:nvPr/>
        </p:nvSpPr>
        <p:spPr bwMode="auto">
          <a:xfrm>
            <a:off x="167603" y="4926408"/>
            <a:ext cx="574675" cy="0"/>
          </a:xfrm>
          <a:prstGeom prst="line">
            <a:avLst/>
          </a:prstGeom>
          <a:noFill/>
          <a:ln w="28575">
            <a:solidFill>
              <a:srgbClr val="0099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400">
              <a:solidFill>
                <a:srgbClr val="000000"/>
              </a:solidFill>
            </a:endParaRPr>
          </a:p>
        </p:txBody>
      </p:sp>
      <p:sp>
        <p:nvSpPr>
          <p:cNvPr id="64" name="Line 27"/>
          <p:cNvSpPr>
            <a:spLocks noChangeShapeType="1"/>
          </p:cNvSpPr>
          <p:nvPr/>
        </p:nvSpPr>
        <p:spPr bwMode="auto">
          <a:xfrm>
            <a:off x="167603" y="5207888"/>
            <a:ext cx="574675" cy="0"/>
          </a:xfrm>
          <a:prstGeom prst="line">
            <a:avLst/>
          </a:prstGeom>
          <a:noFill/>
          <a:ln w="28575">
            <a:solidFill>
              <a:schemeClr val="accent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1400">
              <a:solidFill>
                <a:srgbClr val="000000"/>
              </a:solidFill>
            </a:endParaRPr>
          </a:p>
        </p:txBody>
      </p:sp>
      <p:sp>
        <p:nvSpPr>
          <p:cNvPr id="65" name="Text Box 28"/>
          <p:cNvSpPr txBox="1">
            <a:spLocks noChangeArrowheads="1"/>
          </p:cNvSpPr>
          <p:nvPr/>
        </p:nvSpPr>
        <p:spPr bwMode="auto">
          <a:xfrm>
            <a:off x="785617" y="4142283"/>
            <a:ext cx="303769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dirty="0">
                <a:solidFill>
                  <a:srgbClr val="000000"/>
                </a:solidFill>
                <a:latin typeface="Arial" pitchFamily="34" charset="0"/>
              </a:rPr>
              <a:t>TTF to </a:t>
            </a:r>
            <a:r>
              <a:rPr lang="fr-FR" sz="1400" dirty="0" err="1">
                <a:solidFill>
                  <a:srgbClr val="000000"/>
                </a:solidFill>
                <a:latin typeface="Arial" pitchFamily="34" charset="0"/>
              </a:rPr>
              <a:t>Py</a:t>
            </a:r>
            <a:r>
              <a:rPr lang="fr-FR" sz="1400" dirty="0">
                <a:solidFill>
                  <a:srgbClr val="000000"/>
                </a:solidFill>
                <a:latin typeface="Arial" pitchFamily="34" charset="0"/>
              </a:rPr>
              <a:t>-</a:t>
            </a:r>
            <a:r>
              <a:rPr lang="fr-FR" sz="1400" i="1" dirty="0">
                <a:solidFill>
                  <a:srgbClr val="000000"/>
                </a:solidFill>
                <a:latin typeface="Arial" pitchFamily="34" charset="0"/>
              </a:rPr>
              <a:t>N</a:t>
            </a:r>
            <a:r>
              <a:rPr lang="fr-FR" sz="1400" dirty="0">
                <a:solidFill>
                  <a:srgbClr val="000000"/>
                </a:solidFill>
                <a:latin typeface="Arial" pitchFamily="34" charset="0"/>
              </a:rPr>
              <a:t>-</a:t>
            </a:r>
            <a:r>
              <a:rPr lang="fr-FR" sz="1400" dirty="0" err="1">
                <a:solidFill>
                  <a:srgbClr val="000000"/>
                </a:solidFill>
                <a:latin typeface="Arial" pitchFamily="34" charset="0"/>
              </a:rPr>
              <a:t>oxide</a:t>
            </a:r>
            <a:r>
              <a:rPr lang="fr-FR" sz="1400" dirty="0">
                <a:solidFill>
                  <a:srgbClr val="000000"/>
                </a:solidFill>
                <a:latin typeface="Arial" pitchFamily="34" charset="0"/>
              </a:rPr>
              <a:t> charge </a:t>
            </a:r>
            <a:r>
              <a:rPr lang="fr-FR" sz="1400" dirty="0" smtClean="0">
                <a:solidFill>
                  <a:srgbClr val="000000"/>
                </a:solidFill>
                <a:latin typeface="Arial" pitchFamily="34" charset="0"/>
              </a:rPr>
              <a:t>Transfer</a:t>
            </a:r>
            <a:endParaRPr lang="fr-FR" sz="1400" dirty="0">
              <a:solidFill>
                <a:srgbClr val="000000"/>
              </a:solidFill>
              <a:latin typeface="Arial" pitchFamily="34" charset="0"/>
            </a:endParaRPr>
          </a:p>
        </p:txBody>
      </p:sp>
      <p:sp>
        <p:nvSpPr>
          <p:cNvPr id="66" name="Text Box 29"/>
          <p:cNvSpPr txBox="1">
            <a:spLocks noChangeArrowheads="1"/>
          </p:cNvSpPr>
          <p:nvPr/>
        </p:nvSpPr>
        <p:spPr bwMode="auto">
          <a:xfrm>
            <a:off x="880775" y="4482206"/>
            <a:ext cx="179408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dirty="0">
                <a:solidFill>
                  <a:srgbClr val="000000"/>
                </a:solidFill>
                <a:latin typeface="Arial" pitchFamily="34" charset="0"/>
              </a:rPr>
              <a:t>Intra-TTF transitions</a:t>
            </a:r>
          </a:p>
        </p:txBody>
      </p:sp>
      <p:sp>
        <p:nvSpPr>
          <p:cNvPr id="67" name="Text Box 30"/>
          <p:cNvSpPr txBox="1">
            <a:spLocks noChangeArrowheads="1"/>
          </p:cNvSpPr>
          <p:nvPr/>
        </p:nvSpPr>
        <p:spPr bwMode="auto">
          <a:xfrm>
            <a:off x="903992" y="4772520"/>
            <a:ext cx="180530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dirty="0">
                <a:solidFill>
                  <a:srgbClr val="000000"/>
                </a:solidFill>
                <a:latin typeface="Arial" pitchFamily="34" charset="0"/>
              </a:rPr>
              <a:t>Intra-</a:t>
            </a:r>
            <a:r>
              <a:rPr lang="fr-FR" sz="1400" dirty="0" err="1">
                <a:solidFill>
                  <a:srgbClr val="000000"/>
                </a:solidFill>
                <a:latin typeface="Arial" pitchFamily="34" charset="0"/>
              </a:rPr>
              <a:t>hfac</a:t>
            </a:r>
            <a:r>
              <a:rPr lang="fr-FR" sz="1400" dirty="0">
                <a:solidFill>
                  <a:srgbClr val="000000"/>
                </a:solidFill>
                <a:latin typeface="Arial" pitchFamily="34" charset="0"/>
              </a:rPr>
              <a:t> transitions</a:t>
            </a:r>
          </a:p>
        </p:txBody>
      </p:sp>
      <p:sp>
        <p:nvSpPr>
          <p:cNvPr id="68" name="Text Box 31"/>
          <p:cNvSpPr txBox="1">
            <a:spLocks noChangeArrowheads="1"/>
          </p:cNvSpPr>
          <p:nvPr/>
        </p:nvSpPr>
        <p:spPr bwMode="auto">
          <a:xfrm>
            <a:off x="847937" y="5042974"/>
            <a:ext cx="235352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a:solidFill>
                  <a:srgbClr val="000000"/>
                </a:solidFill>
                <a:latin typeface="Arial" pitchFamily="34" charset="0"/>
              </a:rPr>
              <a:t>Intra-Py-</a:t>
            </a:r>
            <a:r>
              <a:rPr lang="fr-FR" sz="1400" i="1">
                <a:solidFill>
                  <a:srgbClr val="000000"/>
                </a:solidFill>
                <a:latin typeface="Arial" pitchFamily="34" charset="0"/>
              </a:rPr>
              <a:t>N</a:t>
            </a:r>
            <a:r>
              <a:rPr lang="fr-FR" sz="1400">
                <a:solidFill>
                  <a:srgbClr val="000000"/>
                </a:solidFill>
                <a:latin typeface="Arial" pitchFamily="34" charset="0"/>
              </a:rPr>
              <a:t>-oxide transitions</a:t>
            </a:r>
          </a:p>
        </p:txBody>
      </p:sp>
    </p:spTree>
    <p:extLst>
      <p:ext uri="{BB962C8B-B14F-4D97-AF65-F5344CB8AC3E}">
        <p14:creationId xmlns:p14="http://schemas.microsoft.com/office/powerpoint/2010/main" xmlns="" val="2912524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1482725" y="682625"/>
            <a:ext cx="7632700" cy="106363"/>
            <a:chOff x="930" y="572"/>
            <a:chExt cx="4808" cy="67"/>
          </a:xfrm>
        </p:grpSpPr>
        <p:sp>
          <p:nvSpPr>
            <p:cNvPr id="45095" name="Line 3"/>
            <p:cNvSpPr>
              <a:spLocks noChangeShapeType="1"/>
            </p:cNvSpPr>
            <p:nvPr/>
          </p:nvSpPr>
          <p:spPr bwMode="auto">
            <a:xfrm>
              <a:off x="930" y="572"/>
              <a:ext cx="480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sp>
          <p:nvSpPr>
            <p:cNvPr id="45096" name="Line 4"/>
            <p:cNvSpPr>
              <a:spLocks noChangeShapeType="1"/>
            </p:cNvSpPr>
            <p:nvPr/>
          </p:nvSpPr>
          <p:spPr bwMode="auto">
            <a:xfrm>
              <a:off x="930" y="639"/>
              <a:ext cx="480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grpSp>
      <p:sp>
        <p:nvSpPr>
          <p:cNvPr id="45059" name="Text Box 5"/>
          <p:cNvSpPr txBox="1">
            <a:spLocks noChangeArrowheads="1"/>
          </p:cNvSpPr>
          <p:nvPr/>
        </p:nvSpPr>
        <p:spPr bwMode="auto">
          <a:xfrm>
            <a:off x="2187575" y="155575"/>
            <a:ext cx="6561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i="1" smtClean="0">
                <a:solidFill>
                  <a:srgbClr val="000000"/>
                </a:solidFill>
                <a:latin typeface="Arial" pitchFamily="34" charset="0"/>
              </a:rPr>
              <a:t>dc</a:t>
            </a:r>
            <a:r>
              <a:rPr lang="en-US" smtClean="0">
                <a:solidFill>
                  <a:srgbClr val="000000"/>
                </a:solidFill>
                <a:latin typeface="Arial" pitchFamily="34" charset="0"/>
              </a:rPr>
              <a:t> MAGNETIC PROPERTIES</a:t>
            </a:r>
          </a:p>
        </p:txBody>
      </p:sp>
      <p:sp>
        <p:nvSpPr>
          <p:cNvPr id="4506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fr-FR" smtClean="0">
              <a:solidFill>
                <a:srgbClr val="000000"/>
              </a:solidFill>
            </a:endParaRPr>
          </a:p>
        </p:txBody>
      </p:sp>
      <p:pic>
        <p:nvPicPr>
          <p:cNvPr id="45068" name="Picture 56" descr="equation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01650" y="796925"/>
            <a:ext cx="8362950"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3" name="Group 83"/>
          <p:cNvGraphicFramePr>
            <a:graphicFrameLocks noGrp="1"/>
          </p:cNvGraphicFramePr>
          <p:nvPr/>
        </p:nvGraphicFramePr>
        <p:xfrm>
          <a:off x="1506538" y="5084763"/>
          <a:ext cx="2060575" cy="1608138"/>
        </p:xfrm>
        <a:graphic>
          <a:graphicData uri="http://schemas.openxmlformats.org/drawingml/2006/table">
            <a:tbl>
              <a:tblPr/>
              <a:tblGrid>
                <a:gridCol w="430212"/>
                <a:gridCol w="1630363"/>
              </a:tblGrid>
              <a:tr h="320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charset="0"/>
                        <a:cs typeface="Arial" charset="0"/>
                      </a:endParaRPr>
                    </a:p>
                  </a:txBody>
                  <a:tcPr marT="45765" marB="457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0.4826 cm</a:t>
                      </a:r>
                      <a:r>
                        <a:rPr kumimoji="0" lang="en-GB" sz="1400" b="0" i="0" u="none" strike="noStrike" cap="none" normalizeH="0" baseline="30000" smtClean="0">
                          <a:ln>
                            <a:noFill/>
                          </a:ln>
                          <a:solidFill>
                            <a:schemeClr val="tx1"/>
                          </a:solidFill>
                          <a:effectLst/>
                          <a:latin typeface="Arial" charset="0"/>
                          <a:cs typeface="Arial" charset="0"/>
                        </a:rPr>
                        <a:t>-1</a:t>
                      </a:r>
                      <a:r>
                        <a:rPr kumimoji="0" lang="fr-FR" sz="1400" b="0" i="0" u="none" strike="noStrike" cap="none" normalizeH="0" baseline="0" smtClean="0">
                          <a:ln>
                            <a:noFill/>
                          </a:ln>
                          <a:solidFill>
                            <a:schemeClr val="tx1"/>
                          </a:solidFill>
                          <a:effectLst/>
                          <a:latin typeface="Arial" charset="0"/>
                          <a:cs typeface="Arial" charset="0"/>
                        </a:rPr>
                        <a:t> </a:t>
                      </a:r>
                    </a:p>
                  </a:txBody>
                  <a:tcPr marT="45765" marB="457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cs typeface="Arial" charset="0"/>
                      </a:endParaRPr>
                    </a:p>
                  </a:txBody>
                  <a:tcPr marT="45765" marB="457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0.316 cm</a:t>
                      </a:r>
                      <a:r>
                        <a:rPr kumimoji="0" lang="en-GB" sz="1400" b="0" i="0" u="none" strike="noStrike" cap="none" normalizeH="0" baseline="30000" smtClean="0">
                          <a:ln>
                            <a:noFill/>
                          </a:ln>
                          <a:solidFill>
                            <a:schemeClr val="tx1"/>
                          </a:solidFill>
                          <a:effectLst/>
                          <a:latin typeface="Arial" charset="0"/>
                          <a:cs typeface="Arial" charset="0"/>
                        </a:rPr>
                        <a:t>-1</a:t>
                      </a:r>
                      <a:r>
                        <a:rPr kumimoji="0" lang="fr-FR" sz="1400" b="0" i="0" u="none" strike="noStrike" cap="none" normalizeH="0" baseline="0" smtClean="0">
                          <a:ln>
                            <a:noFill/>
                          </a:ln>
                          <a:solidFill>
                            <a:schemeClr val="tx1"/>
                          </a:solidFill>
                          <a:effectLst/>
                          <a:latin typeface="Arial" charset="0"/>
                          <a:cs typeface="Arial" charset="0"/>
                        </a:rPr>
                        <a:t> </a:t>
                      </a:r>
                    </a:p>
                  </a:txBody>
                  <a:tcPr marT="45765" marB="457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5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cs typeface="Arial" charset="0"/>
                      </a:endParaRPr>
                    </a:p>
                  </a:txBody>
                  <a:tcPr marT="45765" marB="457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400" b="0" i="0" u="none" strike="noStrike" cap="none" normalizeH="0" baseline="0" dirty="0" smtClean="0">
                          <a:ln>
                            <a:noFill/>
                          </a:ln>
                          <a:solidFill>
                            <a:schemeClr val="tx1"/>
                          </a:solidFill>
                          <a:effectLst/>
                          <a:latin typeface="Arial" charset="0"/>
                          <a:cs typeface="Arial" charset="0"/>
                        </a:rPr>
                        <a:t>2.313</a:t>
                      </a:r>
                      <a:r>
                        <a:rPr kumimoji="0" lang="en-GB" sz="1400" b="0" i="0" u="none" strike="noStrike" cap="none" normalizeH="0" baseline="0" dirty="0" smtClean="0">
                          <a:ln>
                            <a:noFill/>
                          </a:ln>
                          <a:solidFill>
                            <a:schemeClr val="tx1"/>
                          </a:solidFill>
                          <a:effectLst/>
                          <a:latin typeface="Arial" charset="0"/>
                          <a:cs typeface="Arial" charset="0"/>
                          <a:sym typeface="Symbol" pitchFamily="18" charset="2"/>
                        </a:rPr>
                        <a:t></a:t>
                      </a:r>
                      <a:r>
                        <a:rPr kumimoji="0" lang="en-GB" sz="1400" b="0" i="0" u="none" strike="noStrike" cap="none" normalizeH="0" baseline="0" dirty="0" smtClean="0">
                          <a:ln>
                            <a:noFill/>
                          </a:ln>
                          <a:solidFill>
                            <a:schemeClr val="tx1"/>
                          </a:solidFill>
                          <a:effectLst/>
                          <a:latin typeface="Arial" charset="0"/>
                          <a:cs typeface="Arial" charset="0"/>
                        </a:rPr>
                        <a:t>10</a:t>
                      </a:r>
                      <a:r>
                        <a:rPr kumimoji="0" lang="en-GB" sz="1400" b="0" i="0" u="none" strike="noStrike" cap="none" normalizeH="0" baseline="30000" dirty="0" smtClean="0">
                          <a:ln>
                            <a:noFill/>
                          </a:ln>
                          <a:solidFill>
                            <a:schemeClr val="tx1"/>
                          </a:solidFill>
                          <a:effectLst/>
                          <a:latin typeface="Arial" charset="0"/>
                          <a:cs typeface="Arial" charset="0"/>
                        </a:rPr>
                        <a:t>-3</a:t>
                      </a:r>
                      <a:r>
                        <a:rPr kumimoji="0" lang="en-GB" sz="1400" b="0" i="0" u="none" strike="noStrike" cap="none" normalizeH="0" baseline="0" dirty="0" smtClean="0">
                          <a:ln>
                            <a:noFill/>
                          </a:ln>
                          <a:solidFill>
                            <a:schemeClr val="tx1"/>
                          </a:solidFill>
                          <a:effectLst/>
                          <a:latin typeface="Arial" charset="0"/>
                          <a:cs typeface="Arial" charset="0"/>
                        </a:rPr>
                        <a:t> cm</a:t>
                      </a:r>
                      <a:r>
                        <a:rPr kumimoji="0" lang="en-GB" sz="1400" b="0" i="0" u="none" strike="noStrike" cap="none" normalizeH="0" baseline="30000" dirty="0" smtClean="0">
                          <a:ln>
                            <a:noFill/>
                          </a:ln>
                          <a:solidFill>
                            <a:schemeClr val="tx1"/>
                          </a:solidFill>
                          <a:effectLst/>
                          <a:latin typeface="Arial" charset="0"/>
                          <a:cs typeface="Arial" charset="0"/>
                        </a:rPr>
                        <a:t>-1</a:t>
                      </a:r>
                      <a:r>
                        <a:rPr kumimoji="0" lang="fr-FR" sz="1400" b="0" i="0" u="none" strike="noStrike" cap="none" normalizeH="0" baseline="0" dirty="0" smtClean="0">
                          <a:ln>
                            <a:noFill/>
                          </a:ln>
                          <a:solidFill>
                            <a:schemeClr val="tx1"/>
                          </a:solidFill>
                          <a:effectLst/>
                          <a:latin typeface="Arial" charset="0"/>
                          <a:cs typeface="Arial" charset="0"/>
                        </a:rPr>
                        <a:t> </a:t>
                      </a:r>
                    </a:p>
                  </a:txBody>
                  <a:tcPr marT="45765" marB="457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g</a:t>
                      </a:r>
                    </a:p>
                  </a:txBody>
                  <a:tcPr marT="45765" marB="457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8/7 (</a:t>
                      </a:r>
                      <a:r>
                        <a:rPr kumimoji="0" lang="fr-FR" sz="1400" b="0" i="0" u="none" strike="noStrike" cap="none" normalizeH="0" baseline="0" dirty="0" err="1" smtClean="0">
                          <a:ln>
                            <a:noFill/>
                          </a:ln>
                          <a:solidFill>
                            <a:schemeClr val="tx1"/>
                          </a:solidFill>
                          <a:effectLst/>
                          <a:latin typeface="Arial" charset="0"/>
                          <a:cs typeface="Arial" charset="0"/>
                        </a:rPr>
                        <a:t>fixed</a:t>
                      </a:r>
                      <a:r>
                        <a:rPr kumimoji="0" lang="fr-FR" sz="1400" b="0" i="0" u="none" strike="noStrike" cap="none" normalizeH="0" baseline="0" dirty="0" smtClean="0">
                          <a:ln>
                            <a:noFill/>
                          </a:ln>
                          <a:solidFill>
                            <a:schemeClr val="tx1"/>
                          </a:solidFill>
                          <a:effectLst/>
                          <a:latin typeface="Arial" charset="0"/>
                          <a:cs typeface="Arial" charset="0"/>
                        </a:rPr>
                        <a:t>)</a:t>
                      </a:r>
                    </a:p>
                  </a:txBody>
                  <a:tcPr marT="45765" marB="457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5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J</a:t>
                      </a:r>
                    </a:p>
                  </a:txBody>
                  <a:tcPr marT="45765" marB="457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0 cm</a:t>
                      </a:r>
                      <a:r>
                        <a:rPr kumimoji="0" lang="fr-FR" sz="1400" b="0" i="0" u="none" strike="noStrike" cap="none" normalizeH="0" baseline="30000" dirty="0" smtClean="0">
                          <a:ln>
                            <a:noFill/>
                          </a:ln>
                          <a:solidFill>
                            <a:schemeClr val="tx1"/>
                          </a:solidFill>
                          <a:effectLst/>
                          <a:latin typeface="Arial" charset="0"/>
                          <a:cs typeface="Arial" charset="0"/>
                        </a:rPr>
                        <a:t>-1</a:t>
                      </a:r>
                      <a:r>
                        <a:rPr kumimoji="0" lang="fr-FR" sz="1400" b="0" i="0" u="none" strike="noStrike" cap="none" normalizeH="0" baseline="0" dirty="0" smtClean="0">
                          <a:ln>
                            <a:noFill/>
                          </a:ln>
                          <a:solidFill>
                            <a:schemeClr val="tx1"/>
                          </a:solidFill>
                          <a:effectLst/>
                          <a:latin typeface="Arial" charset="0"/>
                          <a:cs typeface="Arial" charset="0"/>
                        </a:rPr>
                        <a:t> (</a:t>
                      </a:r>
                      <a:r>
                        <a:rPr kumimoji="0" lang="fr-FR" sz="1400" b="0" i="0" u="none" strike="noStrike" cap="none" normalizeH="0" baseline="0" dirty="0" err="1" smtClean="0">
                          <a:ln>
                            <a:noFill/>
                          </a:ln>
                          <a:solidFill>
                            <a:schemeClr val="tx1"/>
                          </a:solidFill>
                          <a:effectLst/>
                          <a:latin typeface="Arial" charset="0"/>
                          <a:cs typeface="Arial" charset="0"/>
                        </a:rPr>
                        <a:t>fixed</a:t>
                      </a:r>
                      <a:r>
                        <a:rPr kumimoji="0" lang="fr-FR" sz="1400" b="0" i="0" u="none" strike="noStrike" cap="none" normalizeH="0" baseline="0" dirty="0" smtClean="0">
                          <a:ln>
                            <a:noFill/>
                          </a:ln>
                          <a:solidFill>
                            <a:schemeClr val="tx1"/>
                          </a:solidFill>
                          <a:effectLst/>
                          <a:latin typeface="Arial" charset="0"/>
                          <a:cs typeface="Arial" charset="0"/>
                        </a:rPr>
                        <a:t>)</a:t>
                      </a:r>
                    </a:p>
                  </a:txBody>
                  <a:tcPr marT="45765" marB="457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 name="Groupe 2"/>
          <p:cNvGrpSpPr>
            <a:grpSpLocks/>
          </p:cNvGrpSpPr>
          <p:nvPr/>
        </p:nvGrpSpPr>
        <p:grpSpPr bwMode="auto">
          <a:xfrm>
            <a:off x="1616075" y="5043488"/>
            <a:ext cx="328613" cy="1049337"/>
            <a:chOff x="1616075" y="4817269"/>
            <a:chExt cx="328613" cy="1049338"/>
          </a:xfrm>
        </p:grpSpPr>
        <p:graphicFrame>
          <p:nvGraphicFramePr>
            <p:cNvPr id="2" name="Object 65"/>
            <p:cNvGraphicFramePr>
              <a:graphicFrameLocks noChangeAspect="1"/>
            </p:cNvGraphicFramePr>
            <p:nvPr/>
          </p:nvGraphicFramePr>
          <p:xfrm>
            <a:off x="1625600" y="4817269"/>
            <a:ext cx="314325" cy="359818"/>
          </p:xfrm>
          <a:graphic>
            <a:graphicData uri="http://schemas.openxmlformats.org/presentationml/2006/ole">
              <p:oleObj spid="_x0000_s112705" r:id="rId5" imgW="203112" imgH="228501" progId="">
                <p:embed/>
              </p:oleObj>
            </a:graphicData>
          </a:graphic>
        </p:graphicFrame>
        <p:graphicFrame>
          <p:nvGraphicFramePr>
            <p:cNvPr id="45093" name="Object 70"/>
            <p:cNvGraphicFramePr>
              <a:graphicFrameLocks noChangeAspect="1"/>
            </p:cNvGraphicFramePr>
            <p:nvPr/>
          </p:nvGraphicFramePr>
          <p:xfrm>
            <a:off x="1616075" y="5126364"/>
            <a:ext cx="327025" cy="372499"/>
          </p:xfrm>
          <a:graphic>
            <a:graphicData uri="http://schemas.openxmlformats.org/presentationml/2006/ole">
              <p:oleObj spid="_x0000_s112706" r:id="rId6" imgW="203112" imgH="228501" progId="">
                <p:embed/>
              </p:oleObj>
            </a:graphicData>
          </a:graphic>
        </p:graphicFrame>
        <p:graphicFrame>
          <p:nvGraphicFramePr>
            <p:cNvPr id="45094" name="Object 78"/>
            <p:cNvGraphicFramePr>
              <a:graphicFrameLocks noChangeAspect="1"/>
            </p:cNvGraphicFramePr>
            <p:nvPr/>
          </p:nvGraphicFramePr>
          <p:xfrm>
            <a:off x="1619250" y="5478257"/>
            <a:ext cx="325438" cy="388350"/>
          </p:xfrm>
          <a:graphic>
            <a:graphicData uri="http://schemas.openxmlformats.org/presentationml/2006/ole">
              <p:oleObj spid="_x0000_s112707" r:id="rId7" imgW="203112" imgH="241195" progId="">
                <p:embed/>
              </p:oleObj>
            </a:graphicData>
          </a:graphic>
        </p:graphicFrame>
      </p:grpSp>
      <p:sp>
        <p:nvSpPr>
          <p:cNvPr id="45090" name="AutoShape 90"/>
          <p:cNvSpPr>
            <a:spLocks noChangeArrowheads="1"/>
          </p:cNvSpPr>
          <p:nvPr/>
        </p:nvSpPr>
        <p:spPr bwMode="auto">
          <a:xfrm>
            <a:off x="3986213" y="6083300"/>
            <a:ext cx="792162" cy="2159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6 w 21600"/>
              <a:gd name="T13" fmla="*/ 5400 h 21600"/>
              <a:gd name="T14" fmla="*/ 18916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mtClean="0">
              <a:solidFill>
                <a:srgbClr val="000000"/>
              </a:solidFill>
            </a:endParaRPr>
          </a:p>
        </p:txBody>
      </p:sp>
      <p:sp>
        <p:nvSpPr>
          <p:cNvPr id="45091" name="AutoShape 92"/>
          <p:cNvSpPr>
            <a:spLocks noChangeArrowheads="1"/>
          </p:cNvSpPr>
          <p:nvPr/>
        </p:nvSpPr>
        <p:spPr bwMode="auto">
          <a:xfrm rot="-5400000">
            <a:off x="7244557" y="5096669"/>
            <a:ext cx="747712" cy="2159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mtClean="0">
              <a:solidFill>
                <a:srgbClr val="000000"/>
              </a:solidFill>
            </a:endParaRPr>
          </a:p>
        </p:txBody>
      </p:sp>
      <p:sp>
        <p:nvSpPr>
          <p:cNvPr id="45092" name="Text Box 85"/>
          <p:cNvSpPr txBox="1">
            <a:spLocks noChangeArrowheads="1"/>
          </p:cNvSpPr>
          <p:nvPr/>
        </p:nvSpPr>
        <p:spPr bwMode="auto">
          <a:xfrm>
            <a:off x="5149850" y="5870575"/>
            <a:ext cx="3743325" cy="42545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2000" smtClean="0">
                <a:solidFill>
                  <a:srgbClr val="3333CC"/>
                </a:solidFill>
                <a:latin typeface="Arial" pitchFamily="34" charset="0"/>
                <a:cs typeface="Arial" pitchFamily="34" charset="0"/>
              </a:rPr>
              <a:t>The ground state is M</a:t>
            </a:r>
            <a:r>
              <a:rPr lang="fr-FR" sz="2000" baseline="-25000" smtClean="0">
                <a:solidFill>
                  <a:srgbClr val="3333CC"/>
                </a:solidFill>
                <a:latin typeface="Arial" pitchFamily="34" charset="0"/>
                <a:cs typeface="Arial" pitchFamily="34" charset="0"/>
              </a:rPr>
              <a:t>J</a:t>
            </a:r>
            <a:r>
              <a:rPr lang="fr-FR" sz="2000" smtClean="0">
                <a:solidFill>
                  <a:srgbClr val="3333CC"/>
                </a:solidFill>
                <a:latin typeface="Arial" pitchFamily="34" charset="0"/>
                <a:cs typeface="Arial" pitchFamily="34" charset="0"/>
              </a:rPr>
              <a:t> = </a:t>
            </a:r>
            <a:r>
              <a:rPr lang="fr-FR" sz="2000" smtClean="0">
                <a:solidFill>
                  <a:srgbClr val="3333CC"/>
                </a:solidFill>
                <a:latin typeface="Arial" pitchFamily="34" charset="0"/>
                <a:cs typeface="Arial" pitchFamily="34" charset="0"/>
                <a:sym typeface="Symbol" pitchFamily="18" charset="2"/>
              </a:rPr>
              <a:t> 5/2</a:t>
            </a:r>
          </a:p>
        </p:txBody>
      </p:sp>
      <p:sp>
        <p:nvSpPr>
          <p:cNvPr id="45086" name="ZoneTexte 3"/>
          <p:cNvSpPr txBox="1">
            <a:spLocks noChangeArrowheads="1"/>
          </p:cNvSpPr>
          <p:nvPr/>
        </p:nvSpPr>
        <p:spPr bwMode="auto">
          <a:xfrm>
            <a:off x="3276200" y="4534024"/>
            <a:ext cx="300434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dirty="0" smtClean="0">
                <a:solidFill>
                  <a:srgbClr val="000000"/>
                </a:solidFill>
              </a:rPr>
              <a:t>No out-of-phase signal</a:t>
            </a:r>
          </a:p>
        </p:txBody>
      </p:sp>
      <p:pic>
        <p:nvPicPr>
          <p:cNvPr id="45088" name="Picture 30" descr="XT-YbEDTTTFR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283" t="10854" r="7816" b="5865"/>
          <a:stretch>
            <a:fillRect/>
          </a:stretch>
        </p:blipFill>
        <p:spPr bwMode="auto">
          <a:xfrm>
            <a:off x="830263" y="2019300"/>
            <a:ext cx="3338512" cy="247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5089" name="Group 87"/>
          <p:cNvGrpSpPr>
            <a:grpSpLocks/>
          </p:cNvGrpSpPr>
          <p:nvPr/>
        </p:nvGrpSpPr>
        <p:grpSpPr bwMode="auto">
          <a:xfrm>
            <a:off x="4864100" y="2073275"/>
            <a:ext cx="3671888" cy="2540000"/>
            <a:chOff x="2880" y="709"/>
            <a:chExt cx="2766" cy="2042"/>
          </a:xfrm>
        </p:grpSpPr>
        <p:pic>
          <p:nvPicPr>
            <p:cNvPr id="4" name="Picture 31" descr="M-YbEDTTTFR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327" t="10905" r="8307" b="7217"/>
            <a:stretch>
              <a:fillRect/>
            </a:stretch>
          </p:blipFill>
          <p:spPr bwMode="auto">
            <a:xfrm>
              <a:off x="2880" y="709"/>
              <a:ext cx="2766" cy="2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86"/>
            <p:cNvSpPr txBox="1">
              <a:spLocks noChangeArrowheads="1"/>
            </p:cNvSpPr>
            <p:nvPr/>
          </p:nvSpPr>
          <p:spPr bwMode="auto">
            <a:xfrm>
              <a:off x="4876" y="1797"/>
              <a:ext cx="661" cy="2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1800" smtClean="0">
                  <a:solidFill>
                    <a:srgbClr val="000000"/>
                  </a:solidFill>
                  <a:latin typeface="Arial" pitchFamily="34" charset="0"/>
                </a:rPr>
                <a:t>1.8 K</a:t>
              </a:r>
            </a:p>
          </p:txBody>
        </p:sp>
      </p:grpSp>
    </p:spTree>
    <p:extLst>
      <p:ext uri="{BB962C8B-B14F-4D97-AF65-F5344CB8AC3E}">
        <p14:creationId xmlns:p14="http://schemas.microsoft.com/office/powerpoint/2010/main" xmlns="" val="1954632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249"/>
                                          </p:stCondLst>
                                        </p:cTn>
                                        <p:tgtEl>
                                          <p:spTgt spid="45090"/>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grpId="0" nodeType="afterEffect">
                                  <p:stCondLst>
                                    <p:cond delay="0"/>
                                  </p:stCondLst>
                                  <p:childTnLst>
                                    <p:set>
                                      <p:cBhvr>
                                        <p:cTn id="19" dur="1" fill="hold">
                                          <p:stCondLst>
                                            <p:cond delay="499"/>
                                          </p:stCondLst>
                                        </p:cTn>
                                        <p:tgtEl>
                                          <p:spTgt spid="45092"/>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0"/>
                                  </p:stCondLst>
                                  <p:childTnLst>
                                    <p:set>
                                      <p:cBhvr>
                                        <p:cTn id="22" dur="1" fill="hold">
                                          <p:stCondLst>
                                            <p:cond delay="499"/>
                                          </p:stCondLst>
                                        </p:cTn>
                                        <p:tgtEl>
                                          <p:spTgt spid="450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0" grpId="0" animBg="1"/>
      <p:bldP spid="45091" grpId="0" animBg="1"/>
      <p:bldP spid="45092" grpId="0" animBg="1"/>
      <p:bldP spid="4508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0063" y="428625"/>
            <a:ext cx="8186737" cy="1143000"/>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228600" y="1714500"/>
            <a:ext cx="876300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rPr>
              <a:t>http</a:t>
            </a:r>
            <a:r>
              <a:rPr lang="en-US" sz="2800" dirty="0">
                <a:effectLst>
                  <a:outerShdw blurRad="38100" dist="38100" dir="2700000" algn="tl">
                    <a:srgbClr val="000000">
                      <a:alpha val="43137"/>
                    </a:srgbClr>
                  </a:outerShdw>
                </a:effectLst>
                <a:latin typeface="Georgia" pitchFamily="18" charset="0"/>
              </a:rPr>
              <a:t>://materialsscience.conferenceseries.com</a:t>
            </a:r>
            <a:r>
              <a:rPr lang="en-US" sz="2800" dirty="0" smtClean="0">
                <a:effectLst>
                  <a:outerShdw blurRad="38100" dist="38100" dir="2700000" algn="tl">
                    <a:srgbClr val="000000">
                      <a:alpha val="43137"/>
                    </a:srgbClr>
                  </a:outerShdw>
                </a:effectLst>
                <a:latin typeface="Georgia" pitchFamily="18" charset="0"/>
              </a:rPr>
              <a:t>/</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rPr>
              <a:t>materialsscience.conference@omicsgroup.us</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rPr>
              <a:t>materialsscience@omicsgroup.com</a:t>
            </a: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Oval 19"/>
          <p:cNvSpPr>
            <a:spLocks noChangeArrowheads="1"/>
          </p:cNvSpPr>
          <p:nvPr/>
        </p:nvSpPr>
        <p:spPr bwMode="auto">
          <a:xfrm>
            <a:off x="2308368" y="726429"/>
            <a:ext cx="4189596" cy="2171373"/>
          </a:xfrm>
          <a:prstGeom prst="ellipse">
            <a:avLst/>
          </a:prstGeom>
          <a:solidFill>
            <a:srgbClr val="339966">
              <a:alpha val="34901"/>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z="1800">
              <a:solidFill>
                <a:srgbClr val="000000"/>
              </a:solidFill>
              <a:latin typeface="Arial" pitchFamily="34" charset="0"/>
            </a:endParaRPr>
          </a:p>
        </p:txBody>
      </p:sp>
      <p:pic>
        <p:nvPicPr>
          <p:cNvPr id="46090" name="Picture 22" descr="TOC-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l="17520" t="22154" r="21187" b="39090"/>
          <a:stretch>
            <a:fillRect/>
          </a:stretch>
        </p:blipFill>
        <p:spPr bwMode="auto">
          <a:xfrm>
            <a:off x="2658061" y="1158461"/>
            <a:ext cx="2370706" cy="1130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91" name="Text Box 23"/>
          <p:cNvSpPr txBox="1">
            <a:spLocks noChangeArrowheads="1"/>
          </p:cNvSpPr>
          <p:nvPr/>
        </p:nvSpPr>
        <p:spPr bwMode="auto">
          <a:xfrm>
            <a:off x="5566926" y="1446552"/>
            <a:ext cx="736482" cy="731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3600" b="1">
                <a:solidFill>
                  <a:srgbClr val="000000"/>
                </a:solidFill>
                <a:cs typeface="Times New Roman" pitchFamily="18" charset="0"/>
              </a:rPr>
              <a:t>M</a:t>
            </a:r>
          </a:p>
        </p:txBody>
      </p:sp>
      <p:sp>
        <p:nvSpPr>
          <p:cNvPr id="46092" name="Line 24"/>
          <p:cNvSpPr>
            <a:spLocks noChangeShapeType="1"/>
          </p:cNvSpPr>
          <p:nvPr/>
        </p:nvSpPr>
        <p:spPr bwMode="auto">
          <a:xfrm>
            <a:off x="5026217" y="1750606"/>
            <a:ext cx="636354"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solidFill>
                <a:srgbClr val="000000"/>
              </a:solidFill>
            </a:endParaRPr>
          </a:p>
        </p:txBody>
      </p:sp>
      <p:sp>
        <p:nvSpPr>
          <p:cNvPr id="46093" name="Text Box 25"/>
          <p:cNvSpPr txBox="1">
            <a:spLocks noChangeArrowheads="1"/>
          </p:cNvSpPr>
          <p:nvPr/>
        </p:nvSpPr>
        <p:spPr bwMode="auto">
          <a:xfrm>
            <a:off x="3624393" y="932785"/>
            <a:ext cx="438039" cy="663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4800" b="1">
                <a:solidFill>
                  <a:srgbClr val="FF0000"/>
                </a:solidFill>
                <a:latin typeface="Arial" pitchFamily="34" charset="0"/>
                <a:sym typeface="Symbol" pitchFamily="18" charset="2"/>
              </a:rPr>
              <a:t></a:t>
            </a:r>
          </a:p>
        </p:txBody>
      </p:sp>
      <p:sp>
        <p:nvSpPr>
          <p:cNvPr id="46094" name="Text Box 26"/>
          <p:cNvSpPr txBox="1">
            <a:spLocks noChangeArrowheads="1"/>
          </p:cNvSpPr>
          <p:nvPr/>
        </p:nvSpPr>
        <p:spPr bwMode="auto">
          <a:xfrm>
            <a:off x="5697186" y="981957"/>
            <a:ext cx="584410" cy="565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4000" b="1" dirty="0">
                <a:solidFill>
                  <a:srgbClr val="FF0000"/>
                </a:solidFill>
                <a:cs typeface="Times New Roman" pitchFamily="18" charset="0"/>
                <a:sym typeface="Symbol" pitchFamily="18" charset="2"/>
              </a:rPr>
              <a:t>3</a:t>
            </a:r>
            <a:r>
              <a:rPr lang="fr-FR" sz="4000" b="1" i="1" dirty="0">
                <a:solidFill>
                  <a:srgbClr val="FF0000"/>
                </a:solidFill>
                <a:cs typeface="Times New Roman" pitchFamily="18" charset="0"/>
                <a:sym typeface="Symbol" pitchFamily="18" charset="2"/>
              </a:rPr>
              <a:t>d</a:t>
            </a:r>
          </a:p>
        </p:txBody>
      </p:sp>
      <p:sp>
        <p:nvSpPr>
          <p:cNvPr id="46101" name="Text Box 26"/>
          <p:cNvSpPr txBox="1">
            <a:spLocks noChangeArrowheads="1"/>
          </p:cNvSpPr>
          <p:nvPr/>
        </p:nvSpPr>
        <p:spPr bwMode="auto">
          <a:xfrm>
            <a:off x="5745896" y="1812116"/>
            <a:ext cx="513238" cy="565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4000" b="1" dirty="0">
                <a:solidFill>
                  <a:srgbClr val="FF0000"/>
                </a:solidFill>
                <a:cs typeface="Times New Roman" pitchFamily="18" charset="0"/>
                <a:sym typeface="Symbol" pitchFamily="18" charset="2"/>
              </a:rPr>
              <a:t>4</a:t>
            </a:r>
            <a:r>
              <a:rPr lang="fr-FR" sz="4000" b="1" i="1" dirty="0">
                <a:solidFill>
                  <a:srgbClr val="FF0000"/>
                </a:solidFill>
                <a:cs typeface="Times New Roman" pitchFamily="18" charset="0"/>
                <a:sym typeface="Symbol" pitchFamily="18" charset="2"/>
              </a:rPr>
              <a:t>f</a:t>
            </a:r>
          </a:p>
        </p:txBody>
      </p:sp>
      <p:sp>
        <p:nvSpPr>
          <p:cNvPr id="46084" name="Rectangle 1"/>
          <p:cNvSpPr>
            <a:spLocks noChangeArrowheads="1"/>
          </p:cNvSpPr>
          <p:nvPr/>
        </p:nvSpPr>
        <p:spPr bwMode="auto">
          <a:xfrm>
            <a:off x="122921" y="116632"/>
            <a:ext cx="8914933" cy="46166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0" hangingPunct="0"/>
            <a:r>
              <a:rPr lang="en-GB" i="1" dirty="0">
                <a:solidFill>
                  <a:srgbClr val="FFFF00"/>
                </a:solidFill>
                <a:latin typeface="Coronet"/>
              </a:rPr>
              <a:t>Multifunctional Molecular </a:t>
            </a:r>
            <a:r>
              <a:rPr lang="en-GB" i="1" dirty="0" smtClean="0">
                <a:solidFill>
                  <a:srgbClr val="FFFF00"/>
                </a:solidFill>
                <a:latin typeface="Coronet"/>
              </a:rPr>
              <a:t>Systems : Molecules and Materials</a:t>
            </a:r>
            <a:endParaRPr lang="en-GB" i="1" dirty="0">
              <a:solidFill>
                <a:srgbClr val="993366"/>
              </a:solidFill>
              <a:latin typeface="Coronet"/>
            </a:endParaRPr>
          </a:p>
        </p:txBody>
      </p:sp>
      <p:grpSp>
        <p:nvGrpSpPr>
          <p:cNvPr id="3" name="Groupe 2"/>
          <p:cNvGrpSpPr/>
          <p:nvPr/>
        </p:nvGrpSpPr>
        <p:grpSpPr>
          <a:xfrm>
            <a:off x="6497964" y="1253016"/>
            <a:ext cx="2755883" cy="2308324"/>
            <a:chOff x="6497964" y="1253016"/>
            <a:chExt cx="2755883" cy="2308324"/>
          </a:xfrm>
        </p:grpSpPr>
        <p:sp>
          <p:nvSpPr>
            <p:cNvPr id="25" name="Text Box 5"/>
            <p:cNvSpPr txBox="1">
              <a:spLocks noChangeArrowheads="1"/>
            </p:cNvSpPr>
            <p:nvPr/>
          </p:nvSpPr>
          <p:spPr bwMode="auto">
            <a:xfrm>
              <a:off x="6497964" y="1253016"/>
              <a:ext cx="2755883"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dirty="0">
                  <a:solidFill>
                    <a:srgbClr val="000000"/>
                  </a:solidFill>
                </a:rPr>
                <a:t> </a:t>
              </a:r>
              <a:r>
                <a:rPr lang="fr-FR" dirty="0" smtClean="0">
                  <a:solidFill>
                    <a:srgbClr val="000000"/>
                  </a:solidFill>
                </a:rPr>
                <a:t>   </a:t>
              </a:r>
              <a:r>
                <a:rPr lang="fr-FR" sz="2000" b="1" dirty="0" smtClean="0">
                  <a:solidFill>
                    <a:srgbClr val="FF0000"/>
                  </a:solidFill>
                </a:rPr>
                <a:t>Lanthanides</a:t>
              </a:r>
            </a:p>
            <a:p>
              <a:pPr eaLnBrk="1" hangingPunct="1"/>
              <a:endParaRPr lang="fr-FR" sz="2000" b="1" dirty="0">
                <a:solidFill>
                  <a:srgbClr val="FF0000"/>
                </a:solidFill>
              </a:endParaRPr>
            </a:p>
            <a:p>
              <a:pPr eaLnBrk="1" hangingPunct="1">
                <a:buFontTx/>
                <a:buChar char="•"/>
              </a:pPr>
              <a:r>
                <a:rPr lang="fr-FR" sz="2000" dirty="0">
                  <a:solidFill>
                    <a:srgbClr val="000000"/>
                  </a:solidFill>
                </a:rPr>
                <a:t> Luminescence</a:t>
              </a:r>
            </a:p>
            <a:p>
              <a:pPr eaLnBrk="1" hangingPunct="1">
                <a:buFontTx/>
                <a:buChar char="•"/>
              </a:pPr>
              <a:r>
                <a:rPr lang="fr-FR" sz="2000" dirty="0" smtClean="0">
                  <a:solidFill>
                    <a:srgbClr val="000000"/>
                  </a:solidFill>
                </a:rPr>
                <a:t> High </a:t>
              </a:r>
              <a:r>
                <a:rPr lang="fr-FR" sz="2000" dirty="0" err="1" smtClean="0">
                  <a:solidFill>
                    <a:srgbClr val="000000"/>
                  </a:solidFill>
                </a:rPr>
                <a:t>magnetic</a:t>
              </a:r>
              <a:r>
                <a:rPr lang="fr-FR" sz="2000" dirty="0" smtClean="0">
                  <a:solidFill>
                    <a:srgbClr val="000000"/>
                  </a:solidFill>
                </a:rPr>
                <a:t> moment</a:t>
              </a:r>
              <a:endParaRPr lang="fr-FR" sz="2000" dirty="0">
                <a:solidFill>
                  <a:srgbClr val="000000"/>
                </a:solidFill>
              </a:endParaRPr>
            </a:p>
            <a:p>
              <a:pPr eaLnBrk="1" hangingPunct="1">
                <a:buFontTx/>
                <a:buChar char="•"/>
              </a:pPr>
              <a:r>
                <a:rPr lang="fr-FR" sz="2000" dirty="0">
                  <a:solidFill>
                    <a:srgbClr val="000000"/>
                  </a:solidFill>
                </a:rPr>
                <a:t> </a:t>
              </a:r>
              <a:r>
                <a:rPr lang="fr-FR" sz="2000" dirty="0" err="1" smtClean="0">
                  <a:solidFill>
                    <a:srgbClr val="000000"/>
                  </a:solidFill>
                </a:rPr>
                <a:t>Strong</a:t>
              </a:r>
              <a:r>
                <a:rPr lang="fr-FR" sz="2000" dirty="0" smtClean="0">
                  <a:solidFill>
                    <a:srgbClr val="000000"/>
                  </a:solidFill>
                </a:rPr>
                <a:t> </a:t>
              </a:r>
              <a:r>
                <a:rPr lang="fr-FR" sz="2000" dirty="0" err="1" smtClean="0">
                  <a:solidFill>
                    <a:srgbClr val="000000"/>
                  </a:solidFill>
                </a:rPr>
                <a:t>Anisotropy</a:t>
              </a:r>
              <a:endParaRPr lang="fr-FR" sz="2000" dirty="0" smtClean="0">
                <a:solidFill>
                  <a:srgbClr val="000000"/>
                </a:solidFill>
              </a:endParaRPr>
            </a:p>
            <a:p>
              <a:pPr eaLnBrk="1" hangingPunct="1"/>
              <a:endParaRPr lang="fr-FR" sz="2000" dirty="0">
                <a:solidFill>
                  <a:srgbClr val="000000"/>
                </a:solidFill>
              </a:endParaRPr>
            </a:p>
            <a:p>
              <a:pPr eaLnBrk="1" hangingPunct="1"/>
              <a:endParaRPr lang="fr-FR" sz="2000" dirty="0">
                <a:solidFill>
                  <a:srgbClr val="000000"/>
                </a:solidFill>
              </a:endParaRPr>
            </a:p>
          </p:txBody>
        </p:sp>
        <p:sp>
          <p:nvSpPr>
            <p:cNvPr id="9" name="Rectangle 8"/>
            <p:cNvSpPr/>
            <p:nvPr/>
          </p:nvSpPr>
          <p:spPr>
            <a:xfrm>
              <a:off x="7012148" y="2845508"/>
              <a:ext cx="1837362" cy="400110"/>
            </a:xfrm>
            <a:prstGeom prst="rect">
              <a:avLst/>
            </a:prstGeom>
          </p:spPr>
          <p:txBody>
            <a:bodyPr wrap="none">
              <a:spAutoFit/>
            </a:bodyPr>
            <a:lstStyle/>
            <a:p>
              <a:r>
                <a:rPr lang="fr-FR" sz="2000" b="1" dirty="0" smtClean="0">
                  <a:solidFill>
                    <a:srgbClr val="FF0000"/>
                  </a:solidFill>
                </a:rPr>
                <a:t>SMM and SIM</a:t>
              </a:r>
              <a:endParaRPr lang="fr-FR" sz="2000" b="1" dirty="0">
                <a:solidFill>
                  <a:srgbClr val="FF0000"/>
                </a:solidFill>
              </a:endParaRPr>
            </a:p>
          </p:txBody>
        </p:sp>
      </p:grpSp>
      <p:sp>
        <p:nvSpPr>
          <p:cNvPr id="20" name="Text Box 12"/>
          <p:cNvSpPr txBox="1">
            <a:spLocks noChangeArrowheads="1"/>
          </p:cNvSpPr>
          <p:nvPr/>
        </p:nvSpPr>
        <p:spPr bwMode="auto">
          <a:xfrm>
            <a:off x="3180590" y="4660960"/>
            <a:ext cx="5833640" cy="1892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sz="1800" b="1" dirty="0" smtClean="0">
                <a:solidFill>
                  <a:srgbClr val="000099"/>
                </a:solidFill>
                <a:latin typeface="Times New Roman"/>
                <a:cs typeface="Arial" pitchFamily="34" charset="0"/>
              </a:rPr>
              <a:t>* Use of TTF </a:t>
            </a:r>
            <a:r>
              <a:rPr lang="fr-FR" sz="1800" b="1" dirty="0" err="1" smtClean="0">
                <a:solidFill>
                  <a:srgbClr val="000099"/>
                </a:solidFill>
                <a:latin typeface="Times New Roman"/>
                <a:cs typeface="Arial" pitchFamily="34" charset="0"/>
              </a:rPr>
              <a:t>derivatives</a:t>
            </a:r>
            <a:r>
              <a:rPr lang="fr-FR" sz="1800" b="1" dirty="0" smtClean="0">
                <a:solidFill>
                  <a:srgbClr val="000099"/>
                </a:solidFill>
                <a:latin typeface="Times New Roman"/>
                <a:cs typeface="Arial" pitchFamily="34" charset="0"/>
              </a:rPr>
              <a:t> as </a:t>
            </a:r>
            <a:r>
              <a:rPr lang="fr-FR" sz="1800" b="1" dirty="0" err="1" smtClean="0">
                <a:solidFill>
                  <a:srgbClr val="FF0000"/>
                </a:solidFill>
                <a:latin typeface="Times New Roman"/>
                <a:cs typeface="Arial" pitchFamily="34" charset="0"/>
              </a:rPr>
              <a:t>organic</a:t>
            </a:r>
            <a:r>
              <a:rPr lang="fr-FR" sz="1800" b="1" dirty="0" smtClean="0">
                <a:solidFill>
                  <a:srgbClr val="FF0000"/>
                </a:solidFill>
                <a:latin typeface="Times New Roman"/>
                <a:cs typeface="Arial" pitchFamily="34" charset="0"/>
              </a:rPr>
              <a:t> </a:t>
            </a:r>
            <a:r>
              <a:rPr lang="fr-FR" sz="1800" b="1" dirty="0" err="1" smtClean="0">
                <a:solidFill>
                  <a:srgbClr val="FF0000"/>
                </a:solidFill>
                <a:latin typeface="Times New Roman"/>
                <a:cs typeface="Arial" pitchFamily="34" charset="0"/>
              </a:rPr>
              <a:t>antenna</a:t>
            </a:r>
            <a:r>
              <a:rPr lang="fr-FR" sz="1800" b="1" dirty="0" smtClean="0">
                <a:solidFill>
                  <a:srgbClr val="FF0000"/>
                </a:solidFill>
                <a:latin typeface="Times New Roman"/>
                <a:cs typeface="Arial" pitchFamily="34" charset="0"/>
              </a:rPr>
              <a:t> </a:t>
            </a:r>
            <a:r>
              <a:rPr lang="fr-FR" sz="1800" b="1" dirty="0" smtClean="0">
                <a:solidFill>
                  <a:srgbClr val="000099"/>
                </a:solidFill>
                <a:latin typeface="Times New Roman"/>
                <a:cs typeface="Arial" pitchFamily="34" charset="0"/>
              </a:rPr>
              <a:t>for the </a:t>
            </a:r>
            <a:r>
              <a:rPr lang="fr-FR" sz="1800" b="1" dirty="0" err="1" smtClean="0">
                <a:solidFill>
                  <a:srgbClr val="000099"/>
                </a:solidFill>
                <a:latin typeface="Times New Roman"/>
                <a:cs typeface="Arial" pitchFamily="34" charset="0"/>
              </a:rPr>
              <a:t>sensitization</a:t>
            </a:r>
            <a:r>
              <a:rPr lang="fr-FR" sz="1800" b="1" dirty="0" smtClean="0">
                <a:solidFill>
                  <a:srgbClr val="000099"/>
                </a:solidFill>
                <a:latin typeface="Times New Roman"/>
                <a:cs typeface="Arial" pitchFamily="34" charset="0"/>
              </a:rPr>
              <a:t> of the Ln Luminescence</a:t>
            </a:r>
          </a:p>
          <a:p>
            <a:pPr algn="just" eaLnBrk="1" hangingPunct="1">
              <a:lnSpc>
                <a:spcPct val="150000"/>
              </a:lnSpc>
              <a:defRPr/>
            </a:pPr>
            <a:r>
              <a:rPr lang="fr-FR" sz="1800" b="1" dirty="0" smtClean="0">
                <a:solidFill>
                  <a:srgbClr val="000099"/>
                </a:solidFill>
                <a:latin typeface="Times New Roman"/>
                <a:cs typeface="Arial" pitchFamily="34" charset="0"/>
              </a:rPr>
              <a:t>* TTF </a:t>
            </a:r>
            <a:r>
              <a:rPr lang="fr-FR" sz="1800" b="1" dirty="0" err="1" smtClean="0">
                <a:solidFill>
                  <a:srgbClr val="000099"/>
                </a:solidFill>
                <a:latin typeface="Times New Roman"/>
                <a:cs typeface="Arial" pitchFamily="34" charset="0"/>
              </a:rPr>
              <a:t>containing</a:t>
            </a:r>
            <a:r>
              <a:rPr lang="fr-FR" sz="1800" b="1" dirty="0" smtClean="0">
                <a:solidFill>
                  <a:srgbClr val="000099"/>
                </a:solidFill>
                <a:latin typeface="Times New Roman"/>
                <a:cs typeface="Arial" pitchFamily="34" charset="0"/>
              </a:rPr>
              <a:t>  Ln  complexes as </a:t>
            </a:r>
            <a:r>
              <a:rPr lang="fr-FR" sz="1800" b="1" dirty="0" smtClean="0">
                <a:solidFill>
                  <a:srgbClr val="FF0000"/>
                </a:solidFill>
                <a:latin typeface="Times New Roman"/>
                <a:cs typeface="Arial" pitchFamily="34" charset="0"/>
              </a:rPr>
              <a:t>redox-active S M </a:t>
            </a:r>
            <a:r>
              <a:rPr lang="fr-FR" sz="1800" b="1" dirty="0" err="1" smtClean="0">
                <a:solidFill>
                  <a:srgbClr val="FF0000"/>
                </a:solidFill>
                <a:latin typeface="Times New Roman"/>
                <a:cs typeface="Arial" pitchFamily="34" charset="0"/>
              </a:rPr>
              <a:t>M</a:t>
            </a:r>
            <a:r>
              <a:rPr lang="fr-FR" sz="1800" b="1" dirty="0" smtClean="0">
                <a:solidFill>
                  <a:srgbClr val="FF0000"/>
                </a:solidFill>
                <a:latin typeface="Times New Roman"/>
                <a:cs typeface="Arial" pitchFamily="34" charset="0"/>
              </a:rPr>
              <a:t> </a:t>
            </a:r>
          </a:p>
          <a:p>
            <a:pPr algn="just" eaLnBrk="1" hangingPunct="1">
              <a:lnSpc>
                <a:spcPct val="150000"/>
              </a:lnSpc>
              <a:defRPr/>
            </a:pPr>
            <a:r>
              <a:rPr lang="fr-FR" sz="1800" b="1" dirty="0" smtClean="0">
                <a:solidFill>
                  <a:srgbClr val="000099"/>
                </a:solidFill>
                <a:latin typeface="Times New Roman"/>
                <a:cs typeface="Arial" pitchFamily="34" charset="0"/>
              </a:rPr>
              <a:t>* </a:t>
            </a:r>
            <a:r>
              <a:rPr lang="fr-FR" sz="1800" b="1" dirty="0" err="1" smtClean="0">
                <a:solidFill>
                  <a:srgbClr val="000099"/>
                </a:solidFill>
                <a:latin typeface="Times New Roman"/>
                <a:cs typeface="Arial" pitchFamily="34" charset="0"/>
              </a:rPr>
              <a:t>Combination</a:t>
            </a:r>
            <a:r>
              <a:rPr lang="fr-FR" sz="1800" b="1" dirty="0" smtClean="0">
                <a:solidFill>
                  <a:srgbClr val="000099"/>
                </a:solidFill>
                <a:latin typeface="Times New Roman"/>
                <a:cs typeface="Arial" pitchFamily="34" charset="0"/>
              </a:rPr>
              <a:t> of </a:t>
            </a:r>
            <a:r>
              <a:rPr lang="fr-FR" sz="1800" b="1" dirty="0" smtClean="0">
                <a:solidFill>
                  <a:srgbClr val="FF0000"/>
                </a:solidFill>
                <a:latin typeface="Times New Roman"/>
                <a:cs typeface="Arial" pitchFamily="34" charset="0"/>
              </a:rPr>
              <a:t>luminescence and </a:t>
            </a:r>
            <a:r>
              <a:rPr lang="fr-FR" sz="1800" b="1" dirty="0" err="1" smtClean="0">
                <a:solidFill>
                  <a:srgbClr val="FF0000"/>
                </a:solidFill>
                <a:latin typeface="Times New Roman"/>
                <a:cs typeface="Arial" pitchFamily="34" charset="0"/>
              </a:rPr>
              <a:t>magnetism</a:t>
            </a:r>
            <a:r>
              <a:rPr lang="fr-FR" sz="1800" b="1" dirty="0" smtClean="0">
                <a:solidFill>
                  <a:srgbClr val="FF0000"/>
                </a:solidFill>
                <a:latin typeface="Times New Roman"/>
                <a:cs typeface="Arial" pitchFamily="34" charset="0"/>
              </a:rPr>
              <a:t> </a:t>
            </a:r>
            <a:r>
              <a:rPr lang="fr-FR" sz="1800" b="1" dirty="0" smtClean="0">
                <a:solidFill>
                  <a:srgbClr val="000099"/>
                </a:solidFill>
                <a:latin typeface="Times New Roman"/>
                <a:cs typeface="Arial" pitchFamily="34" charset="0"/>
              </a:rPr>
              <a:t>and </a:t>
            </a:r>
            <a:r>
              <a:rPr lang="fr-FR" sz="1800" b="1" dirty="0" err="1" smtClean="0">
                <a:solidFill>
                  <a:srgbClr val="000099"/>
                </a:solidFill>
                <a:latin typeface="Times New Roman"/>
                <a:cs typeface="Arial" pitchFamily="34" charset="0"/>
              </a:rPr>
              <a:t>conductivity</a:t>
            </a:r>
            <a:endParaRPr lang="fr-FR" sz="1800" b="1" dirty="0" smtClean="0">
              <a:solidFill>
                <a:srgbClr val="000099"/>
              </a:solidFill>
              <a:latin typeface="Times New Roman"/>
              <a:cs typeface="Arial" pitchFamily="34" charset="0"/>
            </a:endParaRPr>
          </a:p>
        </p:txBody>
      </p:sp>
      <p:pic>
        <p:nvPicPr>
          <p:cNvPr id="778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7789" y="4805872"/>
            <a:ext cx="2751556" cy="160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e 1"/>
          <p:cNvGrpSpPr/>
          <p:nvPr/>
        </p:nvGrpSpPr>
        <p:grpSpPr>
          <a:xfrm>
            <a:off x="107908" y="1465239"/>
            <a:ext cx="5554663" cy="3195721"/>
            <a:chOff x="107908" y="1465239"/>
            <a:chExt cx="5554663" cy="3195721"/>
          </a:xfrm>
        </p:grpSpPr>
        <p:sp>
          <p:nvSpPr>
            <p:cNvPr id="46083" name="Text Box 5"/>
            <p:cNvSpPr txBox="1">
              <a:spLocks noChangeArrowheads="1"/>
            </p:cNvSpPr>
            <p:nvPr/>
          </p:nvSpPr>
          <p:spPr bwMode="auto">
            <a:xfrm>
              <a:off x="122921" y="1465239"/>
              <a:ext cx="3081293" cy="2369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dirty="0" smtClean="0">
                  <a:solidFill>
                    <a:srgbClr val="000000"/>
                  </a:solidFill>
                </a:rPr>
                <a:t>         </a:t>
              </a:r>
              <a:r>
                <a:rPr lang="fr-FR" b="1" dirty="0" err="1" smtClean="0">
                  <a:solidFill>
                    <a:srgbClr val="FF0000"/>
                  </a:solidFill>
                </a:rPr>
                <a:t>TTFs</a:t>
              </a:r>
              <a:endParaRPr lang="fr-FR" b="1" dirty="0" smtClean="0">
                <a:solidFill>
                  <a:srgbClr val="FF0000"/>
                </a:solidFill>
              </a:endParaRPr>
            </a:p>
            <a:p>
              <a:pPr eaLnBrk="1" hangingPunct="1">
                <a:buFontTx/>
                <a:buChar char="•"/>
              </a:pPr>
              <a:r>
                <a:rPr lang="fr-FR" dirty="0" smtClean="0">
                  <a:solidFill>
                    <a:srgbClr val="000000"/>
                  </a:solidFill>
                </a:rPr>
                <a:t> </a:t>
              </a:r>
              <a:r>
                <a:rPr lang="fr-FR" sz="2000" dirty="0" err="1">
                  <a:solidFill>
                    <a:srgbClr val="000000"/>
                  </a:solidFill>
                </a:rPr>
                <a:t>Planar</a:t>
              </a:r>
              <a:r>
                <a:rPr lang="fr-FR" sz="2000" dirty="0">
                  <a:solidFill>
                    <a:srgbClr val="000000"/>
                  </a:solidFill>
                </a:rPr>
                <a:t> </a:t>
              </a:r>
              <a:r>
                <a:rPr lang="fr-FR" sz="2000" dirty="0" err="1">
                  <a:solidFill>
                    <a:srgbClr val="000000"/>
                  </a:solidFill>
                </a:rPr>
                <a:t>molecules</a:t>
              </a:r>
              <a:endParaRPr lang="fr-FR" sz="2000" dirty="0">
                <a:solidFill>
                  <a:srgbClr val="000000"/>
                </a:solidFill>
              </a:endParaRPr>
            </a:p>
            <a:p>
              <a:pPr eaLnBrk="1" hangingPunct="1">
                <a:buFontTx/>
                <a:buChar char="•"/>
              </a:pPr>
              <a:r>
                <a:rPr lang="fr-FR" sz="2000" dirty="0">
                  <a:solidFill>
                    <a:srgbClr val="000000"/>
                  </a:solidFill>
                </a:rPr>
                <a:t> </a:t>
              </a:r>
              <a:r>
                <a:rPr lang="fr-FR" sz="2000" dirty="0" err="1">
                  <a:solidFill>
                    <a:srgbClr val="000000"/>
                  </a:solidFill>
                </a:rPr>
                <a:t>Delocalized</a:t>
              </a:r>
              <a:r>
                <a:rPr lang="fr-FR" sz="2000" dirty="0">
                  <a:solidFill>
                    <a:srgbClr val="000000"/>
                  </a:solidFill>
                </a:rPr>
                <a:t> </a:t>
              </a:r>
              <a:r>
                <a:rPr lang="fr-FR" sz="2000" dirty="0">
                  <a:solidFill>
                    <a:srgbClr val="000000"/>
                  </a:solidFill>
                  <a:latin typeface="Symbol" pitchFamily="18" charset="2"/>
                </a:rPr>
                <a:t>p</a:t>
              </a:r>
              <a:r>
                <a:rPr lang="fr-FR" sz="2000" dirty="0">
                  <a:solidFill>
                    <a:srgbClr val="000000"/>
                  </a:solidFill>
                </a:rPr>
                <a:t> </a:t>
              </a:r>
              <a:r>
                <a:rPr lang="fr-FR" sz="2000" dirty="0" err="1">
                  <a:solidFill>
                    <a:srgbClr val="000000"/>
                  </a:solidFill>
                </a:rPr>
                <a:t>systems</a:t>
              </a:r>
              <a:endParaRPr lang="fr-FR" sz="2000" dirty="0">
                <a:solidFill>
                  <a:srgbClr val="000000"/>
                </a:solidFill>
              </a:endParaRPr>
            </a:p>
            <a:p>
              <a:pPr eaLnBrk="1" hangingPunct="1">
                <a:buFontTx/>
                <a:buChar char="•"/>
              </a:pPr>
              <a:r>
                <a:rPr lang="fr-FR" sz="2000" dirty="0">
                  <a:solidFill>
                    <a:srgbClr val="000000"/>
                  </a:solidFill>
                </a:rPr>
                <a:t> </a:t>
              </a:r>
              <a:r>
                <a:rPr lang="fr-FR" sz="2000" dirty="0" smtClean="0">
                  <a:solidFill>
                    <a:srgbClr val="000000"/>
                  </a:solidFill>
                </a:rPr>
                <a:t>accessible </a:t>
              </a:r>
              <a:r>
                <a:rPr lang="fr-FR" sz="2000" dirty="0">
                  <a:solidFill>
                    <a:srgbClr val="000000"/>
                  </a:solidFill>
                </a:rPr>
                <a:t>redox </a:t>
              </a:r>
              <a:r>
                <a:rPr lang="fr-FR" sz="2000" dirty="0" err="1">
                  <a:solidFill>
                    <a:srgbClr val="000000"/>
                  </a:solidFill>
                </a:rPr>
                <a:t>potentials</a:t>
              </a:r>
              <a:endParaRPr lang="fr-FR" sz="2000" dirty="0">
                <a:solidFill>
                  <a:srgbClr val="000000"/>
                </a:solidFill>
              </a:endParaRPr>
            </a:p>
            <a:p>
              <a:pPr eaLnBrk="1" hangingPunct="1">
                <a:buFontTx/>
                <a:buChar char="•"/>
              </a:pPr>
              <a:r>
                <a:rPr lang="fr-FR" sz="2000" dirty="0">
                  <a:solidFill>
                    <a:srgbClr val="000000"/>
                  </a:solidFill>
                </a:rPr>
                <a:t> Stable radical </a:t>
              </a:r>
              <a:r>
                <a:rPr lang="fr-FR" sz="2000" dirty="0" smtClean="0">
                  <a:solidFill>
                    <a:srgbClr val="000000"/>
                  </a:solidFill>
                </a:rPr>
                <a:t>cations</a:t>
              </a:r>
            </a:p>
            <a:p>
              <a:pPr eaLnBrk="1" hangingPunct="1"/>
              <a:r>
                <a:rPr lang="fr-FR" sz="2000" dirty="0" smtClean="0">
                  <a:solidFill>
                    <a:srgbClr val="FF0000"/>
                  </a:solidFill>
                </a:rPr>
                <a:t>Charge </a:t>
              </a:r>
              <a:r>
                <a:rPr lang="fr-FR" sz="2000" dirty="0" err="1">
                  <a:solidFill>
                    <a:srgbClr val="FF0000"/>
                  </a:solidFill>
                </a:rPr>
                <a:t>transfer</a:t>
              </a:r>
              <a:r>
                <a:rPr lang="fr-FR" sz="2000" dirty="0">
                  <a:solidFill>
                    <a:srgbClr val="FF0000"/>
                  </a:solidFill>
                </a:rPr>
                <a:t> complexes</a:t>
              </a:r>
            </a:p>
            <a:p>
              <a:pPr eaLnBrk="1" hangingPunct="1"/>
              <a:r>
                <a:rPr lang="fr-FR" sz="2000" dirty="0" smtClean="0">
                  <a:solidFill>
                    <a:srgbClr val="FF0000"/>
                  </a:solidFill>
                </a:rPr>
                <a:t>Mixte </a:t>
              </a:r>
              <a:r>
                <a:rPr lang="fr-FR" sz="2000" dirty="0">
                  <a:solidFill>
                    <a:srgbClr val="FF0000"/>
                  </a:solidFill>
                </a:rPr>
                <a:t>valence compounds</a:t>
              </a:r>
            </a:p>
          </p:txBody>
        </p:sp>
        <p:pic>
          <p:nvPicPr>
            <p:cNvPr id="11366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908" y="3783073"/>
              <a:ext cx="5554663" cy="877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00945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9"/>
                                          </p:stCondLst>
                                        </p:cTn>
                                        <p:tgtEl>
                                          <p:spTgt spid="778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46094"/>
                                        </p:tgtEl>
                                        <p:attrNameLst>
                                          <p:attrName>style.visibility</p:attrName>
                                        </p:attrNameLst>
                                      </p:cBhvr>
                                      <p:to>
                                        <p:strVal val="hidden"/>
                                      </p:to>
                                    </p:set>
                                  </p:childTnLst>
                                </p:cTn>
                              </p:par>
                              <p:par>
                                <p:cTn id="14" presetID="42" presetClass="path" presetSubtype="0" accel="50000" decel="50000" fill="hold" grpId="0" nodeType="withEffect">
                                  <p:stCondLst>
                                    <p:cond delay="0"/>
                                  </p:stCondLst>
                                  <p:childTnLst>
                                    <p:animMotion origin="layout" path="M -3.61111E-6 -1.62812E-6 L 0.19011 -0.15171 " pathEditMode="relative" rAng="0" ptsTypes="AA">
                                      <p:cBhvr>
                                        <p:cTn id="15" dur="750" fill="hold"/>
                                        <p:tgtEl>
                                          <p:spTgt spid="46101"/>
                                        </p:tgtEl>
                                        <p:attrNameLst>
                                          <p:attrName>ppt_x</p:attrName>
                                          <p:attrName>ppt_y</p:attrName>
                                        </p:attrNameLst>
                                      </p:cBhvr>
                                      <p:rCtr x="9497" y="-7586"/>
                                    </p:animMotion>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p:bldP spid="46101"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23813" y="-134938"/>
            <a:ext cx="8867775" cy="1149351"/>
            <a:chOff x="15" y="-85"/>
            <a:chExt cx="5586" cy="724"/>
          </a:xfrm>
        </p:grpSpPr>
        <p:grpSp>
          <p:nvGrpSpPr>
            <p:cNvPr id="18463" name="Group 3"/>
            <p:cNvGrpSpPr>
              <a:grpSpLocks/>
            </p:cNvGrpSpPr>
            <p:nvPr/>
          </p:nvGrpSpPr>
          <p:grpSpPr bwMode="auto">
            <a:xfrm>
              <a:off x="793" y="572"/>
              <a:ext cx="4808" cy="67"/>
              <a:chOff x="793" y="572"/>
              <a:chExt cx="4808" cy="67"/>
            </a:xfrm>
          </p:grpSpPr>
          <p:sp>
            <p:nvSpPr>
              <p:cNvPr id="18465" name="Line 4"/>
              <p:cNvSpPr>
                <a:spLocks noChangeShapeType="1"/>
              </p:cNvSpPr>
              <p:nvPr/>
            </p:nvSpPr>
            <p:spPr bwMode="auto">
              <a:xfrm>
                <a:off x="793" y="572"/>
                <a:ext cx="480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18466" name="Line 5"/>
              <p:cNvSpPr>
                <a:spLocks noChangeShapeType="1"/>
              </p:cNvSpPr>
              <p:nvPr/>
            </p:nvSpPr>
            <p:spPr bwMode="auto">
              <a:xfrm>
                <a:off x="793" y="639"/>
                <a:ext cx="480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grpSp>
        <p:pic>
          <p:nvPicPr>
            <p:cNvPr id="18464" name="Picture 6" descr="Logo UMR622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 y="-85"/>
              <a:ext cx="1253" cy="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8435" name="Text Box 7"/>
          <p:cNvSpPr txBox="1">
            <a:spLocks noChangeArrowheads="1"/>
          </p:cNvSpPr>
          <p:nvPr/>
        </p:nvSpPr>
        <p:spPr bwMode="auto">
          <a:xfrm>
            <a:off x="3059113" y="188913"/>
            <a:ext cx="4249737"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200">
                <a:solidFill>
                  <a:srgbClr val="000000"/>
                </a:solidFill>
                <a:latin typeface="Arial" pitchFamily="34" charset="0"/>
                <a:cs typeface="Arial" pitchFamily="34" charset="0"/>
              </a:rPr>
              <a:t>OUTLINE</a:t>
            </a:r>
          </a:p>
        </p:txBody>
      </p:sp>
      <p:sp>
        <p:nvSpPr>
          <p:cNvPr id="31748" name="Rectangle 8"/>
          <p:cNvSpPr>
            <a:spLocks noChangeArrowheads="1"/>
          </p:cNvSpPr>
          <p:nvPr/>
        </p:nvSpPr>
        <p:spPr bwMode="auto">
          <a:xfrm>
            <a:off x="3681413" y="1290638"/>
            <a:ext cx="150812" cy="144462"/>
          </a:xfrm>
          <a:prstGeom prst="rect">
            <a:avLst/>
          </a:prstGeom>
          <a:solidFill>
            <a:schemeClr val="tx1"/>
          </a:solidFill>
          <a:ln w="9525">
            <a:solidFill>
              <a:schemeClr val="bg1">
                <a:lumMod val="6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fr-FR">
              <a:solidFill>
                <a:srgbClr val="000000"/>
              </a:solidFill>
            </a:endParaRPr>
          </a:p>
        </p:txBody>
      </p:sp>
      <p:sp>
        <p:nvSpPr>
          <p:cNvPr id="18437" name="Text Box 9"/>
          <p:cNvSpPr txBox="1">
            <a:spLocks noChangeArrowheads="1"/>
          </p:cNvSpPr>
          <p:nvPr/>
        </p:nvSpPr>
        <p:spPr bwMode="auto">
          <a:xfrm>
            <a:off x="3851275" y="1131888"/>
            <a:ext cx="1854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b="1">
                <a:solidFill>
                  <a:srgbClr val="0000FF"/>
                </a:solidFill>
                <a:cs typeface="Arial" pitchFamily="34" charset="0"/>
              </a:rPr>
              <a:t>Introduction</a:t>
            </a:r>
          </a:p>
        </p:txBody>
      </p:sp>
      <p:grpSp>
        <p:nvGrpSpPr>
          <p:cNvPr id="16" name="Groupe 15"/>
          <p:cNvGrpSpPr>
            <a:grpSpLocks/>
          </p:cNvGrpSpPr>
          <p:nvPr/>
        </p:nvGrpSpPr>
        <p:grpSpPr bwMode="auto">
          <a:xfrm>
            <a:off x="168275" y="1628775"/>
            <a:ext cx="3971925" cy="1662113"/>
            <a:chOff x="168275" y="1628800"/>
            <a:chExt cx="3971677" cy="1661994"/>
          </a:xfrm>
        </p:grpSpPr>
        <p:sp>
          <p:nvSpPr>
            <p:cNvPr id="18460" name="Rectangle 1"/>
            <p:cNvSpPr>
              <a:spLocks noChangeArrowheads="1"/>
            </p:cNvSpPr>
            <p:nvPr/>
          </p:nvSpPr>
          <p:spPr bwMode="auto">
            <a:xfrm>
              <a:off x="639763" y="1628800"/>
              <a:ext cx="350018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1" dirty="0">
                  <a:solidFill>
                    <a:srgbClr val="0000FF"/>
                  </a:solidFill>
                </a:rPr>
                <a:t>TTF for sensitization of Ln(III) </a:t>
              </a:r>
              <a:r>
                <a:rPr lang="en-US" b="1" dirty="0">
                  <a:solidFill>
                    <a:srgbClr val="FF0000"/>
                  </a:solidFill>
                </a:rPr>
                <a:t>Luminescence</a:t>
              </a:r>
            </a:p>
          </p:txBody>
        </p:sp>
        <p:sp>
          <p:nvSpPr>
            <p:cNvPr id="31764" name="Rectangle 8"/>
            <p:cNvSpPr>
              <a:spLocks noChangeArrowheads="1"/>
            </p:cNvSpPr>
            <p:nvPr/>
          </p:nvSpPr>
          <p:spPr bwMode="auto">
            <a:xfrm>
              <a:off x="168275" y="1787539"/>
              <a:ext cx="150804" cy="144453"/>
            </a:xfrm>
            <a:prstGeom prst="rect">
              <a:avLst/>
            </a:prstGeom>
            <a:solidFill>
              <a:schemeClr val="tx1"/>
            </a:solidFill>
            <a:ln w="9525">
              <a:solidFill>
                <a:schemeClr val="bg1">
                  <a:lumMod val="65000"/>
                </a:schemeClr>
              </a:solidFill>
              <a:miter lim="800000"/>
              <a:headEnd/>
              <a:tailEnd/>
            </a:ln>
            <a:effectLst/>
          </p:spPr>
          <p:txBody>
            <a:bodyPr wrap="none" anchor="ctr"/>
            <a:lstStyle/>
            <a:p>
              <a:pPr>
                <a:defRPr/>
              </a:pPr>
              <a:endParaRPr lang="fr-FR">
                <a:solidFill>
                  <a:srgbClr val="000000"/>
                </a:solidFill>
              </a:endParaRPr>
            </a:p>
          </p:txBody>
        </p:sp>
        <p:sp>
          <p:nvSpPr>
            <p:cNvPr id="18462" name="Rectangle 3"/>
            <p:cNvSpPr>
              <a:spLocks noChangeArrowheads="1"/>
            </p:cNvSpPr>
            <p:nvPr/>
          </p:nvSpPr>
          <p:spPr bwMode="auto">
            <a:xfrm>
              <a:off x="994569" y="2459797"/>
              <a:ext cx="295878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i="1" dirty="0">
                  <a:solidFill>
                    <a:srgbClr val="000000"/>
                  </a:solidFill>
                </a:rPr>
                <a:t>[Ln(</a:t>
              </a:r>
              <a:r>
                <a:rPr lang="en-US" i="1" dirty="0" err="1">
                  <a:solidFill>
                    <a:srgbClr val="000000"/>
                  </a:solidFill>
                </a:rPr>
                <a:t>hfac</a:t>
              </a:r>
              <a:r>
                <a:rPr lang="en-US" i="1" dirty="0">
                  <a:solidFill>
                    <a:srgbClr val="000000"/>
                  </a:solidFill>
                </a:rPr>
                <a:t>)</a:t>
              </a:r>
              <a:r>
                <a:rPr lang="en-US" i="1" baseline="-25000" dirty="0">
                  <a:solidFill>
                    <a:srgbClr val="000000"/>
                  </a:solidFill>
                </a:rPr>
                <a:t>3</a:t>
              </a:r>
              <a:r>
                <a:rPr lang="en-US" i="1" dirty="0">
                  <a:solidFill>
                    <a:srgbClr val="000000"/>
                  </a:solidFill>
                </a:rPr>
                <a:t>(L)</a:t>
              </a:r>
              <a:r>
                <a:rPr lang="en-US" i="1" baseline="-25000" dirty="0">
                  <a:solidFill>
                    <a:srgbClr val="000000"/>
                  </a:solidFill>
                </a:rPr>
                <a:t>2</a:t>
              </a:r>
              <a:r>
                <a:rPr lang="en-US" i="1" dirty="0">
                  <a:solidFill>
                    <a:srgbClr val="000000"/>
                  </a:solidFill>
                </a:rPr>
                <a:t>] ; </a:t>
              </a:r>
            </a:p>
            <a:p>
              <a:r>
                <a:rPr lang="en-US" i="1" dirty="0">
                  <a:solidFill>
                    <a:srgbClr val="000000"/>
                  </a:solidFill>
                </a:rPr>
                <a:t>Ln(III) = </a:t>
              </a:r>
              <a:r>
                <a:rPr lang="en-US" i="1" dirty="0" err="1" smtClean="0">
                  <a:solidFill>
                    <a:srgbClr val="000000"/>
                  </a:solidFill>
                </a:rPr>
                <a:t>Er</a:t>
              </a:r>
              <a:r>
                <a:rPr lang="en-US" i="1" dirty="0" smtClean="0">
                  <a:solidFill>
                    <a:srgbClr val="000000"/>
                  </a:solidFill>
                </a:rPr>
                <a:t>, </a:t>
              </a:r>
              <a:r>
                <a:rPr lang="en-US" i="1" dirty="0" err="1">
                  <a:solidFill>
                    <a:srgbClr val="000000"/>
                  </a:solidFill>
                </a:rPr>
                <a:t>Yb</a:t>
              </a:r>
              <a:endParaRPr lang="fr-FR" i="1" dirty="0">
                <a:solidFill>
                  <a:srgbClr val="000000"/>
                </a:solidFill>
              </a:endParaRPr>
            </a:p>
          </p:txBody>
        </p:sp>
      </p:grpSp>
      <p:grpSp>
        <p:nvGrpSpPr>
          <p:cNvPr id="17" name="Groupe 16"/>
          <p:cNvGrpSpPr>
            <a:grpSpLocks/>
          </p:cNvGrpSpPr>
          <p:nvPr/>
        </p:nvGrpSpPr>
        <p:grpSpPr bwMode="auto">
          <a:xfrm>
            <a:off x="4932363" y="1720850"/>
            <a:ext cx="4140200" cy="1569660"/>
            <a:chOff x="4932040" y="1721134"/>
            <a:chExt cx="4140373" cy="1569282"/>
          </a:xfrm>
        </p:grpSpPr>
        <p:sp>
          <p:nvSpPr>
            <p:cNvPr id="18458" name="Text Box 40"/>
            <p:cNvSpPr txBox="1">
              <a:spLocks noChangeArrowheads="1"/>
            </p:cNvSpPr>
            <p:nvPr/>
          </p:nvSpPr>
          <p:spPr bwMode="auto">
            <a:xfrm>
              <a:off x="5183981" y="1721134"/>
              <a:ext cx="3888432" cy="1569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b="1" dirty="0">
                  <a:solidFill>
                    <a:srgbClr val="FF0000"/>
                  </a:solidFill>
                </a:rPr>
                <a:t>SMM</a:t>
              </a:r>
              <a:r>
                <a:rPr lang="fr-FR" b="1" dirty="0">
                  <a:solidFill>
                    <a:srgbClr val="0000FF"/>
                  </a:solidFill>
                </a:rPr>
                <a:t> in </a:t>
              </a:r>
              <a:r>
                <a:rPr lang="en-US" b="1" i="1" dirty="0">
                  <a:solidFill>
                    <a:srgbClr val="0000FF"/>
                  </a:solidFill>
                  <a:sym typeface="Symbol" pitchFamily="18" charset="2"/>
                </a:rPr>
                <a:t>4f  </a:t>
              </a:r>
              <a:r>
                <a:rPr lang="en-US" altLang="ja-JP" b="1" dirty="0">
                  <a:solidFill>
                    <a:srgbClr val="0000FF"/>
                  </a:solidFill>
                  <a:ea typeface="MS PGothic" pitchFamily="34" charset="-128"/>
                </a:rPr>
                <a:t>complexes with TTFs</a:t>
              </a:r>
            </a:p>
            <a:p>
              <a:pPr marL="342900" indent="-342900">
                <a:buFont typeface="Arial" charset="0"/>
                <a:buChar char="•"/>
              </a:pPr>
              <a:r>
                <a:rPr lang="en-US" i="1" dirty="0" smtClean="0">
                  <a:solidFill>
                    <a:srgbClr val="000000"/>
                  </a:solidFill>
                </a:rPr>
                <a:t>Solid state vs. solution</a:t>
              </a:r>
            </a:p>
            <a:p>
              <a:pPr marL="342900" indent="-342900">
                <a:buFont typeface="Arial" charset="0"/>
                <a:buChar char="•"/>
              </a:pPr>
              <a:r>
                <a:rPr lang="en-US" i="1" dirty="0" smtClean="0">
                  <a:solidFill>
                    <a:srgbClr val="000000"/>
                  </a:solidFill>
                </a:rPr>
                <a:t>Radical </a:t>
              </a:r>
              <a:r>
                <a:rPr lang="en-US" i="1" dirty="0" err="1" smtClean="0">
                  <a:solidFill>
                    <a:srgbClr val="000000"/>
                  </a:solidFill>
                </a:rPr>
                <a:t>cation</a:t>
              </a:r>
              <a:r>
                <a:rPr lang="en-US" i="1" dirty="0" smtClean="0">
                  <a:solidFill>
                    <a:srgbClr val="000000"/>
                  </a:solidFill>
                </a:rPr>
                <a:t> </a:t>
              </a:r>
              <a:endParaRPr lang="en-US" i="1" dirty="0">
                <a:solidFill>
                  <a:srgbClr val="000000"/>
                </a:solidFill>
              </a:endParaRPr>
            </a:p>
          </p:txBody>
        </p:sp>
        <p:sp>
          <p:nvSpPr>
            <p:cNvPr id="35" name="Rectangle 8"/>
            <p:cNvSpPr>
              <a:spLocks noChangeArrowheads="1"/>
            </p:cNvSpPr>
            <p:nvPr/>
          </p:nvSpPr>
          <p:spPr bwMode="auto">
            <a:xfrm>
              <a:off x="4932040" y="1900479"/>
              <a:ext cx="150818" cy="144427"/>
            </a:xfrm>
            <a:prstGeom prst="rect">
              <a:avLst/>
            </a:prstGeom>
            <a:solidFill>
              <a:schemeClr val="tx1"/>
            </a:solidFill>
            <a:ln w="9525">
              <a:solidFill>
                <a:schemeClr val="bg1">
                  <a:lumMod val="6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fr-FR">
                <a:solidFill>
                  <a:srgbClr val="000000"/>
                </a:solidFill>
              </a:endParaRPr>
            </a:p>
          </p:txBody>
        </p:sp>
      </p:grpSp>
      <p:grpSp>
        <p:nvGrpSpPr>
          <p:cNvPr id="20" name="Groupe 19"/>
          <p:cNvGrpSpPr>
            <a:grpSpLocks/>
          </p:cNvGrpSpPr>
          <p:nvPr/>
        </p:nvGrpSpPr>
        <p:grpSpPr bwMode="auto">
          <a:xfrm>
            <a:off x="1349375" y="4740275"/>
            <a:ext cx="6842125" cy="1295400"/>
            <a:chOff x="621849" y="4869160"/>
            <a:chExt cx="6842523" cy="1296144"/>
          </a:xfrm>
        </p:grpSpPr>
        <p:graphicFrame>
          <p:nvGraphicFramePr>
            <p:cNvPr id="18445" name="Objet 13"/>
            <p:cNvGraphicFramePr>
              <a:graphicFrameLocks noChangeAspect="1"/>
            </p:cNvGraphicFramePr>
            <p:nvPr/>
          </p:nvGraphicFramePr>
          <p:xfrm>
            <a:off x="5785013" y="5085184"/>
            <a:ext cx="1679359" cy="720080"/>
          </p:xfrm>
          <a:graphic>
            <a:graphicData uri="http://schemas.openxmlformats.org/presentationml/2006/ole">
              <p:oleObj spid="_x0000_s86604" name="CS ChemDraw Drawing" r:id="rId5" imgW="2725420" imgH="1170940" progId="">
                <p:embed/>
              </p:oleObj>
            </a:graphicData>
          </a:graphic>
        </p:graphicFrame>
        <p:grpSp>
          <p:nvGrpSpPr>
            <p:cNvPr id="18446" name="Groupe 18"/>
            <p:cNvGrpSpPr>
              <a:grpSpLocks/>
            </p:cNvGrpSpPr>
            <p:nvPr/>
          </p:nvGrpSpPr>
          <p:grpSpPr bwMode="auto">
            <a:xfrm>
              <a:off x="621849" y="4869160"/>
              <a:ext cx="6015817" cy="1296144"/>
              <a:chOff x="621849" y="4869160"/>
              <a:chExt cx="6015817" cy="1296144"/>
            </a:xfrm>
          </p:grpSpPr>
          <p:graphicFrame>
            <p:nvGraphicFramePr>
              <p:cNvPr id="18447" name="Objet 9"/>
              <p:cNvGraphicFramePr>
                <a:graphicFrameLocks noChangeAspect="1"/>
              </p:cNvGraphicFramePr>
              <p:nvPr/>
            </p:nvGraphicFramePr>
            <p:xfrm>
              <a:off x="621849" y="4869160"/>
              <a:ext cx="1732027" cy="1008112"/>
            </p:xfrm>
            <a:graphic>
              <a:graphicData uri="http://schemas.openxmlformats.org/presentationml/2006/ole">
                <p:oleObj spid="_x0000_s86605" name="CS ChemDraw Drawing" r:id="rId6" imgW="2763520" imgH="1610360" progId="">
                  <p:embed/>
                </p:oleObj>
              </a:graphicData>
            </a:graphic>
          </p:graphicFrame>
          <p:graphicFrame>
            <p:nvGraphicFramePr>
              <p:cNvPr id="18448" name="Objet 10"/>
              <p:cNvGraphicFramePr>
                <a:graphicFrameLocks noChangeAspect="1"/>
              </p:cNvGraphicFramePr>
              <p:nvPr/>
            </p:nvGraphicFramePr>
            <p:xfrm>
              <a:off x="1347623" y="5877272"/>
              <a:ext cx="257504" cy="288032"/>
            </p:xfrm>
            <a:graphic>
              <a:graphicData uri="http://schemas.openxmlformats.org/presentationml/2006/ole">
                <p:oleObj spid="_x0000_s86606" name="CS ChemDraw Drawing" r:id="rId7" imgW="309880" imgH="345440" progId="">
                  <p:embed/>
                </p:oleObj>
              </a:graphicData>
            </a:graphic>
          </p:graphicFrame>
          <p:graphicFrame>
            <p:nvGraphicFramePr>
              <p:cNvPr id="18449" name="Objet 11"/>
              <p:cNvGraphicFramePr>
                <a:graphicFrameLocks noChangeAspect="1"/>
              </p:cNvGraphicFramePr>
              <p:nvPr/>
            </p:nvGraphicFramePr>
            <p:xfrm>
              <a:off x="3118106" y="4941168"/>
              <a:ext cx="1769006" cy="805881"/>
            </p:xfrm>
            <a:graphic>
              <a:graphicData uri="http://schemas.openxmlformats.org/presentationml/2006/ole">
                <p:oleObj spid="_x0000_s86607" name="CS ChemDraw Drawing" r:id="rId8" imgW="2286000" imgH="1041400" progId="">
                  <p:embed/>
                </p:oleObj>
              </a:graphicData>
            </a:graphic>
          </p:graphicFrame>
          <p:graphicFrame>
            <p:nvGraphicFramePr>
              <p:cNvPr id="18450" name="Objet 12"/>
              <p:cNvGraphicFramePr>
                <a:graphicFrameLocks noChangeAspect="1"/>
              </p:cNvGraphicFramePr>
              <p:nvPr/>
            </p:nvGraphicFramePr>
            <p:xfrm>
              <a:off x="3854480" y="5877272"/>
              <a:ext cx="327025" cy="261938"/>
            </p:xfrm>
            <a:graphic>
              <a:graphicData uri="http://schemas.openxmlformats.org/presentationml/2006/ole">
                <p:oleObj spid="_x0000_s86608" name="CS ChemDraw Drawing" r:id="rId9" imgW="327660" imgH="345440" progId="">
                  <p:embed/>
                </p:oleObj>
              </a:graphicData>
            </a:graphic>
          </p:graphicFrame>
          <p:graphicFrame>
            <p:nvGraphicFramePr>
              <p:cNvPr id="18451" name="Objet 14"/>
              <p:cNvGraphicFramePr>
                <a:graphicFrameLocks noChangeAspect="1"/>
              </p:cNvGraphicFramePr>
              <p:nvPr/>
            </p:nvGraphicFramePr>
            <p:xfrm>
              <a:off x="6372200" y="5877272"/>
              <a:ext cx="265466" cy="288032"/>
            </p:xfrm>
            <a:graphic>
              <a:graphicData uri="http://schemas.openxmlformats.org/presentationml/2006/ole">
                <p:oleObj spid="_x0000_s86609" name="CS ChemDraw Drawing" r:id="rId10" imgW="317500" imgH="345440" progId="">
                  <p:embed/>
                </p:oleObj>
              </a:graphicData>
            </a:graphic>
          </p:graphicFrame>
        </p:grpSp>
      </p:grpSp>
      <p:grpSp>
        <p:nvGrpSpPr>
          <p:cNvPr id="23" name="Groupe 22"/>
          <p:cNvGrpSpPr>
            <a:grpSpLocks/>
          </p:cNvGrpSpPr>
          <p:nvPr/>
        </p:nvGrpSpPr>
        <p:grpSpPr bwMode="auto">
          <a:xfrm>
            <a:off x="3248025" y="6165850"/>
            <a:ext cx="2052248" cy="457200"/>
            <a:chOff x="3248140" y="6165304"/>
            <a:chExt cx="2052002" cy="457200"/>
          </a:xfrm>
        </p:grpSpPr>
        <p:sp>
          <p:nvSpPr>
            <p:cNvPr id="18443" name="Text Box 12"/>
            <p:cNvSpPr txBox="1">
              <a:spLocks noChangeArrowheads="1"/>
            </p:cNvSpPr>
            <p:nvPr/>
          </p:nvSpPr>
          <p:spPr bwMode="auto">
            <a:xfrm>
              <a:off x="3401331" y="6165304"/>
              <a:ext cx="189881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b="1" dirty="0" smtClean="0">
                  <a:solidFill>
                    <a:srgbClr val="0000FF"/>
                  </a:solidFill>
                  <a:cs typeface="Arial" pitchFamily="34" charset="0"/>
                </a:rPr>
                <a:t>Conclusion</a:t>
              </a:r>
              <a:endParaRPr lang="fr-FR" b="1" dirty="0">
                <a:solidFill>
                  <a:srgbClr val="0000FF"/>
                </a:solidFill>
                <a:cs typeface="Arial" pitchFamily="34" charset="0"/>
              </a:endParaRPr>
            </a:p>
          </p:txBody>
        </p:sp>
        <p:sp>
          <p:nvSpPr>
            <p:cNvPr id="55" name="Rectangle 8"/>
            <p:cNvSpPr>
              <a:spLocks noChangeArrowheads="1"/>
            </p:cNvSpPr>
            <p:nvPr/>
          </p:nvSpPr>
          <p:spPr bwMode="auto">
            <a:xfrm>
              <a:off x="3248140" y="6320879"/>
              <a:ext cx="150795" cy="144463"/>
            </a:xfrm>
            <a:prstGeom prst="rect">
              <a:avLst/>
            </a:prstGeom>
            <a:solidFill>
              <a:schemeClr val="tx1"/>
            </a:solidFill>
            <a:ln w="9525">
              <a:solidFill>
                <a:schemeClr val="bg1">
                  <a:lumMod val="6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fr-FR">
                <a:solidFill>
                  <a:srgbClr val="000000"/>
                </a:solidFill>
              </a:endParaRPr>
            </a:p>
          </p:txBody>
        </p:sp>
      </p:grpSp>
      <p:grpSp>
        <p:nvGrpSpPr>
          <p:cNvPr id="4" name="Groupe 3"/>
          <p:cNvGrpSpPr/>
          <p:nvPr/>
        </p:nvGrpSpPr>
        <p:grpSpPr>
          <a:xfrm>
            <a:off x="2012950" y="2348878"/>
            <a:ext cx="5295900" cy="2391397"/>
            <a:chOff x="2012950" y="2348878"/>
            <a:chExt cx="5295900" cy="2391397"/>
          </a:xfrm>
        </p:grpSpPr>
        <p:grpSp>
          <p:nvGrpSpPr>
            <p:cNvPr id="18453" name="Groupe 17"/>
            <p:cNvGrpSpPr>
              <a:grpSpLocks/>
            </p:cNvGrpSpPr>
            <p:nvPr/>
          </p:nvGrpSpPr>
          <p:grpSpPr bwMode="auto">
            <a:xfrm>
              <a:off x="2012950" y="3428989"/>
              <a:ext cx="5295900" cy="1311286"/>
              <a:chOff x="2013272" y="3429000"/>
              <a:chExt cx="5295900" cy="1311275"/>
            </a:xfrm>
          </p:grpSpPr>
          <p:sp>
            <p:nvSpPr>
              <p:cNvPr id="18454" name="Rectangle 1"/>
              <p:cNvSpPr>
                <a:spLocks noChangeArrowheads="1"/>
              </p:cNvSpPr>
              <p:nvPr/>
            </p:nvSpPr>
            <p:spPr bwMode="auto">
              <a:xfrm>
                <a:off x="2484760" y="3429000"/>
                <a:ext cx="4824412"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b="1" dirty="0">
                    <a:solidFill>
                      <a:srgbClr val="0000FF"/>
                    </a:solidFill>
                  </a:rPr>
                  <a:t>Redox-active </a:t>
                </a:r>
                <a:r>
                  <a:rPr lang="en-US" b="1" dirty="0" err="1">
                    <a:solidFill>
                      <a:srgbClr val="FF0000"/>
                    </a:solidFill>
                  </a:rPr>
                  <a:t>Luminescente</a:t>
                </a:r>
                <a:r>
                  <a:rPr lang="en-US" b="1" dirty="0">
                    <a:solidFill>
                      <a:srgbClr val="FF0000"/>
                    </a:solidFill>
                  </a:rPr>
                  <a:t> </a:t>
                </a:r>
                <a:r>
                  <a:rPr lang="en-US" b="1" dirty="0" smtClean="0">
                    <a:solidFill>
                      <a:srgbClr val="FF0000"/>
                    </a:solidFill>
                  </a:rPr>
                  <a:t> SMM </a:t>
                </a:r>
                <a:endParaRPr lang="en-US" b="1" dirty="0">
                  <a:solidFill>
                    <a:srgbClr val="FF0000"/>
                  </a:solidFill>
                </a:endParaRPr>
              </a:p>
            </p:txBody>
          </p:sp>
          <p:sp>
            <p:nvSpPr>
              <p:cNvPr id="18455" name="Rectangle 8"/>
              <p:cNvSpPr>
                <a:spLocks noChangeArrowheads="1"/>
              </p:cNvSpPr>
              <p:nvPr/>
            </p:nvSpPr>
            <p:spPr bwMode="auto">
              <a:xfrm>
                <a:off x="2013272" y="3587750"/>
                <a:ext cx="150813" cy="1444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8456" name="Rectangle 16"/>
              <p:cNvSpPr>
                <a:spLocks noChangeArrowheads="1"/>
              </p:cNvSpPr>
              <p:nvPr/>
            </p:nvSpPr>
            <p:spPr bwMode="auto">
              <a:xfrm>
                <a:off x="2665735" y="4283075"/>
                <a:ext cx="42100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i="1"/>
                  <a:t>[Yb(tta)</a:t>
                </a:r>
                <a:r>
                  <a:rPr lang="en-US" i="1" baseline="-25000"/>
                  <a:t>2</a:t>
                </a:r>
                <a:r>
                  <a:rPr lang="en-US" i="1"/>
                  <a:t>(</a:t>
                </a:r>
                <a:r>
                  <a:rPr lang="en-US" i="1">
                    <a:sym typeface="Symbol" pitchFamily="18" charset="2"/>
                  </a:rPr>
                  <a:t>-</a:t>
                </a:r>
                <a:r>
                  <a:rPr lang="en-US" i="1"/>
                  <a:t>L</a:t>
                </a:r>
                <a:r>
                  <a:rPr lang="en-US" i="1" baseline="30000"/>
                  <a:t>2</a:t>
                </a:r>
                <a:r>
                  <a:rPr lang="en-US" i="1"/>
                  <a:t>)(L</a:t>
                </a:r>
                <a:r>
                  <a:rPr lang="en-US" i="1" baseline="30000"/>
                  <a:t>3</a:t>
                </a:r>
                <a:r>
                  <a:rPr lang="en-US" i="1"/>
                  <a:t>)]</a:t>
                </a:r>
                <a:r>
                  <a:rPr lang="en-US" i="1" baseline="-25000"/>
                  <a:t>2</a:t>
                </a:r>
                <a:r>
                  <a:rPr lang="en-US" i="1">
                    <a:sym typeface="Symbol" pitchFamily="18" charset="2"/>
                  </a:rPr>
                  <a:t>2(CH</a:t>
                </a:r>
                <a:r>
                  <a:rPr lang="en-US" i="1" baseline="-25000">
                    <a:sym typeface="Symbol" pitchFamily="18" charset="2"/>
                  </a:rPr>
                  <a:t>2</a:t>
                </a:r>
                <a:r>
                  <a:rPr lang="en-US" i="1">
                    <a:sym typeface="Symbol" pitchFamily="18" charset="2"/>
                  </a:rPr>
                  <a:t>Cl</a:t>
                </a:r>
                <a:r>
                  <a:rPr lang="en-US" i="1" baseline="-25000">
                    <a:sym typeface="Symbol" pitchFamily="18" charset="2"/>
                  </a:rPr>
                  <a:t>2</a:t>
                </a:r>
                <a:r>
                  <a:rPr lang="en-US" i="1">
                    <a:sym typeface="Symbol" pitchFamily="18" charset="2"/>
                  </a:rPr>
                  <a:t>)</a:t>
                </a:r>
                <a:endParaRPr lang="en-US" i="1" baseline="-25000">
                  <a:sym typeface="Symbol" pitchFamily="18" charset="2"/>
                </a:endParaRPr>
              </a:p>
            </p:txBody>
          </p:sp>
          <p:sp>
            <p:nvSpPr>
              <p:cNvPr id="40" name="Rectangle 39"/>
              <p:cNvSpPr/>
              <p:nvPr/>
            </p:nvSpPr>
            <p:spPr>
              <a:xfrm>
                <a:off x="2767335" y="3822708"/>
                <a:ext cx="2168525" cy="460371"/>
              </a:xfrm>
              <a:prstGeom prst="rect">
                <a:avLst/>
              </a:prstGeom>
            </p:spPr>
            <p:txBody>
              <a:bodyPr wrap="none">
                <a:spAutoFit/>
              </a:bodyPr>
              <a:lstStyle/>
              <a:p>
                <a:pPr>
                  <a:defRPr/>
                </a:pPr>
                <a:r>
                  <a:rPr lang="en-US" i="1" dirty="0">
                    <a:solidFill>
                      <a:srgbClr val="000000"/>
                    </a:solidFill>
                    <a:latin typeface="+mj-lt"/>
                  </a:rPr>
                  <a:t>[</a:t>
                </a:r>
                <a:r>
                  <a:rPr lang="en-US" i="1" dirty="0" err="1">
                    <a:solidFill>
                      <a:srgbClr val="000000"/>
                    </a:solidFill>
                    <a:latin typeface="+mj-lt"/>
                  </a:rPr>
                  <a:t>Yb</a:t>
                </a:r>
                <a:r>
                  <a:rPr lang="en-US" i="1" dirty="0">
                    <a:solidFill>
                      <a:srgbClr val="000000"/>
                    </a:solidFill>
                    <a:latin typeface="+mj-lt"/>
                  </a:rPr>
                  <a:t>(</a:t>
                </a:r>
                <a:r>
                  <a:rPr lang="en-US" i="1" dirty="0" err="1">
                    <a:solidFill>
                      <a:srgbClr val="000000"/>
                    </a:solidFill>
                    <a:latin typeface="+mj-lt"/>
                  </a:rPr>
                  <a:t>hfac</a:t>
                </a:r>
                <a:r>
                  <a:rPr lang="en-US" i="1" dirty="0">
                    <a:solidFill>
                      <a:srgbClr val="000000"/>
                    </a:solidFill>
                    <a:latin typeface="+mj-lt"/>
                  </a:rPr>
                  <a:t>)</a:t>
                </a:r>
                <a:r>
                  <a:rPr lang="en-US" i="1" baseline="-25000" dirty="0">
                    <a:solidFill>
                      <a:srgbClr val="000000"/>
                    </a:solidFill>
                    <a:latin typeface="+mj-lt"/>
                  </a:rPr>
                  <a:t>3</a:t>
                </a:r>
                <a:r>
                  <a:rPr lang="en-US" i="1" dirty="0">
                    <a:solidFill>
                      <a:srgbClr val="000000"/>
                    </a:solidFill>
                    <a:latin typeface="+mj-lt"/>
                  </a:rPr>
                  <a:t>(L</a:t>
                </a:r>
                <a:r>
                  <a:rPr lang="en-US" i="1" baseline="30000" dirty="0">
                    <a:solidFill>
                      <a:srgbClr val="000000"/>
                    </a:solidFill>
                    <a:latin typeface="+mj-lt"/>
                  </a:rPr>
                  <a:t>1</a:t>
                </a:r>
                <a:r>
                  <a:rPr lang="en-US" i="1" dirty="0">
                    <a:solidFill>
                      <a:srgbClr val="000000"/>
                    </a:solidFill>
                    <a:latin typeface="+mj-lt"/>
                  </a:rPr>
                  <a:t>)</a:t>
                </a:r>
                <a:r>
                  <a:rPr lang="en-US" i="1" dirty="0"/>
                  <a:t>]</a:t>
                </a:r>
                <a:r>
                  <a:rPr lang="en-US" i="1" baseline="-25000" dirty="0"/>
                  <a:t>2</a:t>
                </a:r>
                <a:endParaRPr lang="fr-FR" i="1" dirty="0">
                  <a:latin typeface="+mj-lt"/>
                </a:endParaRPr>
              </a:p>
            </p:txBody>
          </p:sp>
        </p:grpSp>
        <p:sp>
          <p:nvSpPr>
            <p:cNvPr id="3" name="Flèche à angle droit 2"/>
            <p:cNvSpPr/>
            <p:nvPr/>
          </p:nvSpPr>
          <p:spPr>
            <a:xfrm flipV="1">
              <a:off x="4052156" y="2348878"/>
              <a:ext cx="393185" cy="1098861"/>
            </a:xfrm>
            <a:prstGeom prst="ben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à angle droit 36"/>
            <p:cNvSpPr/>
            <p:nvPr/>
          </p:nvSpPr>
          <p:spPr>
            <a:xfrm flipH="1" flipV="1">
              <a:off x="4504364" y="2348879"/>
              <a:ext cx="367159" cy="1080107"/>
            </a:xfrm>
            <a:prstGeom prst="ben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3975041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749"/>
                                          </p:stCondLst>
                                        </p:cTn>
                                        <p:tgtEl>
                                          <p:spTgt spid="16"/>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750"/>
                                        <p:tgtEl>
                                          <p:spTgt spid="4"/>
                                        </p:tgtEl>
                                      </p:cBhvr>
                                    </p:animEffect>
                                  </p:childTnLst>
                                </p:cTn>
                              </p:par>
                            </p:childTnLst>
                          </p:cTn>
                        </p:par>
                        <p:par>
                          <p:cTn id="15" fill="hold">
                            <p:stCondLst>
                              <p:cond delay="750"/>
                            </p:stCondLst>
                            <p:childTnLst>
                              <p:par>
                                <p:cTn id="16" presetID="1" presetClass="entr" presetSubtype="0" fill="hold" nodeType="afterEffect">
                                  <p:stCondLst>
                                    <p:cond delay="50"/>
                                  </p:stCondLst>
                                  <p:childTnLst>
                                    <p:set>
                                      <p:cBhvr>
                                        <p:cTn id="17" dur="1" fill="hold">
                                          <p:stCondLst>
                                            <p:cond delay="249"/>
                                          </p:stCondLst>
                                        </p:cTn>
                                        <p:tgtEl>
                                          <p:spTgt spid="20"/>
                                        </p:tgtEl>
                                        <p:attrNameLst>
                                          <p:attrName>style.visibility</p:attrName>
                                        </p:attrNameLst>
                                      </p:cBhvr>
                                      <p:to>
                                        <p:strVal val="visible"/>
                                      </p:to>
                                    </p:set>
                                  </p:childTnLst>
                                </p:cTn>
                              </p:par>
                            </p:childTnLst>
                          </p:cTn>
                        </p:par>
                        <p:par>
                          <p:cTn id="18" fill="hold">
                            <p:stCondLst>
                              <p:cond delay="1050"/>
                            </p:stCondLst>
                            <p:childTnLst>
                              <p:par>
                                <p:cTn id="19" presetID="1" presetClass="entr" presetSubtype="0" fill="hold" nodeType="afterEffect">
                                  <p:stCondLst>
                                    <p:cond delay="0"/>
                                  </p:stCondLst>
                                  <p:childTnLst>
                                    <p:set>
                                      <p:cBhvr>
                                        <p:cTn id="20" dur="1" fill="hold">
                                          <p:stCondLst>
                                            <p:cond delay="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fld id="{4EDF62DD-BE6E-4188-86C4-6E500C079E2B}" type="slidenum">
              <a:rPr lang="fr-FR" sz="1400" smtClean="0">
                <a:solidFill>
                  <a:srgbClr val="000000"/>
                </a:solidFill>
                <a:latin typeface="Arial" pitchFamily="34" charset="0"/>
                <a:cs typeface="Arial" pitchFamily="34" charset="0"/>
              </a:rPr>
              <a:pPr eaLnBrk="1" fontAlgn="base" hangingPunct="1">
                <a:spcBef>
                  <a:spcPct val="0"/>
                </a:spcBef>
                <a:spcAft>
                  <a:spcPct val="0"/>
                </a:spcAft>
              </a:pPr>
              <a:t>6</a:t>
            </a:fld>
            <a:endParaRPr lang="fr-FR" sz="1400" smtClean="0">
              <a:solidFill>
                <a:srgbClr val="000000"/>
              </a:solidFill>
              <a:latin typeface="Arial" pitchFamily="34" charset="0"/>
              <a:cs typeface="Arial" pitchFamily="34" charset="0"/>
            </a:endParaRPr>
          </a:p>
        </p:txBody>
      </p:sp>
      <p:grpSp>
        <p:nvGrpSpPr>
          <p:cNvPr id="34819" name="Group 4"/>
          <p:cNvGrpSpPr>
            <a:grpSpLocks/>
          </p:cNvGrpSpPr>
          <p:nvPr/>
        </p:nvGrpSpPr>
        <p:grpSpPr bwMode="auto">
          <a:xfrm>
            <a:off x="25400" y="44450"/>
            <a:ext cx="9109075" cy="1014413"/>
            <a:chOff x="0" y="0"/>
            <a:chExt cx="5738" cy="639"/>
          </a:xfrm>
        </p:grpSpPr>
        <p:grpSp>
          <p:nvGrpSpPr>
            <p:cNvPr id="34838" name="Group 5"/>
            <p:cNvGrpSpPr>
              <a:grpSpLocks/>
            </p:cNvGrpSpPr>
            <p:nvPr/>
          </p:nvGrpSpPr>
          <p:grpSpPr bwMode="auto">
            <a:xfrm>
              <a:off x="930" y="572"/>
              <a:ext cx="4808" cy="67"/>
              <a:chOff x="930" y="572"/>
              <a:chExt cx="4808" cy="67"/>
            </a:xfrm>
          </p:grpSpPr>
          <p:sp>
            <p:nvSpPr>
              <p:cNvPr id="34840" name="Line 6"/>
              <p:cNvSpPr>
                <a:spLocks noChangeShapeType="1"/>
              </p:cNvSpPr>
              <p:nvPr/>
            </p:nvSpPr>
            <p:spPr bwMode="auto">
              <a:xfrm>
                <a:off x="930" y="572"/>
                <a:ext cx="480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sp>
            <p:nvSpPr>
              <p:cNvPr id="34841" name="Line 7"/>
              <p:cNvSpPr>
                <a:spLocks noChangeShapeType="1"/>
              </p:cNvSpPr>
              <p:nvPr/>
            </p:nvSpPr>
            <p:spPr bwMode="auto">
              <a:xfrm>
                <a:off x="930" y="639"/>
                <a:ext cx="480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grpSp>
        <p:pic>
          <p:nvPicPr>
            <p:cNvPr id="34839" name="Picture 8" descr="Logo UMR622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1253" cy="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4820" name="Text Box 9"/>
          <p:cNvSpPr txBox="1">
            <a:spLocks noChangeArrowheads="1"/>
          </p:cNvSpPr>
          <p:nvPr/>
        </p:nvSpPr>
        <p:spPr bwMode="auto">
          <a:xfrm>
            <a:off x="2700338" y="190500"/>
            <a:ext cx="573722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3200" dirty="0" smtClean="0">
                <a:solidFill>
                  <a:srgbClr val="000000"/>
                </a:solidFill>
                <a:latin typeface="Arial" pitchFamily="34" charset="0"/>
                <a:cs typeface="Arial" pitchFamily="34" charset="0"/>
              </a:rPr>
              <a:t>LUMINESCENCE</a:t>
            </a:r>
            <a:endParaRPr lang="fr-FR" sz="3200" i="1" dirty="0" smtClean="0">
              <a:solidFill>
                <a:srgbClr val="000000"/>
              </a:solidFill>
              <a:latin typeface="Arial" pitchFamily="34" charset="0"/>
              <a:cs typeface="Arial" pitchFamily="34" charset="0"/>
            </a:endParaRPr>
          </a:p>
        </p:txBody>
      </p:sp>
      <p:sp>
        <p:nvSpPr>
          <p:cNvPr id="34821" name="Rectangle 10"/>
          <p:cNvSpPr>
            <a:spLocks noChangeArrowheads="1"/>
          </p:cNvSpPr>
          <p:nvPr/>
        </p:nvSpPr>
        <p:spPr bwMode="auto">
          <a:xfrm>
            <a:off x="25400" y="16398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fr-FR" smtClean="0">
              <a:solidFill>
                <a:srgbClr val="000000"/>
              </a:solidFill>
            </a:endParaRPr>
          </a:p>
        </p:txBody>
      </p:sp>
      <p:sp>
        <p:nvSpPr>
          <p:cNvPr id="34822" name="Text Box 14"/>
          <p:cNvSpPr txBox="1">
            <a:spLocks noChangeArrowheads="1"/>
          </p:cNvSpPr>
          <p:nvPr/>
        </p:nvSpPr>
        <p:spPr bwMode="auto">
          <a:xfrm>
            <a:off x="243455" y="1178223"/>
            <a:ext cx="770572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US" sz="1800" dirty="0" smtClean="0">
                <a:solidFill>
                  <a:srgbClr val="000000"/>
                </a:solidFill>
                <a:latin typeface="Arial" pitchFamily="34" charset="0"/>
                <a:cs typeface="Arial" pitchFamily="34" charset="0"/>
              </a:rPr>
              <a:t>Due to the weak absorption coefficient for the </a:t>
            </a:r>
            <a:r>
              <a:rPr lang="en-US" sz="1800" i="1" dirty="0" smtClean="0">
                <a:solidFill>
                  <a:srgbClr val="000000"/>
                </a:solidFill>
                <a:latin typeface="Arial" pitchFamily="34" charset="0"/>
                <a:cs typeface="Arial" pitchFamily="34" charset="0"/>
              </a:rPr>
              <a:t>f</a:t>
            </a:r>
            <a:r>
              <a:rPr lang="en-US" sz="1800" dirty="0" smtClean="0">
                <a:solidFill>
                  <a:srgbClr val="000000"/>
                </a:solidFill>
                <a:latin typeface="Arial" pitchFamily="34" charset="0"/>
                <a:cs typeface="Arial" pitchFamily="34" charset="0"/>
              </a:rPr>
              <a:t>-</a:t>
            </a:r>
            <a:r>
              <a:rPr lang="en-US" sz="1800" i="1" dirty="0" smtClean="0">
                <a:solidFill>
                  <a:srgbClr val="000000"/>
                </a:solidFill>
                <a:latin typeface="Arial" pitchFamily="34" charset="0"/>
                <a:cs typeface="Arial" pitchFamily="34" charset="0"/>
              </a:rPr>
              <a:t>f</a:t>
            </a:r>
            <a:r>
              <a:rPr lang="en-US" sz="1800" dirty="0" smtClean="0">
                <a:solidFill>
                  <a:srgbClr val="000000"/>
                </a:solidFill>
                <a:latin typeface="Arial" pitchFamily="34" charset="0"/>
                <a:cs typeface="Arial" pitchFamily="34" charset="0"/>
              </a:rPr>
              <a:t> transitions, the luminescence of the lanthanides is sensitized via a </a:t>
            </a:r>
            <a:r>
              <a:rPr lang="en-US" sz="1800" dirty="0" smtClean="0">
                <a:solidFill>
                  <a:srgbClr val="000000"/>
                </a:solidFill>
                <a:latin typeface="Arial" pitchFamily="34" charset="0"/>
                <a:cs typeface="Arial" pitchFamily="34" charset="0"/>
                <a:sym typeface="Symbol" pitchFamily="18" charset="2"/>
              </a:rPr>
              <a:t> system</a:t>
            </a:r>
            <a:endParaRPr lang="en-US" sz="1800" dirty="0" smtClean="0">
              <a:solidFill>
                <a:srgbClr val="000000"/>
              </a:solidFill>
              <a:latin typeface="Arial" pitchFamily="34" charset="0"/>
              <a:cs typeface="Arial" pitchFamily="34" charset="0"/>
            </a:endParaRPr>
          </a:p>
        </p:txBody>
      </p:sp>
      <p:grpSp>
        <p:nvGrpSpPr>
          <p:cNvPr id="5" name="Groupe 4"/>
          <p:cNvGrpSpPr/>
          <p:nvPr/>
        </p:nvGrpSpPr>
        <p:grpSpPr>
          <a:xfrm>
            <a:off x="5359815" y="2175521"/>
            <a:ext cx="3424798" cy="3875194"/>
            <a:chOff x="5359815" y="2175521"/>
            <a:chExt cx="3424798" cy="3875194"/>
          </a:xfrm>
        </p:grpSpPr>
        <p:grpSp>
          <p:nvGrpSpPr>
            <p:cNvPr id="4" name="Groupe 3"/>
            <p:cNvGrpSpPr/>
            <p:nvPr/>
          </p:nvGrpSpPr>
          <p:grpSpPr>
            <a:xfrm>
              <a:off x="5359815" y="2175521"/>
              <a:ext cx="3424798" cy="3162250"/>
              <a:chOff x="5359815" y="2175521"/>
              <a:chExt cx="3424798" cy="3162250"/>
            </a:xfrm>
          </p:grpSpPr>
          <p:sp>
            <p:nvSpPr>
              <p:cNvPr id="29" name="Line 10"/>
              <p:cNvSpPr>
                <a:spLocks noChangeShapeType="1"/>
              </p:cNvSpPr>
              <p:nvPr/>
            </p:nvSpPr>
            <p:spPr bwMode="auto">
              <a:xfrm flipV="1">
                <a:off x="5526516" y="2445227"/>
                <a:ext cx="0" cy="279846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30" name="Line 11"/>
              <p:cNvSpPr>
                <a:spLocks noChangeShapeType="1"/>
              </p:cNvSpPr>
              <p:nvPr/>
            </p:nvSpPr>
            <p:spPr bwMode="auto">
              <a:xfrm>
                <a:off x="5526516" y="5242642"/>
                <a:ext cx="249353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31" name="Rectangle 12"/>
              <p:cNvSpPr>
                <a:spLocks noChangeArrowheads="1"/>
              </p:cNvSpPr>
              <p:nvPr/>
            </p:nvSpPr>
            <p:spPr bwMode="auto">
              <a:xfrm>
                <a:off x="5645214" y="2587398"/>
                <a:ext cx="475665" cy="662766"/>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z="1800">
                  <a:solidFill>
                    <a:srgbClr val="000000"/>
                  </a:solidFill>
                  <a:latin typeface="Arial" pitchFamily="34" charset="0"/>
                </a:endParaRPr>
              </a:p>
            </p:txBody>
          </p:sp>
          <p:sp>
            <p:nvSpPr>
              <p:cNvPr id="32" name="Rectangle 14"/>
              <p:cNvSpPr>
                <a:spLocks noChangeArrowheads="1"/>
              </p:cNvSpPr>
              <p:nvPr/>
            </p:nvSpPr>
            <p:spPr bwMode="auto">
              <a:xfrm>
                <a:off x="6547431" y="3019970"/>
                <a:ext cx="395369" cy="616769"/>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z="1800">
                  <a:solidFill>
                    <a:srgbClr val="000000"/>
                  </a:solidFill>
                  <a:latin typeface="Arial" pitchFamily="34" charset="0"/>
                </a:endParaRPr>
              </a:p>
            </p:txBody>
          </p:sp>
          <p:sp>
            <p:nvSpPr>
              <p:cNvPr id="33" name="Line 15"/>
              <p:cNvSpPr>
                <a:spLocks noChangeShapeType="1"/>
              </p:cNvSpPr>
              <p:nvPr/>
            </p:nvSpPr>
            <p:spPr bwMode="auto">
              <a:xfrm>
                <a:off x="7663952" y="4104232"/>
                <a:ext cx="316819" cy="0"/>
              </a:xfrm>
              <a:prstGeom prst="line">
                <a:avLst/>
              </a:prstGeom>
              <a:noFill/>
              <a:ln w="57150">
                <a:solidFill>
                  <a:srgbClr val="99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34" name="Line 16"/>
              <p:cNvSpPr>
                <a:spLocks noChangeShapeType="1"/>
              </p:cNvSpPr>
              <p:nvPr/>
            </p:nvSpPr>
            <p:spPr bwMode="auto">
              <a:xfrm>
                <a:off x="5645214" y="5242642"/>
                <a:ext cx="475665"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35" name="Line 17"/>
              <p:cNvSpPr>
                <a:spLocks noChangeShapeType="1"/>
              </p:cNvSpPr>
              <p:nvPr/>
            </p:nvSpPr>
            <p:spPr bwMode="auto">
              <a:xfrm>
                <a:off x="6575159" y="5242642"/>
                <a:ext cx="396242"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37" name="Line 19"/>
              <p:cNvSpPr>
                <a:spLocks noChangeShapeType="1"/>
              </p:cNvSpPr>
              <p:nvPr/>
            </p:nvSpPr>
            <p:spPr bwMode="auto">
              <a:xfrm>
                <a:off x="7661334" y="5242642"/>
                <a:ext cx="316819"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38" name="Line 20"/>
              <p:cNvSpPr>
                <a:spLocks noChangeShapeType="1"/>
              </p:cNvSpPr>
              <p:nvPr/>
            </p:nvSpPr>
            <p:spPr bwMode="auto">
              <a:xfrm>
                <a:off x="7663952" y="5052384"/>
                <a:ext cx="31681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39" name="Line 21"/>
              <p:cNvSpPr>
                <a:spLocks noChangeShapeType="1"/>
              </p:cNvSpPr>
              <p:nvPr/>
            </p:nvSpPr>
            <p:spPr bwMode="auto">
              <a:xfrm>
                <a:off x="7663952" y="4910214"/>
                <a:ext cx="31681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40" name="Line 22"/>
              <p:cNvSpPr>
                <a:spLocks noChangeShapeType="1"/>
              </p:cNvSpPr>
              <p:nvPr/>
            </p:nvSpPr>
            <p:spPr bwMode="auto">
              <a:xfrm>
                <a:off x="7663952" y="4768043"/>
                <a:ext cx="31681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41" name="Text Box 23"/>
              <p:cNvSpPr txBox="1">
                <a:spLocks noChangeArrowheads="1"/>
              </p:cNvSpPr>
              <p:nvPr/>
            </p:nvSpPr>
            <p:spPr bwMode="auto">
              <a:xfrm>
                <a:off x="5359815" y="2175521"/>
                <a:ext cx="338638" cy="369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800" dirty="0">
                    <a:solidFill>
                      <a:srgbClr val="000000"/>
                    </a:solidFill>
                    <a:latin typeface="Arial" pitchFamily="34" charset="0"/>
                  </a:rPr>
                  <a:t>E</a:t>
                </a:r>
              </a:p>
            </p:txBody>
          </p:sp>
          <p:sp>
            <p:nvSpPr>
              <p:cNvPr id="42" name="Text Box 24"/>
              <p:cNvSpPr txBox="1">
                <a:spLocks noChangeArrowheads="1"/>
              </p:cNvSpPr>
              <p:nvPr/>
            </p:nvSpPr>
            <p:spPr bwMode="auto">
              <a:xfrm>
                <a:off x="6313762" y="3118071"/>
                <a:ext cx="919037" cy="369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aseline="30000" dirty="0">
                    <a:solidFill>
                      <a:srgbClr val="000000"/>
                    </a:solidFill>
                    <a:latin typeface="Arial" pitchFamily="34" charset="0"/>
                  </a:rPr>
                  <a:t>1</a:t>
                </a:r>
                <a:r>
                  <a:rPr lang="en-US" sz="1800" dirty="0">
                    <a:solidFill>
                      <a:srgbClr val="000000"/>
                    </a:solidFill>
                    <a:latin typeface="Arial" pitchFamily="34" charset="0"/>
                  </a:rPr>
                  <a:t>CT*</a:t>
                </a:r>
              </a:p>
            </p:txBody>
          </p:sp>
          <p:sp>
            <p:nvSpPr>
              <p:cNvPr id="43" name="Text Box 25"/>
              <p:cNvSpPr txBox="1">
                <a:spLocks noChangeArrowheads="1"/>
              </p:cNvSpPr>
              <p:nvPr/>
            </p:nvSpPr>
            <p:spPr bwMode="auto">
              <a:xfrm>
                <a:off x="5426146" y="2765111"/>
                <a:ext cx="912927" cy="369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800" baseline="30000" dirty="0">
                    <a:solidFill>
                      <a:srgbClr val="000000"/>
                    </a:solidFill>
                    <a:latin typeface="Arial" pitchFamily="34" charset="0"/>
                  </a:rPr>
                  <a:t>1</a:t>
                </a:r>
                <a:r>
                  <a:rPr lang="fr-FR" sz="1800" dirty="0">
                    <a:solidFill>
                      <a:srgbClr val="000000"/>
                    </a:solidFill>
                    <a:latin typeface="Arial" pitchFamily="34" charset="0"/>
                  </a:rPr>
                  <a:t>CT</a:t>
                </a:r>
              </a:p>
            </p:txBody>
          </p:sp>
          <p:sp>
            <p:nvSpPr>
              <p:cNvPr id="44" name="Text Box 26"/>
              <p:cNvSpPr txBox="1">
                <a:spLocks noChangeArrowheads="1"/>
              </p:cNvSpPr>
              <p:nvPr/>
            </p:nvSpPr>
            <p:spPr bwMode="auto">
              <a:xfrm>
                <a:off x="6131698" y="2447188"/>
                <a:ext cx="1185234" cy="369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800" dirty="0">
                    <a:solidFill>
                      <a:srgbClr val="000000"/>
                    </a:solidFill>
                    <a:latin typeface="Arial" pitchFamily="34" charset="0"/>
                  </a:rPr>
                  <a:t>relaxation</a:t>
                </a:r>
              </a:p>
            </p:txBody>
          </p:sp>
          <p:sp>
            <p:nvSpPr>
              <p:cNvPr id="45" name="Text Box 27"/>
              <p:cNvSpPr txBox="1">
                <a:spLocks noChangeArrowheads="1"/>
              </p:cNvSpPr>
              <p:nvPr/>
            </p:nvSpPr>
            <p:spPr bwMode="auto">
              <a:xfrm>
                <a:off x="7284305" y="3087677"/>
                <a:ext cx="1500308" cy="646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dirty="0">
                    <a:solidFill>
                      <a:srgbClr val="000000"/>
                    </a:solidFill>
                    <a:latin typeface="Arial" pitchFamily="34" charset="0"/>
                  </a:rPr>
                  <a:t>energy transfer</a:t>
                </a:r>
              </a:p>
            </p:txBody>
          </p:sp>
          <p:sp>
            <p:nvSpPr>
              <p:cNvPr id="46" name="Arc 31"/>
              <p:cNvSpPr>
                <a:spLocks/>
              </p:cNvSpPr>
              <p:nvPr/>
            </p:nvSpPr>
            <p:spPr bwMode="auto">
              <a:xfrm>
                <a:off x="6131697" y="2729569"/>
                <a:ext cx="613417" cy="2573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47" name="Line 32"/>
              <p:cNvSpPr>
                <a:spLocks noChangeShapeType="1"/>
              </p:cNvSpPr>
              <p:nvPr/>
            </p:nvSpPr>
            <p:spPr bwMode="auto">
              <a:xfrm>
                <a:off x="6734714" y="2923068"/>
                <a:ext cx="10400" cy="12915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48" name="Line 33"/>
              <p:cNvSpPr>
                <a:spLocks noChangeShapeType="1"/>
              </p:cNvSpPr>
              <p:nvPr/>
            </p:nvSpPr>
            <p:spPr bwMode="auto">
              <a:xfrm flipV="1">
                <a:off x="5864281" y="3251209"/>
                <a:ext cx="0" cy="1991433"/>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49" name="Line 35"/>
              <p:cNvSpPr>
                <a:spLocks noChangeShapeType="1"/>
              </p:cNvSpPr>
              <p:nvPr/>
            </p:nvSpPr>
            <p:spPr bwMode="auto">
              <a:xfrm>
                <a:off x="6773279" y="3652750"/>
                <a:ext cx="1" cy="15898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50" name="Text Box 36"/>
              <p:cNvSpPr txBox="1">
                <a:spLocks noChangeArrowheads="1"/>
              </p:cNvSpPr>
              <p:nvPr/>
            </p:nvSpPr>
            <p:spPr bwMode="auto">
              <a:xfrm rot="16200000">
                <a:off x="5162034" y="3977265"/>
                <a:ext cx="1106003" cy="32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500" dirty="0">
                    <a:solidFill>
                      <a:srgbClr val="FF6600"/>
                    </a:solidFill>
                    <a:latin typeface="Arial" pitchFamily="34" charset="0"/>
                  </a:rPr>
                  <a:t>Absorption</a:t>
                </a:r>
              </a:p>
            </p:txBody>
          </p:sp>
          <p:sp>
            <p:nvSpPr>
              <p:cNvPr id="51" name="Text Box 38"/>
              <p:cNvSpPr txBox="1">
                <a:spLocks noChangeArrowheads="1"/>
              </p:cNvSpPr>
              <p:nvPr/>
            </p:nvSpPr>
            <p:spPr bwMode="auto">
              <a:xfrm rot="16200000">
                <a:off x="5912521" y="4243382"/>
                <a:ext cx="1342258" cy="32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500" dirty="0">
                    <a:solidFill>
                      <a:srgbClr val="FF0000"/>
                    </a:solidFill>
                    <a:latin typeface="Arial" pitchFamily="34" charset="0"/>
                  </a:rPr>
                  <a:t>Fluorescence</a:t>
                </a:r>
              </a:p>
            </p:txBody>
          </p:sp>
          <p:sp>
            <p:nvSpPr>
              <p:cNvPr id="52" name="Text Box 39"/>
              <p:cNvSpPr txBox="1">
                <a:spLocks noChangeArrowheads="1"/>
              </p:cNvSpPr>
              <p:nvPr/>
            </p:nvSpPr>
            <p:spPr bwMode="auto">
              <a:xfrm>
                <a:off x="8013937" y="3927564"/>
                <a:ext cx="624037" cy="369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800" baseline="30000" dirty="0">
                    <a:solidFill>
                      <a:srgbClr val="000000"/>
                    </a:solidFill>
                    <a:latin typeface="Arial" pitchFamily="34" charset="0"/>
                  </a:rPr>
                  <a:t>2</a:t>
                </a:r>
                <a:r>
                  <a:rPr lang="fr-FR" sz="1800" dirty="0">
                    <a:solidFill>
                      <a:srgbClr val="000000"/>
                    </a:solidFill>
                    <a:latin typeface="Arial" pitchFamily="34" charset="0"/>
                  </a:rPr>
                  <a:t>F</a:t>
                </a:r>
                <a:r>
                  <a:rPr lang="fr-FR" sz="1800" baseline="-25000" dirty="0">
                    <a:solidFill>
                      <a:srgbClr val="000000"/>
                    </a:solidFill>
                    <a:latin typeface="Arial" pitchFamily="34" charset="0"/>
                  </a:rPr>
                  <a:t>5/2</a:t>
                </a:r>
              </a:p>
            </p:txBody>
          </p:sp>
          <p:sp>
            <p:nvSpPr>
              <p:cNvPr id="53" name="Arc 40"/>
              <p:cNvSpPr>
                <a:spLocks/>
              </p:cNvSpPr>
              <p:nvPr/>
            </p:nvSpPr>
            <p:spPr bwMode="auto">
              <a:xfrm>
                <a:off x="6942801" y="3406781"/>
                <a:ext cx="839850" cy="65040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54" name="Line 42"/>
              <p:cNvSpPr>
                <a:spLocks noChangeShapeType="1"/>
              </p:cNvSpPr>
              <p:nvPr/>
            </p:nvSpPr>
            <p:spPr bwMode="auto">
              <a:xfrm>
                <a:off x="7777414" y="4010149"/>
                <a:ext cx="0" cy="9408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55" name="Text Box 43"/>
              <p:cNvSpPr txBox="1">
                <a:spLocks noChangeArrowheads="1"/>
              </p:cNvSpPr>
              <p:nvPr/>
            </p:nvSpPr>
            <p:spPr bwMode="auto">
              <a:xfrm>
                <a:off x="8034011" y="4805677"/>
                <a:ext cx="677277" cy="369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800" baseline="30000" dirty="0">
                    <a:solidFill>
                      <a:srgbClr val="000000"/>
                    </a:solidFill>
                    <a:latin typeface="Arial" pitchFamily="34" charset="0"/>
                  </a:rPr>
                  <a:t>2</a:t>
                </a:r>
                <a:r>
                  <a:rPr lang="fr-FR" sz="1800" dirty="0">
                    <a:solidFill>
                      <a:srgbClr val="000000"/>
                    </a:solidFill>
                    <a:latin typeface="Arial" pitchFamily="34" charset="0"/>
                  </a:rPr>
                  <a:t>F</a:t>
                </a:r>
                <a:r>
                  <a:rPr lang="fr-FR" sz="1800" baseline="-25000" dirty="0">
                    <a:solidFill>
                      <a:srgbClr val="000000"/>
                    </a:solidFill>
                    <a:latin typeface="Arial" pitchFamily="34" charset="0"/>
                  </a:rPr>
                  <a:t>7/2</a:t>
                </a:r>
              </a:p>
            </p:txBody>
          </p:sp>
          <p:sp>
            <p:nvSpPr>
              <p:cNvPr id="56" name="AutoShape 44"/>
              <p:cNvSpPr>
                <a:spLocks/>
              </p:cNvSpPr>
              <p:nvPr/>
            </p:nvSpPr>
            <p:spPr bwMode="auto">
              <a:xfrm>
                <a:off x="7954588" y="4673960"/>
                <a:ext cx="118698" cy="663811"/>
              </a:xfrm>
              <a:prstGeom prst="rightBrace">
                <a:avLst>
                  <a:gd name="adj1" fmla="val 38909"/>
                  <a:gd name="adj2" fmla="val 50000"/>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z="1800">
                  <a:solidFill>
                    <a:srgbClr val="000000"/>
                  </a:solidFill>
                  <a:latin typeface="Arial" pitchFamily="34" charset="0"/>
                </a:endParaRPr>
              </a:p>
            </p:txBody>
          </p:sp>
          <p:sp>
            <p:nvSpPr>
              <p:cNvPr id="57" name="Line 45"/>
              <p:cNvSpPr>
                <a:spLocks noChangeShapeType="1"/>
              </p:cNvSpPr>
              <p:nvPr/>
            </p:nvSpPr>
            <p:spPr bwMode="auto">
              <a:xfrm>
                <a:off x="7822798" y="4104232"/>
                <a:ext cx="0" cy="663811"/>
              </a:xfrm>
              <a:prstGeom prst="line">
                <a:avLst/>
              </a:prstGeom>
              <a:noFill/>
              <a:ln w="38100">
                <a:solidFill>
                  <a:srgbClr val="99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58" name="Line 46"/>
              <p:cNvSpPr>
                <a:spLocks noChangeShapeType="1"/>
              </p:cNvSpPr>
              <p:nvPr/>
            </p:nvSpPr>
            <p:spPr bwMode="auto">
              <a:xfrm>
                <a:off x="7822798" y="4104232"/>
                <a:ext cx="0" cy="805982"/>
              </a:xfrm>
              <a:prstGeom prst="line">
                <a:avLst/>
              </a:prstGeom>
              <a:noFill/>
              <a:ln w="38100">
                <a:solidFill>
                  <a:srgbClr val="99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59" name="Line 47"/>
              <p:cNvSpPr>
                <a:spLocks noChangeShapeType="1"/>
              </p:cNvSpPr>
              <p:nvPr/>
            </p:nvSpPr>
            <p:spPr bwMode="auto">
              <a:xfrm>
                <a:off x="7822798" y="4436660"/>
                <a:ext cx="0" cy="805982"/>
              </a:xfrm>
              <a:prstGeom prst="line">
                <a:avLst/>
              </a:prstGeom>
              <a:noFill/>
              <a:ln w="38100">
                <a:solidFill>
                  <a:srgbClr val="99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60" name="Line 48"/>
              <p:cNvSpPr>
                <a:spLocks noChangeShapeType="1"/>
              </p:cNvSpPr>
              <p:nvPr/>
            </p:nvSpPr>
            <p:spPr bwMode="auto">
              <a:xfrm>
                <a:off x="7822798" y="4250584"/>
                <a:ext cx="0" cy="805982"/>
              </a:xfrm>
              <a:prstGeom prst="line">
                <a:avLst/>
              </a:prstGeom>
              <a:noFill/>
              <a:ln w="38100">
                <a:solidFill>
                  <a:srgbClr val="99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61" name="Text Box 49"/>
              <p:cNvSpPr txBox="1">
                <a:spLocks noChangeArrowheads="1"/>
              </p:cNvSpPr>
              <p:nvPr/>
            </p:nvSpPr>
            <p:spPr bwMode="auto">
              <a:xfrm rot="16200000">
                <a:off x="6804996" y="4451864"/>
                <a:ext cx="1429023" cy="32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500" dirty="0">
                    <a:solidFill>
                      <a:srgbClr val="990099"/>
                    </a:solidFill>
                    <a:latin typeface="Arial" pitchFamily="34" charset="0"/>
                  </a:rPr>
                  <a:t>Luminescence</a:t>
                </a:r>
              </a:p>
            </p:txBody>
          </p:sp>
        </p:grpSp>
        <p:sp>
          <p:nvSpPr>
            <p:cNvPr id="62" name="Text Box 55"/>
            <p:cNvSpPr txBox="1">
              <a:spLocks noChangeArrowheads="1"/>
            </p:cNvSpPr>
            <p:nvPr/>
          </p:nvSpPr>
          <p:spPr bwMode="auto">
            <a:xfrm>
              <a:off x="5724637" y="5384813"/>
              <a:ext cx="1940188" cy="369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1800" dirty="0">
                  <a:solidFill>
                    <a:srgbClr val="000000"/>
                  </a:solidFill>
                  <a:latin typeface="Arial" pitchFamily="34" charset="0"/>
                </a:rPr>
                <a:t>Emission</a:t>
              </a:r>
            </a:p>
          </p:txBody>
        </p:sp>
        <p:sp>
          <p:nvSpPr>
            <p:cNvPr id="28" name="Rectangle 66"/>
            <p:cNvSpPr>
              <a:spLocks noChangeArrowheads="1"/>
            </p:cNvSpPr>
            <p:nvPr/>
          </p:nvSpPr>
          <p:spPr bwMode="auto">
            <a:xfrm>
              <a:off x="5724637" y="5743376"/>
              <a:ext cx="2750128" cy="307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sz="1400" i="1" dirty="0" err="1" smtClean="0">
                  <a:solidFill>
                    <a:srgbClr val="000000"/>
                  </a:solidFill>
                  <a:cs typeface="Times New Roman" pitchFamily="18" charset="0"/>
                </a:rPr>
                <a:t>Coord</a:t>
              </a:r>
              <a:r>
                <a:rPr lang="en-GB" sz="1400" i="1" dirty="0">
                  <a:solidFill>
                    <a:srgbClr val="000000"/>
                  </a:solidFill>
                  <a:cs typeface="Times New Roman" pitchFamily="18" charset="0"/>
                </a:rPr>
                <a:t>. Chem. Rev.</a:t>
              </a:r>
              <a:r>
                <a:rPr lang="en-GB" sz="1400" dirty="0">
                  <a:solidFill>
                    <a:srgbClr val="000000"/>
                  </a:solidFill>
                  <a:cs typeface="Times New Roman" pitchFamily="18" charset="0"/>
                </a:rPr>
                <a:t> </a:t>
              </a:r>
              <a:r>
                <a:rPr lang="en-GB" sz="1400" b="1" dirty="0" smtClean="0">
                  <a:solidFill>
                    <a:srgbClr val="000000"/>
                  </a:solidFill>
                  <a:cs typeface="Times New Roman" pitchFamily="18" charset="0"/>
                </a:rPr>
                <a:t>2012</a:t>
              </a:r>
              <a:r>
                <a:rPr lang="en-GB" sz="1400" dirty="0">
                  <a:solidFill>
                    <a:srgbClr val="000000"/>
                  </a:solidFill>
                  <a:cs typeface="Times New Roman" pitchFamily="18" charset="0"/>
                </a:rPr>
                <a:t>, 256, 1604</a:t>
              </a:r>
              <a:endParaRPr lang="fr-FR" sz="1400" dirty="0">
                <a:solidFill>
                  <a:srgbClr val="000000"/>
                </a:solidFill>
                <a:cs typeface="Times New Roman" pitchFamily="18" charset="0"/>
              </a:endParaRPr>
            </a:p>
          </p:txBody>
        </p:sp>
      </p:grpSp>
      <p:sp>
        <p:nvSpPr>
          <p:cNvPr id="3" name="Rectangle 2"/>
          <p:cNvSpPr/>
          <p:nvPr/>
        </p:nvSpPr>
        <p:spPr>
          <a:xfrm>
            <a:off x="5076056" y="2175521"/>
            <a:ext cx="3816424" cy="4061791"/>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825" name="Text Box 13"/>
          <p:cNvSpPr txBox="1">
            <a:spLocks noChangeArrowheads="1"/>
          </p:cNvSpPr>
          <p:nvPr/>
        </p:nvSpPr>
        <p:spPr bwMode="auto">
          <a:xfrm>
            <a:off x="1767958" y="4990185"/>
            <a:ext cx="4030601"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dirty="0" smtClean="0">
                <a:solidFill>
                  <a:srgbClr val="CC0000"/>
                </a:solidFill>
                <a:latin typeface="Arial" pitchFamily="34" charset="0"/>
                <a:cs typeface="Arial" pitchFamily="34" charset="0"/>
              </a:rPr>
              <a:t>Limited choice to the Near IR emissive lanthanide ions due to absorption in the visible energy range</a:t>
            </a:r>
          </a:p>
        </p:txBody>
      </p:sp>
      <p:grpSp>
        <p:nvGrpSpPr>
          <p:cNvPr id="34826" name="Group 38"/>
          <p:cNvGrpSpPr>
            <a:grpSpLocks/>
          </p:cNvGrpSpPr>
          <p:nvPr/>
        </p:nvGrpSpPr>
        <p:grpSpPr bwMode="auto">
          <a:xfrm>
            <a:off x="1715218" y="2378501"/>
            <a:ext cx="3905602" cy="1944736"/>
            <a:chOff x="884" y="1670"/>
            <a:chExt cx="3285" cy="1857"/>
          </a:xfrm>
        </p:grpSpPr>
        <p:sp>
          <p:nvSpPr>
            <p:cNvPr id="34827" name="AutoShape 16"/>
            <p:cNvSpPr>
              <a:spLocks noChangeArrowheads="1"/>
            </p:cNvSpPr>
            <p:nvPr/>
          </p:nvSpPr>
          <p:spPr bwMode="auto">
            <a:xfrm>
              <a:off x="1383" y="2251"/>
              <a:ext cx="621" cy="550"/>
            </a:xfrm>
            <a:prstGeom prst="octagon">
              <a:avLst>
                <a:gd name="adj" fmla="val 29287"/>
              </a:avLst>
            </a:prstGeom>
            <a:solidFill>
              <a:srgbClr val="66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mtClean="0">
                <a:solidFill>
                  <a:srgbClr val="000000"/>
                </a:solidFill>
              </a:endParaRPr>
            </a:p>
          </p:txBody>
        </p:sp>
        <p:sp>
          <p:nvSpPr>
            <p:cNvPr id="34828" name="Text Box 17"/>
            <p:cNvSpPr txBox="1">
              <a:spLocks noChangeArrowheads="1"/>
            </p:cNvSpPr>
            <p:nvPr/>
          </p:nvSpPr>
          <p:spPr bwMode="auto">
            <a:xfrm>
              <a:off x="1456" y="2324"/>
              <a:ext cx="517" cy="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dirty="0" smtClean="0">
                  <a:solidFill>
                    <a:srgbClr val="000000"/>
                  </a:solidFill>
                  <a:latin typeface="Arial" pitchFamily="34" charset="0"/>
                  <a:cs typeface="Arial" pitchFamily="34" charset="0"/>
                </a:rPr>
                <a:t>Ln</a:t>
              </a:r>
            </a:p>
          </p:txBody>
        </p:sp>
        <p:sp>
          <p:nvSpPr>
            <p:cNvPr id="34829" name="Oval 19"/>
            <p:cNvSpPr>
              <a:spLocks noChangeArrowheads="1"/>
            </p:cNvSpPr>
            <p:nvPr/>
          </p:nvSpPr>
          <p:spPr bwMode="auto">
            <a:xfrm>
              <a:off x="2018" y="2341"/>
              <a:ext cx="965" cy="343"/>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mtClean="0">
                <a:solidFill>
                  <a:srgbClr val="000000"/>
                </a:solidFill>
              </a:endParaRPr>
            </a:p>
          </p:txBody>
        </p:sp>
        <p:sp>
          <p:nvSpPr>
            <p:cNvPr id="34830" name="Text Box 20"/>
            <p:cNvSpPr txBox="1">
              <a:spLocks noChangeArrowheads="1"/>
            </p:cNvSpPr>
            <p:nvPr/>
          </p:nvSpPr>
          <p:spPr bwMode="auto">
            <a:xfrm>
              <a:off x="2027" y="2341"/>
              <a:ext cx="1029" cy="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1800" dirty="0" err="1" smtClean="0">
                  <a:solidFill>
                    <a:srgbClr val="000000"/>
                  </a:solidFill>
                  <a:latin typeface="Arial" pitchFamily="34" charset="0"/>
                  <a:cs typeface="Arial" pitchFamily="34" charset="0"/>
                </a:rPr>
                <a:t>Acceptor</a:t>
              </a:r>
              <a:endParaRPr lang="fr-FR" sz="1800" dirty="0" smtClean="0">
                <a:solidFill>
                  <a:srgbClr val="000000"/>
                </a:solidFill>
                <a:latin typeface="Arial" pitchFamily="34" charset="0"/>
                <a:cs typeface="Arial" pitchFamily="34" charset="0"/>
              </a:endParaRPr>
            </a:p>
          </p:txBody>
        </p:sp>
        <p:sp>
          <p:nvSpPr>
            <p:cNvPr id="34831" name="AutoShape 24"/>
            <p:cNvSpPr>
              <a:spLocks noChangeArrowheads="1"/>
            </p:cNvSpPr>
            <p:nvPr/>
          </p:nvSpPr>
          <p:spPr bwMode="auto">
            <a:xfrm rot="3225734">
              <a:off x="3509" y="1539"/>
              <a:ext cx="493" cy="827"/>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mtClean="0">
                <a:solidFill>
                  <a:srgbClr val="000000"/>
                </a:solidFill>
              </a:endParaRPr>
            </a:p>
          </p:txBody>
        </p:sp>
        <p:sp>
          <p:nvSpPr>
            <p:cNvPr id="34832" name="AutoShape 25"/>
            <p:cNvSpPr>
              <a:spLocks noChangeArrowheads="1"/>
            </p:cNvSpPr>
            <p:nvPr/>
          </p:nvSpPr>
          <p:spPr bwMode="auto">
            <a:xfrm rot="3293912">
              <a:off x="1051" y="2710"/>
              <a:ext cx="493" cy="827"/>
            </a:xfrm>
            <a:prstGeom prst="lightningBolt">
              <a:avLst/>
            </a:prstGeom>
            <a:solidFill>
              <a:srgbClr val="66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mtClean="0">
                <a:solidFill>
                  <a:srgbClr val="000000"/>
                </a:solidFill>
              </a:endParaRPr>
            </a:p>
          </p:txBody>
        </p:sp>
        <p:sp>
          <p:nvSpPr>
            <p:cNvPr id="34833" name="AutoShape 26"/>
            <p:cNvSpPr>
              <a:spLocks noChangeArrowheads="1"/>
            </p:cNvSpPr>
            <p:nvPr/>
          </p:nvSpPr>
          <p:spPr bwMode="auto">
            <a:xfrm rot="5400000">
              <a:off x="2793" y="2151"/>
              <a:ext cx="343" cy="1478"/>
            </a:xfrm>
            <a:prstGeom prst="curvedLeftArrow">
              <a:avLst>
                <a:gd name="adj1" fmla="val 27410"/>
                <a:gd name="adj2" fmla="val 113591"/>
                <a:gd name="adj3" fmla="val 3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mtClean="0">
                <a:solidFill>
                  <a:srgbClr val="000000"/>
                </a:solidFill>
              </a:endParaRPr>
            </a:p>
          </p:txBody>
        </p:sp>
        <p:graphicFrame>
          <p:nvGraphicFramePr>
            <p:cNvPr id="34834" name="Object 32"/>
            <p:cNvGraphicFramePr>
              <a:graphicFrameLocks noChangeAspect="1"/>
            </p:cNvGraphicFramePr>
            <p:nvPr/>
          </p:nvGraphicFramePr>
          <p:xfrm>
            <a:off x="2992" y="2223"/>
            <a:ext cx="1166" cy="611"/>
          </p:xfrm>
          <a:graphic>
            <a:graphicData uri="http://schemas.openxmlformats.org/presentationml/2006/ole">
              <p:oleObj spid="_x0000_s58819" r:id="rId6" imgW="1656080" imgH="825500" progId="">
                <p:embed/>
              </p:oleObj>
            </a:graphicData>
          </a:graphic>
        </p:graphicFrame>
        <p:sp>
          <p:nvSpPr>
            <p:cNvPr id="34835" name="Text Box 34"/>
            <p:cNvSpPr txBox="1">
              <a:spLocks noChangeArrowheads="1"/>
            </p:cNvSpPr>
            <p:nvPr/>
          </p:nvSpPr>
          <p:spPr bwMode="auto">
            <a:xfrm>
              <a:off x="2071" y="3174"/>
              <a:ext cx="1771" cy="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1800" dirty="0" smtClean="0">
                  <a:solidFill>
                    <a:srgbClr val="000000"/>
                  </a:solidFill>
                  <a:latin typeface="Arial" pitchFamily="34" charset="0"/>
                  <a:cs typeface="Arial" pitchFamily="34" charset="0"/>
                </a:rPr>
                <a:t>ILCT</a:t>
              </a:r>
            </a:p>
          </p:txBody>
        </p:sp>
        <p:sp>
          <p:nvSpPr>
            <p:cNvPr id="34836" name="AutoShape 35"/>
            <p:cNvSpPr>
              <a:spLocks noChangeArrowheads="1"/>
            </p:cNvSpPr>
            <p:nvPr/>
          </p:nvSpPr>
          <p:spPr bwMode="auto">
            <a:xfrm rot="5400000" flipH="1">
              <a:off x="1900" y="1691"/>
              <a:ext cx="343" cy="998"/>
            </a:xfrm>
            <a:prstGeom prst="curvedLeftArrow">
              <a:avLst>
                <a:gd name="adj1" fmla="val 18508"/>
                <a:gd name="adj2" fmla="val 76701"/>
                <a:gd name="adj3" fmla="val 3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smtClean="0">
                <a:solidFill>
                  <a:srgbClr val="000000"/>
                </a:solidFill>
              </a:endParaRPr>
            </a:p>
          </p:txBody>
        </p:sp>
        <p:sp>
          <p:nvSpPr>
            <p:cNvPr id="34837" name="Text Box 36"/>
            <p:cNvSpPr txBox="1">
              <a:spLocks noChangeArrowheads="1"/>
            </p:cNvSpPr>
            <p:nvPr/>
          </p:nvSpPr>
          <p:spPr bwMode="auto">
            <a:xfrm>
              <a:off x="1854" y="1670"/>
              <a:ext cx="499" cy="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1800" dirty="0" smtClean="0">
                  <a:solidFill>
                    <a:srgbClr val="000000"/>
                  </a:solidFill>
                  <a:latin typeface="Arial" pitchFamily="34" charset="0"/>
                  <a:cs typeface="Arial" pitchFamily="34" charset="0"/>
                </a:rPr>
                <a:t>ET</a:t>
              </a:r>
            </a:p>
          </p:txBody>
        </p:sp>
      </p:grpSp>
      <p:sp>
        <p:nvSpPr>
          <p:cNvPr id="2" name="Rectangle 1"/>
          <p:cNvSpPr/>
          <p:nvPr/>
        </p:nvSpPr>
        <p:spPr>
          <a:xfrm>
            <a:off x="1656184" y="4551724"/>
            <a:ext cx="4572000" cy="338554"/>
          </a:xfrm>
          <a:prstGeom prst="rect">
            <a:avLst/>
          </a:prstGeom>
        </p:spPr>
        <p:txBody>
          <a:bodyPr>
            <a:spAutoFit/>
          </a:bodyPr>
          <a:lstStyle/>
          <a:p>
            <a:pPr algn="ctr" eaLnBrk="1" hangingPunct="1">
              <a:spcBef>
                <a:spcPct val="50000"/>
              </a:spcBef>
            </a:pPr>
            <a:r>
              <a:rPr lang="en-US" sz="1600" dirty="0">
                <a:solidFill>
                  <a:srgbClr val="000099"/>
                </a:solidFill>
              </a:rPr>
              <a:t>Use of the TTF core as organic antenna</a:t>
            </a:r>
          </a:p>
        </p:txBody>
      </p:sp>
      <p:sp>
        <p:nvSpPr>
          <p:cNvPr id="63" name="Text Box 15"/>
          <p:cNvSpPr txBox="1">
            <a:spLocks noChangeArrowheads="1"/>
          </p:cNvSpPr>
          <p:nvPr/>
        </p:nvSpPr>
        <p:spPr bwMode="auto">
          <a:xfrm>
            <a:off x="4096317" y="1829000"/>
            <a:ext cx="2743200" cy="388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39" tIns="60021" rIns="81639" bIns="40820"/>
          <a:lstStyle>
            <a:lvl1pPr algn="l" defTabSz="407988">
              <a:tabLst>
                <a:tab pos="407988" algn="l"/>
              </a:tabLst>
              <a:defRPr>
                <a:solidFill>
                  <a:schemeClr val="tx1"/>
                </a:solidFill>
                <a:latin typeface="Arial" pitchFamily="34" charset="0"/>
                <a:cs typeface="Arial" pitchFamily="34" charset="0"/>
              </a:defRPr>
            </a:lvl1pPr>
            <a:lvl2pPr marL="674688" indent="-260350" algn="l" defTabSz="407988">
              <a:tabLst>
                <a:tab pos="407988" algn="l"/>
              </a:tabLst>
              <a:defRPr>
                <a:solidFill>
                  <a:schemeClr val="tx1"/>
                </a:solidFill>
                <a:latin typeface="Arial" pitchFamily="34" charset="0"/>
                <a:cs typeface="Arial" pitchFamily="34" charset="0"/>
              </a:defRPr>
            </a:lvl2pPr>
            <a:lvl3pPr marL="1036638" indent="-207963" algn="l" defTabSz="407988">
              <a:tabLst>
                <a:tab pos="407988" algn="l"/>
              </a:tabLst>
              <a:defRPr>
                <a:solidFill>
                  <a:schemeClr val="tx1"/>
                </a:solidFill>
                <a:latin typeface="Arial" pitchFamily="34" charset="0"/>
                <a:cs typeface="Arial" pitchFamily="34" charset="0"/>
              </a:defRPr>
            </a:lvl3pPr>
            <a:lvl4pPr marL="1450975" indent="-206375" algn="l" defTabSz="407988">
              <a:tabLst>
                <a:tab pos="407988" algn="l"/>
              </a:tabLst>
              <a:defRPr>
                <a:solidFill>
                  <a:schemeClr val="tx1"/>
                </a:solidFill>
                <a:latin typeface="Arial" pitchFamily="34" charset="0"/>
                <a:cs typeface="Arial" pitchFamily="34" charset="0"/>
              </a:defRPr>
            </a:lvl4pPr>
            <a:lvl5pPr marL="1866900" indent="-207963" algn="l" defTabSz="407988">
              <a:tabLst>
                <a:tab pos="407988" algn="l"/>
              </a:tabLst>
              <a:defRPr>
                <a:solidFill>
                  <a:schemeClr val="tx1"/>
                </a:solidFill>
                <a:latin typeface="Arial" pitchFamily="34" charset="0"/>
                <a:cs typeface="Arial" pitchFamily="34" charset="0"/>
              </a:defRPr>
            </a:lvl5pPr>
            <a:lvl6pPr marL="2324100" indent="-207963" defTabSz="407988" eaLnBrk="0" fontAlgn="base" hangingPunct="0">
              <a:spcBef>
                <a:spcPct val="0"/>
              </a:spcBef>
              <a:spcAft>
                <a:spcPct val="0"/>
              </a:spcAft>
              <a:tabLst>
                <a:tab pos="407988" algn="l"/>
              </a:tabLst>
              <a:defRPr>
                <a:solidFill>
                  <a:schemeClr val="tx1"/>
                </a:solidFill>
                <a:latin typeface="Arial" pitchFamily="34" charset="0"/>
                <a:cs typeface="Arial" pitchFamily="34" charset="0"/>
              </a:defRPr>
            </a:lvl6pPr>
            <a:lvl7pPr marL="2781300" indent="-207963" defTabSz="407988" eaLnBrk="0" fontAlgn="base" hangingPunct="0">
              <a:spcBef>
                <a:spcPct val="0"/>
              </a:spcBef>
              <a:spcAft>
                <a:spcPct val="0"/>
              </a:spcAft>
              <a:tabLst>
                <a:tab pos="407988" algn="l"/>
              </a:tabLst>
              <a:defRPr>
                <a:solidFill>
                  <a:schemeClr val="tx1"/>
                </a:solidFill>
                <a:latin typeface="Arial" pitchFamily="34" charset="0"/>
                <a:cs typeface="Arial" pitchFamily="34" charset="0"/>
              </a:defRPr>
            </a:lvl7pPr>
            <a:lvl8pPr marL="3238500" indent="-207963" defTabSz="407988" eaLnBrk="0" fontAlgn="base" hangingPunct="0">
              <a:spcBef>
                <a:spcPct val="0"/>
              </a:spcBef>
              <a:spcAft>
                <a:spcPct val="0"/>
              </a:spcAft>
              <a:tabLst>
                <a:tab pos="407988" algn="l"/>
              </a:tabLst>
              <a:defRPr>
                <a:solidFill>
                  <a:schemeClr val="tx1"/>
                </a:solidFill>
                <a:latin typeface="Arial" pitchFamily="34" charset="0"/>
                <a:cs typeface="Arial" pitchFamily="34" charset="0"/>
              </a:defRPr>
            </a:lvl8pPr>
            <a:lvl9pPr marL="3695700" indent="-207963" defTabSz="407988" eaLnBrk="0" fontAlgn="base" hangingPunct="0">
              <a:spcBef>
                <a:spcPct val="0"/>
              </a:spcBef>
              <a:spcAft>
                <a:spcPct val="0"/>
              </a:spcAft>
              <a:tabLst>
                <a:tab pos="407988" algn="l"/>
              </a:tabLst>
              <a:defRPr>
                <a:solidFill>
                  <a:schemeClr val="tx1"/>
                </a:solidFill>
                <a:latin typeface="Arial" pitchFamily="34" charset="0"/>
                <a:cs typeface="Arial" pitchFamily="34" charset="0"/>
              </a:defRPr>
            </a:lvl9pPr>
          </a:lstStyle>
          <a:p>
            <a:pPr eaLnBrk="1" hangingPunct="1">
              <a:spcBef>
                <a:spcPct val="20000"/>
              </a:spcBef>
            </a:pPr>
            <a:r>
              <a:rPr lang="fr-FR" altLang="fr-FR" sz="2400" dirty="0" err="1">
                <a:solidFill>
                  <a:srgbClr val="0000FF"/>
                </a:solidFill>
              </a:rPr>
              <a:t>h</a:t>
            </a:r>
            <a:r>
              <a:rPr lang="fr-FR" altLang="fr-FR" sz="2400" dirty="0" err="1">
                <a:solidFill>
                  <a:srgbClr val="0000FF"/>
                </a:solidFill>
                <a:latin typeface="Symbol" pitchFamily="18" charset="2"/>
              </a:rPr>
              <a:t>n</a:t>
            </a:r>
            <a:r>
              <a:rPr lang="fr-FR" altLang="fr-FR" sz="2400" dirty="0">
                <a:solidFill>
                  <a:srgbClr val="0000FF"/>
                </a:solidFill>
                <a:latin typeface="Symbol" pitchFamily="18" charset="2"/>
              </a:rPr>
              <a:t> </a:t>
            </a:r>
            <a:r>
              <a:rPr lang="fr-FR" altLang="fr-FR" sz="2400" dirty="0">
                <a:solidFill>
                  <a:srgbClr val="0000FF"/>
                </a:solidFill>
              </a:rPr>
              <a:t>~ 20000 cm</a:t>
            </a:r>
            <a:r>
              <a:rPr lang="fr-FR" altLang="fr-FR" sz="2400" baseline="30000" dirty="0">
                <a:solidFill>
                  <a:srgbClr val="0000FF"/>
                </a:solidFill>
              </a:rPr>
              <a:t>-1</a:t>
            </a:r>
            <a:endParaRPr lang="el-GR" altLang="fr-FR" sz="2400" baseline="30000" dirty="0">
              <a:solidFill>
                <a:srgbClr val="0000FF"/>
              </a:solidFill>
            </a:endParaRPr>
          </a:p>
        </p:txBody>
      </p:sp>
    </p:spTree>
    <p:extLst>
      <p:ext uri="{BB962C8B-B14F-4D97-AF65-F5344CB8AC3E}">
        <p14:creationId xmlns:p14="http://schemas.microsoft.com/office/powerpoint/2010/main" xmlns="" val="967990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0"/>
            <a:ext cx="9109075" cy="1014413"/>
            <a:chOff x="0" y="0"/>
            <a:chExt cx="5738" cy="639"/>
          </a:xfrm>
        </p:grpSpPr>
        <p:grpSp>
          <p:nvGrpSpPr>
            <p:cNvPr id="35854" name="Group 3"/>
            <p:cNvGrpSpPr>
              <a:grpSpLocks/>
            </p:cNvGrpSpPr>
            <p:nvPr/>
          </p:nvGrpSpPr>
          <p:grpSpPr bwMode="auto">
            <a:xfrm>
              <a:off x="930" y="572"/>
              <a:ext cx="4808" cy="67"/>
              <a:chOff x="930" y="572"/>
              <a:chExt cx="4808" cy="67"/>
            </a:xfrm>
          </p:grpSpPr>
          <p:sp>
            <p:nvSpPr>
              <p:cNvPr id="35856" name="Line 4"/>
              <p:cNvSpPr>
                <a:spLocks noChangeShapeType="1"/>
              </p:cNvSpPr>
              <p:nvPr/>
            </p:nvSpPr>
            <p:spPr bwMode="auto">
              <a:xfrm>
                <a:off x="930" y="572"/>
                <a:ext cx="480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sp>
            <p:nvSpPr>
              <p:cNvPr id="35857" name="Line 5"/>
              <p:cNvSpPr>
                <a:spLocks noChangeShapeType="1"/>
              </p:cNvSpPr>
              <p:nvPr/>
            </p:nvSpPr>
            <p:spPr bwMode="auto">
              <a:xfrm>
                <a:off x="930" y="639"/>
                <a:ext cx="480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mtClean="0">
                  <a:solidFill>
                    <a:srgbClr val="000000"/>
                  </a:solidFill>
                </a:endParaRPr>
              </a:p>
            </p:txBody>
          </p:sp>
        </p:grpSp>
        <p:pic>
          <p:nvPicPr>
            <p:cNvPr id="35855" name="Picture 6" descr="Logo UMR62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1253" cy="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5843" name="Text Box 7"/>
          <p:cNvSpPr txBox="1">
            <a:spLocks noChangeArrowheads="1"/>
          </p:cNvSpPr>
          <p:nvPr/>
        </p:nvSpPr>
        <p:spPr bwMode="auto">
          <a:xfrm>
            <a:off x="1979613" y="188913"/>
            <a:ext cx="7129462"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3200" smtClean="0">
                <a:solidFill>
                  <a:srgbClr val="000000"/>
                </a:solidFill>
                <a:latin typeface="Arial" pitchFamily="34" charset="0"/>
                <a:cs typeface="Arial" pitchFamily="34" charset="0"/>
              </a:rPr>
              <a:t>LUMINESCENCE OF LANTHANIDES</a:t>
            </a:r>
          </a:p>
        </p:txBody>
      </p:sp>
      <p:pic>
        <p:nvPicPr>
          <p:cNvPr id="35844" name="Picture 8"/>
          <p:cNvPicPr>
            <a:picLocks noChangeAspect="1" noChangeArrowheads="1"/>
          </p:cNvPicPr>
          <p:nvPr/>
        </p:nvPicPr>
        <p:blipFill>
          <a:blip r:embed="rId4">
            <a:extLst>
              <a:ext uri="{28A0092B-C50C-407E-A947-70E740481C1C}">
                <a14:useLocalDpi xmlns:a14="http://schemas.microsoft.com/office/drawing/2010/main" xmlns="" val="0"/>
              </a:ext>
            </a:extLst>
          </a:blip>
          <a:srcRect l="1297" r="4697"/>
          <a:stretch>
            <a:fillRect/>
          </a:stretch>
        </p:blipFill>
        <p:spPr bwMode="auto">
          <a:xfrm>
            <a:off x="227013" y="1844675"/>
            <a:ext cx="8712200" cy="3228975"/>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845" name="Text Box 9"/>
          <p:cNvSpPr txBox="1">
            <a:spLocks noChangeArrowheads="1"/>
          </p:cNvSpPr>
          <p:nvPr/>
        </p:nvSpPr>
        <p:spPr bwMode="auto">
          <a:xfrm>
            <a:off x="468313" y="6453188"/>
            <a:ext cx="4464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1400" smtClean="0">
                <a:solidFill>
                  <a:srgbClr val="000000"/>
                </a:solidFill>
                <a:latin typeface="Arial" pitchFamily="34" charset="0"/>
                <a:cs typeface="Arial" pitchFamily="34" charset="0"/>
              </a:rPr>
              <a:t>J.-C. G. Bünzli et </a:t>
            </a:r>
            <a:r>
              <a:rPr lang="fr-FR" sz="1400" i="1" smtClean="0">
                <a:solidFill>
                  <a:srgbClr val="000000"/>
                </a:solidFill>
                <a:latin typeface="Arial" pitchFamily="34" charset="0"/>
                <a:cs typeface="Arial" pitchFamily="34" charset="0"/>
              </a:rPr>
              <a:t>al. Chem Rev. Soc</a:t>
            </a:r>
            <a:r>
              <a:rPr lang="fr-FR" sz="1400" smtClean="0">
                <a:solidFill>
                  <a:srgbClr val="000000"/>
                </a:solidFill>
                <a:latin typeface="Arial" pitchFamily="34" charset="0"/>
                <a:cs typeface="Arial" pitchFamily="34" charset="0"/>
              </a:rPr>
              <a:t>. </a:t>
            </a:r>
            <a:r>
              <a:rPr lang="fr-FR" sz="1400" b="1" smtClean="0">
                <a:solidFill>
                  <a:srgbClr val="000000"/>
                </a:solidFill>
                <a:latin typeface="Arial" pitchFamily="34" charset="0"/>
                <a:cs typeface="Arial" pitchFamily="34" charset="0"/>
              </a:rPr>
              <a:t>2005</a:t>
            </a:r>
            <a:r>
              <a:rPr lang="fr-FR" sz="1400" smtClean="0">
                <a:solidFill>
                  <a:srgbClr val="000000"/>
                </a:solidFill>
                <a:latin typeface="Arial" pitchFamily="34" charset="0"/>
                <a:cs typeface="Arial" pitchFamily="34" charset="0"/>
              </a:rPr>
              <a:t>, </a:t>
            </a:r>
            <a:r>
              <a:rPr lang="fr-FR" sz="1400" i="1" smtClean="0">
                <a:solidFill>
                  <a:srgbClr val="000000"/>
                </a:solidFill>
                <a:latin typeface="Arial" pitchFamily="34" charset="0"/>
                <a:cs typeface="Arial" pitchFamily="34" charset="0"/>
              </a:rPr>
              <a:t>34</a:t>
            </a:r>
            <a:r>
              <a:rPr lang="fr-FR" sz="1400" smtClean="0">
                <a:solidFill>
                  <a:srgbClr val="000000"/>
                </a:solidFill>
                <a:latin typeface="Arial" pitchFamily="34" charset="0"/>
                <a:cs typeface="Arial" pitchFamily="34" charset="0"/>
              </a:rPr>
              <a:t>, 1048</a:t>
            </a:r>
          </a:p>
        </p:txBody>
      </p:sp>
      <p:cxnSp>
        <p:nvCxnSpPr>
          <p:cNvPr id="3" name="Connecteur droit 2"/>
          <p:cNvCxnSpPr/>
          <p:nvPr/>
        </p:nvCxnSpPr>
        <p:spPr>
          <a:xfrm flipV="1">
            <a:off x="227013" y="3213100"/>
            <a:ext cx="8016875" cy="36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227013" y="5006975"/>
            <a:ext cx="8016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27013" y="4076700"/>
            <a:ext cx="85217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V="1">
            <a:off x="379413" y="4652963"/>
            <a:ext cx="8016875" cy="36512"/>
          </a:xfrm>
          <a:prstGeom prst="line">
            <a:avLst/>
          </a:prstGeom>
        </p:spPr>
        <p:style>
          <a:lnRef idx="1">
            <a:schemeClr val="accent1"/>
          </a:lnRef>
          <a:fillRef idx="0">
            <a:schemeClr val="accent1"/>
          </a:fillRef>
          <a:effectRef idx="0">
            <a:schemeClr val="accent1"/>
          </a:effectRef>
          <a:fontRef idx="minor">
            <a:schemeClr val="tx1"/>
          </a:fontRef>
        </p:style>
      </p:cxnSp>
      <p:sp>
        <p:nvSpPr>
          <p:cNvPr id="35850" name="ZoneTexte 1"/>
          <p:cNvSpPr txBox="1">
            <a:spLocks noChangeArrowheads="1"/>
          </p:cNvSpPr>
          <p:nvPr/>
        </p:nvSpPr>
        <p:spPr bwMode="auto">
          <a:xfrm>
            <a:off x="227013" y="5319713"/>
            <a:ext cx="5119687"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mtClean="0">
                <a:solidFill>
                  <a:srgbClr val="000000"/>
                </a:solidFill>
              </a:rPr>
              <a:t>Oblate : Pr(III), Nd(III), Tb(III), Dy(III)</a:t>
            </a:r>
          </a:p>
          <a:p>
            <a:pPr eaLnBrk="1" hangingPunct="1"/>
            <a:r>
              <a:rPr lang="fr-FR" smtClean="0">
                <a:solidFill>
                  <a:srgbClr val="000000"/>
                </a:solidFill>
              </a:rPr>
              <a:t>Prolate : Er(III), Yb(III)</a:t>
            </a:r>
          </a:p>
        </p:txBody>
      </p:sp>
      <p:sp>
        <p:nvSpPr>
          <p:cNvPr id="35851" name="ZoneTexte 3"/>
          <p:cNvSpPr txBox="1">
            <a:spLocks noChangeArrowheads="1"/>
          </p:cNvSpPr>
          <p:nvPr/>
        </p:nvSpPr>
        <p:spPr bwMode="auto">
          <a:xfrm>
            <a:off x="6542088" y="5470525"/>
            <a:ext cx="16700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4000" smtClean="0">
                <a:solidFill>
                  <a:srgbClr val="FF0000"/>
                </a:solidFill>
              </a:rPr>
              <a:t>Yb(III)</a:t>
            </a:r>
          </a:p>
        </p:txBody>
      </p:sp>
      <p:sp>
        <p:nvSpPr>
          <p:cNvPr id="4" name="Rectangle 3"/>
          <p:cNvSpPr/>
          <p:nvPr/>
        </p:nvSpPr>
        <p:spPr>
          <a:xfrm>
            <a:off x="227013" y="5229225"/>
            <a:ext cx="8712200" cy="1223963"/>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cxnSp>
        <p:nvCxnSpPr>
          <p:cNvPr id="18" name="Connecteur droit 17"/>
          <p:cNvCxnSpPr/>
          <p:nvPr/>
        </p:nvCxnSpPr>
        <p:spPr>
          <a:xfrm>
            <a:off x="206375" y="4185593"/>
            <a:ext cx="802812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227013" y="2708920"/>
            <a:ext cx="6315075" cy="36514"/>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542088" y="2636912"/>
            <a:ext cx="1854200" cy="432048"/>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940207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5954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fr-FR">
              <a:solidFill>
                <a:srgbClr val="000000"/>
              </a:solidFill>
            </a:endParaRPr>
          </a:p>
        </p:txBody>
      </p:sp>
      <p:sp>
        <p:nvSpPr>
          <p:cNvPr id="26627" name="Text Box 35"/>
          <p:cNvSpPr txBox="1">
            <a:spLocks noChangeArrowheads="1"/>
          </p:cNvSpPr>
          <p:nvPr/>
        </p:nvSpPr>
        <p:spPr bwMode="auto">
          <a:xfrm>
            <a:off x="1911821" y="10474"/>
            <a:ext cx="4770983"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200" dirty="0">
                <a:solidFill>
                  <a:srgbClr val="000000"/>
                </a:solidFill>
                <a:latin typeface="Arial" pitchFamily="34" charset="0"/>
                <a:cs typeface="Arial" pitchFamily="34" charset="0"/>
              </a:rPr>
              <a:t>Single Molecule Magnet</a:t>
            </a:r>
          </a:p>
        </p:txBody>
      </p:sp>
      <p:sp>
        <p:nvSpPr>
          <p:cNvPr id="26628" name="Text Box 43"/>
          <p:cNvSpPr txBox="1">
            <a:spLocks noChangeArrowheads="1"/>
          </p:cNvSpPr>
          <p:nvPr/>
        </p:nvSpPr>
        <p:spPr bwMode="auto">
          <a:xfrm>
            <a:off x="332824" y="831593"/>
            <a:ext cx="857339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1800" dirty="0">
                <a:solidFill>
                  <a:srgbClr val="000000"/>
                </a:solidFill>
                <a:latin typeface="Arial" pitchFamily="34" charset="0"/>
                <a:cs typeface="Arial" pitchFamily="34" charset="0"/>
              </a:rPr>
              <a:t>Molecule exhibiting a </a:t>
            </a:r>
            <a:r>
              <a:rPr lang="en-US" sz="1800" dirty="0">
                <a:solidFill>
                  <a:srgbClr val="FF0000"/>
                </a:solidFill>
                <a:latin typeface="Arial" pitchFamily="34" charset="0"/>
                <a:cs typeface="Arial" pitchFamily="34" charset="0"/>
              </a:rPr>
              <a:t>slow relaxation of the magnetization </a:t>
            </a:r>
            <a:r>
              <a:rPr lang="en-US" sz="1800" dirty="0">
                <a:solidFill>
                  <a:srgbClr val="000000"/>
                </a:solidFill>
                <a:latin typeface="Arial" pitchFamily="34" charset="0"/>
                <a:cs typeface="Arial" pitchFamily="34" charset="0"/>
              </a:rPr>
              <a:t>induced by the combination of High spin value (S) + magnetic anisotropy (D). These features create an energy barrier between S up and S </a:t>
            </a:r>
            <a:r>
              <a:rPr lang="en-US" sz="1800" dirty="0" smtClean="0">
                <a:solidFill>
                  <a:srgbClr val="000000"/>
                </a:solidFill>
                <a:latin typeface="Arial" pitchFamily="34" charset="0"/>
                <a:cs typeface="Arial" pitchFamily="34" charset="0"/>
              </a:rPr>
              <a:t>down, leading </a:t>
            </a:r>
            <a:r>
              <a:rPr lang="en-US" sz="1800" dirty="0">
                <a:solidFill>
                  <a:srgbClr val="000000"/>
                </a:solidFill>
                <a:latin typeface="Arial" pitchFamily="34" charset="0"/>
                <a:cs typeface="Arial" pitchFamily="34" charset="0"/>
              </a:rPr>
              <a:t>to a </a:t>
            </a:r>
            <a:r>
              <a:rPr lang="en-US" sz="1800" dirty="0" err="1">
                <a:solidFill>
                  <a:srgbClr val="000000"/>
                </a:solidFill>
                <a:latin typeface="Arial" pitchFamily="34" charset="0"/>
                <a:cs typeface="Arial" pitchFamily="34" charset="0"/>
              </a:rPr>
              <a:t>hysterisis</a:t>
            </a:r>
            <a:r>
              <a:rPr lang="en-US" sz="1800" dirty="0">
                <a:solidFill>
                  <a:srgbClr val="000000"/>
                </a:solidFill>
                <a:latin typeface="Arial" pitchFamily="34" charset="0"/>
                <a:cs typeface="Arial" pitchFamily="34" charset="0"/>
              </a:rPr>
              <a:t> loop with reversal of the magnetization</a:t>
            </a:r>
          </a:p>
        </p:txBody>
      </p:sp>
      <p:sp>
        <p:nvSpPr>
          <p:cNvPr id="75" name="Rectangle 74"/>
          <p:cNvSpPr/>
          <p:nvPr/>
        </p:nvSpPr>
        <p:spPr>
          <a:xfrm>
            <a:off x="1957939" y="71593"/>
            <a:ext cx="4668020" cy="4619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3" name="Rectangle 2"/>
          <p:cNvSpPr/>
          <p:nvPr/>
        </p:nvSpPr>
        <p:spPr>
          <a:xfrm>
            <a:off x="5218233" y="2784183"/>
            <a:ext cx="2565148" cy="4603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635" name="Text Box 5"/>
          <p:cNvSpPr txBox="1">
            <a:spLocks noChangeArrowheads="1"/>
          </p:cNvSpPr>
          <p:nvPr/>
        </p:nvSpPr>
        <p:spPr bwMode="auto">
          <a:xfrm>
            <a:off x="5458757" y="5652536"/>
            <a:ext cx="1946495" cy="707886"/>
          </a:xfrm>
          <a:prstGeom prst="rect">
            <a:avLst/>
          </a:prstGeom>
          <a:noFill/>
          <a:ln>
            <a:noFill/>
          </a:ln>
          <a:effectLst/>
          <a:extLst>
            <a:ext uri="{909E8E84-426E-40DD-AFC4-6F175D3DCCD1}">
              <a14:hiddenFill xmlns:a14="http://schemas.microsoft.com/office/drawing/2010/main" xmlns="">
                <a:solidFill>
                  <a:srgbClr val="66FFFF"/>
                </a:solidFill>
              </a14:hiddenFill>
            </a:ext>
            <a:ext uri="{91240B29-F687-4F45-9708-019B960494DF}">
              <a14:hiddenLine xmlns:a14="http://schemas.microsoft.com/office/drawing/2010/main" xmlns="" w="952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dirty="0">
                <a:sym typeface="Symbol" pitchFamily="18" charset="2"/>
              </a:rPr>
              <a:t>(</a:t>
            </a:r>
            <a:r>
              <a:rPr lang="en-US" sz="2000" dirty="0">
                <a:solidFill>
                  <a:srgbClr val="008000"/>
                </a:solidFill>
                <a:sym typeface="Symbol" pitchFamily="18" charset="2"/>
              </a:rPr>
              <a:t>4Mn</a:t>
            </a:r>
            <a:r>
              <a:rPr lang="en-US" sz="2000" baseline="30000" dirty="0">
                <a:solidFill>
                  <a:srgbClr val="008000"/>
                </a:solidFill>
                <a:sym typeface="Symbol" pitchFamily="18" charset="2"/>
              </a:rPr>
              <a:t>IV</a:t>
            </a:r>
            <a:r>
              <a:rPr lang="en-US" sz="2000" dirty="0">
                <a:solidFill>
                  <a:schemeClr val="bg1"/>
                </a:solidFill>
                <a:sym typeface="Symbol" pitchFamily="18" charset="2"/>
              </a:rPr>
              <a:t> </a:t>
            </a:r>
            <a:r>
              <a:rPr lang="en-US" sz="2000" dirty="0">
                <a:sym typeface="Symbol" pitchFamily="18" charset="2"/>
              </a:rPr>
              <a:t>+</a:t>
            </a:r>
            <a:r>
              <a:rPr lang="en-US" sz="2000" dirty="0">
                <a:solidFill>
                  <a:schemeClr val="bg1"/>
                </a:solidFill>
                <a:sym typeface="Symbol" pitchFamily="18" charset="2"/>
              </a:rPr>
              <a:t> </a:t>
            </a:r>
            <a:r>
              <a:rPr lang="en-US" sz="2000" dirty="0">
                <a:solidFill>
                  <a:srgbClr val="663300"/>
                </a:solidFill>
                <a:sym typeface="Symbol" pitchFamily="18" charset="2"/>
              </a:rPr>
              <a:t>8Mn</a:t>
            </a:r>
            <a:r>
              <a:rPr lang="en-US" sz="2000" baseline="30000" dirty="0">
                <a:solidFill>
                  <a:srgbClr val="663300"/>
                </a:solidFill>
                <a:sym typeface="Symbol" pitchFamily="18" charset="2"/>
              </a:rPr>
              <a:t>III</a:t>
            </a:r>
            <a:r>
              <a:rPr lang="en-US" sz="2000" dirty="0">
                <a:sym typeface="Symbol" pitchFamily="18" charset="2"/>
              </a:rPr>
              <a:t>)</a:t>
            </a:r>
          </a:p>
          <a:p>
            <a:pPr algn="ctr"/>
            <a:r>
              <a:rPr lang="en-US" sz="2000" dirty="0">
                <a:sym typeface="Symbol" pitchFamily="18" charset="2"/>
              </a:rPr>
              <a:t>S = 10</a:t>
            </a:r>
          </a:p>
        </p:txBody>
      </p:sp>
      <p:pic>
        <p:nvPicPr>
          <p:cNvPr id="26634" name="Picture 3" descr="gd119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0333" y="3242971"/>
            <a:ext cx="2365733" cy="2362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8" name="ZoneTexte 1"/>
          <p:cNvSpPr txBox="1">
            <a:spLocks noChangeArrowheads="1"/>
          </p:cNvSpPr>
          <p:nvPr/>
        </p:nvSpPr>
        <p:spPr bwMode="auto">
          <a:xfrm>
            <a:off x="5211842" y="2781306"/>
            <a:ext cx="26725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2000" dirty="0">
                <a:solidFill>
                  <a:srgbClr val="0000FF"/>
                </a:solidFill>
              </a:rPr>
              <a:t>Mn</a:t>
            </a:r>
            <a:r>
              <a:rPr lang="fr-FR" sz="2000" baseline="-25000" dirty="0">
                <a:solidFill>
                  <a:srgbClr val="0000FF"/>
                </a:solidFill>
              </a:rPr>
              <a:t>12</a:t>
            </a:r>
            <a:r>
              <a:rPr lang="fr-FR" sz="2000" dirty="0">
                <a:solidFill>
                  <a:srgbClr val="0000FF"/>
                </a:solidFill>
              </a:rPr>
              <a:t>O</a:t>
            </a:r>
            <a:r>
              <a:rPr lang="fr-FR" sz="2000" baseline="-25000" dirty="0">
                <a:solidFill>
                  <a:srgbClr val="0000FF"/>
                </a:solidFill>
              </a:rPr>
              <a:t>12</a:t>
            </a:r>
            <a:r>
              <a:rPr lang="fr-FR" sz="2000" dirty="0">
                <a:solidFill>
                  <a:srgbClr val="0000FF"/>
                </a:solidFill>
              </a:rPr>
              <a:t>(</a:t>
            </a:r>
            <a:r>
              <a:rPr lang="fr-FR" sz="2000" dirty="0" err="1">
                <a:solidFill>
                  <a:srgbClr val="0000FF"/>
                </a:solidFill>
              </a:rPr>
              <a:t>Oac</a:t>
            </a:r>
            <a:r>
              <a:rPr lang="fr-FR" sz="2000" dirty="0">
                <a:solidFill>
                  <a:srgbClr val="0000FF"/>
                </a:solidFill>
              </a:rPr>
              <a:t>)</a:t>
            </a:r>
            <a:r>
              <a:rPr lang="fr-FR" sz="2000" baseline="-25000" dirty="0">
                <a:solidFill>
                  <a:srgbClr val="0000FF"/>
                </a:solidFill>
              </a:rPr>
              <a:t>16</a:t>
            </a:r>
            <a:r>
              <a:rPr lang="fr-FR" sz="2000" dirty="0">
                <a:solidFill>
                  <a:srgbClr val="0000FF"/>
                </a:solidFill>
              </a:rPr>
              <a:t>(H</a:t>
            </a:r>
            <a:r>
              <a:rPr lang="fr-FR" sz="2000" baseline="-25000" dirty="0">
                <a:solidFill>
                  <a:srgbClr val="0000FF"/>
                </a:solidFill>
              </a:rPr>
              <a:t>2</a:t>
            </a:r>
            <a:r>
              <a:rPr lang="fr-FR" sz="2000" dirty="0">
                <a:solidFill>
                  <a:srgbClr val="0000FF"/>
                </a:solidFill>
              </a:rPr>
              <a:t>O)</a:t>
            </a:r>
            <a:r>
              <a:rPr lang="fr-FR" sz="2000" baseline="-25000" dirty="0">
                <a:solidFill>
                  <a:srgbClr val="0000FF"/>
                </a:solidFill>
              </a:rPr>
              <a:t>4</a:t>
            </a:r>
            <a:r>
              <a:rPr lang="fr-FR" sz="2000" dirty="0">
                <a:solidFill>
                  <a:srgbClr val="0000FF"/>
                </a:solidFill>
              </a:rPr>
              <a:t> </a:t>
            </a:r>
            <a:r>
              <a:rPr lang="fr-FR" dirty="0">
                <a:solidFill>
                  <a:srgbClr val="0000FF"/>
                </a:solidFill>
              </a:rPr>
              <a:t> </a:t>
            </a:r>
          </a:p>
        </p:txBody>
      </p:sp>
      <p:sp>
        <p:nvSpPr>
          <p:cNvPr id="102" name="Flèche vers le haut 101"/>
          <p:cNvSpPr/>
          <p:nvPr/>
        </p:nvSpPr>
        <p:spPr>
          <a:xfrm>
            <a:off x="6202566" y="3352181"/>
            <a:ext cx="458876" cy="2214341"/>
          </a:xfrm>
          <a:prstGeom prst="upArrow">
            <a:avLst>
              <a:gd name="adj1" fmla="val 50000"/>
              <a:gd name="adj2" fmla="val 76667"/>
            </a:avLst>
          </a:prstGeom>
          <a:gradFill>
            <a:gsLst>
              <a:gs pos="23000">
                <a:srgbClr val="FF0000"/>
              </a:gs>
              <a:gs pos="90000">
                <a:srgbClr val="FF7A00"/>
              </a:gs>
              <a:gs pos="95000">
                <a:srgbClr val="FF0300"/>
              </a:gs>
              <a:gs pos="99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p:nvGrpSpPr>
        <p:grpSpPr>
          <a:xfrm>
            <a:off x="6548105" y="3352181"/>
            <a:ext cx="639919" cy="2156894"/>
            <a:chOff x="4965059" y="3210726"/>
            <a:chExt cx="639919" cy="2156894"/>
          </a:xfrm>
        </p:grpSpPr>
        <p:sp>
          <p:nvSpPr>
            <p:cNvPr id="104" name="ZoneTexte 103"/>
            <p:cNvSpPr txBox="1"/>
            <p:nvPr/>
          </p:nvSpPr>
          <p:spPr>
            <a:xfrm>
              <a:off x="5012269" y="3210726"/>
              <a:ext cx="389850" cy="338554"/>
            </a:xfrm>
            <a:prstGeom prst="rect">
              <a:avLst/>
            </a:prstGeom>
            <a:noFill/>
          </p:spPr>
          <p:txBody>
            <a:bodyPr wrap="none" rtlCol="0">
              <a:spAutoFit/>
            </a:bodyPr>
            <a:lstStyle/>
            <a:p>
              <a:r>
                <a:rPr lang="fr-FR" sz="1600" dirty="0" smtClean="0"/>
                <a:t>up</a:t>
              </a:r>
              <a:endParaRPr lang="fr-FR" sz="1600" dirty="0"/>
            </a:p>
          </p:txBody>
        </p:sp>
        <p:sp>
          <p:nvSpPr>
            <p:cNvPr id="105" name="ZoneTexte 104"/>
            <p:cNvSpPr txBox="1"/>
            <p:nvPr/>
          </p:nvSpPr>
          <p:spPr>
            <a:xfrm>
              <a:off x="4965059" y="5029066"/>
              <a:ext cx="639919" cy="338554"/>
            </a:xfrm>
            <a:prstGeom prst="rect">
              <a:avLst/>
            </a:prstGeom>
            <a:noFill/>
          </p:spPr>
          <p:txBody>
            <a:bodyPr wrap="none" rtlCol="0">
              <a:spAutoFit/>
            </a:bodyPr>
            <a:lstStyle/>
            <a:p>
              <a:r>
                <a:rPr lang="fr-FR" sz="1600" dirty="0" smtClean="0"/>
                <a:t>down</a:t>
              </a:r>
              <a:endParaRPr lang="fr-FR" sz="1600" dirty="0"/>
            </a:p>
          </p:txBody>
        </p:sp>
      </p:grpSp>
      <p:grpSp>
        <p:nvGrpSpPr>
          <p:cNvPr id="68168" name="Groupe 68167"/>
          <p:cNvGrpSpPr/>
          <p:nvPr/>
        </p:nvGrpSpPr>
        <p:grpSpPr>
          <a:xfrm>
            <a:off x="1678576" y="2062441"/>
            <a:ext cx="2649176" cy="2534043"/>
            <a:chOff x="2046968" y="2842444"/>
            <a:chExt cx="4291519" cy="3802220"/>
          </a:xfrm>
        </p:grpSpPr>
        <p:grpSp>
          <p:nvGrpSpPr>
            <p:cNvPr id="6" name="Groupe 5"/>
            <p:cNvGrpSpPr/>
            <p:nvPr/>
          </p:nvGrpSpPr>
          <p:grpSpPr>
            <a:xfrm>
              <a:off x="2046968" y="2842444"/>
              <a:ext cx="4291519" cy="3802220"/>
              <a:chOff x="2170775" y="2707952"/>
              <a:chExt cx="4435666" cy="4732582"/>
            </a:xfrm>
          </p:grpSpPr>
          <p:pic>
            <p:nvPicPr>
              <p:cNvPr id="26631"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88233" y="5758901"/>
                <a:ext cx="720725" cy="912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32"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45207" y="5838108"/>
                <a:ext cx="622300" cy="895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6639" name="Groupe 23"/>
              <p:cNvGrpSpPr>
                <a:grpSpLocks/>
              </p:cNvGrpSpPr>
              <p:nvPr/>
            </p:nvGrpSpPr>
            <p:grpSpPr bwMode="auto">
              <a:xfrm>
                <a:off x="3444875" y="3322047"/>
                <a:ext cx="1570038" cy="1925236"/>
                <a:chOff x="3444747" y="2347434"/>
                <a:chExt cx="1570415" cy="1945662"/>
              </a:xfrm>
            </p:grpSpPr>
            <p:grpSp>
              <p:nvGrpSpPr>
                <p:cNvPr id="26690" name="Groupe 22"/>
                <p:cNvGrpSpPr>
                  <a:grpSpLocks/>
                </p:cNvGrpSpPr>
                <p:nvPr/>
              </p:nvGrpSpPr>
              <p:grpSpPr bwMode="auto">
                <a:xfrm>
                  <a:off x="3503499" y="2347434"/>
                  <a:ext cx="1511663" cy="1883792"/>
                  <a:chOff x="3503499" y="2347434"/>
                  <a:chExt cx="1511663" cy="1883792"/>
                </a:xfrm>
              </p:grpSpPr>
              <p:cxnSp>
                <p:nvCxnSpPr>
                  <p:cNvPr id="7" name="Connecteur droit 6"/>
                  <p:cNvCxnSpPr/>
                  <p:nvPr/>
                </p:nvCxnSpPr>
                <p:spPr>
                  <a:xfrm flipH="1">
                    <a:off x="4953482" y="3256013"/>
                    <a:ext cx="50812" cy="975213"/>
                  </a:xfrm>
                  <a:prstGeom prst="line">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Arc 81"/>
                  <p:cNvSpPr/>
                  <p:nvPr/>
                </p:nvSpPr>
                <p:spPr>
                  <a:xfrm rot="21442808" flipH="1">
                    <a:off x="3503499" y="2347434"/>
                    <a:ext cx="1511663" cy="1691535"/>
                  </a:xfrm>
                  <a:prstGeom prst="arc">
                    <a:avLst>
                      <a:gd name="adj1" fmla="val 10676773"/>
                      <a:gd name="adj2" fmla="val 20616841"/>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pSp>
            <p:cxnSp>
              <p:nvCxnSpPr>
                <p:cNvPr id="86" name="Connecteur droit 85"/>
                <p:cNvCxnSpPr/>
                <p:nvPr/>
              </p:nvCxnSpPr>
              <p:spPr>
                <a:xfrm flipH="1">
                  <a:off x="3444747" y="3046284"/>
                  <a:ext cx="74631" cy="1246812"/>
                </a:xfrm>
                <a:prstGeom prst="line">
                  <a:avLst/>
                </a:prstGeom>
                <a:ln w="19050">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6640" name="Groupe 37"/>
              <p:cNvGrpSpPr>
                <a:grpSpLocks/>
              </p:cNvGrpSpPr>
              <p:nvPr/>
            </p:nvGrpSpPr>
            <p:grpSpPr bwMode="auto">
              <a:xfrm>
                <a:off x="3464680" y="4525640"/>
                <a:ext cx="1545651" cy="757254"/>
                <a:chOff x="3464885" y="3571440"/>
                <a:chExt cx="1544878" cy="756888"/>
              </a:xfrm>
            </p:grpSpPr>
            <p:sp>
              <p:nvSpPr>
                <p:cNvPr id="26685" name="Text Box 44"/>
                <p:cNvSpPr txBox="1">
                  <a:spLocks noChangeArrowheads="1"/>
                </p:cNvSpPr>
                <p:nvPr/>
              </p:nvSpPr>
              <p:spPr bwMode="auto">
                <a:xfrm>
                  <a:off x="3464885" y="3626710"/>
                  <a:ext cx="1544878" cy="517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1200" dirty="0">
                      <a:solidFill>
                        <a:srgbClr val="000000"/>
                      </a:solidFill>
                      <a:latin typeface="Arial" pitchFamily="34" charset="0"/>
                      <a:cs typeface="Arial" pitchFamily="34" charset="0"/>
                    </a:rPr>
                    <a:t>Tunneling</a:t>
                  </a:r>
                </a:p>
              </p:txBody>
            </p:sp>
            <p:grpSp>
              <p:nvGrpSpPr>
                <p:cNvPr id="26686" name="Groupe 28"/>
                <p:cNvGrpSpPr>
                  <a:grpSpLocks/>
                </p:cNvGrpSpPr>
                <p:nvPr/>
              </p:nvGrpSpPr>
              <p:grpSpPr bwMode="auto">
                <a:xfrm>
                  <a:off x="3610532" y="3571440"/>
                  <a:ext cx="1307735" cy="756888"/>
                  <a:chOff x="3610532" y="3571440"/>
                  <a:chExt cx="1307735" cy="756888"/>
                </a:xfrm>
              </p:grpSpPr>
              <p:cxnSp>
                <p:nvCxnSpPr>
                  <p:cNvPr id="87" name="Connecteur droit 86"/>
                  <p:cNvCxnSpPr/>
                  <p:nvPr/>
                </p:nvCxnSpPr>
                <p:spPr>
                  <a:xfrm flipH="1">
                    <a:off x="3610532" y="3571440"/>
                    <a:ext cx="117416" cy="691817"/>
                  </a:xfrm>
                  <a:prstGeom prst="line">
                    <a:avLst/>
                  </a:prstGeom>
                  <a:ln w="19050">
                    <a:solidFill>
                      <a:srgbClr val="660066"/>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a:off x="4804024" y="3598429"/>
                    <a:ext cx="114243" cy="729899"/>
                  </a:xfrm>
                  <a:prstGeom prst="line">
                    <a:avLst/>
                  </a:prstGeom>
                  <a:ln w="19050">
                    <a:solidFill>
                      <a:srgbClr val="660066"/>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3906045" y="3583473"/>
                    <a:ext cx="798115" cy="0"/>
                  </a:xfrm>
                  <a:prstGeom prst="straightConnector1">
                    <a:avLst/>
                  </a:prstGeom>
                  <a:ln w="19050">
                    <a:solidFill>
                      <a:srgbClr val="660066"/>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6643" name="Groupe 4"/>
              <p:cNvGrpSpPr>
                <a:grpSpLocks/>
              </p:cNvGrpSpPr>
              <p:nvPr/>
            </p:nvGrpSpPr>
            <p:grpSpPr bwMode="auto">
              <a:xfrm>
                <a:off x="2170775" y="2707952"/>
                <a:ext cx="4435666" cy="4732582"/>
                <a:chOff x="2170521" y="2390436"/>
                <a:chExt cx="4435805" cy="4730481"/>
              </a:xfrm>
            </p:grpSpPr>
            <p:grpSp>
              <p:nvGrpSpPr>
                <p:cNvPr id="26644" name="Groupe 38"/>
                <p:cNvGrpSpPr>
                  <a:grpSpLocks/>
                </p:cNvGrpSpPr>
                <p:nvPr/>
              </p:nvGrpSpPr>
              <p:grpSpPr bwMode="auto">
                <a:xfrm>
                  <a:off x="2170521" y="2390436"/>
                  <a:ext cx="4435805" cy="4730481"/>
                  <a:chOff x="2170521" y="1753833"/>
                  <a:chExt cx="4435805" cy="4730481"/>
                </a:xfrm>
              </p:grpSpPr>
              <p:sp>
                <p:nvSpPr>
                  <p:cNvPr id="26646" name="Text Box 39"/>
                  <p:cNvSpPr txBox="1">
                    <a:spLocks noChangeArrowheads="1"/>
                  </p:cNvSpPr>
                  <p:nvPr/>
                </p:nvSpPr>
                <p:spPr bwMode="auto">
                  <a:xfrm>
                    <a:off x="5206021" y="3451169"/>
                    <a:ext cx="1400304" cy="517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it-IT" sz="1200" dirty="0">
                        <a:solidFill>
                          <a:srgbClr val="000000"/>
                        </a:solidFill>
                        <a:latin typeface="Arial" pitchFamily="34" charset="0"/>
                        <a:cs typeface="Arial" pitchFamily="34" charset="0"/>
                      </a:rPr>
                      <a:t>M</a:t>
                    </a:r>
                    <a:r>
                      <a:rPr lang="it-IT" sz="1200" dirty="0" smtClean="0">
                        <a:solidFill>
                          <a:srgbClr val="000000"/>
                        </a:solidFill>
                        <a:latin typeface="Arial" pitchFamily="34" charset="0"/>
                        <a:cs typeface="Arial" pitchFamily="34" charset="0"/>
                      </a:rPr>
                      <a:t>= -</a:t>
                    </a:r>
                    <a:r>
                      <a:rPr lang="it-IT" sz="1200" dirty="0">
                        <a:solidFill>
                          <a:srgbClr val="000000"/>
                        </a:solidFill>
                        <a:latin typeface="Arial" pitchFamily="34" charset="0"/>
                        <a:cs typeface="Arial" pitchFamily="34" charset="0"/>
                      </a:rPr>
                      <a:t>S+2</a:t>
                    </a:r>
                  </a:p>
                </p:txBody>
              </p:sp>
              <p:grpSp>
                <p:nvGrpSpPr>
                  <p:cNvPr id="26647" name="Groupe 36"/>
                  <p:cNvGrpSpPr>
                    <a:grpSpLocks/>
                  </p:cNvGrpSpPr>
                  <p:nvPr/>
                </p:nvGrpSpPr>
                <p:grpSpPr bwMode="auto">
                  <a:xfrm>
                    <a:off x="2170521" y="1753833"/>
                    <a:ext cx="4435805" cy="4730481"/>
                    <a:chOff x="2170521" y="1753833"/>
                    <a:chExt cx="4435805" cy="4730481"/>
                  </a:xfrm>
                </p:grpSpPr>
                <p:sp>
                  <p:nvSpPr>
                    <p:cNvPr id="31749" name="Text Box 4"/>
                    <p:cNvSpPr txBox="1">
                      <a:spLocks noChangeArrowheads="1"/>
                    </p:cNvSpPr>
                    <p:nvPr/>
                  </p:nvSpPr>
                  <p:spPr bwMode="auto">
                    <a:xfrm>
                      <a:off x="3744749" y="1753833"/>
                      <a:ext cx="1522219" cy="746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defRPr/>
                      </a:pPr>
                      <a:r>
                        <a:rPr lang="it-IT" sz="2000" b="1" dirty="0">
                          <a:solidFill>
                            <a:srgbClr val="FF3300"/>
                          </a:solidFill>
                          <a:latin typeface="+mj-lt"/>
                        </a:rPr>
                        <a:t>H=0</a:t>
                      </a:r>
                      <a:endParaRPr lang="it-IT" sz="2000" b="1" dirty="0">
                        <a:solidFill>
                          <a:srgbClr val="000000"/>
                        </a:solidFill>
                        <a:latin typeface="+mj-lt"/>
                      </a:endParaRPr>
                    </a:p>
                  </p:txBody>
                </p:sp>
                <p:sp>
                  <p:nvSpPr>
                    <p:cNvPr id="26649" name="Text Box 25"/>
                    <p:cNvSpPr txBox="1">
                      <a:spLocks noChangeArrowheads="1"/>
                    </p:cNvSpPr>
                    <p:nvPr/>
                  </p:nvSpPr>
                  <p:spPr bwMode="auto">
                    <a:xfrm>
                      <a:off x="2919181" y="5932746"/>
                      <a:ext cx="2579968" cy="551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55000"/>
                        </a:lnSpc>
                        <a:spcBef>
                          <a:spcPct val="50000"/>
                        </a:spcBef>
                      </a:pPr>
                      <a:r>
                        <a:rPr lang="it-IT" b="1" dirty="0">
                          <a:solidFill>
                            <a:srgbClr val="FF0000"/>
                          </a:solidFill>
                          <a:latin typeface="+mn-lt"/>
                          <a:cs typeface="Arial" pitchFamily="34" charset="0"/>
                          <a:sym typeface="Symbol" pitchFamily="18" charset="2"/>
                        </a:rPr>
                        <a:t>E=|</a:t>
                      </a:r>
                      <a:r>
                        <a:rPr lang="it-IT" b="1" dirty="0" smtClean="0">
                          <a:solidFill>
                            <a:srgbClr val="FF0000"/>
                          </a:solidFill>
                          <a:latin typeface="+mn-lt"/>
                          <a:cs typeface="Arial" pitchFamily="34" charset="0"/>
                          <a:sym typeface="Symbol" pitchFamily="18" charset="2"/>
                        </a:rPr>
                        <a:t>DS</a:t>
                      </a:r>
                      <a:r>
                        <a:rPr lang="it-IT" b="1" baseline="30000" dirty="0" smtClean="0">
                          <a:solidFill>
                            <a:srgbClr val="FF0000"/>
                          </a:solidFill>
                          <a:latin typeface="+mn-lt"/>
                          <a:cs typeface="Arial" pitchFamily="34" charset="0"/>
                          <a:sym typeface="Symbol" pitchFamily="18" charset="2"/>
                        </a:rPr>
                        <a:t>2</a:t>
                      </a:r>
                      <a:r>
                        <a:rPr lang="it-IT" b="1" dirty="0" smtClean="0">
                          <a:solidFill>
                            <a:srgbClr val="FF0000"/>
                          </a:solidFill>
                          <a:latin typeface="+mn-lt"/>
                          <a:cs typeface="Arial" pitchFamily="34" charset="0"/>
                          <a:sym typeface="Symbol" pitchFamily="18" charset="2"/>
                        </a:rPr>
                        <a:t>|</a:t>
                      </a:r>
                      <a:endParaRPr lang="it-IT" b="1" dirty="0">
                        <a:solidFill>
                          <a:srgbClr val="FF0000"/>
                        </a:solidFill>
                        <a:latin typeface="+mn-lt"/>
                        <a:cs typeface="Arial" pitchFamily="34" charset="0"/>
                        <a:sym typeface="Symbol" pitchFamily="18" charset="2"/>
                      </a:endParaRPr>
                    </a:p>
                  </p:txBody>
                </p:sp>
                <p:sp>
                  <p:nvSpPr>
                    <p:cNvPr id="26651" name="Oval 6"/>
                    <p:cNvSpPr>
                      <a:spLocks noChangeArrowheads="1"/>
                    </p:cNvSpPr>
                    <p:nvPr/>
                  </p:nvSpPr>
                  <p:spPr bwMode="auto">
                    <a:xfrm>
                      <a:off x="3421900" y="4397150"/>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52" name="Oval 7"/>
                    <p:cNvSpPr>
                      <a:spLocks noChangeArrowheads="1"/>
                    </p:cNvSpPr>
                    <p:nvPr/>
                  </p:nvSpPr>
                  <p:spPr bwMode="auto">
                    <a:xfrm>
                      <a:off x="3549625" y="4390023"/>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53" name="Oval 8"/>
                    <p:cNvSpPr>
                      <a:spLocks noChangeArrowheads="1"/>
                    </p:cNvSpPr>
                    <p:nvPr/>
                  </p:nvSpPr>
                  <p:spPr bwMode="auto">
                    <a:xfrm>
                      <a:off x="4824145" y="4396242"/>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54" name="Oval 9"/>
                    <p:cNvSpPr>
                      <a:spLocks noChangeArrowheads="1"/>
                    </p:cNvSpPr>
                    <p:nvPr/>
                  </p:nvSpPr>
                  <p:spPr bwMode="auto">
                    <a:xfrm>
                      <a:off x="4903893" y="4396242"/>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55" name="Oval 10"/>
                    <p:cNvSpPr>
                      <a:spLocks noChangeArrowheads="1"/>
                    </p:cNvSpPr>
                    <p:nvPr/>
                  </p:nvSpPr>
                  <p:spPr bwMode="auto">
                    <a:xfrm>
                      <a:off x="4983642" y="4396242"/>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56" name="Oval 11"/>
                    <p:cNvSpPr>
                      <a:spLocks noChangeArrowheads="1"/>
                    </p:cNvSpPr>
                    <p:nvPr/>
                  </p:nvSpPr>
                  <p:spPr bwMode="auto">
                    <a:xfrm>
                      <a:off x="4784271" y="3960227"/>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57" name="Oval 12"/>
                    <p:cNvSpPr>
                      <a:spLocks noChangeArrowheads="1"/>
                    </p:cNvSpPr>
                    <p:nvPr/>
                  </p:nvSpPr>
                  <p:spPr bwMode="auto">
                    <a:xfrm>
                      <a:off x="4704522" y="3524212"/>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58" name="Oval 13"/>
                    <p:cNvSpPr>
                      <a:spLocks noChangeArrowheads="1"/>
                    </p:cNvSpPr>
                    <p:nvPr/>
                  </p:nvSpPr>
                  <p:spPr bwMode="auto">
                    <a:xfrm>
                      <a:off x="4624774" y="3175400"/>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59" name="Oval 14"/>
                    <p:cNvSpPr>
                      <a:spLocks noChangeArrowheads="1"/>
                    </p:cNvSpPr>
                    <p:nvPr/>
                  </p:nvSpPr>
                  <p:spPr bwMode="auto">
                    <a:xfrm>
                      <a:off x="4545025" y="2913791"/>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60" name="Oval 15"/>
                    <p:cNvSpPr>
                      <a:spLocks noChangeArrowheads="1"/>
                    </p:cNvSpPr>
                    <p:nvPr/>
                  </p:nvSpPr>
                  <p:spPr bwMode="auto">
                    <a:xfrm>
                      <a:off x="4465277" y="2695784"/>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61" name="Oval 16"/>
                    <p:cNvSpPr>
                      <a:spLocks noChangeArrowheads="1"/>
                    </p:cNvSpPr>
                    <p:nvPr/>
                  </p:nvSpPr>
                  <p:spPr bwMode="auto">
                    <a:xfrm>
                      <a:off x="4385528" y="2521378"/>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62" name="Oval 17"/>
                    <p:cNvSpPr>
                      <a:spLocks noChangeArrowheads="1"/>
                    </p:cNvSpPr>
                    <p:nvPr/>
                  </p:nvSpPr>
                  <p:spPr bwMode="auto">
                    <a:xfrm>
                      <a:off x="3986786" y="2564979"/>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63" name="Oval 18"/>
                    <p:cNvSpPr>
                      <a:spLocks noChangeArrowheads="1"/>
                    </p:cNvSpPr>
                    <p:nvPr/>
                  </p:nvSpPr>
                  <p:spPr bwMode="auto">
                    <a:xfrm>
                      <a:off x="3907037" y="2695784"/>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64" name="Oval 19"/>
                    <p:cNvSpPr>
                      <a:spLocks noChangeArrowheads="1"/>
                    </p:cNvSpPr>
                    <p:nvPr/>
                  </p:nvSpPr>
                  <p:spPr bwMode="auto">
                    <a:xfrm>
                      <a:off x="3867163" y="2913791"/>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65" name="Oval 20"/>
                    <p:cNvSpPr>
                      <a:spLocks noChangeArrowheads="1"/>
                    </p:cNvSpPr>
                    <p:nvPr/>
                  </p:nvSpPr>
                  <p:spPr bwMode="auto">
                    <a:xfrm>
                      <a:off x="3827289" y="3175400"/>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66" name="Oval 21"/>
                    <p:cNvSpPr>
                      <a:spLocks noChangeArrowheads="1"/>
                    </p:cNvSpPr>
                    <p:nvPr/>
                  </p:nvSpPr>
                  <p:spPr bwMode="auto">
                    <a:xfrm>
                      <a:off x="3747540" y="3524212"/>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67" name="Oval 22"/>
                    <p:cNvSpPr>
                      <a:spLocks noChangeArrowheads="1"/>
                    </p:cNvSpPr>
                    <p:nvPr/>
                  </p:nvSpPr>
                  <p:spPr bwMode="auto">
                    <a:xfrm>
                      <a:off x="3667791" y="3960227"/>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68" name="Oval 23"/>
                    <p:cNvSpPr>
                      <a:spLocks noChangeArrowheads="1"/>
                    </p:cNvSpPr>
                    <p:nvPr/>
                  </p:nvSpPr>
                  <p:spPr bwMode="auto">
                    <a:xfrm>
                      <a:off x="3642992" y="4394089"/>
                      <a:ext cx="79749" cy="8720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
                  <p:nvSpPr>
                    <p:cNvPr id="26669" name="Line 24"/>
                    <p:cNvSpPr>
                      <a:spLocks noChangeShapeType="1"/>
                    </p:cNvSpPr>
                    <p:nvPr/>
                  </p:nvSpPr>
                  <p:spPr bwMode="auto">
                    <a:xfrm flipH="1">
                      <a:off x="6600303" y="2571634"/>
                      <a:ext cx="6021" cy="2110472"/>
                    </a:xfrm>
                    <a:prstGeom prst="line">
                      <a:avLst/>
                    </a:prstGeom>
                    <a:noFill/>
                    <a:ln w="19050">
                      <a:solidFill>
                        <a:schemeClr val="tx1"/>
                      </a:solidFill>
                      <a:round/>
                      <a:headEnd type="triangle" w="lg" len="lg"/>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26670" name="Text Box 39"/>
                    <p:cNvSpPr txBox="1">
                      <a:spLocks noChangeArrowheads="1"/>
                    </p:cNvSpPr>
                    <p:nvPr/>
                  </p:nvSpPr>
                  <p:spPr bwMode="auto">
                    <a:xfrm>
                      <a:off x="5182458" y="3834530"/>
                      <a:ext cx="1423868" cy="517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it-IT" sz="1200" dirty="0">
                          <a:solidFill>
                            <a:srgbClr val="000000"/>
                          </a:solidFill>
                          <a:latin typeface="Arial" pitchFamily="34" charset="0"/>
                          <a:cs typeface="Arial" pitchFamily="34" charset="0"/>
                        </a:rPr>
                        <a:t>M</a:t>
                      </a:r>
                      <a:r>
                        <a:rPr lang="it-IT" sz="1200" dirty="0" smtClean="0">
                          <a:solidFill>
                            <a:srgbClr val="000000"/>
                          </a:solidFill>
                          <a:latin typeface="Arial" pitchFamily="34" charset="0"/>
                          <a:cs typeface="Arial" pitchFamily="34" charset="0"/>
                        </a:rPr>
                        <a:t>= -</a:t>
                      </a:r>
                      <a:r>
                        <a:rPr lang="it-IT" sz="1200" dirty="0">
                          <a:solidFill>
                            <a:srgbClr val="000000"/>
                          </a:solidFill>
                          <a:latin typeface="Arial" pitchFamily="34" charset="0"/>
                          <a:cs typeface="Arial" pitchFamily="34" charset="0"/>
                        </a:rPr>
                        <a:t>S+1</a:t>
                      </a:r>
                    </a:p>
                  </p:txBody>
                </p:sp>
                <p:sp>
                  <p:nvSpPr>
                    <p:cNvPr id="26671" name="Text Box 39"/>
                    <p:cNvSpPr txBox="1">
                      <a:spLocks noChangeArrowheads="1"/>
                    </p:cNvSpPr>
                    <p:nvPr/>
                  </p:nvSpPr>
                  <p:spPr bwMode="auto">
                    <a:xfrm>
                      <a:off x="5102644" y="4267072"/>
                      <a:ext cx="1141967" cy="517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it-IT" sz="1200" dirty="0">
                          <a:solidFill>
                            <a:srgbClr val="000000"/>
                          </a:solidFill>
                          <a:latin typeface="Arial" pitchFamily="34" charset="0"/>
                          <a:cs typeface="Arial" pitchFamily="34" charset="0"/>
                        </a:rPr>
                        <a:t>M</a:t>
                      </a:r>
                      <a:r>
                        <a:rPr lang="it-IT" sz="1200" dirty="0" smtClean="0">
                          <a:solidFill>
                            <a:srgbClr val="000000"/>
                          </a:solidFill>
                          <a:latin typeface="Arial" pitchFamily="34" charset="0"/>
                          <a:cs typeface="Arial" pitchFamily="34" charset="0"/>
                        </a:rPr>
                        <a:t>= -</a:t>
                      </a:r>
                      <a:r>
                        <a:rPr lang="it-IT" sz="1200" dirty="0">
                          <a:solidFill>
                            <a:srgbClr val="000000"/>
                          </a:solidFill>
                          <a:latin typeface="Arial" pitchFamily="34" charset="0"/>
                          <a:cs typeface="Arial" pitchFamily="34" charset="0"/>
                        </a:rPr>
                        <a:t>S</a:t>
                      </a:r>
                    </a:p>
                  </p:txBody>
                </p:sp>
                <p:sp>
                  <p:nvSpPr>
                    <p:cNvPr id="26672" name="Text Box 39"/>
                    <p:cNvSpPr txBox="1">
                      <a:spLocks noChangeArrowheads="1"/>
                    </p:cNvSpPr>
                    <p:nvPr/>
                  </p:nvSpPr>
                  <p:spPr bwMode="auto">
                    <a:xfrm>
                      <a:off x="2170521" y="3428410"/>
                      <a:ext cx="1175512" cy="517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it-IT" sz="1200" dirty="0">
                          <a:solidFill>
                            <a:srgbClr val="000000"/>
                          </a:solidFill>
                          <a:latin typeface="Arial" pitchFamily="34" charset="0"/>
                          <a:cs typeface="Arial" pitchFamily="34" charset="0"/>
                        </a:rPr>
                        <a:t>M=S+2</a:t>
                      </a:r>
                    </a:p>
                  </p:txBody>
                </p:sp>
                <p:sp>
                  <p:nvSpPr>
                    <p:cNvPr id="26673" name="Text Box 39"/>
                    <p:cNvSpPr txBox="1">
                      <a:spLocks noChangeArrowheads="1"/>
                    </p:cNvSpPr>
                    <p:nvPr/>
                  </p:nvSpPr>
                  <p:spPr bwMode="auto">
                    <a:xfrm>
                      <a:off x="2170521" y="3847558"/>
                      <a:ext cx="1259484" cy="517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it-IT" sz="1200" dirty="0">
                          <a:solidFill>
                            <a:srgbClr val="000000"/>
                          </a:solidFill>
                          <a:latin typeface="Arial" pitchFamily="34" charset="0"/>
                          <a:cs typeface="Arial" pitchFamily="34" charset="0"/>
                        </a:rPr>
                        <a:t>M=S+1</a:t>
                      </a:r>
                    </a:p>
                  </p:txBody>
                </p:sp>
                <p:sp>
                  <p:nvSpPr>
                    <p:cNvPr id="26674" name="Text Box 39"/>
                    <p:cNvSpPr txBox="1">
                      <a:spLocks noChangeArrowheads="1"/>
                    </p:cNvSpPr>
                    <p:nvPr/>
                  </p:nvSpPr>
                  <p:spPr bwMode="auto">
                    <a:xfrm>
                      <a:off x="2450405" y="4316610"/>
                      <a:ext cx="1087899" cy="517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it-IT" sz="1200" dirty="0" smtClean="0">
                          <a:solidFill>
                            <a:srgbClr val="000000"/>
                          </a:solidFill>
                          <a:latin typeface="Arial" pitchFamily="34" charset="0"/>
                          <a:cs typeface="Arial" pitchFamily="34" charset="0"/>
                        </a:rPr>
                        <a:t>M=S</a:t>
                      </a:r>
                      <a:endParaRPr lang="it-IT" sz="1200" dirty="0">
                        <a:solidFill>
                          <a:srgbClr val="000000"/>
                        </a:solidFill>
                        <a:latin typeface="Arial" pitchFamily="34" charset="0"/>
                        <a:cs typeface="Arial" pitchFamily="34" charset="0"/>
                      </a:endParaRPr>
                    </a:p>
                  </p:txBody>
                </p:sp>
              </p:grpSp>
            </p:grpSp>
            <p:sp>
              <p:nvSpPr>
                <p:cNvPr id="26645" name="ZoneTexte 3"/>
                <p:cNvSpPr txBox="1">
                  <a:spLocks noChangeArrowheads="1"/>
                </p:cNvSpPr>
                <p:nvPr/>
              </p:nvSpPr>
              <p:spPr bwMode="auto">
                <a:xfrm>
                  <a:off x="5677397" y="3018851"/>
                  <a:ext cx="559768" cy="461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dirty="0">
                      <a:latin typeface="Symbol" pitchFamily="18" charset="2"/>
                    </a:rPr>
                    <a:t>D</a:t>
                  </a:r>
                  <a:r>
                    <a:rPr lang="fr-FR" dirty="0"/>
                    <a:t>E</a:t>
                  </a:r>
                </a:p>
              </p:txBody>
            </p:sp>
          </p:grpSp>
        </p:grpSp>
        <p:grpSp>
          <p:nvGrpSpPr>
            <p:cNvPr id="12" name="Group 205"/>
            <p:cNvGrpSpPr>
              <a:grpSpLocks/>
            </p:cNvGrpSpPr>
            <p:nvPr/>
          </p:nvGrpSpPr>
          <p:grpSpPr bwMode="auto">
            <a:xfrm>
              <a:off x="2317750" y="3478213"/>
              <a:ext cx="1211262" cy="2119313"/>
              <a:chOff x="1460" y="2191"/>
              <a:chExt cx="763" cy="1335"/>
            </a:xfrm>
          </p:grpSpPr>
          <p:sp>
            <p:nvSpPr>
              <p:cNvPr id="67968" name="Line 5"/>
              <p:cNvSpPr>
                <a:spLocks noChangeShapeType="1"/>
              </p:cNvSpPr>
              <p:nvPr/>
            </p:nvSpPr>
            <p:spPr bwMode="auto">
              <a:xfrm flipV="1">
                <a:off x="1460" y="3521"/>
                <a:ext cx="0" cy="5"/>
              </a:xfrm>
              <a:prstGeom prst="line">
                <a:avLst/>
              </a:prstGeom>
              <a:noFill/>
              <a:ln w="4">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69" name="Line 6"/>
              <p:cNvSpPr>
                <a:spLocks noChangeShapeType="1"/>
              </p:cNvSpPr>
              <p:nvPr/>
            </p:nvSpPr>
            <p:spPr bwMode="auto">
              <a:xfrm>
                <a:off x="1776" y="2191"/>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70" name="Line 7"/>
              <p:cNvSpPr>
                <a:spLocks noChangeShapeType="1"/>
              </p:cNvSpPr>
              <p:nvPr/>
            </p:nvSpPr>
            <p:spPr bwMode="auto">
              <a:xfrm>
                <a:off x="1778" y="2191"/>
                <a:ext cx="3"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71" name="Line 8"/>
              <p:cNvSpPr>
                <a:spLocks noChangeShapeType="1"/>
              </p:cNvSpPr>
              <p:nvPr/>
            </p:nvSpPr>
            <p:spPr bwMode="auto">
              <a:xfrm>
                <a:off x="1781" y="2192"/>
                <a:ext cx="1"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72" name="Line 9"/>
              <p:cNvSpPr>
                <a:spLocks noChangeShapeType="1"/>
              </p:cNvSpPr>
              <p:nvPr/>
            </p:nvSpPr>
            <p:spPr bwMode="auto">
              <a:xfrm>
                <a:off x="1782" y="2192"/>
                <a:ext cx="3"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73" name="Line 10"/>
              <p:cNvSpPr>
                <a:spLocks noChangeShapeType="1"/>
              </p:cNvSpPr>
              <p:nvPr/>
            </p:nvSpPr>
            <p:spPr bwMode="auto">
              <a:xfrm>
                <a:off x="1785" y="2193"/>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74" name="Line 11"/>
              <p:cNvSpPr>
                <a:spLocks noChangeShapeType="1"/>
              </p:cNvSpPr>
              <p:nvPr/>
            </p:nvSpPr>
            <p:spPr bwMode="auto">
              <a:xfrm>
                <a:off x="1787" y="2193"/>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75" name="Line 12"/>
              <p:cNvSpPr>
                <a:spLocks noChangeShapeType="1"/>
              </p:cNvSpPr>
              <p:nvPr/>
            </p:nvSpPr>
            <p:spPr bwMode="auto">
              <a:xfrm>
                <a:off x="1789" y="2195"/>
                <a:ext cx="3"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76" name="Line 13"/>
              <p:cNvSpPr>
                <a:spLocks noChangeShapeType="1"/>
              </p:cNvSpPr>
              <p:nvPr/>
            </p:nvSpPr>
            <p:spPr bwMode="auto">
              <a:xfrm>
                <a:off x="1792" y="2196"/>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77" name="Line 14"/>
              <p:cNvSpPr>
                <a:spLocks noChangeShapeType="1"/>
              </p:cNvSpPr>
              <p:nvPr/>
            </p:nvSpPr>
            <p:spPr bwMode="auto">
              <a:xfrm>
                <a:off x="1794" y="2197"/>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78" name="Line 15"/>
              <p:cNvSpPr>
                <a:spLocks noChangeShapeType="1"/>
              </p:cNvSpPr>
              <p:nvPr/>
            </p:nvSpPr>
            <p:spPr bwMode="auto">
              <a:xfrm>
                <a:off x="1796" y="2199"/>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79" name="Line 16"/>
              <p:cNvSpPr>
                <a:spLocks noChangeShapeType="1"/>
              </p:cNvSpPr>
              <p:nvPr/>
            </p:nvSpPr>
            <p:spPr bwMode="auto">
              <a:xfrm>
                <a:off x="1798" y="2200"/>
                <a:ext cx="3"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80" name="Line 17"/>
              <p:cNvSpPr>
                <a:spLocks noChangeShapeType="1"/>
              </p:cNvSpPr>
              <p:nvPr/>
            </p:nvSpPr>
            <p:spPr bwMode="auto">
              <a:xfrm>
                <a:off x="1801" y="2202"/>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81" name="Line 18"/>
              <p:cNvSpPr>
                <a:spLocks noChangeShapeType="1"/>
              </p:cNvSpPr>
              <p:nvPr/>
            </p:nvSpPr>
            <p:spPr bwMode="auto">
              <a:xfrm>
                <a:off x="1803" y="2205"/>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82" name="Line 19"/>
              <p:cNvSpPr>
                <a:spLocks noChangeShapeType="1"/>
              </p:cNvSpPr>
              <p:nvPr/>
            </p:nvSpPr>
            <p:spPr bwMode="auto">
              <a:xfrm>
                <a:off x="1805" y="2206"/>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83" name="Line 20"/>
              <p:cNvSpPr>
                <a:spLocks noChangeShapeType="1"/>
              </p:cNvSpPr>
              <p:nvPr/>
            </p:nvSpPr>
            <p:spPr bwMode="auto">
              <a:xfrm>
                <a:off x="1807" y="2209"/>
                <a:ext cx="3"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84" name="Line 21"/>
              <p:cNvSpPr>
                <a:spLocks noChangeShapeType="1"/>
              </p:cNvSpPr>
              <p:nvPr/>
            </p:nvSpPr>
            <p:spPr bwMode="auto">
              <a:xfrm>
                <a:off x="1810" y="2211"/>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85" name="Line 22"/>
              <p:cNvSpPr>
                <a:spLocks noChangeShapeType="1"/>
              </p:cNvSpPr>
              <p:nvPr/>
            </p:nvSpPr>
            <p:spPr bwMode="auto">
              <a:xfrm>
                <a:off x="1812" y="2214"/>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86" name="Line 23"/>
              <p:cNvSpPr>
                <a:spLocks noChangeShapeType="1"/>
              </p:cNvSpPr>
              <p:nvPr/>
            </p:nvSpPr>
            <p:spPr bwMode="auto">
              <a:xfrm>
                <a:off x="1814" y="2217"/>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87" name="Line 24"/>
              <p:cNvSpPr>
                <a:spLocks noChangeShapeType="1"/>
              </p:cNvSpPr>
              <p:nvPr/>
            </p:nvSpPr>
            <p:spPr bwMode="auto">
              <a:xfrm>
                <a:off x="1816" y="2220"/>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88" name="Line 25"/>
              <p:cNvSpPr>
                <a:spLocks noChangeShapeType="1"/>
              </p:cNvSpPr>
              <p:nvPr/>
            </p:nvSpPr>
            <p:spPr bwMode="auto">
              <a:xfrm>
                <a:off x="1818" y="2223"/>
                <a:ext cx="3"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89" name="Line 26"/>
              <p:cNvSpPr>
                <a:spLocks noChangeShapeType="1"/>
              </p:cNvSpPr>
              <p:nvPr/>
            </p:nvSpPr>
            <p:spPr bwMode="auto">
              <a:xfrm>
                <a:off x="1821" y="2226"/>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90" name="Line 27"/>
              <p:cNvSpPr>
                <a:spLocks noChangeShapeType="1"/>
              </p:cNvSpPr>
              <p:nvPr/>
            </p:nvSpPr>
            <p:spPr bwMode="auto">
              <a:xfrm>
                <a:off x="1823" y="2230"/>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91" name="Line 28"/>
              <p:cNvSpPr>
                <a:spLocks noChangeShapeType="1"/>
              </p:cNvSpPr>
              <p:nvPr/>
            </p:nvSpPr>
            <p:spPr bwMode="auto">
              <a:xfrm>
                <a:off x="1825" y="2234"/>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92" name="Line 29"/>
              <p:cNvSpPr>
                <a:spLocks noChangeShapeType="1"/>
              </p:cNvSpPr>
              <p:nvPr/>
            </p:nvSpPr>
            <p:spPr bwMode="auto">
              <a:xfrm>
                <a:off x="1827" y="2237"/>
                <a:ext cx="3"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93" name="Line 30"/>
              <p:cNvSpPr>
                <a:spLocks noChangeShapeType="1"/>
              </p:cNvSpPr>
              <p:nvPr/>
            </p:nvSpPr>
            <p:spPr bwMode="auto">
              <a:xfrm>
                <a:off x="1830" y="2241"/>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94" name="Line 31"/>
              <p:cNvSpPr>
                <a:spLocks noChangeShapeType="1"/>
              </p:cNvSpPr>
              <p:nvPr/>
            </p:nvSpPr>
            <p:spPr bwMode="auto">
              <a:xfrm>
                <a:off x="1832" y="2245"/>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95" name="Line 32"/>
              <p:cNvSpPr>
                <a:spLocks noChangeShapeType="1"/>
              </p:cNvSpPr>
              <p:nvPr/>
            </p:nvSpPr>
            <p:spPr bwMode="auto">
              <a:xfrm>
                <a:off x="1834" y="2250"/>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96" name="Line 33"/>
              <p:cNvSpPr>
                <a:spLocks noChangeShapeType="1"/>
              </p:cNvSpPr>
              <p:nvPr/>
            </p:nvSpPr>
            <p:spPr bwMode="auto">
              <a:xfrm>
                <a:off x="1836" y="2254"/>
                <a:ext cx="3"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97" name="Line 34"/>
              <p:cNvSpPr>
                <a:spLocks noChangeShapeType="1"/>
              </p:cNvSpPr>
              <p:nvPr/>
            </p:nvSpPr>
            <p:spPr bwMode="auto">
              <a:xfrm>
                <a:off x="1839" y="2258"/>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98" name="Line 35"/>
              <p:cNvSpPr>
                <a:spLocks noChangeShapeType="1"/>
              </p:cNvSpPr>
              <p:nvPr/>
            </p:nvSpPr>
            <p:spPr bwMode="auto">
              <a:xfrm>
                <a:off x="1841" y="2263"/>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99" name="Line 36"/>
              <p:cNvSpPr>
                <a:spLocks noChangeShapeType="1"/>
              </p:cNvSpPr>
              <p:nvPr/>
            </p:nvSpPr>
            <p:spPr bwMode="auto">
              <a:xfrm>
                <a:off x="1843" y="2268"/>
                <a:ext cx="3"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00" name="Line 37"/>
              <p:cNvSpPr>
                <a:spLocks noChangeShapeType="1"/>
              </p:cNvSpPr>
              <p:nvPr/>
            </p:nvSpPr>
            <p:spPr bwMode="auto">
              <a:xfrm>
                <a:off x="1846" y="2273"/>
                <a:ext cx="1"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01" name="Line 38"/>
              <p:cNvSpPr>
                <a:spLocks noChangeShapeType="1"/>
              </p:cNvSpPr>
              <p:nvPr/>
            </p:nvSpPr>
            <p:spPr bwMode="auto">
              <a:xfrm>
                <a:off x="1847" y="2278"/>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02" name="Line 39"/>
              <p:cNvSpPr>
                <a:spLocks noChangeShapeType="1"/>
              </p:cNvSpPr>
              <p:nvPr/>
            </p:nvSpPr>
            <p:spPr bwMode="auto">
              <a:xfrm>
                <a:off x="1850" y="2284"/>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03" name="Line 40"/>
              <p:cNvSpPr>
                <a:spLocks noChangeShapeType="1"/>
              </p:cNvSpPr>
              <p:nvPr/>
            </p:nvSpPr>
            <p:spPr bwMode="auto">
              <a:xfrm>
                <a:off x="1852" y="2289"/>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04" name="Line 41"/>
              <p:cNvSpPr>
                <a:spLocks noChangeShapeType="1"/>
              </p:cNvSpPr>
              <p:nvPr/>
            </p:nvSpPr>
            <p:spPr bwMode="auto">
              <a:xfrm>
                <a:off x="1855" y="2295"/>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05" name="Line 42"/>
              <p:cNvSpPr>
                <a:spLocks noChangeShapeType="1"/>
              </p:cNvSpPr>
              <p:nvPr/>
            </p:nvSpPr>
            <p:spPr bwMode="auto">
              <a:xfrm>
                <a:off x="1857" y="2300"/>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06" name="Line 43"/>
              <p:cNvSpPr>
                <a:spLocks noChangeShapeType="1"/>
              </p:cNvSpPr>
              <p:nvPr/>
            </p:nvSpPr>
            <p:spPr bwMode="auto">
              <a:xfrm>
                <a:off x="1859" y="2306"/>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07" name="Line 44"/>
              <p:cNvSpPr>
                <a:spLocks noChangeShapeType="1"/>
              </p:cNvSpPr>
              <p:nvPr/>
            </p:nvSpPr>
            <p:spPr bwMode="auto">
              <a:xfrm>
                <a:off x="1861" y="2312"/>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08" name="Line 45"/>
              <p:cNvSpPr>
                <a:spLocks noChangeShapeType="1"/>
              </p:cNvSpPr>
              <p:nvPr/>
            </p:nvSpPr>
            <p:spPr bwMode="auto">
              <a:xfrm>
                <a:off x="1864" y="2318"/>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09" name="Line 46"/>
              <p:cNvSpPr>
                <a:spLocks noChangeShapeType="1"/>
              </p:cNvSpPr>
              <p:nvPr/>
            </p:nvSpPr>
            <p:spPr bwMode="auto">
              <a:xfrm>
                <a:off x="1866" y="2324"/>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10" name="Line 47"/>
              <p:cNvSpPr>
                <a:spLocks noChangeShapeType="1"/>
              </p:cNvSpPr>
              <p:nvPr/>
            </p:nvSpPr>
            <p:spPr bwMode="auto">
              <a:xfrm>
                <a:off x="1868" y="2331"/>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11" name="Line 48"/>
              <p:cNvSpPr>
                <a:spLocks noChangeShapeType="1"/>
              </p:cNvSpPr>
              <p:nvPr/>
            </p:nvSpPr>
            <p:spPr bwMode="auto">
              <a:xfrm>
                <a:off x="1870" y="2337"/>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12" name="Line 49"/>
              <p:cNvSpPr>
                <a:spLocks noChangeShapeType="1"/>
              </p:cNvSpPr>
              <p:nvPr/>
            </p:nvSpPr>
            <p:spPr bwMode="auto">
              <a:xfrm>
                <a:off x="1872" y="2344"/>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13" name="Line 50"/>
              <p:cNvSpPr>
                <a:spLocks noChangeShapeType="1"/>
              </p:cNvSpPr>
              <p:nvPr/>
            </p:nvSpPr>
            <p:spPr bwMode="auto">
              <a:xfrm>
                <a:off x="1875" y="2350"/>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14" name="Line 51"/>
              <p:cNvSpPr>
                <a:spLocks noChangeShapeType="1"/>
              </p:cNvSpPr>
              <p:nvPr/>
            </p:nvSpPr>
            <p:spPr bwMode="auto">
              <a:xfrm>
                <a:off x="1877" y="2358"/>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15" name="Line 52"/>
              <p:cNvSpPr>
                <a:spLocks noChangeShapeType="1"/>
              </p:cNvSpPr>
              <p:nvPr/>
            </p:nvSpPr>
            <p:spPr bwMode="auto">
              <a:xfrm>
                <a:off x="1879" y="2365"/>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16" name="Line 53"/>
              <p:cNvSpPr>
                <a:spLocks noChangeShapeType="1"/>
              </p:cNvSpPr>
              <p:nvPr/>
            </p:nvSpPr>
            <p:spPr bwMode="auto">
              <a:xfrm>
                <a:off x="1881" y="2371"/>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17" name="Line 54"/>
              <p:cNvSpPr>
                <a:spLocks noChangeShapeType="1"/>
              </p:cNvSpPr>
              <p:nvPr/>
            </p:nvSpPr>
            <p:spPr bwMode="auto">
              <a:xfrm>
                <a:off x="1884" y="2379"/>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18" name="Line 55"/>
              <p:cNvSpPr>
                <a:spLocks noChangeShapeType="1"/>
              </p:cNvSpPr>
              <p:nvPr/>
            </p:nvSpPr>
            <p:spPr bwMode="auto">
              <a:xfrm>
                <a:off x="1886" y="2386"/>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19" name="Line 56"/>
              <p:cNvSpPr>
                <a:spLocks noChangeShapeType="1"/>
              </p:cNvSpPr>
              <p:nvPr/>
            </p:nvSpPr>
            <p:spPr bwMode="auto">
              <a:xfrm>
                <a:off x="1888" y="2394"/>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20" name="Line 57"/>
              <p:cNvSpPr>
                <a:spLocks noChangeShapeType="1"/>
              </p:cNvSpPr>
              <p:nvPr/>
            </p:nvSpPr>
            <p:spPr bwMode="auto">
              <a:xfrm>
                <a:off x="1890" y="2401"/>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21" name="Line 58"/>
              <p:cNvSpPr>
                <a:spLocks noChangeShapeType="1"/>
              </p:cNvSpPr>
              <p:nvPr/>
            </p:nvSpPr>
            <p:spPr bwMode="auto">
              <a:xfrm>
                <a:off x="1892" y="2409"/>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22" name="Line 59"/>
              <p:cNvSpPr>
                <a:spLocks noChangeShapeType="1"/>
              </p:cNvSpPr>
              <p:nvPr/>
            </p:nvSpPr>
            <p:spPr bwMode="auto">
              <a:xfrm>
                <a:off x="1895" y="2417"/>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23" name="Line 60"/>
              <p:cNvSpPr>
                <a:spLocks noChangeShapeType="1"/>
              </p:cNvSpPr>
              <p:nvPr/>
            </p:nvSpPr>
            <p:spPr bwMode="auto">
              <a:xfrm>
                <a:off x="1897" y="2425"/>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24" name="Line 61"/>
              <p:cNvSpPr>
                <a:spLocks noChangeShapeType="1"/>
              </p:cNvSpPr>
              <p:nvPr/>
            </p:nvSpPr>
            <p:spPr bwMode="auto">
              <a:xfrm>
                <a:off x="1899" y="2433"/>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25" name="Line 62"/>
              <p:cNvSpPr>
                <a:spLocks noChangeShapeType="1"/>
              </p:cNvSpPr>
              <p:nvPr/>
            </p:nvSpPr>
            <p:spPr bwMode="auto">
              <a:xfrm>
                <a:off x="1901" y="2441"/>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26" name="Line 63"/>
              <p:cNvSpPr>
                <a:spLocks noChangeShapeType="1"/>
              </p:cNvSpPr>
              <p:nvPr/>
            </p:nvSpPr>
            <p:spPr bwMode="auto">
              <a:xfrm>
                <a:off x="1904" y="2449"/>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27" name="Line 64"/>
              <p:cNvSpPr>
                <a:spLocks noChangeShapeType="1"/>
              </p:cNvSpPr>
              <p:nvPr/>
            </p:nvSpPr>
            <p:spPr bwMode="auto">
              <a:xfrm>
                <a:off x="1906" y="2457"/>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28" name="Line 65"/>
              <p:cNvSpPr>
                <a:spLocks noChangeShapeType="1"/>
              </p:cNvSpPr>
              <p:nvPr/>
            </p:nvSpPr>
            <p:spPr bwMode="auto">
              <a:xfrm>
                <a:off x="1909" y="2465"/>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29" name="Line 66"/>
              <p:cNvSpPr>
                <a:spLocks noChangeShapeType="1"/>
              </p:cNvSpPr>
              <p:nvPr/>
            </p:nvSpPr>
            <p:spPr bwMode="auto">
              <a:xfrm>
                <a:off x="1911" y="2473"/>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30" name="Line 67"/>
              <p:cNvSpPr>
                <a:spLocks noChangeShapeType="1"/>
              </p:cNvSpPr>
              <p:nvPr/>
            </p:nvSpPr>
            <p:spPr bwMode="auto">
              <a:xfrm>
                <a:off x="1913" y="2482"/>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31" name="Line 68"/>
              <p:cNvSpPr>
                <a:spLocks noChangeShapeType="1"/>
              </p:cNvSpPr>
              <p:nvPr/>
            </p:nvSpPr>
            <p:spPr bwMode="auto">
              <a:xfrm>
                <a:off x="1915" y="2491"/>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32" name="Line 69"/>
              <p:cNvSpPr>
                <a:spLocks noChangeShapeType="1"/>
              </p:cNvSpPr>
              <p:nvPr/>
            </p:nvSpPr>
            <p:spPr bwMode="auto">
              <a:xfrm>
                <a:off x="1917" y="2499"/>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33" name="Line 70"/>
              <p:cNvSpPr>
                <a:spLocks noChangeShapeType="1"/>
              </p:cNvSpPr>
              <p:nvPr/>
            </p:nvSpPr>
            <p:spPr bwMode="auto">
              <a:xfrm>
                <a:off x="1920" y="2508"/>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34" name="Line 71"/>
              <p:cNvSpPr>
                <a:spLocks noChangeShapeType="1"/>
              </p:cNvSpPr>
              <p:nvPr/>
            </p:nvSpPr>
            <p:spPr bwMode="auto">
              <a:xfrm>
                <a:off x="1922" y="2517"/>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35" name="Line 72"/>
              <p:cNvSpPr>
                <a:spLocks noChangeShapeType="1"/>
              </p:cNvSpPr>
              <p:nvPr/>
            </p:nvSpPr>
            <p:spPr bwMode="auto">
              <a:xfrm>
                <a:off x="1924" y="2526"/>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36" name="Line 73"/>
              <p:cNvSpPr>
                <a:spLocks noChangeShapeType="1"/>
              </p:cNvSpPr>
              <p:nvPr/>
            </p:nvSpPr>
            <p:spPr bwMode="auto">
              <a:xfrm>
                <a:off x="1926" y="2535"/>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37" name="Line 74"/>
              <p:cNvSpPr>
                <a:spLocks noChangeShapeType="1"/>
              </p:cNvSpPr>
              <p:nvPr/>
            </p:nvSpPr>
            <p:spPr bwMode="auto">
              <a:xfrm>
                <a:off x="1929" y="2544"/>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38" name="Line 75"/>
              <p:cNvSpPr>
                <a:spLocks noChangeShapeType="1"/>
              </p:cNvSpPr>
              <p:nvPr/>
            </p:nvSpPr>
            <p:spPr bwMode="auto">
              <a:xfrm>
                <a:off x="1931" y="2553"/>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39" name="Line 76"/>
              <p:cNvSpPr>
                <a:spLocks noChangeShapeType="1"/>
              </p:cNvSpPr>
              <p:nvPr/>
            </p:nvSpPr>
            <p:spPr bwMode="auto">
              <a:xfrm>
                <a:off x="1933" y="2562"/>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40" name="Line 77"/>
              <p:cNvSpPr>
                <a:spLocks noChangeShapeType="1"/>
              </p:cNvSpPr>
              <p:nvPr/>
            </p:nvSpPr>
            <p:spPr bwMode="auto">
              <a:xfrm>
                <a:off x="1935" y="2571"/>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41" name="Line 78"/>
              <p:cNvSpPr>
                <a:spLocks noChangeShapeType="1"/>
              </p:cNvSpPr>
              <p:nvPr/>
            </p:nvSpPr>
            <p:spPr bwMode="auto">
              <a:xfrm>
                <a:off x="1938" y="2580"/>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42" name="Line 79"/>
              <p:cNvSpPr>
                <a:spLocks noChangeShapeType="1"/>
              </p:cNvSpPr>
              <p:nvPr/>
            </p:nvSpPr>
            <p:spPr bwMode="auto">
              <a:xfrm>
                <a:off x="1940" y="2590"/>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43" name="Line 80"/>
              <p:cNvSpPr>
                <a:spLocks noChangeShapeType="1"/>
              </p:cNvSpPr>
              <p:nvPr/>
            </p:nvSpPr>
            <p:spPr bwMode="auto">
              <a:xfrm>
                <a:off x="1942" y="2599"/>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44" name="Line 81"/>
              <p:cNvSpPr>
                <a:spLocks noChangeShapeType="1"/>
              </p:cNvSpPr>
              <p:nvPr/>
            </p:nvSpPr>
            <p:spPr bwMode="auto">
              <a:xfrm>
                <a:off x="1944" y="2608"/>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45" name="Line 82"/>
              <p:cNvSpPr>
                <a:spLocks noChangeShapeType="1"/>
              </p:cNvSpPr>
              <p:nvPr/>
            </p:nvSpPr>
            <p:spPr bwMode="auto">
              <a:xfrm>
                <a:off x="1946" y="2617"/>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46" name="Line 83"/>
              <p:cNvSpPr>
                <a:spLocks noChangeShapeType="1"/>
              </p:cNvSpPr>
              <p:nvPr/>
            </p:nvSpPr>
            <p:spPr bwMode="auto">
              <a:xfrm>
                <a:off x="1949" y="2627"/>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47" name="Line 84"/>
              <p:cNvSpPr>
                <a:spLocks noChangeShapeType="1"/>
              </p:cNvSpPr>
              <p:nvPr/>
            </p:nvSpPr>
            <p:spPr bwMode="auto">
              <a:xfrm>
                <a:off x="1951" y="2637"/>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48" name="Line 85"/>
              <p:cNvSpPr>
                <a:spLocks noChangeShapeType="1"/>
              </p:cNvSpPr>
              <p:nvPr/>
            </p:nvSpPr>
            <p:spPr bwMode="auto">
              <a:xfrm>
                <a:off x="1953" y="2647"/>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49" name="Line 86"/>
              <p:cNvSpPr>
                <a:spLocks noChangeShapeType="1"/>
              </p:cNvSpPr>
              <p:nvPr/>
            </p:nvSpPr>
            <p:spPr bwMode="auto">
              <a:xfrm>
                <a:off x="1955" y="2656"/>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50" name="Line 87"/>
              <p:cNvSpPr>
                <a:spLocks noChangeShapeType="1"/>
              </p:cNvSpPr>
              <p:nvPr/>
            </p:nvSpPr>
            <p:spPr bwMode="auto">
              <a:xfrm>
                <a:off x="1958" y="2666"/>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51" name="Line 88"/>
              <p:cNvSpPr>
                <a:spLocks noChangeShapeType="1"/>
              </p:cNvSpPr>
              <p:nvPr/>
            </p:nvSpPr>
            <p:spPr bwMode="auto">
              <a:xfrm>
                <a:off x="1960" y="2675"/>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52" name="Line 89"/>
              <p:cNvSpPr>
                <a:spLocks noChangeShapeType="1"/>
              </p:cNvSpPr>
              <p:nvPr/>
            </p:nvSpPr>
            <p:spPr bwMode="auto">
              <a:xfrm>
                <a:off x="1962" y="2685"/>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53" name="Line 90"/>
              <p:cNvSpPr>
                <a:spLocks noChangeShapeType="1"/>
              </p:cNvSpPr>
              <p:nvPr/>
            </p:nvSpPr>
            <p:spPr bwMode="auto">
              <a:xfrm>
                <a:off x="1964" y="2694"/>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54" name="Line 91"/>
              <p:cNvSpPr>
                <a:spLocks noChangeShapeType="1"/>
              </p:cNvSpPr>
              <p:nvPr/>
            </p:nvSpPr>
            <p:spPr bwMode="auto">
              <a:xfrm>
                <a:off x="1967" y="2704"/>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55" name="Line 92"/>
              <p:cNvSpPr>
                <a:spLocks noChangeShapeType="1"/>
              </p:cNvSpPr>
              <p:nvPr/>
            </p:nvSpPr>
            <p:spPr bwMode="auto">
              <a:xfrm>
                <a:off x="1969" y="2714"/>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56" name="Line 93"/>
              <p:cNvSpPr>
                <a:spLocks noChangeShapeType="1"/>
              </p:cNvSpPr>
              <p:nvPr/>
            </p:nvSpPr>
            <p:spPr bwMode="auto">
              <a:xfrm>
                <a:off x="1971" y="2723"/>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57" name="Line 94"/>
              <p:cNvSpPr>
                <a:spLocks noChangeShapeType="1"/>
              </p:cNvSpPr>
              <p:nvPr/>
            </p:nvSpPr>
            <p:spPr bwMode="auto">
              <a:xfrm>
                <a:off x="1974" y="2733"/>
                <a:ext cx="1"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58" name="Line 95"/>
              <p:cNvSpPr>
                <a:spLocks noChangeShapeType="1"/>
              </p:cNvSpPr>
              <p:nvPr/>
            </p:nvSpPr>
            <p:spPr bwMode="auto">
              <a:xfrm>
                <a:off x="1975" y="2743"/>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59" name="Line 96"/>
              <p:cNvSpPr>
                <a:spLocks noChangeShapeType="1"/>
              </p:cNvSpPr>
              <p:nvPr/>
            </p:nvSpPr>
            <p:spPr bwMode="auto">
              <a:xfrm>
                <a:off x="1978" y="2752"/>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60" name="Line 97"/>
              <p:cNvSpPr>
                <a:spLocks noChangeShapeType="1"/>
              </p:cNvSpPr>
              <p:nvPr/>
            </p:nvSpPr>
            <p:spPr bwMode="auto">
              <a:xfrm>
                <a:off x="1980" y="2762"/>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61" name="Line 98"/>
              <p:cNvSpPr>
                <a:spLocks noChangeShapeType="1"/>
              </p:cNvSpPr>
              <p:nvPr/>
            </p:nvSpPr>
            <p:spPr bwMode="auto">
              <a:xfrm>
                <a:off x="1983" y="2772"/>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62" name="Line 99"/>
              <p:cNvSpPr>
                <a:spLocks noChangeShapeType="1"/>
              </p:cNvSpPr>
              <p:nvPr/>
            </p:nvSpPr>
            <p:spPr bwMode="auto">
              <a:xfrm>
                <a:off x="1985" y="2782"/>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63" name="Line 100"/>
              <p:cNvSpPr>
                <a:spLocks noChangeShapeType="1"/>
              </p:cNvSpPr>
              <p:nvPr/>
            </p:nvSpPr>
            <p:spPr bwMode="auto">
              <a:xfrm>
                <a:off x="1987" y="2791"/>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64" name="Line 101"/>
              <p:cNvSpPr>
                <a:spLocks noChangeShapeType="1"/>
              </p:cNvSpPr>
              <p:nvPr/>
            </p:nvSpPr>
            <p:spPr bwMode="auto">
              <a:xfrm>
                <a:off x="1989" y="2801"/>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65" name="Line 102"/>
              <p:cNvSpPr>
                <a:spLocks noChangeShapeType="1"/>
              </p:cNvSpPr>
              <p:nvPr/>
            </p:nvSpPr>
            <p:spPr bwMode="auto">
              <a:xfrm>
                <a:off x="1992" y="2811"/>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66" name="Line 103"/>
              <p:cNvSpPr>
                <a:spLocks noChangeShapeType="1"/>
              </p:cNvSpPr>
              <p:nvPr/>
            </p:nvSpPr>
            <p:spPr bwMode="auto">
              <a:xfrm>
                <a:off x="1994" y="2820"/>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67" name="Line 104"/>
              <p:cNvSpPr>
                <a:spLocks noChangeShapeType="1"/>
              </p:cNvSpPr>
              <p:nvPr/>
            </p:nvSpPr>
            <p:spPr bwMode="auto">
              <a:xfrm>
                <a:off x="1996" y="2830"/>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68" name="Line 105"/>
              <p:cNvSpPr>
                <a:spLocks noChangeShapeType="1"/>
              </p:cNvSpPr>
              <p:nvPr/>
            </p:nvSpPr>
            <p:spPr bwMode="auto">
              <a:xfrm>
                <a:off x="1998" y="2839"/>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69" name="Line 106"/>
              <p:cNvSpPr>
                <a:spLocks noChangeShapeType="1"/>
              </p:cNvSpPr>
              <p:nvPr/>
            </p:nvSpPr>
            <p:spPr bwMode="auto">
              <a:xfrm>
                <a:off x="2000" y="2849"/>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70" name="Line 107"/>
              <p:cNvSpPr>
                <a:spLocks noChangeShapeType="1"/>
              </p:cNvSpPr>
              <p:nvPr/>
            </p:nvSpPr>
            <p:spPr bwMode="auto">
              <a:xfrm>
                <a:off x="2003" y="2859"/>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71" name="Line 108"/>
              <p:cNvSpPr>
                <a:spLocks noChangeShapeType="1"/>
              </p:cNvSpPr>
              <p:nvPr/>
            </p:nvSpPr>
            <p:spPr bwMode="auto">
              <a:xfrm>
                <a:off x="2005" y="2868"/>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72" name="Line 109"/>
              <p:cNvSpPr>
                <a:spLocks noChangeShapeType="1"/>
              </p:cNvSpPr>
              <p:nvPr/>
            </p:nvSpPr>
            <p:spPr bwMode="auto">
              <a:xfrm>
                <a:off x="2007" y="2878"/>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73" name="Line 110"/>
              <p:cNvSpPr>
                <a:spLocks noChangeShapeType="1"/>
              </p:cNvSpPr>
              <p:nvPr/>
            </p:nvSpPr>
            <p:spPr bwMode="auto">
              <a:xfrm>
                <a:off x="2009" y="2887"/>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74" name="Line 111"/>
              <p:cNvSpPr>
                <a:spLocks noChangeShapeType="1"/>
              </p:cNvSpPr>
              <p:nvPr/>
            </p:nvSpPr>
            <p:spPr bwMode="auto">
              <a:xfrm>
                <a:off x="2012" y="2896"/>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75" name="Line 112"/>
              <p:cNvSpPr>
                <a:spLocks noChangeShapeType="1"/>
              </p:cNvSpPr>
              <p:nvPr/>
            </p:nvSpPr>
            <p:spPr bwMode="auto">
              <a:xfrm>
                <a:off x="2014" y="2906"/>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76" name="Line 113"/>
              <p:cNvSpPr>
                <a:spLocks noChangeShapeType="1"/>
              </p:cNvSpPr>
              <p:nvPr/>
            </p:nvSpPr>
            <p:spPr bwMode="auto">
              <a:xfrm>
                <a:off x="2016" y="2915"/>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77" name="Line 114"/>
              <p:cNvSpPr>
                <a:spLocks noChangeShapeType="1"/>
              </p:cNvSpPr>
              <p:nvPr/>
            </p:nvSpPr>
            <p:spPr bwMode="auto">
              <a:xfrm>
                <a:off x="2018" y="2924"/>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78" name="Line 115"/>
              <p:cNvSpPr>
                <a:spLocks noChangeShapeType="1"/>
              </p:cNvSpPr>
              <p:nvPr/>
            </p:nvSpPr>
            <p:spPr bwMode="auto">
              <a:xfrm>
                <a:off x="2021" y="2933"/>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79" name="Line 116"/>
              <p:cNvSpPr>
                <a:spLocks noChangeShapeType="1"/>
              </p:cNvSpPr>
              <p:nvPr/>
            </p:nvSpPr>
            <p:spPr bwMode="auto">
              <a:xfrm>
                <a:off x="2023" y="2943"/>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80" name="Line 117"/>
              <p:cNvSpPr>
                <a:spLocks noChangeShapeType="1"/>
              </p:cNvSpPr>
              <p:nvPr/>
            </p:nvSpPr>
            <p:spPr bwMode="auto">
              <a:xfrm>
                <a:off x="2025" y="2952"/>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81" name="Line 118"/>
              <p:cNvSpPr>
                <a:spLocks noChangeShapeType="1"/>
              </p:cNvSpPr>
              <p:nvPr/>
            </p:nvSpPr>
            <p:spPr bwMode="auto">
              <a:xfrm>
                <a:off x="2027" y="2961"/>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82" name="Line 119"/>
              <p:cNvSpPr>
                <a:spLocks noChangeShapeType="1"/>
              </p:cNvSpPr>
              <p:nvPr/>
            </p:nvSpPr>
            <p:spPr bwMode="auto">
              <a:xfrm>
                <a:off x="2029" y="2970"/>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83" name="Line 120"/>
              <p:cNvSpPr>
                <a:spLocks noChangeShapeType="1"/>
              </p:cNvSpPr>
              <p:nvPr/>
            </p:nvSpPr>
            <p:spPr bwMode="auto">
              <a:xfrm>
                <a:off x="2032" y="2978"/>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84" name="Line 121"/>
              <p:cNvSpPr>
                <a:spLocks noChangeShapeType="1"/>
              </p:cNvSpPr>
              <p:nvPr/>
            </p:nvSpPr>
            <p:spPr bwMode="auto">
              <a:xfrm>
                <a:off x="2034" y="2987"/>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85" name="Line 122"/>
              <p:cNvSpPr>
                <a:spLocks noChangeShapeType="1"/>
              </p:cNvSpPr>
              <p:nvPr/>
            </p:nvSpPr>
            <p:spPr bwMode="auto">
              <a:xfrm>
                <a:off x="2037" y="2996"/>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86" name="Line 123"/>
              <p:cNvSpPr>
                <a:spLocks noChangeShapeType="1"/>
              </p:cNvSpPr>
              <p:nvPr/>
            </p:nvSpPr>
            <p:spPr bwMode="auto">
              <a:xfrm>
                <a:off x="2039" y="3004"/>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87" name="Line 124"/>
              <p:cNvSpPr>
                <a:spLocks noChangeShapeType="1"/>
              </p:cNvSpPr>
              <p:nvPr/>
            </p:nvSpPr>
            <p:spPr bwMode="auto">
              <a:xfrm>
                <a:off x="2041" y="3013"/>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88" name="Line 125"/>
              <p:cNvSpPr>
                <a:spLocks noChangeShapeType="1"/>
              </p:cNvSpPr>
              <p:nvPr/>
            </p:nvSpPr>
            <p:spPr bwMode="auto">
              <a:xfrm>
                <a:off x="2043" y="3022"/>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89" name="Line 126"/>
              <p:cNvSpPr>
                <a:spLocks noChangeShapeType="1"/>
              </p:cNvSpPr>
              <p:nvPr/>
            </p:nvSpPr>
            <p:spPr bwMode="auto">
              <a:xfrm>
                <a:off x="2046" y="3030"/>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90" name="Line 127"/>
              <p:cNvSpPr>
                <a:spLocks noChangeShapeType="1"/>
              </p:cNvSpPr>
              <p:nvPr/>
            </p:nvSpPr>
            <p:spPr bwMode="auto">
              <a:xfrm>
                <a:off x="2048" y="3038"/>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91" name="Line 128"/>
              <p:cNvSpPr>
                <a:spLocks noChangeShapeType="1"/>
              </p:cNvSpPr>
              <p:nvPr/>
            </p:nvSpPr>
            <p:spPr bwMode="auto">
              <a:xfrm>
                <a:off x="2050" y="3046"/>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92" name="Line 129"/>
              <p:cNvSpPr>
                <a:spLocks noChangeShapeType="1"/>
              </p:cNvSpPr>
              <p:nvPr/>
            </p:nvSpPr>
            <p:spPr bwMode="auto">
              <a:xfrm>
                <a:off x="2052" y="3055"/>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93" name="Line 130"/>
              <p:cNvSpPr>
                <a:spLocks noChangeShapeType="1"/>
              </p:cNvSpPr>
              <p:nvPr/>
            </p:nvSpPr>
            <p:spPr bwMode="auto">
              <a:xfrm>
                <a:off x="2054" y="3063"/>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94" name="Line 131"/>
              <p:cNvSpPr>
                <a:spLocks noChangeShapeType="1"/>
              </p:cNvSpPr>
              <p:nvPr/>
            </p:nvSpPr>
            <p:spPr bwMode="auto">
              <a:xfrm>
                <a:off x="2057" y="3071"/>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95" name="Line 132"/>
              <p:cNvSpPr>
                <a:spLocks noChangeShapeType="1"/>
              </p:cNvSpPr>
              <p:nvPr/>
            </p:nvSpPr>
            <p:spPr bwMode="auto">
              <a:xfrm>
                <a:off x="2059" y="3079"/>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96" name="Line 133"/>
              <p:cNvSpPr>
                <a:spLocks noChangeShapeType="1"/>
              </p:cNvSpPr>
              <p:nvPr/>
            </p:nvSpPr>
            <p:spPr bwMode="auto">
              <a:xfrm>
                <a:off x="2061" y="3087"/>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97" name="Line 134"/>
              <p:cNvSpPr>
                <a:spLocks noChangeShapeType="1"/>
              </p:cNvSpPr>
              <p:nvPr/>
            </p:nvSpPr>
            <p:spPr bwMode="auto">
              <a:xfrm>
                <a:off x="2063" y="3094"/>
                <a:ext cx="3"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98" name="Line 135"/>
              <p:cNvSpPr>
                <a:spLocks noChangeShapeType="1"/>
              </p:cNvSpPr>
              <p:nvPr/>
            </p:nvSpPr>
            <p:spPr bwMode="auto">
              <a:xfrm>
                <a:off x="2066" y="3101"/>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99" name="Line 136"/>
              <p:cNvSpPr>
                <a:spLocks noChangeShapeType="1"/>
              </p:cNvSpPr>
              <p:nvPr/>
            </p:nvSpPr>
            <p:spPr bwMode="auto">
              <a:xfrm>
                <a:off x="2068" y="3109"/>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00" name="Line 137"/>
              <p:cNvSpPr>
                <a:spLocks noChangeShapeType="1"/>
              </p:cNvSpPr>
              <p:nvPr/>
            </p:nvSpPr>
            <p:spPr bwMode="auto">
              <a:xfrm>
                <a:off x="2070" y="3116"/>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01" name="Line 138"/>
              <p:cNvSpPr>
                <a:spLocks noChangeShapeType="1"/>
              </p:cNvSpPr>
              <p:nvPr/>
            </p:nvSpPr>
            <p:spPr bwMode="auto">
              <a:xfrm>
                <a:off x="2072" y="3124"/>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02" name="Line 139"/>
              <p:cNvSpPr>
                <a:spLocks noChangeShapeType="1"/>
              </p:cNvSpPr>
              <p:nvPr/>
            </p:nvSpPr>
            <p:spPr bwMode="auto">
              <a:xfrm>
                <a:off x="2074" y="3130"/>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03" name="Line 140"/>
              <p:cNvSpPr>
                <a:spLocks noChangeShapeType="1"/>
              </p:cNvSpPr>
              <p:nvPr/>
            </p:nvSpPr>
            <p:spPr bwMode="auto">
              <a:xfrm>
                <a:off x="2077" y="3138"/>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04" name="Line 141"/>
              <p:cNvSpPr>
                <a:spLocks noChangeShapeType="1"/>
              </p:cNvSpPr>
              <p:nvPr/>
            </p:nvSpPr>
            <p:spPr bwMode="auto">
              <a:xfrm>
                <a:off x="2079" y="3145"/>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05" name="Line 142"/>
              <p:cNvSpPr>
                <a:spLocks noChangeShapeType="1"/>
              </p:cNvSpPr>
              <p:nvPr/>
            </p:nvSpPr>
            <p:spPr bwMode="auto">
              <a:xfrm>
                <a:off x="2081" y="3152"/>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06" name="Line 143"/>
              <p:cNvSpPr>
                <a:spLocks noChangeShapeType="1"/>
              </p:cNvSpPr>
              <p:nvPr/>
            </p:nvSpPr>
            <p:spPr bwMode="auto">
              <a:xfrm>
                <a:off x="2083" y="3158"/>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07" name="Line 144"/>
              <p:cNvSpPr>
                <a:spLocks noChangeShapeType="1"/>
              </p:cNvSpPr>
              <p:nvPr/>
            </p:nvSpPr>
            <p:spPr bwMode="auto">
              <a:xfrm>
                <a:off x="2086" y="3164"/>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08" name="Line 145"/>
              <p:cNvSpPr>
                <a:spLocks noChangeShapeType="1"/>
              </p:cNvSpPr>
              <p:nvPr/>
            </p:nvSpPr>
            <p:spPr bwMode="auto">
              <a:xfrm>
                <a:off x="2088" y="3171"/>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09" name="Line 146"/>
              <p:cNvSpPr>
                <a:spLocks noChangeShapeType="1"/>
              </p:cNvSpPr>
              <p:nvPr/>
            </p:nvSpPr>
            <p:spPr bwMode="auto">
              <a:xfrm>
                <a:off x="2091" y="3177"/>
                <a:ext cx="1"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10" name="Line 147"/>
              <p:cNvSpPr>
                <a:spLocks noChangeShapeType="1"/>
              </p:cNvSpPr>
              <p:nvPr/>
            </p:nvSpPr>
            <p:spPr bwMode="auto">
              <a:xfrm>
                <a:off x="2092" y="3183"/>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11" name="Line 148"/>
              <p:cNvSpPr>
                <a:spLocks noChangeShapeType="1"/>
              </p:cNvSpPr>
              <p:nvPr/>
            </p:nvSpPr>
            <p:spPr bwMode="auto">
              <a:xfrm>
                <a:off x="2095" y="3189"/>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12" name="Line 149"/>
              <p:cNvSpPr>
                <a:spLocks noChangeShapeType="1"/>
              </p:cNvSpPr>
              <p:nvPr/>
            </p:nvSpPr>
            <p:spPr bwMode="auto">
              <a:xfrm>
                <a:off x="2097" y="3195"/>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13" name="Line 150"/>
              <p:cNvSpPr>
                <a:spLocks noChangeShapeType="1"/>
              </p:cNvSpPr>
              <p:nvPr/>
            </p:nvSpPr>
            <p:spPr bwMode="auto">
              <a:xfrm>
                <a:off x="2100" y="3201"/>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14" name="Line 151"/>
              <p:cNvSpPr>
                <a:spLocks noChangeShapeType="1"/>
              </p:cNvSpPr>
              <p:nvPr/>
            </p:nvSpPr>
            <p:spPr bwMode="auto">
              <a:xfrm>
                <a:off x="2102" y="3207"/>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15" name="Line 152"/>
              <p:cNvSpPr>
                <a:spLocks noChangeShapeType="1"/>
              </p:cNvSpPr>
              <p:nvPr/>
            </p:nvSpPr>
            <p:spPr bwMode="auto">
              <a:xfrm>
                <a:off x="2104" y="3211"/>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16" name="Line 153"/>
              <p:cNvSpPr>
                <a:spLocks noChangeShapeType="1"/>
              </p:cNvSpPr>
              <p:nvPr/>
            </p:nvSpPr>
            <p:spPr bwMode="auto">
              <a:xfrm>
                <a:off x="2106" y="3217"/>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17" name="Line 154"/>
              <p:cNvSpPr>
                <a:spLocks noChangeShapeType="1"/>
              </p:cNvSpPr>
              <p:nvPr/>
            </p:nvSpPr>
            <p:spPr bwMode="auto">
              <a:xfrm>
                <a:off x="2108" y="3222"/>
                <a:ext cx="3"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18" name="Line 155"/>
              <p:cNvSpPr>
                <a:spLocks noChangeShapeType="1"/>
              </p:cNvSpPr>
              <p:nvPr/>
            </p:nvSpPr>
            <p:spPr bwMode="auto">
              <a:xfrm>
                <a:off x="2111" y="3227"/>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19" name="Line 156"/>
              <p:cNvSpPr>
                <a:spLocks noChangeShapeType="1"/>
              </p:cNvSpPr>
              <p:nvPr/>
            </p:nvSpPr>
            <p:spPr bwMode="auto">
              <a:xfrm>
                <a:off x="2113" y="3232"/>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20" name="Line 157"/>
              <p:cNvSpPr>
                <a:spLocks noChangeShapeType="1"/>
              </p:cNvSpPr>
              <p:nvPr/>
            </p:nvSpPr>
            <p:spPr bwMode="auto">
              <a:xfrm>
                <a:off x="2115" y="3237"/>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21" name="Line 158"/>
              <p:cNvSpPr>
                <a:spLocks noChangeShapeType="1"/>
              </p:cNvSpPr>
              <p:nvPr/>
            </p:nvSpPr>
            <p:spPr bwMode="auto">
              <a:xfrm>
                <a:off x="2117" y="3241"/>
                <a:ext cx="3"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22" name="Line 159"/>
              <p:cNvSpPr>
                <a:spLocks noChangeShapeType="1"/>
              </p:cNvSpPr>
              <p:nvPr/>
            </p:nvSpPr>
            <p:spPr bwMode="auto">
              <a:xfrm>
                <a:off x="2120" y="3245"/>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23" name="Line 160"/>
              <p:cNvSpPr>
                <a:spLocks noChangeShapeType="1"/>
              </p:cNvSpPr>
              <p:nvPr/>
            </p:nvSpPr>
            <p:spPr bwMode="auto">
              <a:xfrm>
                <a:off x="2122" y="3250"/>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24" name="Line 161"/>
              <p:cNvSpPr>
                <a:spLocks noChangeShapeType="1"/>
              </p:cNvSpPr>
              <p:nvPr/>
            </p:nvSpPr>
            <p:spPr bwMode="auto">
              <a:xfrm>
                <a:off x="2124" y="3254"/>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25" name="Line 162"/>
              <p:cNvSpPr>
                <a:spLocks noChangeShapeType="1"/>
              </p:cNvSpPr>
              <p:nvPr/>
            </p:nvSpPr>
            <p:spPr bwMode="auto">
              <a:xfrm>
                <a:off x="2126" y="3258"/>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26" name="Line 163"/>
              <p:cNvSpPr>
                <a:spLocks noChangeShapeType="1"/>
              </p:cNvSpPr>
              <p:nvPr/>
            </p:nvSpPr>
            <p:spPr bwMode="auto">
              <a:xfrm>
                <a:off x="2128" y="3262"/>
                <a:ext cx="3"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27" name="Line 164"/>
              <p:cNvSpPr>
                <a:spLocks noChangeShapeType="1"/>
              </p:cNvSpPr>
              <p:nvPr/>
            </p:nvSpPr>
            <p:spPr bwMode="auto">
              <a:xfrm>
                <a:off x="2131" y="3265"/>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28" name="Line 165"/>
              <p:cNvSpPr>
                <a:spLocks noChangeShapeType="1"/>
              </p:cNvSpPr>
              <p:nvPr/>
            </p:nvSpPr>
            <p:spPr bwMode="auto">
              <a:xfrm>
                <a:off x="2133" y="3269"/>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29" name="Line 166"/>
              <p:cNvSpPr>
                <a:spLocks noChangeShapeType="1"/>
              </p:cNvSpPr>
              <p:nvPr/>
            </p:nvSpPr>
            <p:spPr bwMode="auto">
              <a:xfrm>
                <a:off x="2135" y="3272"/>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30" name="Line 167"/>
              <p:cNvSpPr>
                <a:spLocks noChangeShapeType="1"/>
              </p:cNvSpPr>
              <p:nvPr/>
            </p:nvSpPr>
            <p:spPr bwMode="auto">
              <a:xfrm>
                <a:off x="2137" y="3275"/>
                <a:ext cx="3"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31" name="Line 168"/>
              <p:cNvSpPr>
                <a:spLocks noChangeShapeType="1"/>
              </p:cNvSpPr>
              <p:nvPr/>
            </p:nvSpPr>
            <p:spPr bwMode="auto">
              <a:xfrm>
                <a:off x="2140" y="3278"/>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32" name="Line 169"/>
              <p:cNvSpPr>
                <a:spLocks noChangeShapeType="1"/>
              </p:cNvSpPr>
              <p:nvPr/>
            </p:nvSpPr>
            <p:spPr bwMode="auto">
              <a:xfrm>
                <a:off x="2142" y="3281"/>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33" name="Line 170"/>
              <p:cNvSpPr>
                <a:spLocks noChangeShapeType="1"/>
              </p:cNvSpPr>
              <p:nvPr/>
            </p:nvSpPr>
            <p:spPr bwMode="auto">
              <a:xfrm>
                <a:off x="2144" y="3284"/>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34" name="Line 171"/>
              <p:cNvSpPr>
                <a:spLocks noChangeShapeType="1"/>
              </p:cNvSpPr>
              <p:nvPr/>
            </p:nvSpPr>
            <p:spPr bwMode="auto">
              <a:xfrm>
                <a:off x="2146" y="3286"/>
                <a:ext cx="3"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35" name="Line 172"/>
              <p:cNvSpPr>
                <a:spLocks noChangeShapeType="1"/>
              </p:cNvSpPr>
              <p:nvPr/>
            </p:nvSpPr>
            <p:spPr bwMode="auto">
              <a:xfrm>
                <a:off x="2149" y="3289"/>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36" name="Line 173"/>
              <p:cNvSpPr>
                <a:spLocks noChangeShapeType="1"/>
              </p:cNvSpPr>
              <p:nvPr/>
            </p:nvSpPr>
            <p:spPr bwMode="auto">
              <a:xfrm>
                <a:off x="2151" y="3291"/>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37" name="Line 174"/>
              <p:cNvSpPr>
                <a:spLocks noChangeShapeType="1"/>
              </p:cNvSpPr>
              <p:nvPr/>
            </p:nvSpPr>
            <p:spPr bwMode="auto">
              <a:xfrm>
                <a:off x="2153" y="3293"/>
                <a:ext cx="3"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38" name="Line 175"/>
              <p:cNvSpPr>
                <a:spLocks noChangeShapeType="1"/>
              </p:cNvSpPr>
              <p:nvPr/>
            </p:nvSpPr>
            <p:spPr bwMode="auto">
              <a:xfrm>
                <a:off x="2156" y="3295"/>
                <a:ext cx="1"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39" name="Line 176"/>
              <p:cNvSpPr>
                <a:spLocks noChangeShapeType="1"/>
              </p:cNvSpPr>
              <p:nvPr/>
            </p:nvSpPr>
            <p:spPr bwMode="auto">
              <a:xfrm>
                <a:off x="2157" y="3297"/>
                <a:ext cx="3"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40" name="Line 177"/>
              <p:cNvSpPr>
                <a:spLocks noChangeShapeType="1"/>
              </p:cNvSpPr>
              <p:nvPr/>
            </p:nvSpPr>
            <p:spPr bwMode="auto">
              <a:xfrm>
                <a:off x="2160" y="3298"/>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41" name="Line 178"/>
              <p:cNvSpPr>
                <a:spLocks noChangeShapeType="1"/>
              </p:cNvSpPr>
              <p:nvPr/>
            </p:nvSpPr>
            <p:spPr bwMode="auto">
              <a:xfrm>
                <a:off x="2162" y="3299"/>
                <a:ext cx="3"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42" name="Line 179"/>
              <p:cNvSpPr>
                <a:spLocks noChangeShapeType="1"/>
              </p:cNvSpPr>
              <p:nvPr/>
            </p:nvSpPr>
            <p:spPr bwMode="auto">
              <a:xfrm>
                <a:off x="2165" y="3300"/>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43" name="Line 180"/>
              <p:cNvSpPr>
                <a:spLocks noChangeShapeType="1"/>
              </p:cNvSpPr>
              <p:nvPr/>
            </p:nvSpPr>
            <p:spPr bwMode="auto">
              <a:xfrm>
                <a:off x="2167" y="3302"/>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44" name="Line 181"/>
              <p:cNvSpPr>
                <a:spLocks noChangeShapeType="1"/>
              </p:cNvSpPr>
              <p:nvPr/>
            </p:nvSpPr>
            <p:spPr bwMode="auto">
              <a:xfrm>
                <a:off x="2169" y="3302"/>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45" name="Line 182"/>
              <p:cNvSpPr>
                <a:spLocks noChangeShapeType="1"/>
              </p:cNvSpPr>
              <p:nvPr/>
            </p:nvSpPr>
            <p:spPr bwMode="auto">
              <a:xfrm>
                <a:off x="2171" y="3303"/>
                <a:ext cx="3"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46" name="Line 183"/>
              <p:cNvSpPr>
                <a:spLocks noChangeShapeType="1"/>
              </p:cNvSpPr>
              <p:nvPr/>
            </p:nvSpPr>
            <p:spPr bwMode="auto">
              <a:xfrm>
                <a:off x="2174" y="3304"/>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47" name="Line 184"/>
              <p:cNvSpPr>
                <a:spLocks noChangeShapeType="1"/>
              </p:cNvSpPr>
              <p:nvPr/>
            </p:nvSpPr>
            <p:spPr bwMode="auto">
              <a:xfrm>
                <a:off x="2176" y="3304"/>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48" name="Line 185"/>
              <p:cNvSpPr>
                <a:spLocks noChangeShapeType="1"/>
              </p:cNvSpPr>
              <p:nvPr/>
            </p:nvSpPr>
            <p:spPr bwMode="auto">
              <a:xfrm>
                <a:off x="2178" y="3304"/>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49" name="Line 186"/>
              <p:cNvSpPr>
                <a:spLocks noChangeShapeType="1"/>
              </p:cNvSpPr>
              <p:nvPr/>
            </p:nvSpPr>
            <p:spPr bwMode="auto">
              <a:xfrm>
                <a:off x="2180" y="3304"/>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50" name="Line 187"/>
              <p:cNvSpPr>
                <a:spLocks noChangeShapeType="1"/>
              </p:cNvSpPr>
              <p:nvPr/>
            </p:nvSpPr>
            <p:spPr bwMode="auto">
              <a:xfrm flipV="1">
                <a:off x="2182" y="3304"/>
                <a:ext cx="3"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51" name="Line 188"/>
              <p:cNvSpPr>
                <a:spLocks noChangeShapeType="1"/>
              </p:cNvSpPr>
              <p:nvPr/>
            </p:nvSpPr>
            <p:spPr bwMode="auto">
              <a:xfrm flipV="1">
                <a:off x="2185" y="3303"/>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52" name="Line 189"/>
              <p:cNvSpPr>
                <a:spLocks noChangeShapeType="1"/>
              </p:cNvSpPr>
              <p:nvPr/>
            </p:nvSpPr>
            <p:spPr bwMode="auto">
              <a:xfrm flipV="1">
                <a:off x="2187" y="3302"/>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53" name="Line 190"/>
              <p:cNvSpPr>
                <a:spLocks noChangeShapeType="1"/>
              </p:cNvSpPr>
              <p:nvPr/>
            </p:nvSpPr>
            <p:spPr bwMode="auto">
              <a:xfrm flipV="1">
                <a:off x="2189" y="3302"/>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54" name="Line 191"/>
              <p:cNvSpPr>
                <a:spLocks noChangeShapeType="1"/>
              </p:cNvSpPr>
              <p:nvPr/>
            </p:nvSpPr>
            <p:spPr bwMode="auto">
              <a:xfrm flipV="1">
                <a:off x="2191" y="3300"/>
                <a:ext cx="3"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55" name="Line 192"/>
              <p:cNvSpPr>
                <a:spLocks noChangeShapeType="1"/>
              </p:cNvSpPr>
              <p:nvPr/>
            </p:nvSpPr>
            <p:spPr bwMode="auto">
              <a:xfrm flipV="1">
                <a:off x="2194" y="3299"/>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56" name="Line 193"/>
              <p:cNvSpPr>
                <a:spLocks noChangeShapeType="1"/>
              </p:cNvSpPr>
              <p:nvPr/>
            </p:nvSpPr>
            <p:spPr bwMode="auto">
              <a:xfrm flipV="1">
                <a:off x="2196" y="3298"/>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57" name="Line 194"/>
              <p:cNvSpPr>
                <a:spLocks noChangeShapeType="1"/>
              </p:cNvSpPr>
              <p:nvPr/>
            </p:nvSpPr>
            <p:spPr bwMode="auto">
              <a:xfrm flipV="1">
                <a:off x="2198" y="3296"/>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58" name="Line 195"/>
              <p:cNvSpPr>
                <a:spLocks noChangeShapeType="1"/>
              </p:cNvSpPr>
              <p:nvPr/>
            </p:nvSpPr>
            <p:spPr bwMode="auto">
              <a:xfrm flipV="1">
                <a:off x="2200" y="3295"/>
                <a:ext cx="3"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59" name="Line 196"/>
              <p:cNvSpPr>
                <a:spLocks noChangeShapeType="1"/>
              </p:cNvSpPr>
              <p:nvPr/>
            </p:nvSpPr>
            <p:spPr bwMode="auto">
              <a:xfrm flipV="1">
                <a:off x="2203" y="3293"/>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60" name="Line 197"/>
              <p:cNvSpPr>
                <a:spLocks noChangeShapeType="1"/>
              </p:cNvSpPr>
              <p:nvPr/>
            </p:nvSpPr>
            <p:spPr bwMode="auto">
              <a:xfrm flipV="1">
                <a:off x="2205" y="3291"/>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61" name="Line 198"/>
              <p:cNvSpPr>
                <a:spLocks noChangeShapeType="1"/>
              </p:cNvSpPr>
              <p:nvPr/>
            </p:nvSpPr>
            <p:spPr bwMode="auto">
              <a:xfrm flipV="1">
                <a:off x="2207" y="3289"/>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62" name="Line 199"/>
              <p:cNvSpPr>
                <a:spLocks noChangeShapeType="1"/>
              </p:cNvSpPr>
              <p:nvPr/>
            </p:nvSpPr>
            <p:spPr bwMode="auto">
              <a:xfrm flipV="1">
                <a:off x="2209" y="3286"/>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63" name="Line 200"/>
              <p:cNvSpPr>
                <a:spLocks noChangeShapeType="1"/>
              </p:cNvSpPr>
              <p:nvPr/>
            </p:nvSpPr>
            <p:spPr bwMode="auto">
              <a:xfrm flipV="1">
                <a:off x="2211" y="3284"/>
                <a:ext cx="3"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64" name="Line 201"/>
              <p:cNvSpPr>
                <a:spLocks noChangeShapeType="1"/>
              </p:cNvSpPr>
              <p:nvPr/>
            </p:nvSpPr>
            <p:spPr bwMode="auto">
              <a:xfrm flipV="1">
                <a:off x="2214" y="3281"/>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65" name="Line 202"/>
              <p:cNvSpPr>
                <a:spLocks noChangeShapeType="1"/>
              </p:cNvSpPr>
              <p:nvPr/>
            </p:nvSpPr>
            <p:spPr bwMode="auto">
              <a:xfrm flipV="1">
                <a:off x="2216" y="3278"/>
                <a:ext cx="3"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66" name="Line 203"/>
              <p:cNvSpPr>
                <a:spLocks noChangeShapeType="1"/>
              </p:cNvSpPr>
              <p:nvPr/>
            </p:nvSpPr>
            <p:spPr bwMode="auto">
              <a:xfrm flipV="1">
                <a:off x="2219" y="3275"/>
                <a:ext cx="1"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67" name="Line 204"/>
              <p:cNvSpPr>
                <a:spLocks noChangeShapeType="1"/>
              </p:cNvSpPr>
              <p:nvPr/>
            </p:nvSpPr>
            <p:spPr bwMode="auto">
              <a:xfrm flipV="1">
                <a:off x="2220" y="3272"/>
                <a:ext cx="3"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3" name="Group 406"/>
            <p:cNvGrpSpPr>
              <a:grpSpLocks/>
            </p:cNvGrpSpPr>
            <p:nvPr/>
          </p:nvGrpSpPr>
          <p:grpSpPr bwMode="auto">
            <a:xfrm>
              <a:off x="3529013" y="3478213"/>
              <a:ext cx="712787" cy="1716088"/>
              <a:chOff x="2223" y="2191"/>
              <a:chExt cx="449" cy="1081"/>
            </a:xfrm>
          </p:grpSpPr>
          <p:sp>
            <p:nvSpPr>
              <p:cNvPr id="67768" name="Line 206"/>
              <p:cNvSpPr>
                <a:spLocks noChangeShapeType="1"/>
              </p:cNvSpPr>
              <p:nvPr/>
            </p:nvSpPr>
            <p:spPr bwMode="auto">
              <a:xfrm flipV="1">
                <a:off x="2223" y="3269"/>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69" name="Line 207"/>
              <p:cNvSpPr>
                <a:spLocks noChangeShapeType="1"/>
              </p:cNvSpPr>
              <p:nvPr/>
            </p:nvSpPr>
            <p:spPr bwMode="auto">
              <a:xfrm flipV="1">
                <a:off x="2225" y="3265"/>
                <a:ext cx="3"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70" name="Line 208"/>
              <p:cNvSpPr>
                <a:spLocks noChangeShapeType="1"/>
              </p:cNvSpPr>
              <p:nvPr/>
            </p:nvSpPr>
            <p:spPr bwMode="auto">
              <a:xfrm flipV="1">
                <a:off x="2228" y="3262"/>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71" name="Line 209"/>
              <p:cNvSpPr>
                <a:spLocks noChangeShapeType="1"/>
              </p:cNvSpPr>
              <p:nvPr/>
            </p:nvSpPr>
            <p:spPr bwMode="auto">
              <a:xfrm flipV="1">
                <a:off x="2230" y="3258"/>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72" name="Line 210"/>
              <p:cNvSpPr>
                <a:spLocks noChangeShapeType="1"/>
              </p:cNvSpPr>
              <p:nvPr/>
            </p:nvSpPr>
            <p:spPr bwMode="auto">
              <a:xfrm flipV="1">
                <a:off x="2232" y="3254"/>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73" name="Line 211"/>
              <p:cNvSpPr>
                <a:spLocks noChangeShapeType="1"/>
              </p:cNvSpPr>
              <p:nvPr/>
            </p:nvSpPr>
            <p:spPr bwMode="auto">
              <a:xfrm flipV="1">
                <a:off x="2234" y="3250"/>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74" name="Line 212"/>
              <p:cNvSpPr>
                <a:spLocks noChangeShapeType="1"/>
              </p:cNvSpPr>
              <p:nvPr/>
            </p:nvSpPr>
            <p:spPr bwMode="auto">
              <a:xfrm flipV="1">
                <a:off x="2236" y="3245"/>
                <a:ext cx="3"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75" name="Line 213"/>
              <p:cNvSpPr>
                <a:spLocks noChangeShapeType="1"/>
              </p:cNvSpPr>
              <p:nvPr/>
            </p:nvSpPr>
            <p:spPr bwMode="auto">
              <a:xfrm flipV="1">
                <a:off x="2239" y="3241"/>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76" name="Line 214"/>
              <p:cNvSpPr>
                <a:spLocks noChangeShapeType="1"/>
              </p:cNvSpPr>
              <p:nvPr/>
            </p:nvSpPr>
            <p:spPr bwMode="auto">
              <a:xfrm flipV="1">
                <a:off x="2241" y="3237"/>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77" name="Line 215"/>
              <p:cNvSpPr>
                <a:spLocks noChangeShapeType="1"/>
              </p:cNvSpPr>
              <p:nvPr/>
            </p:nvSpPr>
            <p:spPr bwMode="auto">
              <a:xfrm flipV="1">
                <a:off x="2243" y="3232"/>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78" name="Line 216"/>
              <p:cNvSpPr>
                <a:spLocks noChangeShapeType="1"/>
              </p:cNvSpPr>
              <p:nvPr/>
            </p:nvSpPr>
            <p:spPr bwMode="auto">
              <a:xfrm flipV="1">
                <a:off x="2245" y="3227"/>
                <a:ext cx="3"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79" name="Line 217"/>
              <p:cNvSpPr>
                <a:spLocks noChangeShapeType="1"/>
              </p:cNvSpPr>
              <p:nvPr/>
            </p:nvSpPr>
            <p:spPr bwMode="auto">
              <a:xfrm flipV="1">
                <a:off x="2248" y="3222"/>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80" name="Line 218"/>
              <p:cNvSpPr>
                <a:spLocks noChangeShapeType="1"/>
              </p:cNvSpPr>
              <p:nvPr/>
            </p:nvSpPr>
            <p:spPr bwMode="auto">
              <a:xfrm flipV="1">
                <a:off x="2250" y="3217"/>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81" name="Line 219"/>
              <p:cNvSpPr>
                <a:spLocks noChangeShapeType="1"/>
              </p:cNvSpPr>
              <p:nvPr/>
            </p:nvSpPr>
            <p:spPr bwMode="auto">
              <a:xfrm flipV="1">
                <a:off x="2252" y="3211"/>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82" name="Line 220"/>
              <p:cNvSpPr>
                <a:spLocks noChangeShapeType="1"/>
              </p:cNvSpPr>
              <p:nvPr/>
            </p:nvSpPr>
            <p:spPr bwMode="auto">
              <a:xfrm flipV="1">
                <a:off x="2254" y="3206"/>
                <a:ext cx="3"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83" name="Line 221"/>
              <p:cNvSpPr>
                <a:spLocks noChangeShapeType="1"/>
              </p:cNvSpPr>
              <p:nvPr/>
            </p:nvSpPr>
            <p:spPr bwMode="auto">
              <a:xfrm flipV="1">
                <a:off x="2257" y="3200"/>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84" name="Line 222"/>
              <p:cNvSpPr>
                <a:spLocks noChangeShapeType="1"/>
              </p:cNvSpPr>
              <p:nvPr/>
            </p:nvSpPr>
            <p:spPr bwMode="auto">
              <a:xfrm flipV="1">
                <a:off x="2259" y="3195"/>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85" name="Line 223"/>
              <p:cNvSpPr>
                <a:spLocks noChangeShapeType="1"/>
              </p:cNvSpPr>
              <p:nvPr/>
            </p:nvSpPr>
            <p:spPr bwMode="auto">
              <a:xfrm flipV="1">
                <a:off x="2261" y="3189"/>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86" name="Line 224"/>
              <p:cNvSpPr>
                <a:spLocks noChangeShapeType="1"/>
              </p:cNvSpPr>
              <p:nvPr/>
            </p:nvSpPr>
            <p:spPr bwMode="auto">
              <a:xfrm flipV="1">
                <a:off x="2263" y="3183"/>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87" name="Line 225"/>
              <p:cNvSpPr>
                <a:spLocks noChangeShapeType="1"/>
              </p:cNvSpPr>
              <p:nvPr/>
            </p:nvSpPr>
            <p:spPr bwMode="auto">
              <a:xfrm flipV="1">
                <a:off x="2265" y="3177"/>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88" name="Line 226"/>
              <p:cNvSpPr>
                <a:spLocks noChangeShapeType="1"/>
              </p:cNvSpPr>
              <p:nvPr/>
            </p:nvSpPr>
            <p:spPr bwMode="auto">
              <a:xfrm flipV="1">
                <a:off x="2268" y="3171"/>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89" name="Line 227"/>
              <p:cNvSpPr>
                <a:spLocks noChangeShapeType="1"/>
              </p:cNvSpPr>
              <p:nvPr/>
            </p:nvSpPr>
            <p:spPr bwMode="auto">
              <a:xfrm flipV="1">
                <a:off x="2270" y="3164"/>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90" name="Line 228"/>
              <p:cNvSpPr>
                <a:spLocks noChangeShapeType="1"/>
              </p:cNvSpPr>
              <p:nvPr/>
            </p:nvSpPr>
            <p:spPr bwMode="auto">
              <a:xfrm flipV="1">
                <a:off x="2272" y="3158"/>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91" name="Line 229"/>
              <p:cNvSpPr>
                <a:spLocks noChangeShapeType="1"/>
              </p:cNvSpPr>
              <p:nvPr/>
            </p:nvSpPr>
            <p:spPr bwMode="auto">
              <a:xfrm flipV="1">
                <a:off x="2274" y="3152"/>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92" name="Line 230"/>
              <p:cNvSpPr>
                <a:spLocks noChangeShapeType="1"/>
              </p:cNvSpPr>
              <p:nvPr/>
            </p:nvSpPr>
            <p:spPr bwMode="auto">
              <a:xfrm flipV="1">
                <a:off x="2277" y="3145"/>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93" name="Line 231"/>
              <p:cNvSpPr>
                <a:spLocks noChangeShapeType="1"/>
              </p:cNvSpPr>
              <p:nvPr/>
            </p:nvSpPr>
            <p:spPr bwMode="auto">
              <a:xfrm flipV="1">
                <a:off x="2279" y="3138"/>
                <a:ext cx="3"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94" name="Line 232"/>
              <p:cNvSpPr>
                <a:spLocks noChangeShapeType="1"/>
              </p:cNvSpPr>
              <p:nvPr/>
            </p:nvSpPr>
            <p:spPr bwMode="auto">
              <a:xfrm flipV="1">
                <a:off x="2282" y="3130"/>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95" name="Line 233"/>
              <p:cNvSpPr>
                <a:spLocks noChangeShapeType="1"/>
              </p:cNvSpPr>
              <p:nvPr/>
            </p:nvSpPr>
            <p:spPr bwMode="auto">
              <a:xfrm flipV="1">
                <a:off x="2284" y="3124"/>
                <a:ext cx="1"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96" name="Line 234"/>
              <p:cNvSpPr>
                <a:spLocks noChangeShapeType="1"/>
              </p:cNvSpPr>
              <p:nvPr/>
            </p:nvSpPr>
            <p:spPr bwMode="auto">
              <a:xfrm flipV="1">
                <a:off x="2285" y="3116"/>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97" name="Line 235"/>
              <p:cNvSpPr>
                <a:spLocks noChangeShapeType="1"/>
              </p:cNvSpPr>
              <p:nvPr/>
            </p:nvSpPr>
            <p:spPr bwMode="auto">
              <a:xfrm flipV="1">
                <a:off x="2288" y="3109"/>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98" name="Line 236"/>
              <p:cNvSpPr>
                <a:spLocks noChangeShapeType="1"/>
              </p:cNvSpPr>
              <p:nvPr/>
            </p:nvSpPr>
            <p:spPr bwMode="auto">
              <a:xfrm flipV="1">
                <a:off x="2290" y="3101"/>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99" name="Line 237"/>
              <p:cNvSpPr>
                <a:spLocks noChangeShapeType="1"/>
              </p:cNvSpPr>
              <p:nvPr/>
            </p:nvSpPr>
            <p:spPr bwMode="auto">
              <a:xfrm flipV="1">
                <a:off x="2293" y="3094"/>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00" name="Line 238"/>
              <p:cNvSpPr>
                <a:spLocks noChangeShapeType="1"/>
              </p:cNvSpPr>
              <p:nvPr/>
            </p:nvSpPr>
            <p:spPr bwMode="auto">
              <a:xfrm flipV="1">
                <a:off x="2295" y="3087"/>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01" name="Line 239"/>
              <p:cNvSpPr>
                <a:spLocks noChangeShapeType="1"/>
              </p:cNvSpPr>
              <p:nvPr/>
            </p:nvSpPr>
            <p:spPr bwMode="auto">
              <a:xfrm flipV="1">
                <a:off x="2297" y="3079"/>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02" name="Line 240"/>
              <p:cNvSpPr>
                <a:spLocks noChangeShapeType="1"/>
              </p:cNvSpPr>
              <p:nvPr/>
            </p:nvSpPr>
            <p:spPr bwMode="auto">
              <a:xfrm flipV="1">
                <a:off x="2299" y="3071"/>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03" name="Line 241"/>
              <p:cNvSpPr>
                <a:spLocks noChangeShapeType="1"/>
              </p:cNvSpPr>
              <p:nvPr/>
            </p:nvSpPr>
            <p:spPr bwMode="auto">
              <a:xfrm flipV="1">
                <a:off x="2302" y="3063"/>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04" name="Line 242"/>
              <p:cNvSpPr>
                <a:spLocks noChangeShapeType="1"/>
              </p:cNvSpPr>
              <p:nvPr/>
            </p:nvSpPr>
            <p:spPr bwMode="auto">
              <a:xfrm flipV="1">
                <a:off x="2304" y="3054"/>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05" name="Line 243"/>
              <p:cNvSpPr>
                <a:spLocks noChangeShapeType="1"/>
              </p:cNvSpPr>
              <p:nvPr/>
            </p:nvSpPr>
            <p:spPr bwMode="auto">
              <a:xfrm flipV="1">
                <a:off x="2306" y="3046"/>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06" name="Line 244"/>
              <p:cNvSpPr>
                <a:spLocks noChangeShapeType="1"/>
              </p:cNvSpPr>
              <p:nvPr/>
            </p:nvSpPr>
            <p:spPr bwMode="auto">
              <a:xfrm flipV="1">
                <a:off x="2308" y="3038"/>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07" name="Line 245"/>
              <p:cNvSpPr>
                <a:spLocks noChangeShapeType="1"/>
              </p:cNvSpPr>
              <p:nvPr/>
            </p:nvSpPr>
            <p:spPr bwMode="auto">
              <a:xfrm flipV="1">
                <a:off x="2310" y="3030"/>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08" name="Line 246"/>
              <p:cNvSpPr>
                <a:spLocks noChangeShapeType="1"/>
              </p:cNvSpPr>
              <p:nvPr/>
            </p:nvSpPr>
            <p:spPr bwMode="auto">
              <a:xfrm flipV="1">
                <a:off x="2313" y="3022"/>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09" name="Line 247"/>
              <p:cNvSpPr>
                <a:spLocks noChangeShapeType="1"/>
              </p:cNvSpPr>
              <p:nvPr/>
            </p:nvSpPr>
            <p:spPr bwMode="auto">
              <a:xfrm flipV="1">
                <a:off x="2315" y="3013"/>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10" name="Line 248"/>
              <p:cNvSpPr>
                <a:spLocks noChangeShapeType="1"/>
              </p:cNvSpPr>
              <p:nvPr/>
            </p:nvSpPr>
            <p:spPr bwMode="auto">
              <a:xfrm flipV="1">
                <a:off x="2317" y="3004"/>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11" name="Line 249"/>
              <p:cNvSpPr>
                <a:spLocks noChangeShapeType="1"/>
              </p:cNvSpPr>
              <p:nvPr/>
            </p:nvSpPr>
            <p:spPr bwMode="auto">
              <a:xfrm flipV="1">
                <a:off x="2319" y="2996"/>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12" name="Line 250"/>
              <p:cNvSpPr>
                <a:spLocks noChangeShapeType="1"/>
              </p:cNvSpPr>
              <p:nvPr/>
            </p:nvSpPr>
            <p:spPr bwMode="auto">
              <a:xfrm flipV="1">
                <a:off x="2322" y="2987"/>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13" name="Line 251"/>
              <p:cNvSpPr>
                <a:spLocks noChangeShapeType="1"/>
              </p:cNvSpPr>
              <p:nvPr/>
            </p:nvSpPr>
            <p:spPr bwMode="auto">
              <a:xfrm flipV="1">
                <a:off x="2324" y="2978"/>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14" name="Line 252"/>
              <p:cNvSpPr>
                <a:spLocks noChangeShapeType="1"/>
              </p:cNvSpPr>
              <p:nvPr/>
            </p:nvSpPr>
            <p:spPr bwMode="auto">
              <a:xfrm flipV="1">
                <a:off x="2326" y="2969"/>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15" name="Line 253"/>
              <p:cNvSpPr>
                <a:spLocks noChangeShapeType="1"/>
              </p:cNvSpPr>
              <p:nvPr/>
            </p:nvSpPr>
            <p:spPr bwMode="auto">
              <a:xfrm flipV="1">
                <a:off x="2328" y="2961"/>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16" name="Line 254"/>
              <p:cNvSpPr>
                <a:spLocks noChangeShapeType="1"/>
              </p:cNvSpPr>
              <p:nvPr/>
            </p:nvSpPr>
            <p:spPr bwMode="auto">
              <a:xfrm flipV="1">
                <a:off x="2331" y="2951"/>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17" name="Line 255"/>
              <p:cNvSpPr>
                <a:spLocks noChangeShapeType="1"/>
              </p:cNvSpPr>
              <p:nvPr/>
            </p:nvSpPr>
            <p:spPr bwMode="auto">
              <a:xfrm flipV="1">
                <a:off x="2333" y="2943"/>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18" name="Line 256"/>
              <p:cNvSpPr>
                <a:spLocks noChangeShapeType="1"/>
              </p:cNvSpPr>
              <p:nvPr/>
            </p:nvSpPr>
            <p:spPr bwMode="auto">
              <a:xfrm flipV="1">
                <a:off x="2336" y="2933"/>
                <a:ext cx="1"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19" name="Line 257"/>
              <p:cNvSpPr>
                <a:spLocks noChangeShapeType="1"/>
              </p:cNvSpPr>
              <p:nvPr/>
            </p:nvSpPr>
            <p:spPr bwMode="auto">
              <a:xfrm flipV="1">
                <a:off x="2337" y="2924"/>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20" name="Line 258"/>
              <p:cNvSpPr>
                <a:spLocks noChangeShapeType="1"/>
              </p:cNvSpPr>
              <p:nvPr/>
            </p:nvSpPr>
            <p:spPr bwMode="auto">
              <a:xfrm flipV="1">
                <a:off x="2339" y="2915"/>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21" name="Line 259"/>
              <p:cNvSpPr>
                <a:spLocks noChangeShapeType="1"/>
              </p:cNvSpPr>
              <p:nvPr/>
            </p:nvSpPr>
            <p:spPr bwMode="auto">
              <a:xfrm flipV="1">
                <a:off x="2342" y="2906"/>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22" name="Line 260"/>
              <p:cNvSpPr>
                <a:spLocks noChangeShapeType="1"/>
              </p:cNvSpPr>
              <p:nvPr/>
            </p:nvSpPr>
            <p:spPr bwMode="auto">
              <a:xfrm flipV="1">
                <a:off x="2344" y="2896"/>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23" name="Line 261"/>
              <p:cNvSpPr>
                <a:spLocks noChangeShapeType="1"/>
              </p:cNvSpPr>
              <p:nvPr/>
            </p:nvSpPr>
            <p:spPr bwMode="auto">
              <a:xfrm flipV="1">
                <a:off x="2347" y="2887"/>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24" name="Line 262"/>
              <p:cNvSpPr>
                <a:spLocks noChangeShapeType="1"/>
              </p:cNvSpPr>
              <p:nvPr/>
            </p:nvSpPr>
            <p:spPr bwMode="auto">
              <a:xfrm flipV="1">
                <a:off x="2349" y="2878"/>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25" name="Line 263"/>
              <p:cNvSpPr>
                <a:spLocks noChangeShapeType="1"/>
              </p:cNvSpPr>
              <p:nvPr/>
            </p:nvSpPr>
            <p:spPr bwMode="auto">
              <a:xfrm flipV="1">
                <a:off x="2351" y="2868"/>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26" name="Line 264"/>
              <p:cNvSpPr>
                <a:spLocks noChangeShapeType="1"/>
              </p:cNvSpPr>
              <p:nvPr/>
            </p:nvSpPr>
            <p:spPr bwMode="auto">
              <a:xfrm flipV="1">
                <a:off x="2353" y="2859"/>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27" name="Line 265"/>
              <p:cNvSpPr>
                <a:spLocks noChangeShapeType="1"/>
              </p:cNvSpPr>
              <p:nvPr/>
            </p:nvSpPr>
            <p:spPr bwMode="auto">
              <a:xfrm flipV="1">
                <a:off x="2356" y="2849"/>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28" name="Line 266"/>
              <p:cNvSpPr>
                <a:spLocks noChangeShapeType="1"/>
              </p:cNvSpPr>
              <p:nvPr/>
            </p:nvSpPr>
            <p:spPr bwMode="auto">
              <a:xfrm flipV="1">
                <a:off x="2358" y="2839"/>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29" name="Line 267"/>
              <p:cNvSpPr>
                <a:spLocks noChangeShapeType="1"/>
              </p:cNvSpPr>
              <p:nvPr/>
            </p:nvSpPr>
            <p:spPr bwMode="auto">
              <a:xfrm flipV="1">
                <a:off x="2360" y="2830"/>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30" name="Line 268"/>
              <p:cNvSpPr>
                <a:spLocks noChangeShapeType="1"/>
              </p:cNvSpPr>
              <p:nvPr/>
            </p:nvSpPr>
            <p:spPr bwMode="auto">
              <a:xfrm flipV="1">
                <a:off x="2362" y="2820"/>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31" name="Line 269"/>
              <p:cNvSpPr>
                <a:spLocks noChangeShapeType="1"/>
              </p:cNvSpPr>
              <p:nvPr/>
            </p:nvSpPr>
            <p:spPr bwMode="auto">
              <a:xfrm flipV="1">
                <a:off x="2364" y="2810"/>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32" name="Line 270"/>
              <p:cNvSpPr>
                <a:spLocks noChangeShapeType="1"/>
              </p:cNvSpPr>
              <p:nvPr/>
            </p:nvSpPr>
            <p:spPr bwMode="auto">
              <a:xfrm flipV="1">
                <a:off x="2367" y="2801"/>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33" name="Line 271"/>
              <p:cNvSpPr>
                <a:spLocks noChangeShapeType="1"/>
              </p:cNvSpPr>
              <p:nvPr/>
            </p:nvSpPr>
            <p:spPr bwMode="auto">
              <a:xfrm flipV="1">
                <a:off x="2369" y="2791"/>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34" name="Line 272"/>
              <p:cNvSpPr>
                <a:spLocks noChangeShapeType="1"/>
              </p:cNvSpPr>
              <p:nvPr/>
            </p:nvSpPr>
            <p:spPr bwMode="auto">
              <a:xfrm flipV="1">
                <a:off x="2371" y="2781"/>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35" name="Line 273"/>
              <p:cNvSpPr>
                <a:spLocks noChangeShapeType="1"/>
              </p:cNvSpPr>
              <p:nvPr/>
            </p:nvSpPr>
            <p:spPr bwMode="auto">
              <a:xfrm flipV="1">
                <a:off x="2373" y="2772"/>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36" name="Line 274"/>
              <p:cNvSpPr>
                <a:spLocks noChangeShapeType="1"/>
              </p:cNvSpPr>
              <p:nvPr/>
            </p:nvSpPr>
            <p:spPr bwMode="auto">
              <a:xfrm flipV="1">
                <a:off x="2376" y="2762"/>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37" name="Line 275"/>
              <p:cNvSpPr>
                <a:spLocks noChangeShapeType="1"/>
              </p:cNvSpPr>
              <p:nvPr/>
            </p:nvSpPr>
            <p:spPr bwMode="auto">
              <a:xfrm flipV="1">
                <a:off x="2378" y="2752"/>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38" name="Line 276"/>
              <p:cNvSpPr>
                <a:spLocks noChangeShapeType="1"/>
              </p:cNvSpPr>
              <p:nvPr/>
            </p:nvSpPr>
            <p:spPr bwMode="auto">
              <a:xfrm flipV="1">
                <a:off x="2380" y="2743"/>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39" name="Line 277"/>
              <p:cNvSpPr>
                <a:spLocks noChangeShapeType="1"/>
              </p:cNvSpPr>
              <p:nvPr/>
            </p:nvSpPr>
            <p:spPr bwMode="auto">
              <a:xfrm flipV="1">
                <a:off x="2382" y="2733"/>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40" name="Line 278"/>
              <p:cNvSpPr>
                <a:spLocks noChangeShapeType="1"/>
              </p:cNvSpPr>
              <p:nvPr/>
            </p:nvSpPr>
            <p:spPr bwMode="auto">
              <a:xfrm flipV="1">
                <a:off x="2385" y="2723"/>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41" name="Line 279"/>
              <p:cNvSpPr>
                <a:spLocks noChangeShapeType="1"/>
              </p:cNvSpPr>
              <p:nvPr/>
            </p:nvSpPr>
            <p:spPr bwMode="auto">
              <a:xfrm flipV="1">
                <a:off x="2387" y="2713"/>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42" name="Line 280"/>
              <p:cNvSpPr>
                <a:spLocks noChangeShapeType="1"/>
              </p:cNvSpPr>
              <p:nvPr/>
            </p:nvSpPr>
            <p:spPr bwMode="auto">
              <a:xfrm flipV="1">
                <a:off x="2389" y="2704"/>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43" name="Line 281"/>
              <p:cNvSpPr>
                <a:spLocks noChangeShapeType="1"/>
              </p:cNvSpPr>
              <p:nvPr/>
            </p:nvSpPr>
            <p:spPr bwMode="auto">
              <a:xfrm flipV="1">
                <a:off x="2391" y="2694"/>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44" name="Line 282"/>
              <p:cNvSpPr>
                <a:spLocks noChangeShapeType="1"/>
              </p:cNvSpPr>
              <p:nvPr/>
            </p:nvSpPr>
            <p:spPr bwMode="auto">
              <a:xfrm flipV="1">
                <a:off x="2393" y="2685"/>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45" name="Line 283"/>
              <p:cNvSpPr>
                <a:spLocks noChangeShapeType="1"/>
              </p:cNvSpPr>
              <p:nvPr/>
            </p:nvSpPr>
            <p:spPr bwMode="auto">
              <a:xfrm flipV="1">
                <a:off x="2396" y="2675"/>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46" name="Line 284"/>
              <p:cNvSpPr>
                <a:spLocks noChangeShapeType="1"/>
              </p:cNvSpPr>
              <p:nvPr/>
            </p:nvSpPr>
            <p:spPr bwMode="auto">
              <a:xfrm flipV="1">
                <a:off x="2398" y="2665"/>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47" name="Line 285"/>
              <p:cNvSpPr>
                <a:spLocks noChangeShapeType="1"/>
              </p:cNvSpPr>
              <p:nvPr/>
            </p:nvSpPr>
            <p:spPr bwMode="auto">
              <a:xfrm flipV="1">
                <a:off x="2401" y="2656"/>
                <a:ext cx="1"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48" name="Line 286"/>
              <p:cNvSpPr>
                <a:spLocks noChangeShapeType="1"/>
              </p:cNvSpPr>
              <p:nvPr/>
            </p:nvSpPr>
            <p:spPr bwMode="auto">
              <a:xfrm flipV="1">
                <a:off x="2402" y="2646"/>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49" name="Line 287"/>
              <p:cNvSpPr>
                <a:spLocks noChangeShapeType="1"/>
              </p:cNvSpPr>
              <p:nvPr/>
            </p:nvSpPr>
            <p:spPr bwMode="auto">
              <a:xfrm flipV="1">
                <a:off x="2405" y="2637"/>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50" name="Line 288"/>
              <p:cNvSpPr>
                <a:spLocks noChangeShapeType="1"/>
              </p:cNvSpPr>
              <p:nvPr/>
            </p:nvSpPr>
            <p:spPr bwMode="auto">
              <a:xfrm flipV="1">
                <a:off x="2407" y="2627"/>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51" name="Line 289"/>
              <p:cNvSpPr>
                <a:spLocks noChangeShapeType="1"/>
              </p:cNvSpPr>
              <p:nvPr/>
            </p:nvSpPr>
            <p:spPr bwMode="auto">
              <a:xfrm flipV="1">
                <a:off x="2410" y="2617"/>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52" name="Line 290"/>
              <p:cNvSpPr>
                <a:spLocks noChangeShapeType="1"/>
              </p:cNvSpPr>
              <p:nvPr/>
            </p:nvSpPr>
            <p:spPr bwMode="auto">
              <a:xfrm flipV="1">
                <a:off x="2412" y="2608"/>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53" name="Line 291"/>
              <p:cNvSpPr>
                <a:spLocks noChangeShapeType="1"/>
              </p:cNvSpPr>
              <p:nvPr/>
            </p:nvSpPr>
            <p:spPr bwMode="auto">
              <a:xfrm flipV="1">
                <a:off x="2414" y="2599"/>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54" name="Line 292"/>
              <p:cNvSpPr>
                <a:spLocks noChangeShapeType="1"/>
              </p:cNvSpPr>
              <p:nvPr/>
            </p:nvSpPr>
            <p:spPr bwMode="auto">
              <a:xfrm flipV="1">
                <a:off x="2416" y="2590"/>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55" name="Line 293"/>
              <p:cNvSpPr>
                <a:spLocks noChangeShapeType="1"/>
              </p:cNvSpPr>
              <p:nvPr/>
            </p:nvSpPr>
            <p:spPr bwMode="auto">
              <a:xfrm flipV="1">
                <a:off x="2418" y="2580"/>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56" name="Line 294"/>
              <p:cNvSpPr>
                <a:spLocks noChangeShapeType="1"/>
              </p:cNvSpPr>
              <p:nvPr/>
            </p:nvSpPr>
            <p:spPr bwMode="auto">
              <a:xfrm flipV="1">
                <a:off x="2421" y="2571"/>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57" name="Line 295"/>
              <p:cNvSpPr>
                <a:spLocks noChangeShapeType="1"/>
              </p:cNvSpPr>
              <p:nvPr/>
            </p:nvSpPr>
            <p:spPr bwMode="auto">
              <a:xfrm flipV="1">
                <a:off x="2423" y="2562"/>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58" name="Line 296"/>
              <p:cNvSpPr>
                <a:spLocks noChangeShapeType="1"/>
              </p:cNvSpPr>
              <p:nvPr/>
            </p:nvSpPr>
            <p:spPr bwMode="auto">
              <a:xfrm flipV="1">
                <a:off x="2425" y="2553"/>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59" name="Line 297"/>
              <p:cNvSpPr>
                <a:spLocks noChangeShapeType="1"/>
              </p:cNvSpPr>
              <p:nvPr/>
            </p:nvSpPr>
            <p:spPr bwMode="auto">
              <a:xfrm flipV="1">
                <a:off x="2427" y="2543"/>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60" name="Line 298"/>
              <p:cNvSpPr>
                <a:spLocks noChangeShapeType="1"/>
              </p:cNvSpPr>
              <p:nvPr/>
            </p:nvSpPr>
            <p:spPr bwMode="auto">
              <a:xfrm flipV="1">
                <a:off x="2430" y="2535"/>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61" name="Line 299"/>
              <p:cNvSpPr>
                <a:spLocks noChangeShapeType="1"/>
              </p:cNvSpPr>
              <p:nvPr/>
            </p:nvSpPr>
            <p:spPr bwMode="auto">
              <a:xfrm flipV="1">
                <a:off x="2432" y="2525"/>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62" name="Line 300"/>
              <p:cNvSpPr>
                <a:spLocks noChangeShapeType="1"/>
              </p:cNvSpPr>
              <p:nvPr/>
            </p:nvSpPr>
            <p:spPr bwMode="auto">
              <a:xfrm flipV="1">
                <a:off x="2434" y="2517"/>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63" name="Line 301"/>
              <p:cNvSpPr>
                <a:spLocks noChangeShapeType="1"/>
              </p:cNvSpPr>
              <p:nvPr/>
            </p:nvSpPr>
            <p:spPr bwMode="auto">
              <a:xfrm flipV="1">
                <a:off x="2436" y="2508"/>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64" name="Line 302"/>
              <p:cNvSpPr>
                <a:spLocks noChangeShapeType="1"/>
              </p:cNvSpPr>
              <p:nvPr/>
            </p:nvSpPr>
            <p:spPr bwMode="auto">
              <a:xfrm flipV="1">
                <a:off x="2439" y="2499"/>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65" name="Line 303"/>
              <p:cNvSpPr>
                <a:spLocks noChangeShapeType="1"/>
              </p:cNvSpPr>
              <p:nvPr/>
            </p:nvSpPr>
            <p:spPr bwMode="auto">
              <a:xfrm flipV="1">
                <a:off x="2441" y="2491"/>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66" name="Line 304"/>
              <p:cNvSpPr>
                <a:spLocks noChangeShapeType="1"/>
              </p:cNvSpPr>
              <p:nvPr/>
            </p:nvSpPr>
            <p:spPr bwMode="auto">
              <a:xfrm flipV="1">
                <a:off x="2443" y="2482"/>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67" name="Line 305"/>
              <p:cNvSpPr>
                <a:spLocks noChangeShapeType="1"/>
              </p:cNvSpPr>
              <p:nvPr/>
            </p:nvSpPr>
            <p:spPr bwMode="auto">
              <a:xfrm flipV="1">
                <a:off x="2445" y="2473"/>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68" name="Line 306"/>
              <p:cNvSpPr>
                <a:spLocks noChangeShapeType="1"/>
              </p:cNvSpPr>
              <p:nvPr/>
            </p:nvSpPr>
            <p:spPr bwMode="auto">
              <a:xfrm flipV="1">
                <a:off x="2447" y="2465"/>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69" name="Line 307"/>
              <p:cNvSpPr>
                <a:spLocks noChangeShapeType="1"/>
              </p:cNvSpPr>
              <p:nvPr/>
            </p:nvSpPr>
            <p:spPr bwMode="auto">
              <a:xfrm flipV="1">
                <a:off x="2450" y="2457"/>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70" name="Line 308"/>
              <p:cNvSpPr>
                <a:spLocks noChangeShapeType="1"/>
              </p:cNvSpPr>
              <p:nvPr/>
            </p:nvSpPr>
            <p:spPr bwMode="auto">
              <a:xfrm flipV="1">
                <a:off x="2452" y="2449"/>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71" name="Line 309"/>
              <p:cNvSpPr>
                <a:spLocks noChangeShapeType="1"/>
              </p:cNvSpPr>
              <p:nvPr/>
            </p:nvSpPr>
            <p:spPr bwMode="auto">
              <a:xfrm flipV="1">
                <a:off x="2454" y="2441"/>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72" name="Line 310"/>
              <p:cNvSpPr>
                <a:spLocks noChangeShapeType="1"/>
              </p:cNvSpPr>
              <p:nvPr/>
            </p:nvSpPr>
            <p:spPr bwMode="auto">
              <a:xfrm flipV="1">
                <a:off x="2456" y="2433"/>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73" name="Line 311"/>
              <p:cNvSpPr>
                <a:spLocks noChangeShapeType="1"/>
              </p:cNvSpPr>
              <p:nvPr/>
            </p:nvSpPr>
            <p:spPr bwMode="auto">
              <a:xfrm flipV="1">
                <a:off x="2459" y="2425"/>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74" name="Line 312"/>
              <p:cNvSpPr>
                <a:spLocks noChangeShapeType="1"/>
              </p:cNvSpPr>
              <p:nvPr/>
            </p:nvSpPr>
            <p:spPr bwMode="auto">
              <a:xfrm flipV="1">
                <a:off x="2461" y="2417"/>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75" name="Line 313"/>
              <p:cNvSpPr>
                <a:spLocks noChangeShapeType="1"/>
              </p:cNvSpPr>
              <p:nvPr/>
            </p:nvSpPr>
            <p:spPr bwMode="auto">
              <a:xfrm flipV="1">
                <a:off x="2464" y="2409"/>
                <a:ext cx="1"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76" name="Line 314"/>
              <p:cNvSpPr>
                <a:spLocks noChangeShapeType="1"/>
              </p:cNvSpPr>
              <p:nvPr/>
            </p:nvSpPr>
            <p:spPr bwMode="auto">
              <a:xfrm flipV="1">
                <a:off x="2465" y="2401"/>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77" name="Line 315"/>
              <p:cNvSpPr>
                <a:spLocks noChangeShapeType="1"/>
              </p:cNvSpPr>
              <p:nvPr/>
            </p:nvSpPr>
            <p:spPr bwMode="auto">
              <a:xfrm flipV="1">
                <a:off x="2467" y="2394"/>
                <a:ext cx="3"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78" name="Line 316"/>
              <p:cNvSpPr>
                <a:spLocks noChangeShapeType="1"/>
              </p:cNvSpPr>
              <p:nvPr/>
            </p:nvSpPr>
            <p:spPr bwMode="auto">
              <a:xfrm flipV="1">
                <a:off x="2470" y="2386"/>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79" name="Line 317"/>
              <p:cNvSpPr>
                <a:spLocks noChangeShapeType="1"/>
              </p:cNvSpPr>
              <p:nvPr/>
            </p:nvSpPr>
            <p:spPr bwMode="auto">
              <a:xfrm flipV="1">
                <a:off x="2472" y="2379"/>
                <a:ext cx="3"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80" name="Line 318"/>
              <p:cNvSpPr>
                <a:spLocks noChangeShapeType="1"/>
              </p:cNvSpPr>
              <p:nvPr/>
            </p:nvSpPr>
            <p:spPr bwMode="auto">
              <a:xfrm flipV="1">
                <a:off x="2475" y="2371"/>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81" name="Line 319"/>
              <p:cNvSpPr>
                <a:spLocks noChangeShapeType="1"/>
              </p:cNvSpPr>
              <p:nvPr/>
            </p:nvSpPr>
            <p:spPr bwMode="auto">
              <a:xfrm flipV="1">
                <a:off x="2477" y="2365"/>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82" name="Line 320"/>
              <p:cNvSpPr>
                <a:spLocks noChangeShapeType="1"/>
              </p:cNvSpPr>
              <p:nvPr/>
            </p:nvSpPr>
            <p:spPr bwMode="auto">
              <a:xfrm flipV="1">
                <a:off x="2479" y="2357"/>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83" name="Line 321"/>
              <p:cNvSpPr>
                <a:spLocks noChangeShapeType="1"/>
              </p:cNvSpPr>
              <p:nvPr/>
            </p:nvSpPr>
            <p:spPr bwMode="auto">
              <a:xfrm flipV="1">
                <a:off x="2481" y="2350"/>
                <a:ext cx="3"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84" name="Line 322"/>
              <p:cNvSpPr>
                <a:spLocks noChangeShapeType="1"/>
              </p:cNvSpPr>
              <p:nvPr/>
            </p:nvSpPr>
            <p:spPr bwMode="auto">
              <a:xfrm flipV="1">
                <a:off x="2484" y="2344"/>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85" name="Line 323"/>
              <p:cNvSpPr>
                <a:spLocks noChangeShapeType="1"/>
              </p:cNvSpPr>
              <p:nvPr/>
            </p:nvSpPr>
            <p:spPr bwMode="auto">
              <a:xfrm flipV="1">
                <a:off x="2486" y="2337"/>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86" name="Line 324"/>
              <p:cNvSpPr>
                <a:spLocks noChangeShapeType="1"/>
              </p:cNvSpPr>
              <p:nvPr/>
            </p:nvSpPr>
            <p:spPr bwMode="auto">
              <a:xfrm flipV="1">
                <a:off x="2488" y="2331"/>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87" name="Line 325"/>
              <p:cNvSpPr>
                <a:spLocks noChangeShapeType="1"/>
              </p:cNvSpPr>
              <p:nvPr/>
            </p:nvSpPr>
            <p:spPr bwMode="auto">
              <a:xfrm flipV="1">
                <a:off x="2490" y="2324"/>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88" name="Line 326"/>
              <p:cNvSpPr>
                <a:spLocks noChangeShapeType="1"/>
              </p:cNvSpPr>
              <p:nvPr/>
            </p:nvSpPr>
            <p:spPr bwMode="auto">
              <a:xfrm flipV="1">
                <a:off x="2492" y="2318"/>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89" name="Line 327"/>
              <p:cNvSpPr>
                <a:spLocks noChangeShapeType="1"/>
              </p:cNvSpPr>
              <p:nvPr/>
            </p:nvSpPr>
            <p:spPr bwMode="auto">
              <a:xfrm flipV="1">
                <a:off x="2495" y="2312"/>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90" name="Line 328"/>
              <p:cNvSpPr>
                <a:spLocks noChangeShapeType="1"/>
              </p:cNvSpPr>
              <p:nvPr/>
            </p:nvSpPr>
            <p:spPr bwMode="auto">
              <a:xfrm flipV="1">
                <a:off x="2497" y="2306"/>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91" name="Line 329"/>
              <p:cNvSpPr>
                <a:spLocks noChangeShapeType="1"/>
              </p:cNvSpPr>
              <p:nvPr/>
            </p:nvSpPr>
            <p:spPr bwMode="auto">
              <a:xfrm flipV="1">
                <a:off x="2499" y="2300"/>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92" name="Line 330"/>
              <p:cNvSpPr>
                <a:spLocks noChangeShapeType="1"/>
              </p:cNvSpPr>
              <p:nvPr/>
            </p:nvSpPr>
            <p:spPr bwMode="auto">
              <a:xfrm flipV="1">
                <a:off x="2501" y="2294"/>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93" name="Line 331"/>
              <p:cNvSpPr>
                <a:spLocks noChangeShapeType="1"/>
              </p:cNvSpPr>
              <p:nvPr/>
            </p:nvSpPr>
            <p:spPr bwMode="auto">
              <a:xfrm flipV="1">
                <a:off x="2504" y="2289"/>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94" name="Line 332"/>
              <p:cNvSpPr>
                <a:spLocks noChangeShapeType="1"/>
              </p:cNvSpPr>
              <p:nvPr/>
            </p:nvSpPr>
            <p:spPr bwMode="auto">
              <a:xfrm flipV="1">
                <a:off x="2506" y="2284"/>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95" name="Line 333"/>
              <p:cNvSpPr>
                <a:spLocks noChangeShapeType="1"/>
              </p:cNvSpPr>
              <p:nvPr/>
            </p:nvSpPr>
            <p:spPr bwMode="auto">
              <a:xfrm flipV="1">
                <a:off x="2508" y="2278"/>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96" name="Line 334"/>
              <p:cNvSpPr>
                <a:spLocks noChangeShapeType="1"/>
              </p:cNvSpPr>
              <p:nvPr/>
            </p:nvSpPr>
            <p:spPr bwMode="auto">
              <a:xfrm flipV="1">
                <a:off x="2510" y="2273"/>
                <a:ext cx="3"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97" name="Line 335"/>
              <p:cNvSpPr>
                <a:spLocks noChangeShapeType="1"/>
              </p:cNvSpPr>
              <p:nvPr/>
            </p:nvSpPr>
            <p:spPr bwMode="auto">
              <a:xfrm flipV="1">
                <a:off x="2513" y="2268"/>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98" name="Line 336"/>
              <p:cNvSpPr>
                <a:spLocks noChangeShapeType="1"/>
              </p:cNvSpPr>
              <p:nvPr/>
            </p:nvSpPr>
            <p:spPr bwMode="auto">
              <a:xfrm flipV="1">
                <a:off x="2515" y="2263"/>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99" name="Line 337"/>
              <p:cNvSpPr>
                <a:spLocks noChangeShapeType="1"/>
              </p:cNvSpPr>
              <p:nvPr/>
            </p:nvSpPr>
            <p:spPr bwMode="auto">
              <a:xfrm flipV="1">
                <a:off x="2517" y="2258"/>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00" name="Line 338"/>
              <p:cNvSpPr>
                <a:spLocks noChangeShapeType="1"/>
              </p:cNvSpPr>
              <p:nvPr/>
            </p:nvSpPr>
            <p:spPr bwMode="auto">
              <a:xfrm flipV="1">
                <a:off x="2519" y="2254"/>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01" name="Line 339"/>
              <p:cNvSpPr>
                <a:spLocks noChangeShapeType="1"/>
              </p:cNvSpPr>
              <p:nvPr/>
            </p:nvSpPr>
            <p:spPr bwMode="auto">
              <a:xfrm flipV="1">
                <a:off x="2521" y="2250"/>
                <a:ext cx="3"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02" name="Line 340"/>
              <p:cNvSpPr>
                <a:spLocks noChangeShapeType="1"/>
              </p:cNvSpPr>
              <p:nvPr/>
            </p:nvSpPr>
            <p:spPr bwMode="auto">
              <a:xfrm flipV="1">
                <a:off x="2524" y="2245"/>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03" name="Line 341"/>
              <p:cNvSpPr>
                <a:spLocks noChangeShapeType="1"/>
              </p:cNvSpPr>
              <p:nvPr/>
            </p:nvSpPr>
            <p:spPr bwMode="auto">
              <a:xfrm flipV="1">
                <a:off x="2526" y="2241"/>
                <a:ext cx="3"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04" name="Line 342"/>
              <p:cNvSpPr>
                <a:spLocks noChangeShapeType="1"/>
              </p:cNvSpPr>
              <p:nvPr/>
            </p:nvSpPr>
            <p:spPr bwMode="auto">
              <a:xfrm flipV="1">
                <a:off x="2529" y="2237"/>
                <a:ext cx="1"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05" name="Line 343"/>
              <p:cNvSpPr>
                <a:spLocks noChangeShapeType="1"/>
              </p:cNvSpPr>
              <p:nvPr/>
            </p:nvSpPr>
            <p:spPr bwMode="auto">
              <a:xfrm flipV="1">
                <a:off x="2530" y="2234"/>
                <a:ext cx="3"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06" name="Line 344"/>
              <p:cNvSpPr>
                <a:spLocks noChangeShapeType="1"/>
              </p:cNvSpPr>
              <p:nvPr/>
            </p:nvSpPr>
            <p:spPr bwMode="auto">
              <a:xfrm flipV="1">
                <a:off x="2533" y="2230"/>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07" name="Line 345"/>
              <p:cNvSpPr>
                <a:spLocks noChangeShapeType="1"/>
              </p:cNvSpPr>
              <p:nvPr/>
            </p:nvSpPr>
            <p:spPr bwMode="auto">
              <a:xfrm flipV="1">
                <a:off x="2535" y="2226"/>
                <a:ext cx="3"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08" name="Line 346"/>
              <p:cNvSpPr>
                <a:spLocks noChangeShapeType="1"/>
              </p:cNvSpPr>
              <p:nvPr/>
            </p:nvSpPr>
            <p:spPr bwMode="auto">
              <a:xfrm flipV="1">
                <a:off x="2538" y="2223"/>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09" name="Line 347"/>
              <p:cNvSpPr>
                <a:spLocks noChangeShapeType="1"/>
              </p:cNvSpPr>
              <p:nvPr/>
            </p:nvSpPr>
            <p:spPr bwMode="auto">
              <a:xfrm flipV="1">
                <a:off x="2540" y="2220"/>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10" name="Line 348"/>
              <p:cNvSpPr>
                <a:spLocks noChangeShapeType="1"/>
              </p:cNvSpPr>
              <p:nvPr/>
            </p:nvSpPr>
            <p:spPr bwMode="auto">
              <a:xfrm flipV="1">
                <a:off x="2542" y="2217"/>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11" name="Line 349"/>
              <p:cNvSpPr>
                <a:spLocks noChangeShapeType="1"/>
              </p:cNvSpPr>
              <p:nvPr/>
            </p:nvSpPr>
            <p:spPr bwMode="auto">
              <a:xfrm flipV="1">
                <a:off x="2544" y="2214"/>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12" name="Line 350"/>
              <p:cNvSpPr>
                <a:spLocks noChangeShapeType="1"/>
              </p:cNvSpPr>
              <p:nvPr/>
            </p:nvSpPr>
            <p:spPr bwMode="auto">
              <a:xfrm flipV="1">
                <a:off x="2546" y="2211"/>
                <a:ext cx="3"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13" name="Line 351"/>
              <p:cNvSpPr>
                <a:spLocks noChangeShapeType="1"/>
              </p:cNvSpPr>
              <p:nvPr/>
            </p:nvSpPr>
            <p:spPr bwMode="auto">
              <a:xfrm flipV="1">
                <a:off x="2549" y="2209"/>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14" name="Line 352"/>
              <p:cNvSpPr>
                <a:spLocks noChangeShapeType="1"/>
              </p:cNvSpPr>
              <p:nvPr/>
            </p:nvSpPr>
            <p:spPr bwMode="auto">
              <a:xfrm flipV="1">
                <a:off x="2551" y="2206"/>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15" name="Line 353"/>
              <p:cNvSpPr>
                <a:spLocks noChangeShapeType="1"/>
              </p:cNvSpPr>
              <p:nvPr/>
            </p:nvSpPr>
            <p:spPr bwMode="auto">
              <a:xfrm flipV="1">
                <a:off x="2553" y="2204"/>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16" name="Line 354"/>
              <p:cNvSpPr>
                <a:spLocks noChangeShapeType="1"/>
              </p:cNvSpPr>
              <p:nvPr/>
            </p:nvSpPr>
            <p:spPr bwMode="auto">
              <a:xfrm flipV="1">
                <a:off x="2555" y="2202"/>
                <a:ext cx="3"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17" name="Line 355"/>
              <p:cNvSpPr>
                <a:spLocks noChangeShapeType="1"/>
              </p:cNvSpPr>
              <p:nvPr/>
            </p:nvSpPr>
            <p:spPr bwMode="auto">
              <a:xfrm flipV="1">
                <a:off x="2558" y="2200"/>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18" name="Line 356"/>
              <p:cNvSpPr>
                <a:spLocks noChangeShapeType="1"/>
              </p:cNvSpPr>
              <p:nvPr/>
            </p:nvSpPr>
            <p:spPr bwMode="auto">
              <a:xfrm flipV="1">
                <a:off x="2560" y="2198"/>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19" name="Line 357"/>
              <p:cNvSpPr>
                <a:spLocks noChangeShapeType="1"/>
              </p:cNvSpPr>
              <p:nvPr/>
            </p:nvSpPr>
            <p:spPr bwMode="auto">
              <a:xfrm flipV="1">
                <a:off x="2562" y="2197"/>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20" name="Line 358"/>
              <p:cNvSpPr>
                <a:spLocks noChangeShapeType="1"/>
              </p:cNvSpPr>
              <p:nvPr/>
            </p:nvSpPr>
            <p:spPr bwMode="auto">
              <a:xfrm flipV="1">
                <a:off x="2564" y="2196"/>
                <a:ext cx="3"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21" name="Line 359"/>
              <p:cNvSpPr>
                <a:spLocks noChangeShapeType="1"/>
              </p:cNvSpPr>
              <p:nvPr/>
            </p:nvSpPr>
            <p:spPr bwMode="auto">
              <a:xfrm flipV="1">
                <a:off x="2567" y="2195"/>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22" name="Line 360"/>
              <p:cNvSpPr>
                <a:spLocks noChangeShapeType="1"/>
              </p:cNvSpPr>
              <p:nvPr/>
            </p:nvSpPr>
            <p:spPr bwMode="auto">
              <a:xfrm flipV="1">
                <a:off x="2569" y="2193"/>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23" name="Line 361"/>
              <p:cNvSpPr>
                <a:spLocks noChangeShapeType="1"/>
              </p:cNvSpPr>
              <p:nvPr/>
            </p:nvSpPr>
            <p:spPr bwMode="auto">
              <a:xfrm flipV="1">
                <a:off x="2571" y="2193"/>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24" name="Line 362"/>
              <p:cNvSpPr>
                <a:spLocks noChangeShapeType="1"/>
              </p:cNvSpPr>
              <p:nvPr/>
            </p:nvSpPr>
            <p:spPr bwMode="auto">
              <a:xfrm flipV="1">
                <a:off x="2573" y="2192"/>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25" name="Line 363"/>
              <p:cNvSpPr>
                <a:spLocks noChangeShapeType="1"/>
              </p:cNvSpPr>
              <p:nvPr/>
            </p:nvSpPr>
            <p:spPr bwMode="auto">
              <a:xfrm flipV="1">
                <a:off x="2575" y="2192"/>
                <a:ext cx="3"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26" name="Line 364"/>
              <p:cNvSpPr>
                <a:spLocks noChangeShapeType="1"/>
              </p:cNvSpPr>
              <p:nvPr/>
            </p:nvSpPr>
            <p:spPr bwMode="auto">
              <a:xfrm flipV="1">
                <a:off x="2578" y="2191"/>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27" name="Line 365"/>
              <p:cNvSpPr>
                <a:spLocks noChangeShapeType="1"/>
              </p:cNvSpPr>
              <p:nvPr/>
            </p:nvSpPr>
            <p:spPr bwMode="auto">
              <a:xfrm>
                <a:off x="2580" y="2191"/>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28" name="Line 366"/>
              <p:cNvSpPr>
                <a:spLocks noChangeShapeType="1"/>
              </p:cNvSpPr>
              <p:nvPr/>
            </p:nvSpPr>
            <p:spPr bwMode="auto">
              <a:xfrm>
                <a:off x="2582" y="2191"/>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29" name="Line 367"/>
              <p:cNvSpPr>
                <a:spLocks noChangeShapeType="1"/>
              </p:cNvSpPr>
              <p:nvPr/>
            </p:nvSpPr>
            <p:spPr bwMode="auto">
              <a:xfrm>
                <a:off x="2584" y="2191"/>
                <a:ext cx="3"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30" name="Line 368"/>
              <p:cNvSpPr>
                <a:spLocks noChangeShapeType="1"/>
              </p:cNvSpPr>
              <p:nvPr/>
            </p:nvSpPr>
            <p:spPr bwMode="auto">
              <a:xfrm>
                <a:off x="2587" y="2191"/>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31" name="Line 369"/>
              <p:cNvSpPr>
                <a:spLocks noChangeShapeType="1"/>
              </p:cNvSpPr>
              <p:nvPr/>
            </p:nvSpPr>
            <p:spPr bwMode="auto">
              <a:xfrm>
                <a:off x="2589" y="2192"/>
                <a:ext cx="3"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32" name="Line 370"/>
              <p:cNvSpPr>
                <a:spLocks noChangeShapeType="1"/>
              </p:cNvSpPr>
              <p:nvPr/>
            </p:nvSpPr>
            <p:spPr bwMode="auto">
              <a:xfrm>
                <a:off x="2592" y="2192"/>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33" name="Line 371"/>
              <p:cNvSpPr>
                <a:spLocks noChangeShapeType="1"/>
              </p:cNvSpPr>
              <p:nvPr/>
            </p:nvSpPr>
            <p:spPr bwMode="auto">
              <a:xfrm>
                <a:off x="2594" y="2193"/>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34" name="Line 372"/>
              <p:cNvSpPr>
                <a:spLocks noChangeShapeType="1"/>
              </p:cNvSpPr>
              <p:nvPr/>
            </p:nvSpPr>
            <p:spPr bwMode="auto">
              <a:xfrm>
                <a:off x="2596" y="2193"/>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35" name="Line 373"/>
              <p:cNvSpPr>
                <a:spLocks noChangeShapeType="1"/>
              </p:cNvSpPr>
              <p:nvPr/>
            </p:nvSpPr>
            <p:spPr bwMode="auto">
              <a:xfrm>
                <a:off x="2598" y="2195"/>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36" name="Line 374"/>
              <p:cNvSpPr>
                <a:spLocks noChangeShapeType="1"/>
              </p:cNvSpPr>
              <p:nvPr/>
            </p:nvSpPr>
            <p:spPr bwMode="auto">
              <a:xfrm>
                <a:off x="2600" y="2196"/>
                <a:ext cx="3"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37" name="Line 375"/>
              <p:cNvSpPr>
                <a:spLocks noChangeShapeType="1"/>
              </p:cNvSpPr>
              <p:nvPr/>
            </p:nvSpPr>
            <p:spPr bwMode="auto">
              <a:xfrm>
                <a:off x="2603" y="2197"/>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38" name="Line 376"/>
              <p:cNvSpPr>
                <a:spLocks noChangeShapeType="1"/>
              </p:cNvSpPr>
              <p:nvPr/>
            </p:nvSpPr>
            <p:spPr bwMode="auto">
              <a:xfrm>
                <a:off x="2605" y="2198"/>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39" name="Line 377"/>
              <p:cNvSpPr>
                <a:spLocks noChangeShapeType="1"/>
              </p:cNvSpPr>
              <p:nvPr/>
            </p:nvSpPr>
            <p:spPr bwMode="auto">
              <a:xfrm>
                <a:off x="2607" y="2200"/>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40" name="Line 378"/>
              <p:cNvSpPr>
                <a:spLocks noChangeShapeType="1"/>
              </p:cNvSpPr>
              <p:nvPr/>
            </p:nvSpPr>
            <p:spPr bwMode="auto">
              <a:xfrm>
                <a:off x="2609" y="2202"/>
                <a:ext cx="3"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41" name="Line 379"/>
              <p:cNvSpPr>
                <a:spLocks noChangeShapeType="1"/>
              </p:cNvSpPr>
              <p:nvPr/>
            </p:nvSpPr>
            <p:spPr bwMode="auto">
              <a:xfrm>
                <a:off x="2612" y="2204"/>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42" name="Line 380"/>
              <p:cNvSpPr>
                <a:spLocks noChangeShapeType="1"/>
              </p:cNvSpPr>
              <p:nvPr/>
            </p:nvSpPr>
            <p:spPr bwMode="auto">
              <a:xfrm>
                <a:off x="2614" y="2206"/>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43" name="Line 381"/>
              <p:cNvSpPr>
                <a:spLocks noChangeShapeType="1"/>
              </p:cNvSpPr>
              <p:nvPr/>
            </p:nvSpPr>
            <p:spPr bwMode="auto">
              <a:xfrm>
                <a:off x="2616" y="2209"/>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44" name="Line 382"/>
              <p:cNvSpPr>
                <a:spLocks noChangeShapeType="1"/>
              </p:cNvSpPr>
              <p:nvPr/>
            </p:nvSpPr>
            <p:spPr bwMode="auto">
              <a:xfrm>
                <a:off x="2618" y="2211"/>
                <a:ext cx="3"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45" name="Line 383"/>
              <p:cNvSpPr>
                <a:spLocks noChangeShapeType="1"/>
              </p:cNvSpPr>
              <p:nvPr/>
            </p:nvSpPr>
            <p:spPr bwMode="auto">
              <a:xfrm>
                <a:off x="2621" y="2214"/>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46" name="Line 384"/>
              <p:cNvSpPr>
                <a:spLocks noChangeShapeType="1"/>
              </p:cNvSpPr>
              <p:nvPr/>
            </p:nvSpPr>
            <p:spPr bwMode="auto">
              <a:xfrm>
                <a:off x="2623" y="2217"/>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47" name="Line 385"/>
              <p:cNvSpPr>
                <a:spLocks noChangeShapeType="1"/>
              </p:cNvSpPr>
              <p:nvPr/>
            </p:nvSpPr>
            <p:spPr bwMode="auto">
              <a:xfrm>
                <a:off x="2625" y="2220"/>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48" name="Line 386"/>
              <p:cNvSpPr>
                <a:spLocks noChangeShapeType="1"/>
              </p:cNvSpPr>
              <p:nvPr/>
            </p:nvSpPr>
            <p:spPr bwMode="auto">
              <a:xfrm>
                <a:off x="2627" y="2223"/>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49" name="Line 387"/>
              <p:cNvSpPr>
                <a:spLocks noChangeShapeType="1"/>
              </p:cNvSpPr>
              <p:nvPr/>
            </p:nvSpPr>
            <p:spPr bwMode="auto">
              <a:xfrm>
                <a:off x="2629" y="2226"/>
                <a:ext cx="3"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50" name="Line 388"/>
              <p:cNvSpPr>
                <a:spLocks noChangeShapeType="1"/>
              </p:cNvSpPr>
              <p:nvPr/>
            </p:nvSpPr>
            <p:spPr bwMode="auto">
              <a:xfrm>
                <a:off x="2632" y="2230"/>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51" name="Line 389"/>
              <p:cNvSpPr>
                <a:spLocks noChangeShapeType="1"/>
              </p:cNvSpPr>
              <p:nvPr/>
            </p:nvSpPr>
            <p:spPr bwMode="auto">
              <a:xfrm>
                <a:off x="2634" y="2234"/>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52" name="Line 390"/>
              <p:cNvSpPr>
                <a:spLocks noChangeShapeType="1"/>
              </p:cNvSpPr>
              <p:nvPr/>
            </p:nvSpPr>
            <p:spPr bwMode="auto">
              <a:xfrm>
                <a:off x="2636" y="2237"/>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53" name="Line 391"/>
              <p:cNvSpPr>
                <a:spLocks noChangeShapeType="1"/>
              </p:cNvSpPr>
              <p:nvPr/>
            </p:nvSpPr>
            <p:spPr bwMode="auto">
              <a:xfrm>
                <a:off x="2638" y="2241"/>
                <a:ext cx="3"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54" name="Line 392"/>
              <p:cNvSpPr>
                <a:spLocks noChangeShapeType="1"/>
              </p:cNvSpPr>
              <p:nvPr/>
            </p:nvSpPr>
            <p:spPr bwMode="auto">
              <a:xfrm>
                <a:off x="2641" y="2245"/>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55" name="Line 393"/>
              <p:cNvSpPr>
                <a:spLocks noChangeShapeType="1"/>
              </p:cNvSpPr>
              <p:nvPr/>
            </p:nvSpPr>
            <p:spPr bwMode="auto">
              <a:xfrm>
                <a:off x="2643" y="2250"/>
                <a:ext cx="3"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56" name="Line 394"/>
              <p:cNvSpPr>
                <a:spLocks noChangeShapeType="1"/>
              </p:cNvSpPr>
              <p:nvPr/>
            </p:nvSpPr>
            <p:spPr bwMode="auto">
              <a:xfrm>
                <a:off x="2646" y="2254"/>
                <a:ext cx="1"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57" name="Line 395"/>
              <p:cNvSpPr>
                <a:spLocks noChangeShapeType="1"/>
              </p:cNvSpPr>
              <p:nvPr/>
            </p:nvSpPr>
            <p:spPr bwMode="auto">
              <a:xfrm>
                <a:off x="2647" y="2258"/>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58" name="Line 396"/>
              <p:cNvSpPr>
                <a:spLocks noChangeShapeType="1"/>
              </p:cNvSpPr>
              <p:nvPr/>
            </p:nvSpPr>
            <p:spPr bwMode="auto">
              <a:xfrm>
                <a:off x="2649" y="2263"/>
                <a:ext cx="3"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59" name="Line 397"/>
              <p:cNvSpPr>
                <a:spLocks noChangeShapeType="1"/>
              </p:cNvSpPr>
              <p:nvPr/>
            </p:nvSpPr>
            <p:spPr bwMode="auto">
              <a:xfrm>
                <a:off x="2652" y="2268"/>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60" name="Line 398"/>
              <p:cNvSpPr>
                <a:spLocks noChangeShapeType="1"/>
              </p:cNvSpPr>
              <p:nvPr/>
            </p:nvSpPr>
            <p:spPr bwMode="auto">
              <a:xfrm>
                <a:off x="2654" y="2273"/>
                <a:ext cx="3"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61" name="Line 399"/>
              <p:cNvSpPr>
                <a:spLocks noChangeShapeType="1"/>
              </p:cNvSpPr>
              <p:nvPr/>
            </p:nvSpPr>
            <p:spPr bwMode="auto">
              <a:xfrm>
                <a:off x="2657" y="2278"/>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62" name="Line 400"/>
              <p:cNvSpPr>
                <a:spLocks noChangeShapeType="1"/>
              </p:cNvSpPr>
              <p:nvPr/>
            </p:nvSpPr>
            <p:spPr bwMode="auto">
              <a:xfrm>
                <a:off x="2659" y="2284"/>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63" name="Line 401"/>
              <p:cNvSpPr>
                <a:spLocks noChangeShapeType="1"/>
              </p:cNvSpPr>
              <p:nvPr/>
            </p:nvSpPr>
            <p:spPr bwMode="auto">
              <a:xfrm>
                <a:off x="2661" y="2289"/>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64" name="Line 402"/>
              <p:cNvSpPr>
                <a:spLocks noChangeShapeType="1"/>
              </p:cNvSpPr>
              <p:nvPr/>
            </p:nvSpPr>
            <p:spPr bwMode="auto">
              <a:xfrm>
                <a:off x="2663" y="2294"/>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65" name="Line 403"/>
              <p:cNvSpPr>
                <a:spLocks noChangeShapeType="1"/>
              </p:cNvSpPr>
              <p:nvPr/>
            </p:nvSpPr>
            <p:spPr bwMode="auto">
              <a:xfrm>
                <a:off x="2666" y="2300"/>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66" name="Line 404"/>
              <p:cNvSpPr>
                <a:spLocks noChangeShapeType="1"/>
              </p:cNvSpPr>
              <p:nvPr/>
            </p:nvSpPr>
            <p:spPr bwMode="auto">
              <a:xfrm>
                <a:off x="2668" y="2306"/>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67" name="Line 405"/>
              <p:cNvSpPr>
                <a:spLocks noChangeShapeType="1"/>
              </p:cNvSpPr>
              <p:nvPr/>
            </p:nvSpPr>
            <p:spPr bwMode="auto">
              <a:xfrm>
                <a:off x="2670" y="2312"/>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5" name="Group 607"/>
            <p:cNvGrpSpPr>
              <a:grpSpLocks/>
            </p:cNvGrpSpPr>
            <p:nvPr/>
          </p:nvGrpSpPr>
          <p:grpSpPr bwMode="auto">
            <a:xfrm>
              <a:off x="4241800" y="3679826"/>
              <a:ext cx="712787" cy="1565275"/>
              <a:chOff x="2672" y="2318"/>
              <a:chExt cx="449" cy="986"/>
            </a:xfrm>
          </p:grpSpPr>
          <p:sp>
            <p:nvSpPr>
              <p:cNvPr id="67608" name="Line 407"/>
              <p:cNvSpPr>
                <a:spLocks noChangeShapeType="1"/>
              </p:cNvSpPr>
              <p:nvPr/>
            </p:nvSpPr>
            <p:spPr bwMode="auto">
              <a:xfrm>
                <a:off x="2672" y="2318"/>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09" name="Line 408"/>
              <p:cNvSpPr>
                <a:spLocks noChangeShapeType="1"/>
              </p:cNvSpPr>
              <p:nvPr/>
            </p:nvSpPr>
            <p:spPr bwMode="auto">
              <a:xfrm>
                <a:off x="2675" y="2324"/>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10" name="Line 409"/>
              <p:cNvSpPr>
                <a:spLocks noChangeShapeType="1"/>
              </p:cNvSpPr>
              <p:nvPr/>
            </p:nvSpPr>
            <p:spPr bwMode="auto">
              <a:xfrm>
                <a:off x="2677" y="2331"/>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11" name="Line 410"/>
              <p:cNvSpPr>
                <a:spLocks noChangeShapeType="1"/>
              </p:cNvSpPr>
              <p:nvPr/>
            </p:nvSpPr>
            <p:spPr bwMode="auto">
              <a:xfrm>
                <a:off x="2679" y="2337"/>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12" name="Line 411"/>
              <p:cNvSpPr>
                <a:spLocks noChangeShapeType="1"/>
              </p:cNvSpPr>
              <p:nvPr/>
            </p:nvSpPr>
            <p:spPr bwMode="auto">
              <a:xfrm>
                <a:off x="2681" y="2344"/>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13" name="Line 412"/>
              <p:cNvSpPr>
                <a:spLocks noChangeShapeType="1"/>
              </p:cNvSpPr>
              <p:nvPr/>
            </p:nvSpPr>
            <p:spPr bwMode="auto">
              <a:xfrm>
                <a:off x="2683" y="2350"/>
                <a:ext cx="3"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14" name="Line 413"/>
              <p:cNvSpPr>
                <a:spLocks noChangeShapeType="1"/>
              </p:cNvSpPr>
              <p:nvPr/>
            </p:nvSpPr>
            <p:spPr bwMode="auto">
              <a:xfrm>
                <a:off x="2686" y="2357"/>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15" name="Line 414"/>
              <p:cNvSpPr>
                <a:spLocks noChangeShapeType="1"/>
              </p:cNvSpPr>
              <p:nvPr/>
            </p:nvSpPr>
            <p:spPr bwMode="auto">
              <a:xfrm>
                <a:off x="2688" y="2365"/>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44" name="Line 415"/>
              <p:cNvSpPr>
                <a:spLocks noChangeShapeType="1"/>
              </p:cNvSpPr>
              <p:nvPr/>
            </p:nvSpPr>
            <p:spPr bwMode="auto">
              <a:xfrm>
                <a:off x="2690" y="2371"/>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45" name="Line 416"/>
              <p:cNvSpPr>
                <a:spLocks noChangeShapeType="1"/>
              </p:cNvSpPr>
              <p:nvPr/>
            </p:nvSpPr>
            <p:spPr bwMode="auto">
              <a:xfrm>
                <a:off x="2692" y="2379"/>
                <a:ext cx="3"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46" name="Line 417"/>
              <p:cNvSpPr>
                <a:spLocks noChangeShapeType="1"/>
              </p:cNvSpPr>
              <p:nvPr/>
            </p:nvSpPr>
            <p:spPr bwMode="auto">
              <a:xfrm>
                <a:off x="2695" y="2386"/>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47" name="Line 418"/>
              <p:cNvSpPr>
                <a:spLocks noChangeShapeType="1"/>
              </p:cNvSpPr>
              <p:nvPr/>
            </p:nvSpPr>
            <p:spPr bwMode="auto">
              <a:xfrm>
                <a:off x="2697" y="2394"/>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48" name="Line 419"/>
              <p:cNvSpPr>
                <a:spLocks noChangeShapeType="1"/>
              </p:cNvSpPr>
              <p:nvPr/>
            </p:nvSpPr>
            <p:spPr bwMode="auto">
              <a:xfrm>
                <a:off x="2699" y="2401"/>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50" name="Line 420"/>
              <p:cNvSpPr>
                <a:spLocks noChangeShapeType="1"/>
              </p:cNvSpPr>
              <p:nvPr/>
            </p:nvSpPr>
            <p:spPr bwMode="auto">
              <a:xfrm>
                <a:off x="2701" y="2409"/>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51" name="Line 421"/>
              <p:cNvSpPr>
                <a:spLocks noChangeShapeType="1"/>
              </p:cNvSpPr>
              <p:nvPr/>
            </p:nvSpPr>
            <p:spPr bwMode="auto">
              <a:xfrm>
                <a:off x="2703" y="2417"/>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52" name="Line 422"/>
              <p:cNvSpPr>
                <a:spLocks noChangeShapeType="1"/>
              </p:cNvSpPr>
              <p:nvPr/>
            </p:nvSpPr>
            <p:spPr bwMode="auto">
              <a:xfrm>
                <a:off x="2706" y="2425"/>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53" name="Line 423"/>
              <p:cNvSpPr>
                <a:spLocks noChangeShapeType="1"/>
              </p:cNvSpPr>
              <p:nvPr/>
            </p:nvSpPr>
            <p:spPr bwMode="auto">
              <a:xfrm>
                <a:off x="2708" y="2433"/>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54" name="Line 424"/>
              <p:cNvSpPr>
                <a:spLocks noChangeShapeType="1"/>
              </p:cNvSpPr>
              <p:nvPr/>
            </p:nvSpPr>
            <p:spPr bwMode="auto">
              <a:xfrm>
                <a:off x="2710" y="2441"/>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55" name="Line 425"/>
              <p:cNvSpPr>
                <a:spLocks noChangeShapeType="1"/>
              </p:cNvSpPr>
              <p:nvPr/>
            </p:nvSpPr>
            <p:spPr bwMode="auto">
              <a:xfrm>
                <a:off x="2712" y="2449"/>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56" name="Line 426"/>
              <p:cNvSpPr>
                <a:spLocks noChangeShapeType="1"/>
              </p:cNvSpPr>
              <p:nvPr/>
            </p:nvSpPr>
            <p:spPr bwMode="auto">
              <a:xfrm>
                <a:off x="2715" y="2457"/>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57" name="Line 427"/>
              <p:cNvSpPr>
                <a:spLocks noChangeShapeType="1"/>
              </p:cNvSpPr>
              <p:nvPr/>
            </p:nvSpPr>
            <p:spPr bwMode="auto">
              <a:xfrm>
                <a:off x="2717" y="2465"/>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58" name="Line 428"/>
              <p:cNvSpPr>
                <a:spLocks noChangeShapeType="1"/>
              </p:cNvSpPr>
              <p:nvPr/>
            </p:nvSpPr>
            <p:spPr bwMode="auto">
              <a:xfrm>
                <a:off x="2720" y="2473"/>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59" name="Line 429"/>
              <p:cNvSpPr>
                <a:spLocks noChangeShapeType="1"/>
              </p:cNvSpPr>
              <p:nvPr/>
            </p:nvSpPr>
            <p:spPr bwMode="auto">
              <a:xfrm>
                <a:off x="2722" y="2482"/>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60" name="Line 430"/>
              <p:cNvSpPr>
                <a:spLocks noChangeShapeType="1"/>
              </p:cNvSpPr>
              <p:nvPr/>
            </p:nvSpPr>
            <p:spPr bwMode="auto">
              <a:xfrm>
                <a:off x="2724" y="2491"/>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61" name="Line 431"/>
              <p:cNvSpPr>
                <a:spLocks noChangeShapeType="1"/>
              </p:cNvSpPr>
              <p:nvPr/>
            </p:nvSpPr>
            <p:spPr bwMode="auto">
              <a:xfrm>
                <a:off x="2726" y="2499"/>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62" name="Line 432"/>
              <p:cNvSpPr>
                <a:spLocks noChangeShapeType="1"/>
              </p:cNvSpPr>
              <p:nvPr/>
            </p:nvSpPr>
            <p:spPr bwMode="auto">
              <a:xfrm>
                <a:off x="2728" y="2508"/>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63" name="Line 433"/>
              <p:cNvSpPr>
                <a:spLocks noChangeShapeType="1"/>
              </p:cNvSpPr>
              <p:nvPr/>
            </p:nvSpPr>
            <p:spPr bwMode="auto">
              <a:xfrm>
                <a:off x="2731" y="2517"/>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64" name="Line 434"/>
              <p:cNvSpPr>
                <a:spLocks noChangeShapeType="1"/>
              </p:cNvSpPr>
              <p:nvPr/>
            </p:nvSpPr>
            <p:spPr bwMode="auto">
              <a:xfrm>
                <a:off x="2733" y="2525"/>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65" name="Line 435"/>
              <p:cNvSpPr>
                <a:spLocks noChangeShapeType="1"/>
              </p:cNvSpPr>
              <p:nvPr/>
            </p:nvSpPr>
            <p:spPr bwMode="auto">
              <a:xfrm>
                <a:off x="2735" y="2535"/>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66" name="Line 436"/>
              <p:cNvSpPr>
                <a:spLocks noChangeShapeType="1"/>
              </p:cNvSpPr>
              <p:nvPr/>
            </p:nvSpPr>
            <p:spPr bwMode="auto">
              <a:xfrm>
                <a:off x="2737" y="2543"/>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67" name="Line 437"/>
              <p:cNvSpPr>
                <a:spLocks noChangeShapeType="1"/>
              </p:cNvSpPr>
              <p:nvPr/>
            </p:nvSpPr>
            <p:spPr bwMode="auto">
              <a:xfrm>
                <a:off x="2740" y="2553"/>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68" name="Line 438"/>
              <p:cNvSpPr>
                <a:spLocks noChangeShapeType="1"/>
              </p:cNvSpPr>
              <p:nvPr/>
            </p:nvSpPr>
            <p:spPr bwMode="auto">
              <a:xfrm>
                <a:off x="2742" y="2562"/>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69" name="Line 439"/>
              <p:cNvSpPr>
                <a:spLocks noChangeShapeType="1"/>
              </p:cNvSpPr>
              <p:nvPr/>
            </p:nvSpPr>
            <p:spPr bwMode="auto">
              <a:xfrm>
                <a:off x="2744" y="2571"/>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70" name="Line 440"/>
              <p:cNvSpPr>
                <a:spLocks noChangeShapeType="1"/>
              </p:cNvSpPr>
              <p:nvPr/>
            </p:nvSpPr>
            <p:spPr bwMode="auto">
              <a:xfrm>
                <a:off x="2746" y="2580"/>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71" name="Line 441"/>
              <p:cNvSpPr>
                <a:spLocks noChangeShapeType="1"/>
              </p:cNvSpPr>
              <p:nvPr/>
            </p:nvSpPr>
            <p:spPr bwMode="auto">
              <a:xfrm>
                <a:off x="2749" y="2590"/>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72" name="Line 442"/>
              <p:cNvSpPr>
                <a:spLocks noChangeShapeType="1"/>
              </p:cNvSpPr>
              <p:nvPr/>
            </p:nvSpPr>
            <p:spPr bwMode="auto">
              <a:xfrm>
                <a:off x="2751" y="2599"/>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73" name="Line 443"/>
              <p:cNvSpPr>
                <a:spLocks noChangeShapeType="1"/>
              </p:cNvSpPr>
              <p:nvPr/>
            </p:nvSpPr>
            <p:spPr bwMode="auto">
              <a:xfrm>
                <a:off x="2753" y="2608"/>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74" name="Line 444"/>
              <p:cNvSpPr>
                <a:spLocks noChangeShapeType="1"/>
              </p:cNvSpPr>
              <p:nvPr/>
            </p:nvSpPr>
            <p:spPr bwMode="auto">
              <a:xfrm>
                <a:off x="2755" y="2617"/>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75" name="Line 445"/>
              <p:cNvSpPr>
                <a:spLocks noChangeShapeType="1"/>
              </p:cNvSpPr>
              <p:nvPr/>
            </p:nvSpPr>
            <p:spPr bwMode="auto">
              <a:xfrm>
                <a:off x="2757" y="2627"/>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24" name="Line 446"/>
              <p:cNvSpPr>
                <a:spLocks noChangeShapeType="1"/>
              </p:cNvSpPr>
              <p:nvPr/>
            </p:nvSpPr>
            <p:spPr bwMode="auto">
              <a:xfrm>
                <a:off x="2760" y="2637"/>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25" name="Line 447"/>
              <p:cNvSpPr>
                <a:spLocks noChangeShapeType="1"/>
              </p:cNvSpPr>
              <p:nvPr/>
            </p:nvSpPr>
            <p:spPr bwMode="auto">
              <a:xfrm>
                <a:off x="2762" y="2646"/>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29" name="Line 448"/>
              <p:cNvSpPr>
                <a:spLocks noChangeShapeType="1"/>
              </p:cNvSpPr>
              <p:nvPr/>
            </p:nvSpPr>
            <p:spPr bwMode="auto">
              <a:xfrm>
                <a:off x="2764" y="2656"/>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30" name="Line 449"/>
              <p:cNvSpPr>
                <a:spLocks noChangeShapeType="1"/>
              </p:cNvSpPr>
              <p:nvPr/>
            </p:nvSpPr>
            <p:spPr bwMode="auto">
              <a:xfrm>
                <a:off x="2766" y="2665"/>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33" name="Line 450"/>
              <p:cNvSpPr>
                <a:spLocks noChangeShapeType="1"/>
              </p:cNvSpPr>
              <p:nvPr/>
            </p:nvSpPr>
            <p:spPr bwMode="auto">
              <a:xfrm>
                <a:off x="2769" y="2675"/>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36" name="Line 451"/>
              <p:cNvSpPr>
                <a:spLocks noChangeShapeType="1"/>
              </p:cNvSpPr>
              <p:nvPr/>
            </p:nvSpPr>
            <p:spPr bwMode="auto">
              <a:xfrm>
                <a:off x="2771" y="2685"/>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37" name="Line 452"/>
              <p:cNvSpPr>
                <a:spLocks noChangeShapeType="1"/>
              </p:cNvSpPr>
              <p:nvPr/>
            </p:nvSpPr>
            <p:spPr bwMode="auto">
              <a:xfrm>
                <a:off x="2774" y="2694"/>
                <a:ext cx="1"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48" name="Line 453"/>
              <p:cNvSpPr>
                <a:spLocks noChangeShapeType="1"/>
              </p:cNvSpPr>
              <p:nvPr/>
            </p:nvSpPr>
            <p:spPr bwMode="auto">
              <a:xfrm>
                <a:off x="2775" y="2704"/>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50" name="Line 454"/>
              <p:cNvSpPr>
                <a:spLocks noChangeShapeType="1"/>
              </p:cNvSpPr>
              <p:nvPr/>
            </p:nvSpPr>
            <p:spPr bwMode="auto">
              <a:xfrm>
                <a:off x="2778" y="2713"/>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16" name="Line 455"/>
              <p:cNvSpPr>
                <a:spLocks noChangeShapeType="1"/>
              </p:cNvSpPr>
              <p:nvPr/>
            </p:nvSpPr>
            <p:spPr bwMode="auto">
              <a:xfrm>
                <a:off x="2780" y="2723"/>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17" name="Line 456"/>
              <p:cNvSpPr>
                <a:spLocks noChangeShapeType="1"/>
              </p:cNvSpPr>
              <p:nvPr/>
            </p:nvSpPr>
            <p:spPr bwMode="auto">
              <a:xfrm>
                <a:off x="2782" y="2733"/>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18" name="Line 457"/>
              <p:cNvSpPr>
                <a:spLocks noChangeShapeType="1"/>
              </p:cNvSpPr>
              <p:nvPr/>
            </p:nvSpPr>
            <p:spPr bwMode="auto">
              <a:xfrm>
                <a:off x="2785" y="2743"/>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19" name="Line 458"/>
              <p:cNvSpPr>
                <a:spLocks noChangeShapeType="1"/>
              </p:cNvSpPr>
              <p:nvPr/>
            </p:nvSpPr>
            <p:spPr bwMode="auto">
              <a:xfrm>
                <a:off x="2787" y="2752"/>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20" name="Line 459"/>
              <p:cNvSpPr>
                <a:spLocks noChangeShapeType="1"/>
              </p:cNvSpPr>
              <p:nvPr/>
            </p:nvSpPr>
            <p:spPr bwMode="auto">
              <a:xfrm>
                <a:off x="2789" y="2762"/>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21" name="Line 460"/>
              <p:cNvSpPr>
                <a:spLocks noChangeShapeType="1"/>
              </p:cNvSpPr>
              <p:nvPr/>
            </p:nvSpPr>
            <p:spPr bwMode="auto">
              <a:xfrm>
                <a:off x="2791" y="2772"/>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22" name="Line 461"/>
              <p:cNvSpPr>
                <a:spLocks noChangeShapeType="1"/>
              </p:cNvSpPr>
              <p:nvPr/>
            </p:nvSpPr>
            <p:spPr bwMode="auto">
              <a:xfrm>
                <a:off x="2794" y="2781"/>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23" name="Line 462"/>
              <p:cNvSpPr>
                <a:spLocks noChangeShapeType="1"/>
              </p:cNvSpPr>
              <p:nvPr/>
            </p:nvSpPr>
            <p:spPr bwMode="auto">
              <a:xfrm>
                <a:off x="2796" y="2791"/>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24" name="Line 463"/>
              <p:cNvSpPr>
                <a:spLocks noChangeShapeType="1"/>
              </p:cNvSpPr>
              <p:nvPr/>
            </p:nvSpPr>
            <p:spPr bwMode="auto">
              <a:xfrm>
                <a:off x="2798" y="2801"/>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25" name="Line 464"/>
              <p:cNvSpPr>
                <a:spLocks noChangeShapeType="1"/>
              </p:cNvSpPr>
              <p:nvPr/>
            </p:nvSpPr>
            <p:spPr bwMode="auto">
              <a:xfrm>
                <a:off x="2800" y="2810"/>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26" name="Line 465"/>
              <p:cNvSpPr>
                <a:spLocks noChangeShapeType="1"/>
              </p:cNvSpPr>
              <p:nvPr/>
            </p:nvSpPr>
            <p:spPr bwMode="auto">
              <a:xfrm>
                <a:off x="2803" y="2820"/>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27" name="Line 466"/>
              <p:cNvSpPr>
                <a:spLocks noChangeShapeType="1"/>
              </p:cNvSpPr>
              <p:nvPr/>
            </p:nvSpPr>
            <p:spPr bwMode="auto">
              <a:xfrm>
                <a:off x="2805" y="2830"/>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28" name="Line 467"/>
              <p:cNvSpPr>
                <a:spLocks noChangeShapeType="1"/>
              </p:cNvSpPr>
              <p:nvPr/>
            </p:nvSpPr>
            <p:spPr bwMode="auto">
              <a:xfrm>
                <a:off x="2807" y="2839"/>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29" name="Line 468"/>
              <p:cNvSpPr>
                <a:spLocks noChangeShapeType="1"/>
              </p:cNvSpPr>
              <p:nvPr/>
            </p:nvSpPr>
            <p:spPr bwMode="auto">
              <a:xfrm>
                <a:off x="2809" y="2849"/>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30" name="Line 469"/>
              <p:cNvSpPr>
                <a:spLocks noChangeShapeType="1"/>
              </p:cNvSpPr>
              <p:nvPr/>
            </p:nvSpPr>
            <p:spPr bwMode="auto">
              <a:xfrm>
                <a:off x="2811" y="2859"/>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31" name="Line 470"/>
              <p:cNvSpPr>
                <a:spLocks noChangeShapeType="1"/>
              </p:cNvSpPr>
              <p:nvPr/>
            </p:nvSpPr>
            <p:spPr bwMode="auto">
              <a:xfrm>
                <a:off x="2814" y="2868"/>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32" name="Line 471"/>
              <p:cNvSpPr>
                <a:spLocks noChangeShapeType="1"/>
              </p:cNvSpPr>
              <p:nvPr/>
            </p:nvSpPr>
            <p:spPr bwMode="auto">
              <a:xfrm>
                <a:off x="2816" y="2878"/>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33" name="Line 472"/>
              <p:cNvSpPr>
                <a:spLocks noChangeShapeType="1"/>
              </p:cNvSpPr>
              <p:nvPr/>
            </p:nvSpPr>
            <p:spPr bwMode="auto">
              <a:xfrm>
                <a:off x="2818" y="2887"/>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34" name="Line 473"/>
              <p:cNvSpPr>
                <a:spLocks noChangeShapeType="1"/>
              </p:cNvSpPr>
              <p:nvPr/>
            </p:nvSpPr>
            <p:spPr bwMode="auto">
              <a:xfrm>
                <a:off x="2820" y="2896"/>
                <a:ext cx="3"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35" name="Line 474"/>
              <p:cNvSpPr>
                <a:spLocks noChangeShapeType="1"/>
              </p:cNvSpPr>
              <p:nvPr/>
            </p:nvSpPr>
            <p:spPr bwMode="auto">
              <a:xfrm>
                <a:off x="2823" y="2906"/>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36" name="Line 475"/>
              <p:cNvSpPr>
                <a:spLocks noChangeShapeType="1"/>
              </p:cNvSpPr>
              <p:nvPr/>
            </p:nvSpPr>
            <p:spPr bwMode="auto">
              <a:xfrm>
                <a:off x="2825" y="2915"/>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37" name="Line 476"/>
              <p:cNvSpPr>
                <a:spLocks noChangeShapeType="1"/>
              </p:cNvSpPr>
              <p:nvPr/>
            </p:nvSpPr>
            <p:spPr bwMode="auto">
              <a:xfrm>
                <a:off x="2827" y="2924"/>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38" name="Line 477"/>
              <p:cNvSpPr>
                <a:spLocks noChangeShapeType="1"/>
              </p:cNvSpPr>
              <p:nvPr/>
            </p:nvSpPr>
            <p:spPr bwMode="auto">
              <a:xfrm>
                <a:off x="2829" y="2933"/>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39" name="Line 478"/>
              <p:cNvSpPr>
                <a:spLocks noChangeShapeType="1"/>
              </p:cNvSpPr>
              <p:nvPr/>
            </p:nvSpPr>
            <p:spPr bwMode="auto">
              <a:xfrm>
                <a:off x="2831" y="2943"/>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40" name="Line 479"/>
              <p:cNvSpPr>
                <a:spLocks noChangeShapeType="1"/>
              </p:cNvSpPr>
              <p:nvPr/>
            </p:nvSpPr>
            <p:spPr bwMode="auto">
              <a:xfrm>
                <a:off x="2834" y="2951"/>
                <a:ext cx="2" cy="1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41" name="Line 480"/>
              <p:cNvSpPr>
                <a:spLocks noChangeShapeType="1"/>
              </p:cNvSpPr>
              <p:nvPr/>
            </p:nvSpPr>
            <p:spPr bwMode="auto">
              <a:xfrm>
                <a:off x="2836" y="2961"/>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42" name="Line 481"/>
              <p:cNvSpPr>
                <a:spLocks noChangeShapeType="1"/>
              </p:cNvSpPr>
              <p:nvPr/>
            </p:nvSpPr>
            <p:spPr bwMode="auto">
              <a:xfrm>
                <a:off x="2839" y="2969"/>
                <a:ext cx="1"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43" name="Line 482"/>
              <p:cNvSpPr>
                <a:spLocks noChangeShapeType="1"/>
              </p:cNvSpPr>
              <p:nvPr/>
            </p:nvSpPr>
            <p:spPr bwMode="auto">
              <a:xfrm>
                <a:off x="2840" y="2978"/>
                <a:ext cx="3"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44" name="Line 483"/>
              <p:cNvSpPr>
                <a:spLocks noChangeShapeType="1"/>
              </p:cNvSpPr>
              <p:nvPr/>
            </p:nvSpPr>
            <p:spPr bwMode="auto">
              <a:xfrm>
                <a:off x="2843" y="2987"/>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45" name="Line 484"/>
              <p:cNvSpPr>
                <a:spLocks noChangeShapeType="1"/>
              </p:cNvSpPr>
              <p:nvPr/>
            </p:nvSpPr>
            <p:spPr bwMode="auto">
              <a:xfrm>
                <a:off x="2845" y="2996"/>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46" name="Line 485"/>
              <p:cNvSpPr>
                <a:spLocks noChangeShapeType="1"/>
              </p:cNvSpPr>
              <p:nvPr/>
            </p:nvSpPr>
            <p:spPr bwMode="auto">
              <a:xfrm>
                <a:off x="2848" y="3004"/>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47" name="Line 486"/>
              <p:cNvSpPr>
                <a:spLocks noChangeShapeType="1"/>
              </p:cNvSpPr>
              <p:nvPr/>
            </p:nvSpPr>
            <p:spPr bwMode="auto">
              <a:xfrm>
                <a:off x="2850" y="3013"/>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48" name="Line 487"/>
              <p:cNvSpPr>
                <a:spLocks noChangeShapeType="1"/>
              </p:cNvSpPr>
              <p:nvPr/>
            </p:nvSpPr>
            <p:spPr bwMode="auto">
              <a:xfrm>
                <a:off x="2852" y="3022"/>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49" name="Line 488"/>
              <p:cNvSpPr>
                <a:spLocks noChangeShapeType="1"/>
              </p:cNvSpPr>
              <p:nvPr/>
            </p:nvSpPr>
            <p:spPr bwMode="auto">
              <a:xfrm>
                <a:off x="2854" y="3030"/>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50" name="Line 489"/>
              <p:cNvSpPr>
                <a:spLocks noChangeShapeType="1"/>
              </p:cNvSpPr>
              <p:nvPr/>
            </p:nvSpPr>
            <p:spPr bwMode="auto">
              <a:xfrm>
                <a:off x="2857" y="3038"/>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51" name="Line 490"/>
              <p:cNvSpPr>
                <a:spLocks noChangeShapeType="1"/>
              </p:cNvSpPr>
              <p:nvPr/>
            </p:nvSpPr>
            <p:spPr bwMode="auto">
              <a:xfrm>
                <a:off x="2859" y="3046"/>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52" name="Line 491"/>
              <p:cNvSpPr>
                <a:spLocks noChangeShapeType="1"/>
              </p:cNvSpPr>
              <p:nvPr/>
            </p:nvSpPr>
            <p:spPr bwMode="auto">
              <a:xfrm>
                <a:off x="2861" y="3054"/>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53" name="Line 492"/>
              <p:cNvSpPr>
                <a:spLocks noChangeShapeType="1"/>
              </p:cNvSpPr>
              <p:nvPr/>
            </p:nvSpPr>
            <p:spPr bwMode="auto">
              <a:xfrm>
                <a:off x="2863" y="3063"/>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54" name="Line 493"/>
              <p:cNvSpPr>
                <a:spLocks noChangeShapeType="1"/>
              </p:cNvSpPr>
              <p:nvPr/>
            </p:nvSpPr>
            <p:spPr bwMode="auto">
              <a:xfrm>
                <a:off x="2865" y="3071"/>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55" name="Line 494"/>
              <p:cNvSpPr>
                <a:spLocks noChangeShapeType="1"/>
              </p:cNvSpPr>
              <p:nvPr/>
            </p:nvSpPr>
            <p:spPr bwMode="auto">
              <a:xfrm>
                <a:off x="2868" y="3079"/>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56" name="Line 495"/>
              <p:cNvSpPr>
                <a:spLocks noChangeShapeType="1"/>
              </p:cNvSpPr>
              <p:nvPr/>
            </p:nvSpPr>
            <p:spPr bwMode="auto">
              <a:xfrm>
                <a:off x="2870" y="3087"/>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57" name="Line 496"/>
              <p:cNvSpPr>
                <a:spLocks noChangeShapeType="1"/>
              </p:cNvSpPr>
              <p:nvPr/>
            </p:nvSpPr>
            <p:spPr bwMode="auto">
              <a:xfrm>
                <a:off x="2872" y="3094"/>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58" name="Line 497"/>
              <p:cNvSpPr>
                <a:spLocks noChangeShapeType="1"/>
              </p:cNvSpPr>
              <p:nvPr/>
            </p:nvSpPr>
            <p:spPr bwMode="auto">
              <a:xfrm>
                <a:off x="2874" y="3101"/>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59" name="Line 498"/>
              <p:cNvSpPr>
                <a:spLocks noChangeShapeType="1"/>
              </p:cNvSpPr>
              <p:nvPr/>
            </p:nvSpPr>
            <p:spPr bwMode="auto">
              <a:xfrm>
                <a:off x="2877" y="3109"/>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60" name="Line 499"/>
              <p:cNvSpPr>
                <a:spLocks noChangeShapeType="1"/>
              </p:cNvSpPr>
              <p:nvPr/>
            </p:nvSpPr>
            <p:spPr bwMode="auto">
              <a:xfrm>
                <a:off x="2879" y="3116"/>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61" name="Line 500"/>
              <p:cNvSpPr>
                <a:spLocks noChangeShapeType="1"/>
              </p:cNvSpPr>
              <p:nvPr/>
            </p:nvSpPr>
            <p:spPr bwMode="auto">
              <a:xfrm>
                <a:off x="2881" y="3124"/>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62" name="Line 501"/>
              <p:cNvSpPr>
                <a:spLocks noChangeShapeType="1"/>
              </p:cNvSpPr>
              <p:nvPr/>
            </p:nvSpPr>
            <p:spPr bwMode="auto">
              <a:xfrm>
                <a:off x="2883" y="3130"/>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63" name="Line 502"/>
              <p:cNvSpPr>
                <a:spLocks noChangeShapeType="1"/>
              </p:cNvSpPr>
              <p:nvPr/>
            </p:nvSpPr>
            <p:spPr bwMode="auto">
              <a:xfrm>
                <a:off x="2885" y="3138"/>
                <a:ext cx="3"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64" name="Line 503"/>
              <p:cNvSpPr>
                <a:spLocks noChangeShapeType="1"/>
              </p:cNvSpPr>
              <p:nvPr/>
            </p:nvSpPr>
            <p:spPr bwMode="auto">
              <a:xfrm>
                <a:off x="2888" y="3145"/>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65" name="Line 504"/>
              <p:cNvSpPr>
                <a:spLocks noChangeShapeType="1"/>
              </p:cNvSpPr>
              <p:nvPr/>
            </p:nvSpPr>
            <p:spPr bwMode="auto">
              <a:xfrm>
                <a:off x="2890" y="3152"/>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66" name="Line 505"/>
              <p:cNvSpPr>
                <a:spLocks noChangeShapeType="1"/>
              </p:cNvSpPr>
              <p:nvPr/>
            </p:nvSpPr>
            <p:spPr bwMode="auto">
              <a:xfrm>
                <a:off x="2892" y="3158"/>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67" name="Line 506"/>
              <p:cNvSpPr>
                <a:spLocks noChangeShapeType="1"/>
              </p:cNvSpPr>
              <p:nvPr/>
            </p:nvSpPr>
            <p:spPr bwMode="auto">
              <a:xfrm>
                <a:off x="2894" y="3164"/>
                <a:ext cx="3"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68" name="Line 507"/>
              <p:cNvSpPr>
                <a:spLocks noChangeShapeType="1"/>
              </p:cNvSpPr>
              <p:nvPr/>
            </p:nvSpPr>
            <p:spPr bwMode="auto">
              <a:xfrm>
                <a:off x="2897" y="3171"/>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69" name="Line 508"/>
              <p:cNvSpPr>
                <a:spLocks noChangeShapeType="1"/>
              </p:cNvSpPr>
              <p:nvPr/>
            </p:nvSpPr>
            <p:spPr bwMode="auto">
              <a:xfrm>
                <a:off x="2899" y="3177"/>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70" name="Line 509"/>
              <p:cNvSpPr>
                <a:spLocks noChangeShapeType="1"/>
              </p:cNvSpPr>
              <p:nvPr/>
            </p:nvSpPr>
            <p:spPr bwMode="auto">
              <a:xfrm>
                <a:off x="2902" y="3183"/>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71" name="Line 510"/>
              <p:cNvSpPr>
                <a:spLocks noChangeShapeType="1"/>
              </p:cNvSpPr>
              <p:nvPr/>
            </p:nvSpPr>
            <p:spPr bwMode="auto">
              <a:xfrm>
                <a:off x="2904" y="3189"/>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72" name="Line 511"/>
              <p:cNvSpPr>
                <a:spLocks noChangeShapeType="1"/>
              </p:cNvSpPr>
              <p:nvPr/>
            </p:nvSpPr>
            <p:spPr bwMode="auto">
              <a:xfrm>
                <a:off x="2906" y="3195"/>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73" name="Line 512"/>
              <p:cNvSpPr>
                <a:spLocks noChangeShapeType="1"/>
              </p:cNvSpPr>
              <p:nvPr/>
            </p:nvSpPr>
            <p:spPr bwMode="auto">
              <a:xfrm>
                <a:off x="2908" y="3200"/>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74" name="Line 513"/>
              <p:cNvSpPr>
                <a:spLocks noChangeShapeType="1"/>
              </p:cNvSpPr>
              <p:nvPr/>
            </p:nvSpPr>
            <p:spPr bwMode="auto">
              <a:xfrm>
                <a:off x="2910" y="3206"/>
                <a:ext cx="3"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75" name="Line 514"/>
              <p:cNvSpPr>
                <a:spLocks noChangeShapeType="1"/>
              </p:cNvSpPr>
              <p:nvPr/>
            </p:nvSpPr>
            <p:spPr bwMode="auto">
              <a:xfrm>
                <a:off x="2913" y="3211"/>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76" name="Line 515"/>
              <p:cNvSpPr>
                <a:spLocks noChangeShapeType="1"/>
              </p:cNvSpPr>
              <p:nvPr/>
            </p:nvSpPr>
            <p:spPr bwMode="auto">
              <a:xfrm>
                <a:off x="2915" y="3217"/>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77" name="Line 516"/>
              <p:cNvSpPr>
                <a:spLocks noChangeShapeType="1"/>
              </p:cNvSpPr>
              <p:nvPr/>
            </p:nvSpPr>
            <p:spPr bwMode="auto">
              <a:xfrm>
                <a:off x="2917" y="3222"/>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78" name="Line 517"/>
              <p:cNvSpPr>
                <a:spLocks noChangeShapeType="1"/>
              </p:cNvSpPr>
              <p:nvPr/>
            </p:nvSpPr>
            <p:spPr bwMode="auto">
              <a:xfrm>
                <a:off x="2919" y="3227"/>
                <a:ext cx="3"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79" name="Line 518"/>
              <p:cNvSpPr>
                <a:spLocks noChangeShapeType="1"/>
              </p:cNvSpPr>
              <p:nvPr/>
            </p:nvSpPr>
            <p:spPr bwMode="auto">
              <a:xfrm>
                <a:off x="2922" y="3232"/>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80" name="Line 519"/>
              <p:cNvSpPr>
                <a:spLocks noChangeShapeType="1"/>
              </p:cNvSpPr>
              <p:nvPr/>
            </p:nvSpPr>
            <p:spPr bwMode="auto">
              <a:xfrm>
                <a:off x="2924" y="3237"/>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81" name="Line 520"/>
              <p:cNvSpPr>
                <a:spLocks noChangeShapeType="1"/>
              </p:cNvSpPr>
              <p:nvPr/>
            </p:nvSpPr>
            <p:spPr bwMode="auto">
              <a:xfrm>
                <a:off x="2926" y="3241"/>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82" name="Line 521"/>
              <p:cNvSpPr>
                <a:spLocks noChangeShapeType="1"/>
              </p:cNvSpPr>
              <p:nvPr/>
            </p:nvSpPr>
            <p:spPr bwMode="auto">
              <a:xfrm>
                <a:off x="2928" y="3245"/>
                <a:ext cx="3"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83" name="Line 522"/>
              <p:cNvSpPr>
                <a:spLocks noChangeShapeType="1"/>
              </p:cNvSpPr>
              <p:nvPr/>
            </p:nvSpPr>
            <p:spPr bwMode="auto">
              <a:xfrm>
                <a:off x="2931" y="3250"/>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84" name="Line 523"/>
              <p:cNvSpPr>
                <a:spLocks noChangeShapeType="1"/>
              </p:cNvSpPr>
              <p:nvPr/>
            </p:nvSpPr>
            <p:spPr bwMode="auto">
              <a:xfrm>
                <a:off x="2933" y="3254"/>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85" name="Line 524"/>
              <p:cNvSpPr>
                <a:spLocks noChangeShapeType="1"/>
              </p:cNvSpPr>
              <p:nvPr/>
            </p:nvSpPr>
            <p:spPr bwMode="auto">
              <a:xfrm>
                <a:off x="2935" y="3258"/>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86" name="Line 525"/>
              <p:cNvSpPr>
                <a:spLocks noChangeShapeType="1"/>
              </p:cNvSpPr>
              <p:nvPr/>
            </p:nvSpPr>
            <p:spPr bwMode="auto">
              <a:xfrm>
                <a:off x="2937" y="3262"/>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87" name="Line 526"/>
              <p:cNvSpPr>
                <a:spLocks noChangeShapeType="1"/>
              </p:cNvSpPr>
              <p:nvPr/>
            </p:nvSpPr>
            <p:spPr bwMode="auto">
              <a:xfrm>
                <a:off x="2939" y="3265"/>
                <a:ext cx="3"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88" name="Line 527"/>
              <p:cNvSpPr>
                <a:spLocks noChangeShapeType="1"/>
              </p:cNvSpPr>
              <p:nvPr/>
            </p:nvSpPr>
            <p:spPr bwMode="auto">
              <a:xfrm>
                <a:off x="2942" y="3269"/>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89" name="Line 528"/>
              <p:cNvSpPr>
                <a:spLocks noChangeShapeType="1"/>
              </p:cNvSpPr>
              <p:nvPr/>
            </p:nvSpPr>
            <p:spPr bwMode="auto">
              <a:xfrm>
                <a:off x="2944" y="3272"/>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90" name="Line 529"/>
              <p:cNvSpPr>
                <a:spLocks noChangeShapeType="1"/>
              </p:cNvSpPr>
              <p:nvPr/>
            </p:nvSpPr>
            <p:spPr bwMode="auto">
              <a:xfrm>
                <a:off x="2946" y="3275"/>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91" name="Line 530"/>
              <p:cNvSpPr>
                <a:spLocks noChangeShapeType="1"/>
              </p:cNvSpPr>
              <p:nvPr/>
            </p:nvSpPr>
            <p:spPr bwMode="auto">
              <a:xfrm>
                <a:off x="2948" y="3278"/>
                <a:ext cx="3"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92" name="Line 531"/>
              <p:cNvSpPr>
                <a:spLocks noChangeShapeType="1"/>
              </p:cNvSpPr>
              <p:nvPr/>
            </p:nvSpPr>
            <p:spPr bwMode="auto">
              <a:xfrm>
                <a:off x="2951" y="3281"/>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93" name="Line 532"/>
              <p:cNvSpPr>
                <a:spLocks noChangeShapeType="1"/>
              </p:cNvSpPr>
              <p:nvPr/>
            </p:nvSpPr>
            <p:spPr bwMode="auto">
              <a:xfrm>
                <a:off x="2953" y="3284"/>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94" name="Line 533"/>
              <p:cNvSpPr>
                <a:spLocks noChangeShapeType="1"/>
              </p:cNvSpPr>
              <p:nvPr/>
            </p:nvSpPr>
            <p:spPr bwMode="auto">
              <a:xfrm>
                <a:off x="2955" y="3286"/>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95" name="Line 534"/>
              <p:cNvSpPr>
                <a:spLocks noChangeShapeType="1"/>
              </p:cNvSpPr>
              <p:nvPr/>
            </p:nvSpPr>
            <p:spPr bwMode="auto">
              <a:xfrm>
                <a:off x="2957" y="3289"/>
                <a:ext cx="3"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96" name="Line 535"/>
              <p:cNvSpPr>
                <a:spLocks noChangeShapeType="1"/>
              </p:cNvSpPr>
              <p:nvPr/>
            </p:nvSpPr>
            <p:spPr bwMode="auto">
              <a:xfrm>
                <a:off x="2960" y="3291"/>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97" name="Line 536"/>
              <p:cNvSpPr>
                <a:spLocks noChangeShapeType="1"/>
              </p:cNvSpPr>
              <p:nvPr/>
            </p:nvSpPr>
            <p:spPr bwMode="auto">
              <a:xfrm>
                <a:off x="2962" y="3293"/>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98" name="Line 537"/>
              <p:cNvSpPr>
                <a:spLocks noChangeShapeType="1"/>
              </p:cNvSpPr>
              <p:nvPr/>
            </p:nvSpPr>
            <p:spPr bwMode="auto">
              <a:xfrm>
                <a:off x="2964" y="3295"/>
                <a:ext cx="3"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99" name="Line 538"/>
              <p:cNvSpPr>
                <a:spLocks noChangeShapeType="1"/>
              </p:cNvSpPr>
              <p:nvPr/>
            </p:nvSpPr>
            <p:spPr bwMode="auto">
              <a:xfrm>
                <a:off x="2967" y="3296"/>
                <a:ext cx="1"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00" name="Line 539"/>
              <p:cNvSpPr>
                <a:spLocks noChangeShapeType="1"/>
              </p:cNvSpPr>
              <p:nvPr/>
            </p:nvSpPr>
            <p:spPr bwMode="auto">
              <a:xfrm>
                <a:off x="2968" y="3298"/>
                <a:ext cx="3"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01" name="Line 540"/>
              <p:cNvSpPr>
                <a:spLocks noChangeShapeType="1"/>
              </p:cNvSpPr>
              <p:nvPr/>
            </p:nvSpPr>
            <p:spPr bwMode="auto">
              <a:xfrm>
                <a:off x="2971" y="3299"/>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02" name="Line 541"/>
              <p:cNvSpPr>
                <a:spLocks noChangeShapeType="1"/>
              </p:cNvSpPr>
              <p:nvPr/>
            </p:nvSpPr>
            <p:spPr bwMode="auto">
              <a:xfrm>
                <a:off x="2973" y="3300"/>
                <a:ext cx="3"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03" name="Line 542"/>
              <p:cNvSpPr>
                <a:spLocks noChangeShapeType="1"/>
              </p:cNvSpPr>
              <p:nvPr/>
            </p:nvSpPr>
            <p:spPr bwMode="auto">
              <a:xfrm>
                <a:off x="2976" y="3302"/>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04" name="Line 543"/>
              <p:cNvSpPr>
                <a:spLocks noChangeShapeType="1"/>
              </p:cNvSpPr>
              <p:nvPr/>
            </p:nvSpPr>
            <p:spPr bwMode="auto">
              <a:xfrm>
                <a:off x="2978" y="3302"/>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05" name="Line 544"/>
              <p:cNvSpPr>
                <a:spLocks noChangeShapeType="1"/>
              </p:cNvSpPr>
              <p:nvPr/>
            </p:nvSpPr>
            <p:spPr bwMode="auto">
              <a:xfrm>
                <a:off x="2980" y="3303"/>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06" name="Line 545"/>
              <p:cNvSpPr>
                <a:spLocks noChangeShapeType="1"/>
              </p:cNvSpPr>
              <p:nvPr/>
            </p:nvSpPr>
            <p:spPr bwMode="auto">
              <a:xfrm>
                <a:off x="2982" y="3304"/>
                <a:ext cx="3"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07" name="Line 546"/>
              <p:cNvSpPr>
                <a:spLocks noChangeShapeType="1"/>
              </p:cNvSpPr>
              <p:nvPr/>
            </p:nvSpPr>
            <p:spPr bwMode="auto">
              <a:xfrm>
                <a:off x="2985" y="3304"/>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08" name="Line 547"/>
              <p:cNvSpPr>
                <a:spLocks noChangeShapeType="1"/>
              </p:cNvSpPr>
              <p:nvPr/>
            </p:nvSpPr>
            <p:spPr bwMode="auto">
              <a:xfrm>
                <a:off x="2987" y="3304"/>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09" name="Line 548"/>
              <p:cNvSpPr>
                <a:spLocks noChangeShapeType="1"/>
              </p:cNvSpPr>
              <p:nvPr/>
            </p:nvSpPr>
            <p:spPr bwMode="auto">
              <a:xfrm>
                <a:off x="2989" y="3304"/>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10" name="Line 549"/>
              <p:cNvSpPr>
                <a:spLocks noChangeShapeType="1"/>
              </p:cNvSpPr>
              <p:nvPr/>
            </p:nvSpPr>
            <p:spPr bwMode="auto">
              <a:xfrm flipV="1">
                <a:off x="2991" y="3304"/>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11" name="Line 550"/>
              <p:cNvSpPr>
                <a:spLocks noChangeShapeType="1"/>
              </p:cNvSpPr>
              <p:nvPr/>
            </p:nvSpPr>
            <p:spPr bwMode="auto">
              <a:xfrm flipV="1">
                <a:off x="2993" y="3303"/>
                <a:ext cx="3"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12" name="Line 551"/>
              <p:cNvSpPr>
                <a:spLocks noChangeShapeType="1"/>
              </p:cNvSpPr>
              <p:nvPr/>
            </p:nvSpPr>
            <p:spPr bwMode="auto">
              <a:xfrm flipV="1">
                <a:off x="2996" y="3302"/>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13" name="Line 552"/>
              <p:cNvSpPr>
                <a:spLocks noChangeShapeType="1"/>
              </p:cNvSpPr>
              <p:nvPr/>
            </p:nvSpPr>
            <p:spPr bwMode="auto">
              <a:xfrm flipV="1">
                <a:off x="2998" y="3302"/>
                <a:ext cx="2"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14" name="Line 553"/>
              <p:cNvSpPr>
                <a:spLocks noChangeShapeType="1"/>
              </p:cNvSpPr>
              <p:nvPr/>
            </p:nvSpPr>
            <p:spPr bwMode="auto">
              <a:xfrm flipV="1">
                <a:off x="3000" y="3300"/>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15" name="Line 554"/>
              <p:cNvSpPr>
                <a:spLocks noChangeShapeType="1"/>
              </p:cNvSpPr>
              <p:nvPr/>
            </p:nvSpPr>
            <p:spPr bwMode="auto">
              <a:xfrm flipV="1">
                <a:off x="3002" y="3299"/>
                <a:ext cx="3"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16" name="Line 555"/>
              <p:cNvSpPr>
                <a:spLocks noChangeShapeType="1"/>
              </p:cNvSpPr>
              <p:nvPr/>
            </p:nvSpPr>
            <p:spPr bwMode="auto">
              <a:xfrm flipV="1">
                <a:off x="3005" y="3298"/>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17" name="Line 556"/>
              <p:cNvSpPr>
                <a:spLocks noChangeShapeType="1"/>
              </p:cNvSpPr>
              <p:nvPr/>
            </p:nvSpPr>
            <p:spPr bwMode="auto">
              <a:xfrm flipV="1">
                <a:off x="3007" y="3297"/>
                <a:ext cx="2" cy="1"/>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18" name="Line 557"/>
              <p:cNvSpPr>
                <a:spLocks noChangeShapeType="1"/>
              </p:cNvSpPr>
              <p:nvPr/>
            </p:nvSpPr>
            <p:spPr bwMode="auto">
              <a:xfrm flipV="1">
                <a:off x="3009" y="3295"/>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19" name="Line 558"/>
              <p:cNvSpPr>
                <a:spLocks noChangeShapeType="1"/>
              </p:cNvSpPr>
              <p:nvPr/>
            </p:nvSpPr>
            <p:spPr bwMode="auto">
              <a:xfrm flipV="1">
                <a:off x="3011" y="3293"/>
                <a:ext cx="3"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20" name="Line 559"/>
              <p:cNvSpPr>
                <a:spLocks noChangeShapeType="1"/>
              </p:cNvSpPr>
              <p:nvPr/>
            </p:nvSpPr>
            <p:spPr bwMode="auto">
              <a:xfrm flipV="1">
                <a:off x="3014" y="3291"/>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21" name="Line 560"/>
              <p:cNvSpPr>
                <a:spLocks noChangeShapeType="1"/>
              </p:cNvSpPr>
              <p:nvPr/>
            </p:nvSpPr>
            <p:spPr bwMode="auto">
              <a:xfrm flipV="1">
                <a:off x="3016" y="3289"/>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22" name="Line 561"/>
              <p:cNvSpPr>
                <a:spLocks noChangeShapeType="1"/>
              </p:cNvSpPr>
              <p:nvPr/>
            </p:nvSpPr>
            <p:spPr bwMode="auto">
              <a:xfrm flipV="1">
                <a:off x="3018" y="3286"/>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23" name="Line 562"/>
              <p:cNvSpPr>
                <a:spLocks noChangeShapeType="1"/>
              </p:cNvSpPr>
              <p:nvPr/>
            </p:nvSpPr>
            <p:spPr bwMode="auto">
              <a:xfrm flipV="1">
                <a:off x="3020" y="3284"/>
                <a:ext cx="2" cy="2"/>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24" name="Line 563"/>
              <p:cNvSpPr>
                <a:spLocks noChangeShapeType="1"/>
              </p:cNvSpPr>
              <p:nvPr/>
            </p:nvSpPr>
            <p:spPr bwMode="auto">
              <a:xfrm flipV="1">
                <a:off x="3022" y="3281"/>
                <a:ext cx="3"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25" name="Line 564"/>
              <p:cNvSpPr>
                <a:spLocks noChangeShapeType="1"/>
              </p:cNvSpPr>
              <p:nvPr/>
            </p:nvSpPr>
            <p:spPr bwMode="auto">
              <a:xfrm flipV="1">
                <a:off x="3025" y="3278"/>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26" name="Line 565"/>
              <p:cNvSpPr>
                <a:spLocks noChangeShapeType="1"/>
              </p:cNvSpPr>
              <p:nvPr/>
            </p:nvSpPr>
            <p:spPr bwMode="auto">
              <a:xfrm flipV="1">
                <a:off x="3027" y="3275"/>
                <a:ext cx="3"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27" name="Line 566"/>
              <p:cNvSpPr>
                <a:spLocks noChangeShapeType="1"/>
              </p:cNvSpPr>
              <p:nvPr/>
            </p:nvSpPr>
            <p:spPr bwMode="auto">
              <a:xfrm flipV="1">
                <a:off x="3030" y="3272"/>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28" name="Line 567"/>
              <p:cNvSpPr>
                <a:spLocks noChangeShapeType="1"/>
              </p:cNvSpPr>
              <p:nvPr/>
            </p:nvSpPr>
            <p:spPr bwMode="auto">
              <a:xfrm flipV="1">
                <a:off x="3032" y="3269"/>
                <a:ext cx="2"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29" name="Line 568"/>
              <p:cNvSpPr>
                <a:spLocks noChangeShapeType="1"/>
              </p:cNvSpPr>
              <p:nvPr/>
            </p:nvSpPr>
            <p:spPr bwMode="auto">
              <a:xfrm flipV="1">
                <a:off x="3034" y="3265"/>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30" name="Line 569"/>
              <p:cNvSpPr>
                <a:spLocks noChangeShapeType="1"/>
              </p:cNvSpPr>
              <p:nvPr/>
            </p:nvSpPr>
            <p:spPr bwMode="auto">
              <a:xfrm flipV="1">
                <a:off x="3036" y="3262"/>
                <a:ext cx="3" cy="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31" name="Line 570"/>
              <p:cNvSpPr>
                <a:spLocks noChangeShapeType="1"/>
              </p:cNvSpPr>
              <p:nvPr/>
            </p:nvSpPr>
            <p:spPr bwMode="auto">
              <a:xfrm flipV="1">
                <a:off x="3039" y="3258"/>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32" name="Line 571"/>
              <p:cNvSpPr>
                <a:spLocks noChangeShapeType="1"/>
              </p:cNvSpPr>
              <p:nvPr/>
            </p:nvSpPr>
            <p:spPr bwMode="auto">
              <a:xfrm flipV="1">
                <a:off x="3041" y="3254"/>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33" name="Line 572"/>
              <p:cNvSpPr>
                <a:spLocks noChangeShapeType="1"/>
              </p:cNvSpPr>
              <p:nvPr/>
            </p:nvSpPr>
            <p:spPr bwMode="auto">
              <a:xfrm flipV="1">
                <a:off x="3043" y="3250"/>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34" name="Line 573"/>
              <p:cNvSpPr>
                <a:spLocks noChangeShapeType="1"/>
              </p:cNvSpPr>
              <p:nvPr/>
            </p:nvSpPr>
            <p:spPr bwMode="auto">
              <a:xfrm flipV="1">
                <a:off x="3045" y="3245"/>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35" name="Line 574"/>
              <p:cNvSpPr>
                <a:spLocks noChangeShapeType="1"/>
              </p:cNvSpPr>
              <p:nvPr/>
            </p:nvSpPr>
            <p:spPr bwMode="auto">
              <a:xfrm flipV="1">
                <a:off x="3047" y="3241"/>
                <a:ext cx="3"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36" name="Line 575"/>
              <p:cNvSpPr>
                <a:spLocks noChangeShapeType="1"/>
              </p:cNvSpPr>
              <p:nvPr/>
            </p:nvSpPr>
            <p:spPr bwMode="auto">
              <a:xfrm flipV="1">
                <a:off x="3050" y="3237"/>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37" name="Line 576"/>
              <p:cNvSpPr>
                <a:spLocks noChangeShapeType="1"/>
              </p:cNvSpPr>
              <p:nvPr/>
            </p:nvSpPr>
            <p:spPr bwMode="auto">
              <a:xfrm flipV="1">
                <a:off x="3052" y="3232"/>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38" name="Line 577"/>
              <p:cNvSpPr>
                <a:spLocks noChangeShapeType="1"/>
              </p:cNvSpPr>
              <p:nvPr/>
            </p:nvSpPr>
            <p:spPr bwMode="auto">
              <a:xfrm flipV="1">
                <a:off x="3054" y="3227"/>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39" name="Line 578"/>
              <p:cNvSpPr>
                <a:spLocks noChangeShapeType="1"/>
              </p:cNvSpPr>
              <p:nvPr/>
            </p:nvSpPr>
            <p:spPr bwMode="auto">
              <a:xfrm flipV="1">
                <a:off x="3056" y="3222"/>
                <a:ext cx="3"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40" name="Line 579"/>
              <p:cNvSpPr>
                <a:spLocks noChangeShapeType="1"/>
              </p:cNvSpPr>
              <p:nvPr/>
            </p:nvSpPr>
            <p:spPr bwMode="auto">
              <a:xfrm flipV="1">
                <a:off x="3059" y="3217"/>
                <a:ext cx="2" cy="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41" name="Line 580"/>
              <p:cNvSpPr>
                <a:spLocks noChangeShapeType="1"/>
              </p:cNvSpPr>
              <p:nvPr/>
            </p:nvSpPr>
            <p:spPr bwMode="auto">
              <a:xfrm flipV="1">
                <a:off x="3061" y="3211"/>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42" name="Line 581"/>
              <p:cNvSpPr>
                <a:spLocks noChangeShapeType="1"/>
              </p:cNvSpPr>
              <p:nvPr/>
            </p:nvSpPr>
            <p:spPr bwMode="auto">
              <a:xfrm flipV="1">
                <a:off x="3063" y="3207"/>
                <a:ext cx="2" cy="4"/>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43" name="Line 582"/>
              <p:cNvSpPr>
                <a:spLocks noChangeShapeType="1"/>
              </p:cNvSpPr>
              <p:nvPr/>
            </p:nvSpPr>
            <p:spPr bwMode="auto">
              <a:xfrm flipV="1">
                <a:off x="3065" y="3201"/>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44" name="Line 583"/>
              <p:cNvSpPr>
                <a:spLocks noChangeShapeType="1"/>
              </p:cNvSpPr>
              <p:nvPr/>
            </p:nvSpPr>
            <p:spPr bwMode="auto">
              <a:xfrm flipV="1">
                <a:off x="3067" y="3195"/>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45" name="Line 584"/>
              <p:cNvSpPr>
                <a:spLocks noChangeShapeType="1"/>
              </p:cNvSpPr>
              <p:nvPr/>
            </p:nvSpPr>
            <p:spPr bwMode="auto">
              <a:xfrm flipV="1">
                <a:off x="3070" y="3189"/>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46" name="Line 585"/>
              <p:cNvSpPr>
                <a:spLocks noChangeShapeType="1"/>
              </p:cNvSpPr>
              <p:nvPr/>
            </p:nvSpPr>
            <p:spPr bwMode="auto">
              <a:xfrm flipV="1">
                <a:off x="3072" y="3183"/>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47" name="Line 586"/>
              <p:cNvSpPr>
                <a:spLocks noChangeShapeType="1"/>
              </p:cNvSpPr>
              <p:nvPr/>
            </p:nvSpPr>
            <p:spPr bwMode="auto">
              <a:xfrm flipV="1">
                <a:off x="3074" y="3177"/>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48" name="Line 587"/>
              <p:cNvSpPr>
                <a:spLocks noChangeShapeType="1"/>
              </p:cNvSpPr>
              <p:nvPr/>
            </p:nvSpPr>
            <p:spPr bwMode="auto">
              <a:xfrm flipV="1">
                <a:off x="3076" y="3171"/>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49" name="Line 588"/>
              <p:cNvSpPr>
                <a:spLocks noChangeShapeType="1"/>
              </p:cNvSpPr>
              <p:nvPr/>
            </p:nvSpPr>
            <p:spPr bwMode="auto">
              <a:xfrm flipV="1">
                <a:off x="3079" y="3164"/>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50" name="Line 589"/>
              <p:cNvSpPr>
                <a:spLocks noChangeShapeType="1"/>
              </p:cNvSpPr>
              <p:nvPr/>
            </p:nvSpPr>
            <p:spPr bwMode="auto">
              <a:xfrm flipV="1">
                <a:off x="3081" y="3158"/>
                <a:ext cx="3"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51" name="Line 590"/>
              <p:cNvSpPr>
                <a:spLocks noChangeShapeType="1"/>
              </p:cNvSpPr>
              <p:nvPr/>
            </p:nvSpPr>
            <p:spPr bwMode="auto">
              <a:xfrm flipV="1">
                <a:off x="3084" y="3152"/>
                <a:ext cx="1"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52" name="Line 591"/>
              <p:cNvSpPr>
                <a:spLocks noChangeShapeType="1"/>
              </p:cNvSpPr>
              <p:nvPr/>
            </p:nvSpPr>
            <p:spPr bwMode="auto">
              <a:xfrm flipV="1">
                <a:off x="3085" y="3145"/>
                <a:ext cx="3"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53" name="Line 592"/>
              <p:cNvSpPr>
                <a:spLocks noChangeShapeType="1"/>
              </p:cNvSpPr>
              <p:nvPr/>
            </p:nvSpPr>
            <p:spPr bwMode="auto">
              <a:xfrm flipV="1">
                <a:off x="3088" y="3138"/>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54" name="Line 593"/>
              <p:cNvSpPr>
                <a:spLocks noChangeShapeType="1"/>
              </p:cNvSpPr>
              <p:nvPr/>
            </p:nvSpPr>
            <p:spPr bwMode="auto">
              <a:xfrm flipV="1">
                <a:off x="3090" y="3130"/>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55" name="Line 594"/>
              <p:cNvSpPr>
                <a:spLocks noChangeShapeType="1"/>
              </p:cNvSpPr>
              <p:nvPr/>
            </p:nvSpPr>
            <p:spPr bwMode="auto">
              <a:xfrm flipV="1">
                <a:off x="3093" y="3124"/>
                <a:ext cx="2" cy="6"/>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56" name="Line 595"/>
              <p:cNvSpPr>
                <a:spLocks noChangeShapeType="1"/>
              </p:cNvSpPr>
              <p:nvPr/>
            </p:nvSpPr>
            <p:spPr bwMode="auto">
              <a:xfrm flipV="1">
                <a:off x="3095" y="3116"/>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57" name="Line 596"/>
              <p:cNvSpPr>
                <a:spLocks noChangeShapeType="1"/>
              </p:cNvSpPr>
              <p:nvPr/>
            </p:nvSpPr>
            <p:spPr bwMode="auto">
              <a:xfrm flipV="1">
                <a:off x="3097" y="3109"/>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58" name="Line 597"/>
              <p:cNvSpPr>
                <a:spLocks noChangeShapeType="1"/>
              </p:cNvSpPr>
              <p:nvPr/>
            </p:nvSpPr>
            <p:spPr bwMode="auto">
              <a:xfrm flipV="1">
                <a:off x="3099" y="3101"/>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59" name="Line 598"/>
              <p:cNvSpPr>
                <a:spLocks noChangeShapeType="1"/>
              </p:cNvSpPr>
              <p:nvPr/>
            </p:nvSpPr>
            <p:spPr bwMode="auto">
              <a:xfrm flipV="1">
                <a:off x="3101" y="3094"/>
                <a:ext cx="3"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60" name="Line 599"/>
              <p:cNvSpPr>
                <a:spLocks noChangeShapeType="1"/>
              </p:cNvSpPr>
              <p:nvPr/>
            </p:nvSpPr>
            <p:spPr bwMode="auto">
              <a:xfrm flipV="1">
                <a:off x="3104" y="3087"/>
                <a:ext cx="2" cy="7"/>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61" name="Line 600"/>
              <p:cNvSpPr>
                <a:spLocks noChangeShapeType="1"/>
              </p:cNvSpPr>
              <p:nvPr/>
            </p:nvSpPr>
            <p:spPr bwMode="auto">
              <a:xfrm flipV="1">
                <a:off x="3106" y="3079"/>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62" name="Line 601"/>
              <p:cNvSpPr>
                <a:spLocks noChangeShapeType="1"/>
              </p:cNvSpPr>
              <p:nvPr/>
            </p:nvSpPr>
            <p:spPr bwMode="auto">
              <a:xfrm flipV="1">
                <a:off x="3108" y="3071"/>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63" name="Line 602"/>
              <p:cNvSpPr>
                <a:spLocks noChangeShapeType="1"/>
              </p:cNvSpPr>
              <p:nvPr/>
            </p:nvSpPr>
            <p:spPr bwMode="auto">
              <a:xfrm flipV="1">
                <a:off x="3110" y="3063"/>
                <a:ext cx="3"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64" name="Line 603"/>
              <p:cNvSpPr>
                <a:spLocks noChangeShapeType="1"/>
              </p:cNvSpPr>
              <p:nvPr/>
            </p:nvSpPr>
            <p:spPr bwMode="auto">
              <a:xfrm flipV="1">
                <a:off x="3113" y="3055"/>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65" name="Line 604"/>
              <p:cNvSpPr>
                <a:spLocks noChangeShapeType="1"/>
              </p:cNvSpPr>
              <p:nvPr/>
            </p:nvSpPr>
            <p:spPr bwMode="auto">
              <a:xfrm flipV="1">
                <a:off x="3115" y="3046"/>
                <a:ext cx="2" cy="9"/>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66" name="Line 605"/>
              <p:cNvSpPr>
                <a:spLocks noChangeShapeType="1"/>
              </p:cNvSpPr>
              <p:nvPr/>
            </p:nvSpPr>
            <p:spPr bwMode="auto">
              <a:xfrm flipV="1">
                <a:off x="3117" y="3038"/>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67" name="Line 606"/>
              <p:cNvSpPr>
                <a:spLocks noChangeShapeType="1"/>
              </p:cNvSpPr>
              <p:nvPr/>
            </p:nvSpPr>
            <p:spPr bwMode="auto">
              <a:xfrm flipV="1">
                <a:off x="3119" y="3030"/>
                <a:ext cx="2" cy="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6" name="Line 608"/>
            <p:cNvSpPr>
              <a:spLocks noChangeShapeType="1"/>
            </p:cNvSpPr>
            <p:nvPr/>
          </p:nvSpPr>
          <p:spPr bwMode="auto">
            <a:xfrm flipV="1">
              <a:off x="4954588" y="4797426"/>
              <a:ext cx="4762"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609"/>
            <p:cNvSpPr>
              <a:spLocks noChangeShapeType="1"/>
            </p:cNvSpPr>
            <p:nvPr/>
          </p:nvSpPr>
          <p:spPr bwMode="auto">
            <a:xfrm flipV="1">
              <a:off x="4959350" y="4783138"/>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610"/>
            <p:cNvSpPr>
              <a:spLocks noChangeShapeType="1"/>
            </p:cNvSpPr>
            <p:nvPr/>
          </p:nvSpPr>
          <p:spPr bwMode="auto">
            <a:xfrm flipV="1">
              <a:off x="4962525" y="4768851"/>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611"/>
            <p:cNvSpPr>
              <a:spLocks noChangeShapeType="1"/>
            </p:cNvSpPr>
            <p:nvPr/>
          </p:nvSpPr>
          <p:spPr bwMode="auto">
            <a:xfrm flipV="1">
              <a:off x="4965700" y="4756151"/>
              <a:ext cx="3175"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612"/>
            <p:cNvSpPr>
              <a:spLocks noChangeShapeType="1"/>
            </p:cNvSpPr>
            <p:nvPr/>
          </p:nvSpPr>
          <p:spPr bwMode="auto">
            <a:xfrm flipV="1">
              <a:off x="4968875" y="4741863"/>
              <a:ext cx="4762"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613"/>
            <p:cNvSpPr>
              <a:spLocks noChangeShapeType="1"/>
            </p:cNvSpPr>
            <p:nvPr/>
          </p:nvSpPr>
          <p:spPr bwMode="auto">
            <a:xfrm flipV="1">
              <a:off x="4973638" y="4727576"/>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614"/>
            <p:cNvSpPr>
              <a:spLocks noChangeShapeType="1"/>
            </p:cNvSpPr>
            <p:nvPr/>
          </p:nvSpPr>
          <p:spPr bwMode="auto">
            <a:xfrm flipV="1">
              <a:off x="4976813" y="4714876"/>
              <a:ext cx="3175"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615"/>
            <p:cNvSpPr>
              <a:spLocks noChangeShapeType="1"/>
            </p:cNvSpPr>
            <p:nvPr/>
          </p:nvSpPr>
          <p:spPr bwMode="auto">
            <a:xfrm flipV="1">
              <a:off x="4979988" y="4700588"/>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616"/>
            <p:cNvSpPr>
              <a:spLocks noChangeShapeType="1"/>
            </p:cNvSpPr>
            <p:nvPr/>
          </p:nvSpPr>
          <p:spPr bwMode="auto">
            <a:xfrm flipV="1">
              <a:off x="4983163" y="4686301"/>
              <a:ext cx="4762"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617"/>
            <p:cNvSpPr>
              <a:spLocks noChangeShapeType="1"/>
            </p:cNvSpPr>
            <p:nvPr/>
          </p:nvSpPr>
          <p:spPr bwMode="auto">
            <a:xfrm flipV="1">
              <a:off x="4987925" y="4672013"/>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618"/>
            <p:cNvSpPr>
              <a:spLocks noChangeShapeType="1"/>
            </p:cNvSpPr>
            <p:nvPr/>
          </p:nvSpPr>
          <p:spPr bwMode="auto">
            <a:xfrm flipV="1">
              <a:off x="4991100" y="4656138"/>
              <a:ext cx="3175"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619"/>
            <p:cNvSpPr>
              <a:spLocks noChangeShapeType="1"/>
            </p:cNvSpPr>
            <p:nvPr/>
          </p:nvSpPr>
          <p:spPr bwMode="auto">
            <a:xfrm flipV="1">
              <a:off x="4994275" y="4641851"/>
              <a:ext cx="4762"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620"/>
            <p:cNvSpPr>
              <a:spLocks noChangeShapeType="1"/>
            </p:cNvSpPr>
            <p:nvPr/>
          </p:nvSpPr>
          <p:spPr bwMode="auto">
            <a:xfrm flipV="1">
              <a:off x="4999038" y="4627563"/>
              <a:ext cx="1587"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621"/>
            <p:cNvSpPr>
              <a:spLocks noChangeShapeType="1"/>
            </p:cNvSpPr>
            <p:nvPr/>
          </p:nvSpPr>
          <p:spPr bwMode="auto">
            <a:xfrm flipV="1">
              <a:off x="5000625" y="4613276"/>
              <a:ext cx="4762"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622"/>
            <p:cNvSpPr>
              <a:spLocks noChangeShapeType="1"/>
            </p:cNvSpPr>
            <p:nvPr/>
          </p:nvSpPr>
          <p:spPr bwMode="auto">
            <a:xfrm flipV="1">
              <a:off x="5005388" y="4597401"/>
              <a:ext cx="3175"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75" name="Line 623"/>
            <p:cNvSpPr>
              <a:spLocks noChangeShapeType="1"/>
            </p:cNvSpPr>
            <p:nvPr/>
          </p:nvSpPr>
          <p:spPr bwMode="auto">
            <a:xfrm flipV="1">
              <a:off x="5008563" y="4583113"/>
              <a:ext cx="4762"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76" name="Line 624"/>
            <p:cNvSpPr>
              <a:spLocks noChangeShapeType="1"/>
            </p:cNvSpPr>
            <p:nvPr/>
          </p:nvSpPr>
          <p:spPr bwMode="auto">
            <a:xfrm flipV="1">
              <a:off x="5013325" y="4568826"/>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77" name="Line 625"/>
            <p:cNvSpPr>
              <a:spLocks noChangeShapeType="1"/>
            </p:cNvSpPr>
            <p:nvPr/>
          </p:nvSpPr>
          <p:spPr bwMode="auto">
            <a:xfrm flipV="1">
              <a:off x="5016500" y="4552951"/>
              <a:ext cx="3175"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78" name="Line 626"/>
            <p:cNvSpPr>
              <a:spLocks noChangeShapeType="1"/>
            </p:cNvSpPr>
            <p:nvPr/>
          </p:nvSpPr>
          <p:spPr bwMode="auto">
            <a:xfrm flipV="1">
              <a:off x="5019675" y="4538663"/>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79" name="Line 627"/>
            <p:cNvSpPr>
              <a:spLocks noChangeShapeType="1"/>
            </p:cNvSpPr>
            <p:nvPr/>
          </p:nvSpPr>
          <p:spPr bwMode="auto">
            <a:xfrm flipV="1">
              <a:off x="5022850" y="4522788"/>
              <a:ext cx="4762"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80" name="Line 628"/>
            <p:cNvSpPr>
              <a:spLocks noChangeShapeType="1"/>
            </p:cNvSpPr>
            <p:nvPr/>
          </p:nvSpPr>
          <p:spPr bwMode="auto">
            <a:xfrm flipV="1">
              <a:off x="5027613" y="4506913"/>
              <a:ext cx="3175"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82" name="Line 629"/>
            <p:cNvSpPr>
              <a:spLocks noChangeShapeType="1"/>
            </p:cNvSpPr>
            <p:nvPr/>
          </p:nvSpPr>
          <p:spPr bwMode="auto">
            <a:xfrm flipV="1">
              <a:off x="5030788" y="4492626"/>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83" name="Line 630"/>
            <p:cNvSpPr>
              <a:spLocks noChangeShapeType="1"/>
            </p:cNvSpPr>
            <p:nvPr/>
          </p:nvSpPr>
          <p:spPr bwMode="auto">
            <a:xfrm flipV="1">
              <a:off x="5033963" y="4476751"/>
              <a:ext cx="3175"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84" name="Line 631"/>
            <p:cNvSpPr>
              <a:spLocks noChangeShapeType="1"/>
            </p:cNvSpPr>
            <p:nvPr/>
          </p:nvSpPr>
          <p:spPr bwMode="auto">
            <a:xfrm flipV="1">
              <a:off x="5037138" y="4462463"/>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87" name="Line 632"/>
            <p:cNvSpPr>
              <a:spLocks noChangeShapeType="1"/>
            </p:cNvSpPr>
            <p:nvPr/>
          </p:nvSpPr>
          <p:spPr bwMode="auto">
            <a:xfrm flipV="1">
              <a:off x="5040313" y="4446588"/>
              <a:ext cx="4762"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88" name="Line 633"/>
            <p:cNvSpPr>
              <a:spLocks noChangeShapeType="1"/>
            </p:cNvSpPr>
            <p:nvPr/>
          </p:nvSpPr>
          <p:spPr bwMode="auto">
            <a:xfrm flipV="1">
              <a:off x="5045075" y="4430713"/>
              <a:ext cx="3175"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89" name="Line 634"/>
            <p:cNvSpPr>
              <a:spLocks noChangeShapeType="1"/>
            </p:cNvSpPr>
            <p:nvPr/>
          </p:nvSpPr>
          <p:spPr bwMode="auto">
            <a:xfrm flipV="1">
              <a:off x="5048250" y="4416426"/>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91" name="Line 635"/>
            <p:cNvSpPr>
              <a:spLocks noChangeShapeType="1"/>
            </p:cNvSpPr>
            <p:nvPr/>
          </p:nvSpPr>
          <p:spPr bwMode="auto">
            <a:xfrm flipV="1">
              <a:off x="5051425" y="4400551"/>
              <a:ext cx="3175"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92" name="Line 636"/>
            <p:cNvSpPr>
              <a:spLocks noChangeShapeType="1"/>
            </p:cNvSpPr>
            <p:nvPr/>
          </p:nvSpPr>
          <p:spPr bwMode="auto">
            <a:xfrm flipV="1">
              <a:off x="5054600" y="4384676"/>
              <a:ext cx="4762"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93" name="Line 637"/>
            <p:cNvSpPr>
              <a:spLocks noChangeShapeType="1"/>
            </p:cNvSpPr>
            <p:nvPr/>
          </p:nvSpPr>
          <p:spPr bwMode="auto">
            <a:xfrm flipV="1">
              <a:off x="5059363" y="4368801"/>
              <a:ext cx="3175"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94" name="Line 638"/>
            <p:cNvSpPr>
              <a:spLocks noChangeShapeType="1"/>
            </p:cNvSpPr>
            <p:nvPr/>
          </p:nvSpPr>
          <p:spPr bwMode="auto">
            <a:xfrm flipV="1">
              <a:off x="5062538" y="4354513"/>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95" name="Line 639"/>
            <p:cNvSpPr>
              <a:spLocks noChangeShapeType="1"/>
            </p:cNvSpPr>
            <p:nvPr/>
          </p:nvSpPr>
          <p:spPr bwMode="auto">
            <a:xfrm flipV="1">
              <a:off x="5065713" y="4338638"/>
              <a:ext cx="3175"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96" name="Line 640"/>
            <p:cNvSpPr>
              <a:spLocks noChangeShapeType="1"/>
            </p:cNvSpPr>
            <p:nvPr/>
          </p:nvSpPr>
          <p:spPr bwMode="auto">
            <a:xfrm flipV="1">
              <a:off x="5068888" y="4322763"/>
              <a:ext cx="4762"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97" name="Line 641"/>
            <p:cNvSpPr>
              <a:spLocks noChangeShapeType="1"/>
            </p:cNvSpPr>
            <p:nvPr/>
          </p:nvSpPr>
          <p:spPr bwMode="auto">
            <a:xfrm flipV="1">
              <a:off x="5073650" y="4308476"/>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700" name="Line 642"/>
            <p:cNvSpPr>
              <a:spLocks noChangeShapeType="1"/>
            </p:cNvSpPr>
            <p:nvPr/>
          </p:nvSpPr>
          <p:spPr bwMode="auto">
            <a:xfrm flipV="1">
              <a:off x="5076825" y="4292601"/>
              <a:ext cx="3175"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715" name="Line 643"/>
            <p:cNvSpPr>
              <a:spLocks noChangeShapeType="1"/>
            </p:cNvSpPr>
            <p:nvPr/>
          </p:nvSpPr>
          <p:spPr bwMode="auto">
            <a:xfrm flipV="1">
              <a:off x="5080000" y="4276726"/>
              <a:ext cx="3175"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716" name="Line 644"/>
            <p:cNvSpPr>
              <a:spLocks noChangeShapeType="1"/>
            </p:cNvSpPr>
            <p:nvPr/>
          </p:nvSpPr>
          <p:spPr bwMode="auto">
            <a:xfrm flipV="1">
              <a:off x="5083175" y="4262438"/>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717" name="Line 645"/>
            <p:cNvSpPr>
              <a:spLocks noChangeShapeType="1"/>
            </p:cNvSpPr>
            <p:nvPr/>
          </p:nvSpPr>
          <p:spPr bwMode="auto">
            <a:xfrm flipV="1">
              <a:off x="5086350" y="4246563"/>
              <a:ext cx="4762"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718" name="Line 646"/>
            <p:cNvSpPr>
              <a:spLocks noChangeShapeType="1"/>
            </p:cNvSpPr>
            <p:nvPr/>
          </p:nvSpPr>
          <p:spPr bwMode="auto">
            <a:xfrm flipV="1">
              <a:off x="5091113" y="4232276"/>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719" name="Line 647"/>
            <p:cNvSpPr>
              <a:spLocks noChangeShapeType="1"/>
            </p:cNvSpPr>
            <p:nvPr/>
          </p:nvSpPr>
          <p:spPr bwMode="auto">
            <a:xfrm flipV="1">
              <a:off x="5094288" y="4216401"/>
              <a:ext cx="4762"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648"/>
            <p:cNvSpPr>
              <a:spLocks noChangeShapeType="1"/>
            </p:cNvSpPr>
            <p:nvPr/>
          </p:nvSpPr>
          <p:spPr bwMode="auto">
            <a:xfrm flipV="1">
              <a:off x="5099050" y="4202113"/>
              <a:ext cx="1587"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649"/>
            <p:cNvSpPr>
              <a:spLocks noChangeShapeType="1"/>
            </p:cNvSpPr>
            <p:nvPr/>
          </p:nvSpPr>
          <p:spPr bwMode="auto">
            <a:xfrm flipV="1">
              <a:off x="5100638" y="4186238"/>
              <a:ext cx="4762"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650"/>
            <p:cNvSpPr>
              <a:spLocks noChangeShapeType="1"/>
            </p:cNvSpPr>
            <p:nvPr/>
          </p:nvSpPr>
          <p:spPr bwMode="auto">
            <a:xfrm flipV="1">
              <a:off x="5105400" y="4170363"/>
              <a:ext cx="3175"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651"/>
            <p:cNvSpPr>
              <a:spLocks noChangeShapeType="1"/>
            </p:cNvSpPr>
            <p:nvPr/>
          </p:nvSpPr>
          <p:spPr bwMode="auto">
            <a:xfrm flipV="1">
              <a:off x="5108575" y="4154488"/>
              <a:ext cx="4762"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652"/>
            <p:cNvSpPr>
              <a:spLocks noChangeShapeType="1"/>
            </p:cNvSpPr>
            <p:nvPr/>
          </p:nvSpPr>
          <p:spPr bwMode="auto">
            <a:xfrm flipV="1">
              <a:off x="5113338" y="4140201"/>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653"/>
            <p:cNvSpPr>
              <a:spLocks noChangeShapeType="1"/>
            </p:cNvSpPr>
            <p:nvPr/>
          </p:nvSpPr>
          <p:spPr bwMode="auto">
            <a:xfrm flipV="1">
              <a:off x="5116513" y="4125913"/>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654"/>
            <p:cNvSpPr>
              <a:spLocks noChangeShapeType="1"/>
            </p:cNvSpPr>
            <p:nvPr/>
          </p:nvSpPr>
          <p:spPr bwMode="auto">
            <a:xfrm flipV="1">
              <a:off x="5119688" y="4111626"/>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655"/>
            <p:cNvSpPr>
              <a:spLocks noChangeShapeType="1"/>
            </p:cNvSpPr>
            <p:nvPr/>
          </p:nvSpPr>
          <p:spPr bwMode="auto">
            <a:xfrm flipV="1">
              <a:off x="5122863" y="4095751"/>
              <a:ext cx="3175" cy="158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656"/>
            <p:cNvSpPr>
              <a:spLocks noChangeShapeType="1"/>
            </p:cNvSpPr>
            <p:nvPr/>
          </p:nvSpPr>
          <p:spPr bwMode="auto">
            <a:xfrm flipV="1">
              <a:off x="5126038" y="4081463"/>
              <a:ext cx="4762"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657"/>
            <p:cNvSpPr>
              <a:spLocks noChangeShapeType="1"/>
            </p:cNvSpPr>
            <p:nvPr/>
          </p:nvSpPr>
          <p:spPr bwMode="auto">
            <a:xfrm flipV="1">
              <a:off x="5130800" y="4067176"/>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658"/>
            <p:cNvSpPr>
              <a:spLocks noChangeShapeType="1"/>
            </p:cNvSpPr>
            <p:nvPr/>
          </p:nvSpPr>
          <p:spPr bwMode="auto">
            <a:xfrm flipV="1">
              <a:off x="5133975" y="4052888"/>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659"/>
            <p:cNvSpPr>
              <a:spLocks noChangeShapeType="1"/>
            </p:cNvSpPr>
            <p:nvPr/>
          </p:nvSpPr>
          <p:spPr bwMode="auto">
            <a:xfrm flipV="1">
              <a:off x="5137150" y="4038601"/>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660"/>
            <p:cNvSpPr>
              <a:spLocks noChangeShapeType="1"/>
            </p:cNvSpPr>
            <p:nvPr/>
          </p:nvSpPr>
          <p:spPr bwMode="auto">
            <a:xfrm flipV="1">
              <a:off x="5140325" y="4024313"/>
              <a:ext cx="4762"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661"/>
            <p:cNvSpPr>
              <a:spLocks noChangeShapeType="1"/>
            </p:cNvSpPr>
            <p:nvPr/>
          </p:nvSpPr>
          <p:spPr bwMode="auto">
            <a:xfrm flipV="1">
              <a:off x="5145088" y="4010026"/>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662"/>
            <p:cNvSpPr>
              <a:spLocks noChangeShapeType="1"/>
            </p:cNvSpPr>
            <p:nvPr/>
          </p:nvSpPr>
          <p:spPr bwMode="auto">
            <a:xfrm flipV="1">
              <a:off x="5148263" y="3995738"/>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663"/>
            <p:cNvSpPr>
              <a:spLocks noChangeShapeType="1"/>
            </p:cNvSpPr>
            <p:nvPr/>
          </p:nvSpPr>
          <p:spPr bwMode="auto">
            <a:xfrm flipV="1">
              <a:off x="5151438" y="3981451"/>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664"/>
            <p:cNvSpPr>
              <a:spLocks noChangeShapeType="1"/>
            </p:cNvSpPr>
            <p:nvPr/>
          </p:nvSpPr>
          <p:spPr bwMode="auto">
            <a:xfrm flipV="1">
              <a:off x="5154613" y="3967163"/>
              <a:ext cx="4762"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665"/>
            <p:cNvSpPr>
              <a:spLocks noChangeShapeType="1"/>
            </p:cNvSpPr>
            <p:nvPr/>
          </p:nvSpPr>
          <p:spPr bwMode="auto">
            <a:xfrm flipV="1">
              <a:off x="5159375" y="3954463"/>
              <a:ext cx="3175"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666"/>
            <p:cNvSpPr>
              <a:spLocks noChangeShapeType="1"/>
            </p:cNvSpPr>
            <p:nvPr/>
          </p:nvSpPr>
          <p:spPr bwMode="auto">
            <a:xfrm flipV="1">
              <a:off x="5162550" y="3940176"/>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667"/>
            <p:cNvSpPr>
              <a:spLocks noChangeShapeType="1"/>
            </p:cNvSpPr>
            <p:nvPr/>
          </p:nvSpPr>
          <p:spPr bwMode="auto">
            <a:xfrm flipV="1">
              <a:off x="5165725" y="3925888"/>
              <a:ext cx="3175" cy="142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668"/>
            <p:cNvSpPr>
              <a:spLocks noChangeShapeType="1"/>
            </p:cNvSpPr>
            <p:nvPr/>
          </p:nvSpPr>
          <p:spPr bwMode="auto">
            <a:xfrm flipV="1">
              <a:off x="5168900" y="3913188"/>
              <a:ext cx="3175"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669"/>
            <p:cNvSpPr>
              <a:spLocks noChangeShapeType="1"/>
            </p:cNvSpPr>
            <p:nvPr/>
          </p:nvSpPr>
          <p:spPr bwMode="auto">
            <a:xfrm flipV="1">
              <a:off x="5172075" y="3900488"/>
              <a:ext cx="4762"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670"/>
            <p:cNvSpPr>
              <a:spLocks noChangeShapeType="1"/>
            </p:cNvSpPr>
            <p:nvPr/>
          </p:nvSpPr>
          <p:spPr bwMode="auto">
            <a:xfrm flipV="1">
              <a:off x="5176838" y="3887788"/>
              <a:ext cx="3175"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671"/>
            <p:cNvSpPr>
              <a:spLocks noChangeShapeType="1"/>
            </p:cNvSpPr>
            <p:nvPr/>
          </p:nvSpPr>
          <p:spPr bwMode="auto">
            <a:xfrm flipV="1">
              <a:off x="5180013" y="3875088"/>
              <a:ext cx="3175"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672"/>
            <p:cNvSpPr>
              <a:spLocks noChangeShapeType="1"/>
            </p:cNvSpPr>
            <p:nvPr/>
          </p:nvSpPr>
          <p:spPr bwMode="auto">
            <a:xfrm flipV="1">
              <a:off x="5183188" y="3862388"/>
              <a:ext cx="3175"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673"/>
            <p:cNvSpPr>
              <a:spLocks noChangeShapeType="1"/>
            </p:cNvSpPr>
            <p:nvPr/>
          </p:nvSpPr>
          <p:spPr bwMode="auto">
            <a:xfrm flipV="1">
              <a:off x="5186363" y="3849688"/>
              <a:ext cx="4762"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674"/>
            <p:cNvSpPr>
              <a:spLocks noChangeShapeType="1"/>
            </p:cNvSpPr>
            <p:nvPr/>
          </p:nvSpPr>
          <p:spPr bwMode="auto">
            <a:xfrm flipV="1">
              <a:off x="5191125" y="3836988"/>
              <a:ext cx="3175"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675"/>
            <p:cNvSpPr>
              <a:spLocks noChangeShapeType="1"/>
            </p:cNvSpPr>
            <p:nvPr/>
          </p:nvSpPr>
          <p:spPr bwMode="auto">
            <a:xfrm flipV="1">
              <a:off x="5194300" y="3824288"/>
              <a:ext cx="4762"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676"/>
            <p:cNvSpPr>
              <a:spLocks noChangeShapeType="1"/>
            </p:cNvSpPr>
            <p:nvPr/>
          </p:nvSpPr>
          <p:spPr bwMode="auto">
            <a:xfrm flipV="1">
              <a:off x="5199063" y="3811588"/>
              <a:ext cx="3175"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677"/>
            <p:cNvSpPr>
              <a:spLocks noChangeShapeType="1"/>
            </p:cNvSpPr>
            <p:nvPr/>
          </p:nvSpPr>
          <p:spPr bwMode="auto">
            <a:xfrm flipV="1">
              <a:off x="5202238" y="3800476"/>
              <a:ext cx="1587" cy="1111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678"/>
            <p:cNvSpPr>
              <a:spLocks noChangeShapeType="1"/>
            </p:cNvSpPr>
            <p:nvPr/>
          </p:nvSpPr>
          <p:spPr bwMode="auto">
            <a:xfrm flipV="1">
              <a:off x="5203825" y="3787776"/>
              <a:ext cx="4762"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679"/>
            <p:cNvSpPr>
              <a:spLocks noChangeShapeType="1"/>
            </p:cNvSpPr>
            <p:nvPr/>
          </p:nvSpPr>
          <p:spPr bwMode="auto">
            <a:xfrm flipV="1">
              <a:off x="5208588" y="3776663"/>
              <a:ext cx="3175" cy="1111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Line 680"/>
            <p:cNvSpPr>
              <a:spLocks noChangeShapeType="1"/>
            </p:cNvSpPr>
            <p:nvPr/>
          </p:nvSpPr>
          <p:spPr bwMode="auto">
            <a:xfrm flipV="1">
              <a:off x="5211763" y="3763963"/>
              <a:ext cx="4762"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Line 681"/>
            <p:cNvSpPr>
              <a:spLocks noChangeShapeType="1"/>
            </p:cNvSpPr>
            <p:nvPr/>
          </p:nvSpPr>
          <p:spPr bwMode="auto">
            <a:xfrm flipV="1">
              <a:off x="5216525" y="3754438"/>
              <a:ext cx="3175" cy="952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Line 682"/>
            <p:cNvSpPr>
              <a:spLocks noChangeShapeType="1"/>
            </p:cNvSpPr>
            <p:nvPr/>
          </p:nvSpPr>
          <p:spPr bwMode="auto">
            <a:xfrm flipV="1">
              <a:off x="5219700" y="3743326"/>
              <a:ext cx="3175" cy="1111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 name="Line 683"/>
            <p:cNvSpPr>
              <a:spLocks noChangeShapeType="1"/>
            </p:cNvSpPr>
            <p:nvPr/>
          </p:nvSpPr>
          <p:spPr bwMode="auto">
            <a:xfrm flipV="1">
              <a:off x="5222875" y="3730626"/>
              <a:ext cx="3175" cy="1270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Line 684"/>
            <p:cNvSpPr>
              <a:spLocks noChangeShapeType="1"/>
            </p:cNvSpPr>
            <p:nvPr/>
          </p:nvSpPr>
          <p:spPr bwMode="auto">
            <a:xfrm flipV="1">
              <a:off x="5226050" y="3721101"/>
              <a:ext cx="4762" cy="952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Line 685"/>
            <p:cNvSpPr>
              <a:spLocks noChangeShapeType="1"/>
            </p:cNvSpPr>
            <p:nvPr/>
          </p:nvSpPr>
          <p:spPr bwMode="auto">
            <a:xfrm flipV="1">
              <a:off x="5230813" y="3709988"/>
              <a:ext cx="3175" cy="1111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Line 686"/>
            <p:cNvSpPr>
              <a:spLocks noChangeShapeType="1"/>
            </p:cNvSpPr>
            <p:nvPr/>
          </p:nvSpPr>
          <p:spPr bwMode="auto">
            <a:xfrm flipV="1">
              <a:off x="5233988" y="3700463"/>
              <a:ext cx="3175" cy="952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Line 687"/>
            <p:cNvSpPr>
              <a:spLocks noChangeShapeType="1"/>
            </p:cNvSpPr>
            <p:nvPr/>
          </p:nvSpPr>
          <p:spPr bwMode="auto">
            <a:xfrm flipV="1">
              <a:off x="5237163" y="3689351"/>
              <a:ext cx="3175" cy="1111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Line 688"/>
            <p:cNvSpPr>
              <a:spLocks noChangeShapeType="1"/>
            </p:cNvSpPr>
            <p:nvPr/>
          </p:nvSpPr>
          <p:spPr bwMode="auto">
            <a:xfrm flipV="1">
              <a:off x="5240338" y="3679826"/>
              <a:ext cx="3175" cy="952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Line 689"/>
            <p:cNvSpPr>
              <a:spLocks noChangeShapeType="1"/>
            </p:cNvSpPr>
            <p:nvPr/>
          </p:nvSpPr>
          <p:spPr bwMode="auto">
            <a:xfrm flipV="1">
              <a:off x="5243513" y="3670301"/>
              <a:ext cx="4762" cy="952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Line 690"/>
            <p:cNvSpPr>
              <a:spLocks noChangeShapeType="1"/>
            </p:cNvSpPr>
            <p:nvPr/>
          </p:nvSpPr>
          <p:spPr bwMode="auto">
            <a:xfrm flipV="1">
              <a:off x="5248275" y="3660776"/>
              <a:ext cx="3175" cy="952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Line 691"/>
            <p:cNvSpPr>
              <a:spLocks noChangeShapeType="1"/>
            </p:cNvSpPr>
            <p:nvPr/>
          </p:nvSpPr>
          <p:spPr bwMode="auto">
            <a:xfrm flipV="1">
              <a:off x="5251450" y="3651251"/>
              <a:ext cx="3175" cy="952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692"/>
            <p:cNvSpPr>
              <a:spLocks noChangeShapeType="1"/>
            </p:cNvSpPr>
            <p:nvPr/>
          </p:nvSpPr>
          <p:spPr bwMode="auto">
            <a:xfrm flipV="1">
              <a:off x="5254625" y="3643313"/>
              <a:ext cx="3175" cy="793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693"/>
            <p:cNvSpPr>
              <a:spLocks noChangeShapeType="1"/>
            </p:cNvSpPr>
            <p:nvPr/>
          </p:nvSpPr>
          <p:spPr bwMode="auto">
            <a:xfrm flipV="1">
              <a:off x="5257800" y="3633788"/>
              <a:ext cx="4762" cy="952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694"/>
            <p:cNvSpPr>
              <a:spLocks noChangeShapeType="1"/>
            </p:cNvSpPr>
            <p:nvPr/>
          </p:nvSpPr>
          <p:spPr bwMode="auto">
            <a:xfrm flipV="1">
              <a:off x="5262563" y="3625851"/>
              <a:ext cx="3175" cy="793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695"/>
            <p:cNvSpPr>
              <a:spLocks noChangeShapeType="1"/>
            </p:cNvSpPr>
            <p:nvPr/>
          </p:nvSpPr>
          <p:spPr bwMode="auto">
            <a:xfrm flipV="1">
              <a:off x="5265738" y="3616326"/>
              <a:ext cx="3175" cy="952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696"/>
            <p:cNvSpPr>
              <a:spLocks noChangeShapeType="1"/>
            </p:cNvSpPr>
            <p:nvPr/>
          </p:nvSpPr>
          <p:spPr bwMode="auto">
            <a:xfrm flipV="1">
              <a:off x="5268913" y="3608388"/>
              <a:ext cx="3175" cy="793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697"/>
            <p:cNvSpPr>
              <a:spLocks noChangeShapeType="1"/>
            </p:cNvSpPr>
            <p:nvPr/>
          </p:nvSpPr>
          <p:spPr bwMode="auto">
            <a:xfrm flipV="1">
              <a:off x="5272088" y="3600451"/>
              <a:ext cx="4762" cy="793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Line 698"/>
            <p:cNvSpPr>
              <a:spLocks noChangeShapeType="1"/>
            </p:cNvSpPr>
            <p:nvPr/>
          </p:nvSpPr>
          <p:spPr bwMode="auto">
            <a:xfrm flipV="1">
              <a:off x="5276850" y="3592513"/>
              <a:ext cx="3175" cy="793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Line 699"/>
            <p:cNvSpPr>
              <a:spLocks noChangeShapeType="1"/>
            </p:cNvSpPr>
            <p:nvPr/>
          </p:nvSpPr>
          <p:spPr bwMode="auto">
            <a:xfrm flipV="1">
              <a:off x="5280025" y="3584576"/>
              <a:ext cx="3175" cy="793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700"/>
            <p:cNvSpPr>
              <a:spLocks noChangeShapeType="1"/>
            </p:cNvSpPr>
            <p:nvPr/>
          </p:nvSpPr>
          <p:spPr bwMode="auto">
            <a:xfrm flipV="1">
              <a:off x="5283200" y="3578226"/>
              <a:ext cx="3175" cy="635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701"/>
            <p:cNvSpPr>
              <a:spLocks noChangeShapeType="1"/>
            </p:cNvSpPr>
            <p:nvPr/>
          </p:nvSpPr>
          <p:spPr bwMode="auto">
            <a:xfrm flipV="1">
              <a:off x="5286375" y="3571876"/>
              <a:ext cx="3175" cy="635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702"/>
            <p:cNvSpPr>
              <a:spLocks noChangeShapeType="1"/>
            </p:cNvSpPr>
            <p:nvPr/>
          </p:nvSpPr>
          <p:spPr bwMode="auto">
            <a:xfrm flipV="1">
              <a:off x="5289550" y="3563938"/>
              <a:ext cx="4762" cy="793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703"/>
            <p:cNvSpPr>
              <a:spLocks noChangeShapeType="1"/>
            </p:cNvSpPr>
            <p:nvPr/>
          </p:nvSpPr>
          <p:spPr bwMode="auto">
            <a:xfrm flipV="1">
              <a:off x="5294313" y="3557588"/>
              <a:ext cx="3175" cy="635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704"/>
            <p:cNvSpPr>
              <a:spLocks noChangeShapeType="1"/>
            </p:cNvSpPr>
            <p:nvPr/>
          </p:nvSpPr>
          <p:spPr bwMode="auto">
            <a:xfrm flipV="1">
              <a:off x="5297488" y="3551238"/>
              <a:ext cx="4762" cy="635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705"/>
            <p:cNvSpPr>
              <a:spLocks noChangeShapeType="1"/>
            </p:cNvSpPr>
            <p:nvPr/>
          </p:nvSpPr>
          <p:spPr bwMode="auto">
            <a:xfrm flipV="1">
              <a:off x="5302250" y="3546476"/>
              <a:ext cx="3175" cy="476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706"/>
            <p:cNvSpPr>
              <a:spLocks noChangeShapeType="1"/>
            </p:cNvSpPr>
            <p:nvPr/>
          </p:nvSpPr>
          <p:spPr bwMode="auto">
            <a:xfrm flipV="1">
              <a:off x="5305425" y="3540126"/>
              <a:ext cx="3175" cy="635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 name="Line 707"/>
            <p:cNvSpPr>
              <a:spLocks noChangeShapeType="1"/>
            </p:cNvSpPr>
            <p:nvPr/>
          </p:nvSpPr>
          <p:spPr bwMode="auto">
            <a:xfrm flipV="1">
              <a:off x="5308600" y="3533776"/>
              <a:ext cx="3175" cy="635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9" name="Line 708"/>
            <p:cNvSpPr>
              <a:spLocks noChangeShapeType="1"/>
            </p:cNvSpPr>
            <p:nvPr/>
          </p:nvSpPr>
          <p:spPr bwMode="auto">
            <a:xfrm flipV="1">
              <a:off x="5311775" y="3529013"/>
              <a:ext cx="4762" cy="476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709"/>
            <p:cNvSpPr>
              <a:spLocks noChangeShapeType="1"/>
            </p:cNvSpPr>
            <p:nvPr/>
          </p:nvSpPr>
          <p:spPr bwMode="auto">
            <a:xfrm flipV="1">
              <a:off x="5316538" y="3524251"/>
              <a:ext cx="3175" cy="476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Line 710"/>
            <p:cNvSpPr>
              <a:spLocks noChangeShapeType="1"/>
            </p:cNvSpPr>
            <p:nvPr/>
          </p:nvSpPr>
          <p:spPr bwMode="auto">
            <a:xfrm flipV="1">
              <a:off x="5319713" y="3519488"/>
              <a:ext cx="3175" cy="476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Line 711"/>
            <p:cNvSpPr>
              <a:spLocks noChangeShapeType="1"/>
            </p:cNvSpPr>
            <p:nvPr/>
          </p:nvSpPr>
          <p:spPr bwMode="auto">
            <a:xfrm flipV="1">
              <a:off x="5322888" y="3514726"/>
              <a:ext cx="3175" cy="476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Line 712"/>
            <p:cNvSpPr>
              <a:spLocks noChangeShapeType="1"/>
            </p:cNvSpPr>
            <p:nvPr/>
          </p:nvSpPr>
          <p:spPr bwMode="auto">
            <a:xfrm flipV="1">
              <a:off x="5326063" y="3509963"/>
              <a:ext cx="3175" cy="476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7" name="Line 713"/>
            <p:cNvSpPr>
              <a:spLocks noChangeShapeType="1"/>
            </p:cNvSpPr>
            <p:nvPr/>
          </p:nvSpPr>
          <p:spPr bwMode="auto">
            <a:xfrm flipV="1">
              <a:off x="5329238" y="3506788"/>
              <a:ext cx="4762" cy="31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714"/>
            <p:cNvSpPr>
              <a:spLocks noChangeShapeType="1"/>
            </p:cNvSpPr>
            <p:nvPr/>
          </p:nvSpPr>
          <p:spPr bwMode="auto">
            <a:xfrm flipV="1">
              <a:off x="5334000" y="3502026"/>
              <a:ext cx="3175" cy="476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Line 715"/>
            <p:cNvSpPr>
              <a:spLocks noChangeShapeType="1"/>
            </p:cNvSpPr>
            <p:nvPr/>
          </p:nvSpPr>
          <p:spPr bwMode="auto">
            <a:xfrm flipV="1">
              <a:off x="5337175" y="3500438"/>
              <a:ext cx="3175" cy="15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Line 716"/>
            <p:cNvSpPr>
              <a:spLocks noChangeShapeType="1"/>
            </p:cNvSpPr>
            <p:nvPr/>
          </p:nvSpPr>
          <p:spPr bwMode="auto">
            <a:xfrm flipV="1">
              <a:off x="5340350" y="3495676"/>
              <a:ext cx="3175" cy="4763"/>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2" name="Line 717"/>
            <p:cNvSpPr>
              <a:spLocks noChangeShapeType="1"/>
            </p:cNvSpPr>
            <p:nvPr/>
          </p:nvSpPr>
          <p:spPr bwMode="auto">
            <a:xfrm flipV="1">
              <a:off x="5343525" y="3492501"/>
              <a:ext cx="4762" cy="31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 name="Line 718"/>
            <p:cNvSpPr>
              <a:spLocks noChangeShapeType="1"/>
            </p:cNvSpPr>
            <p:nvPr/>
          </p:nvSpPr>
          <p:spPr bwMode="auto">
            <a:xfrm flipV="1">
              <a:off x="5348288" y="3490913"/>
              <a:ext cx="3175" cy="15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 name="Line 719"/>
            <p:cNvSpPr>
              <a:spLocks noChangeShapeType="1"/>
            </p:cNvSpPr>
            <p:nvPr/>
          </p:nvSpPr>
          <p:spPr bwMode="auto">
            <a:xfrm flipV="1">
              <a:off x="5351463" y="3487738"/>
              <a:ext cx="3175" cy="31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5" name="Line 720"/>
            <p:cNvSpPr>
              <a:spLocks noChangeShapeType="1"/>
            </p:cNvSpPr>
            <p:nvPr/>
          </p:nvSpPr>
          <p:spPr bwMode="auto">
            <a:xfrm flipV="1">
              <a:off x="5354638" y="3486151"/>
              <a:ext cx="3175" cy="15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Line 721"/>
            <p:cNvSpPr>
              <a:spLocks noChangeShapeType="1"/>
            </p:cNvSpPr>
            <p:nvPr/>
          </p:nvSpPr>
          <p:spPr bwMode="auto">
            <a:xfrm flipV="1">
              <a:off x="5357813" y="3484563"/>
              <a:ext cx="4762" cy="15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Line 722"/>
            <p:cNvSpPr>
              <a:spLocks noChangeShapeType="1"/>
            </p:cNvSpPr>
            <p:nvPr/>
          </p:nvSpPr>
          <p:spPr bwMode="auto">
            <a:xfrm flipV="1">
              <a:off x="5362575" y="3481388"/>
              <a:ext cx="3175" cy="3175"/>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84" name="Line 723"/>
            <p:cNvSpPr>
              <a:spLocks noChangeShapeType="1"/>
            </p:cNvSpPr>
            <p:nvPr/>
          </p:nvSpPr>
          <p:spPr bwMode="auto">
            <a:xfrm flipV="1">
              <a:off x="5365750" y="3481388"/>
              <a:ext cx="3175"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85" name="Line 724"/>
            <p:cNvSpPr>
              <a:spLocks noChangeShapeType="1"/>
            </p:cNvSpPr>
            <p:nvPr/>
          </p:nvSpPr>
          <p:spPr bwMode="auto">
            <a:xfrm flipV="1">
              <a:off x="5368925" y="3479801"/>
              <a:ext cx="3175" cy="15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86" name="Line 725"/>
            <p:cNvSpPr>
              <a:spLocks noChangeShapeType="1"/>
            </p:cNvSpPr>
            <p:nvPr/>
          </p:nvSpPr>
          <p:spPr bwMode="auto">
            <a:xfrm flipV="1">
              <a:off x="5372100" y="3479801"/>
              <a:ext cx="3175"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88" name="Line 726"/>
            <p:cNvSpPr>
              <a:spLocks noChangeShapeType="1"/>
            </p:cNvSpPr>
            <p:nvPr/>
          </p:nvSpPr>
          <p:spPr bwMode="auto">
            <a:xfrm flipV="1">
              <a:off x="5375275" y="3478213"/>
              <a:ext cx="4762" cy="1588"/>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89" name="Line 727"/>
            <p:cNvSpPr>
              <a:spLocks noChangeShapeType="1"/>
            </p:cNvSpPr>
            <p:nvPr/>
          </p:nvSpPr>
          <p:spPr bwMode="auto">
            <a:xfrm>
              <a:off x="5380038" y="3478213"/>
              <a:ext cx="3175" cy="0"/>
            </a:xfrm>
            <a:prstGeom prst="line">
              <a:avLst/>
            </a:prstGeom>
            <a:noFill/>
            <a:ln w="9">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90" name="Line 728"/>
            <p:cNvSpPr>
              <a:spLocks noChangeShapeType="1"/>
            </p:cNvSpPr>
            <p:nvPr/>
          </p:nvSpPr>
          <p:spPr bwMode="auto">
            <a:xfrm>
              <a:off x="3269457" y="5023011"/>
              <a:ext cx="282575"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91" name="Line 729"/>
            <p:cNvSpPr>
              <a:spLocks noChangeShapeType="1"/>
            </p:cNvSpPr>
            <p:nvPr/>
          </p:nvSpPr>
          <p:spPr bwMode="auto">
            <a:xfrm>
              <a:off x="4594225" y="5029201"/>
              <a:ext cx="287337"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92" name="Line 730"/>
            <p:cNvSpPr>
              <a:spLocks noChangeShapeType="1"/>
            </p:cNvSpPr>
            <p:nvPr/>
          </p:nvSpPr>
          <p:spPr bwMode="auto">
            <a:xfrm>
              <a:off x="3234531" y="4672607"/>
              <a:ext cx="496887"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93" name="Line 731"/>
            <p:cNvSpPr>
              <a:spLocks noChangeShapeType="1"/>
            </p:cNvSpPr>
            <p:nvPr/>
          </p:nvSpPr>
          <p:spPr bwMode="auto">
            <a:xfrm>
              <a:off x="4483100" y="4662488"/>
              <a:ext cx="514350"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94" name="Line 732"/>
            <p:cNvSpPr>
              <a:spLocks noChangeShapeType="1"/>
            </p:cNvSpPr>
            <p:nvPr/>
          </p:nvSpPr>
          <p:spPr bwMode="auto">
            <a:xfrm>
              <a:off x="3125788" y="4324351"/>
              <a:ext cx="655637"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95" name="Line 733"/>
            <p:cNvSpPr>
              <a:spLocks noChangeShapeType="1"/>
            </p:cNvSpPr>
            <p:nvPr/>
          </p:nvSpPr>
          <p:spPr bwMode="auto">
            <a:xfrm>
              <a:off x="4408488" y="4324351"/>
              <a:ext cx="663575"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96" name="Line 734"/>
            <p:cNvSpPr>
              <a:spLocks noChangeShapeType="1"/>
            </p:cNvSpPr>
            <p:nvPr/>
          </p:nvSpPr>
          <p:spPr bwMode="auto">
            <a:xfrm>
              <a:off x="3060700" y="4041776"/>
              <a:ext cx="785812"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97" name="Line 735"/>
            <p:cNvSpPr>
              <a:spLocks noChangeShapeType="1"/>
            </p:cNvSpPr>
            <p:nvPr/>
          </p:nvSpPr>
          <p:spPr bwMode="auto">
            <a:xfrm>
              <a:off x="4346575" y="4037013"/>
              <a:ext cx="0" cy="9525"/>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98" name="Line 736"/>
            <p:cNvSpPr>
              <a:spLocks noChangeShapeType="1"/>
            </p:cNvSpPr>
            <p:nvPr/>
          </p:nvSpPr>
          <p:spPr bwMode="auto">
            <a:xfrm>
              <a:off x="4343400" y="4041776"/>
              <a:ext cx="788987"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99" name="Line 737"/>
            <p:cNvSpPr>
              <a:spLocks noChangeShapeType="1"/>
            </p:cNvSpPr>
            <p:nvPr/>
          </p:nvSpPr>
          <p:spPr bwMode="auto">
            <a:xfrm>
              <a:off x="3009900" y="3811588"/>
              <a:ext cx="892175"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00" name="Line 738"/>
            <p:cNvSpPr>
              <a:spLocks noChangeShapeType="1"/>
            </p:cNvSpPr>
            <p:nvPr/>
          </p:nvSpPr>
          <p:spPr bwMode="auto">
            <a:xfrm>
              <a:off x="4287838" y="3811588"/>
              <a:ext cx="909637"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01" name="Line 739"/>
            <p:cNvSpPr>
              <a:spLocks noChangeShapeType="1"/>
            </p:cNvSpPr>
            <p:nvPr/>
          </p:nvSpPr>
          <p:spPr bwMode="auto">
            <a:xfrm>
              <a:off x="4232275" y="3638551"/>
              <a:ext cx="3175" cy="4763"/>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02" name="Line 740"/>
            <p:cNvSpPr>
              <a:spLocks noChangeShapeType="1"/>
            </p:cNvSpPr>
            <p:nvPr/>
          </p:nvSpPr>
          <p:spPr bwMode="auto">
            <a:xfrm>
              <a:off x="4232275" y="3657601"/>
              <a:ext cx="1016000"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03" name="Line 741"/>
            <p:cNvSpPr>
              <a:spLocks noChangeShapeType="1"/>
            </p:cNvSpPr>
            <p:nvPr/>
          </p:nvSpPr>
          <p:spPr bwMode="auto">
            <a:xfrm>
              <a:off x="4167188" y="3517901"/>
              <a:ext cx="1146175"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04" name="Line 742"/>
            <p:cNvSpPr>
              <a:spLocks noChangeShapeType="1"/>
            </p:cNvSpPr>
            <p:nvPr/>
          </p:nvSpPr>
          <p:spPr bwMode="auto">
            <a:xfrm>
              <a:off x="4138613" y="3486151"/>
              <a:ext cx="1208087"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05" name="Line 743"/>
            <p:cNvSpPr>
              <a:spLocks noChangeShapeType="1"/>
            </p:cNvSpPr>
            <p:nvPr/>
          </p:nvSpPr>
          <p:spPr bwMode="auto">
            <a:xfrm>
              <a:off x="2898775" y="3527426"/>
              <a:ext cx="1117600"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06" name="Line 744"/>
            <p:cNvSpPr>
              <a:spLocks noChangeShapeType="1"/>
            </p:cNvSpPr>
            <p:nvPr/>
          </p:nvSpPr>
          <p:spPr bwMode="auto">
            <a:xfrm>
              <a:off x="2954338" y="3643313"/>
              <a:ext cx="1030287"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07" name="Line 745"/>
            <p:cNvSpPr>
              <a:spLocks noChangeShapeType="1"/>
            </p:cNvSpPr>
            <p:nvPr/>
          </p:nvSpPr>
          <p:spPr bwMode="auto">
            <a:xfrm>
              <a:off x="2862263" y="3486151"/>
              <a:ext cx="1192212" cy="0"/>
            </a:xfrm>
            <a:prstGeom prst="line">
              <a:avLst/>
            </a:prstGeom>
            <a:noFill/>
            <a:ln w="6">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pic>
        <p:nvPicPr>
          <p:cNvPr id="9113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83878" y="4660531"/>
            <a:ext cx="2408914" cy="1656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31" name="ZoneTexte 830"/>
          <p:cNvSpPr txBox="1"/>
          <p:nvPr/>
        </p:nvSpPr>
        <p:spPr>
          <a:xfrm>
            <a:off x="122212" y="6428075"/>
            <a:ext cx="8994615" cy="338554"/>
          </a:xfrm>
          <a:prstGeom prst="rect">
            <a:avLst/>
          </a:prstGeom>
          <a:noFill/>
        </p:spPr>
        <p:txBody>
          <a:bodyPr wrap="square" rtlCol="0">
            <a:spAutoFit/>
          </a:bodyPr>
          <a:lstStyle/>
          <a:p>
            <a:r>
              <a:rPr lang="fr-FR" sz="1600" dirty="0"/>
              <a:t>T. Lis, </a:t>
            </a:r>
            <a:r>
              <a:rPr lang="fr-FR" sz="1600" i="1" dirty="0"/>
              <a:t>Acta </a:t>
            </a:r>
            <a:r>
              <a:rPr lang="fr-FR" sz="1600" i="1" dirty="0" err="1"/>
              <a:t>Cryst</a:t>
            </a:r>
            <a:r>
              <a:rPr lang="fr-FR" sz="1600" i="1" dirty="0"/>
              <a:t>. </a:t>
            </a:r>
            <a:r>
              <a:rPr lang="fr-FR" sz="1600" dirty="0"/>
              <a:t>(1980). B36, </a:t>
            </a:r>
            <a:r>
              <a:rPr lang="fr-FR" sz="1600" dirty="0" smtClean="0"/>
              <a:t>2042 ,  R. </a:t>
            </a:r>
            <a:r>
              <a:rPr lang="fr-FR" sz="1600" dirty="0" err="1" smtClean="0"/>
              <a:t>Sessoli</a:t>
            </a:r>
            <a:r>
              <a:rPr lang="fr-FR" sz="1600" dirty="0" smtClean="0"/>
              <a:t>, D. </a:t>
            </a:r>
            <a:r>
              <a:rPr lang="fr-FR" sz="1600" dirty="0" err="1" smtClean="0"/>
              <a:t>Gatteschi</a:t>
            </a:r>
            <a:r>
              <a:rPr lang="fr-FR" sz="1600" dirty="0" smtClean="0"/>
              <a:t> </a:t>
            </a:r>
            <a:r>
              <a:rPr lang="fr-FR" sz="1600" i="1" dirty="0" smtClean="0"/>
              <a:t>et al. Nature, 1993</a:t>
            </a:r>
            <a:endParaRPr lang="fr-FR" sz="1600" i="1" dirty="0"/>
          </a:p>
        </p:txBody>
      </p:sp>
    </p:spTree>
    <p:extLst>
      <p:ext uri="{BB962C8B-B14F-4D97-AF65-F5344CB8AC3E}">
        <p14:creationId xmlns:p14="http://schemas.microsoft.com/office/powerpoint/2010/main" xmlns="" val="1670450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gd119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42175" y="968375"/>
            <a:ext cx="1185863" cy="118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1" name="Rectangle 2"/>
          <p:cNvSpPr>
            <a:spLocks noChangeArrowheads="1"/>
          </p:cNvSpPr>
          <p:nvPr/>
        </p:nvSpPr>
        <p:spPr bwMode="auto">
          <a:xfrm>
            <a:off x="0" y="15954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fr-FR">
              <a:solidFill>
                <a:srgbClr val="000000"/>
              </a:solidFill>
            </a:endParaRPr>
          </a:p>
        </p:txBody>
      </p:sp>
      <p:sp>
        <p:nvSpPr>
          <p:cNvPr id="78852" name="Text Box 35"/>
          <p:cNvSpPr txBox="1">
            <a:spLocks noChangeArrowheads="1"/>
          </p:cNvSpPr>
          <p:nvPr/>
        </p:nvSpPr>
        <p:spPr bwMode="auto">
          <a:xfrm>
            <a:off x="528638" y="52388"/>
            <a:ext cx="8207375" cy="585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200">
                <a:solidFill>
                  <a:srgbClr val="000000"/>
                </a:solidFill>
                <a:latin typeface="Arial" pitchFamily="34" charset="0"/>
              </a:rPr>
              <a:t>How to Evidence Single Molecule Magnet</a:t>
            </a:r>
          </a:p>
        </p:txBody>
      </p:sp>
      <p:sp>
        <p:nvSpPr>
          <p:cNvPr id="75" name="Rectangle 74"/>
          <p:cNvSpPr/>
          <p:nvPr/>
        </p:nvSpPr>
        <p:spPr>
          <a:xfrm>
            <a:off x="539750" y="174625"/>
            <a:ext cx="8196263" cy="4619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7885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fr-FR">
              <a:solidFill>
                <a:srgbClr val="000000"/>
              </a:solidFill>
            </a:endParaRPr>
          </a:p>
        </p:txBody>
      </p:sp>
      <p:sp>
        <p:nvSpPr>
          <p:cNvPr id="78855"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fr-FR">
              <a:solidFill>
                <a:srgbClr val="000000"/>
              </a:solidFill>
            </a:endParaRPr>
          </a:p>
        </p:txBody>
      </p:sp>
      <p:sp>
        <p:nvSpPr>
          <p:cNvPr id="20" name="Flèche vers le bas 19"/>
          <p:cNvSpPr/>
          <p:nvPr/>
        </p:nvSpPr>
        <p:spPr>
          <a:xfrm rot="10800000">
            <a:off x="7667625" y="939800"/>
            <a:ext cx="334963" cy="1338263"/>
          </a:xfrm>
          <a:prstGeom prst="down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pic>
        <p:nvPicPr>
          <p:cNvPr id="65589" name="Picture 5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02363" y="922338"/>
            <a:ext cx="390525" cy="1365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ZoneTexte 8"/>
          <p:cNvSpPr txBox="1">
            <a:spLocks noChangeArrowheads="1"/>
          </p:cNvSpPr>
          <p:nvPr/>
        </p:nvSpPr>
        <p:spPr bwMode="auto">
          <a:xfrm>
            <a:off x="6116638" y="2330450"/>
            <a:ext cx="51593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3200" b="1" i="1">
                <a:solidFill>
                  <a:srgbClr val="000000"/>
                </a:solidFill>
                <a:cs typeface="Times New Roman" pitchFamily="18" charset="0"/>
              </a:rPr>
              <a:t>H</a:t>
            </a:r>
          </a:p>
        </p:txBody>
      </p:sp>
      <p:grpSp>
        <p:nvGrpSpPr>
          <p:cNvPr id="4" name="Groupe 3"/>
          <p:cNvGrpSpPr>
            <a:grpSpLocks/>
          </p:cNvGrpSpPr>
          <p:nvPr/>
        </p:nvGrpSpPr>
        <p:grpSpPr bwMode="auto">
          <a:xfrm>
            <a:off x="667872" y="3500083"/>
            <a:ext cx="2855913" cy="2351087"/>
            <a:chOff x="1356130" y="2540588"/>
            <a:chExt cx="2100735" cy="1757250"/>
          </a:xfrm>
        </p:grpSpPr>
        <p:pic>
          <p:nvPicPr>
            <p:cNvPr id="78868"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l="6497" t="14273" r="11775" b="9465"/>
            <a:stretch>
              <a:fillRect/>
            </a:stretch>
          </p:blipFill>
          <p:spPr bwMode="auto">
            <a:xfrm>
              <a:off x="1356130" y="2540588"/>
              <a:ext cx="2100735" cy="17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69" name="ZoneTexte 13"/>
            <p:cNvSpPr txBox="1">
              <a:spLocks noChangeArrowheads="1"/>
            </p:cNvSpPr>
            <p:nvPr/>
          </p:nvSpPr>
          <p:spPr bwMode="auto">
            <a:xfrm>
              <a:off x="2406498" y="2688482"/>
              <a:ext cx="57259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solidFill>
                    <a:srgbClr val="000000"/>
                  </a:solidFill>
                  <a:cs typeface="Times New Roman" pitchFamily="18" charset="0"/>
                  <a:sym typeface="Symbol" pitchFamily="18" charset="2"/>
                </a:rPr>
                <a:t>● </a:t>
              </a:r>
              <a:r>
                <a:rPr lang="en-US" sz="1200">
                  <a:solidFill>
                    <a:srgbClr val="000000"/>
                  </a:solidFill>
                  <a:sym typeface="Symbol" pitchFamily="18" charset="2"/>
                </a:rPr>
                <a:t></a:t>
              </a:r>
              <a:r>
                <a:rPr lang="en-US" sz="1200" baseline="-25000">
                  <a:solidFill>
                    <a:srgbClr val="000000"/>
                  </a:solidFill>
                  <a:sym typeface="Symbol" pitchFamily="18" charset="2"/>
                </a:rPr>
                <a:t>M</a:t>
              </a:r>
              <a:r>
                <a:rPr lang="en-US" sz="1200">
                  <a:solidFill>
                    <a:srgbClr val="000000"/>
                  </a:solidFill>
                  <a:sym typeface="Symbol" pitchFamily="18" charset="2"/>
                </a:rPr>
                <a:t>’</a:t>
              </a:r>
              <a:r>
                <a:rPr lang="en-US" sz="1600">
                  <a:solidFill>
                    <a:srgbClr val="000000"/>
                  </a:solidFill>
                  <a:sym typeface="Symbol" pitchFamily="18" charset="2"/>
                </a:rPr>
                <a:t> </a:t>
              </a:r>
            </a:p>
            <a:p>
              <a:pPr eaLnBrk="1" hangingPunct="1"/>
              <a:r>
                <a:rPr lang="en-US" sz="1000">
                  <a:solidFill>
                    <a:srgbClr val="000000"/>
                  </a:solidFill>
                  <a:cs typeface="Times New Roman" pitchFamily="18" charset="0"/>
                  <a:sym typeface="Symbol" pitchFamily="18" charset="2"/>
                </a:rPr>
                <a:t>○ </a:t>
              </a:r>
              <a:r>
                <a:rPr lang="en-US" sz="1200">
                  <a:solidFill>
                    <a:srgbClr val="000000"/>
                  </a:solidFill>
                  <a:sym typeface="Symbol" pitchFamily="18" charset="2"/>
                </a:rPr>
                <a:t></a:t>
              </a:r>
              <a:r>
                <a:rPr lang="en-US" sz="1200" baseline="-25000">
                  <a:solidFill>
                    <a:srgbClr val="000000"/>
                  </a:solidFill>
                  <a:sym typeface="Symbol" pitchFamily="18" charset="2"/>
                </a:rPr>
                <a:t>M</a:t>
              </a:r>
              <a:r>
                <a:rPr lang="en-US" sz="1200">
                  <a:solidFill>
                    <a:srgbClr val="000000"/>
                  </a:solidFill>
                  <a:sym typeface="Symbol" pitchFamily="18" charset="2"/>
                </a:rPr>
                <a:t>’’</a:t>
              </a:r>
              <a:endParaRPr lang="fr-FR" sz="1200">
                <a:solidFill>
                  <a:srgbClr val="000000"/>
                </a:solidFill>
              </a:endParaRPr>
            </a:p>
          </p:txBody>
        </p:sp>
      </p:grpSp>
      <p:grpSp>
        <p:nvGrpSpPr>
          <p:cNvPr id="3" name="Groupe 2"/>
          <p:cNvGrpSpPr/>
          <p:nvPr/>
        </p:nvGrpSpPr>
        <p:grpSpPr>
          <a:xfrm>
            <a:off x="872542" y="3155950"/>
            <a:ext cx="6916737" cy="3330575"/>
            <a:chOff x="872542" y="3155950"/>
            <a:chExt cx="6916737" cy="3330575"/>
          </a:xfrm>
        </p:grpSpPr>
        <p:sp>
          <p:nvSpPr>
            <p:cNvPr id="18" name="ZoneTexte 17"/>
            <p:cNvSpPr txBox="1">
              <a:spLocks noRot="1" noChangeAspect="1" noMove="1" noResize="1" noEditPoints="1" noAdjustHandles="1" noChangeArrowheads="1" noChangeShapeType="1" noTextEdit="1"/>
            </p:cNvSpPr>
            <p:nvPr/>
          </p:nvSpPr>
          <p:spPr bwMode="auto">
            <a:xfrm>
              <a:off x="3371245" y="5658427"/>
              <a:ext cx="2523206" cy="783670"/>
            </a:xfrm>
            <a:prstGeom prst="rect">
              <a:avLst/>
            </a:prstGeom>
            <a:blipFill rotWithShape="1">
              <a:blip r:embed="rId6"/>
              <a:stretch>
                <a:fillRect/>
              </a:stretch>
            </a:blipFill>
          </p:spPr>
          <p:txBody>
            <a:bodyPr/>
            <a:lstStyle/>
            <a:p>
              <a:r>
                <a:rPr lang="fr-FR">
                  <a:noFill/>
                </a:rPr>
                <a:t> </a:t>
              </a:r>
            </a:p>
          </p:txBody>
        </p:sp>
        <p:sp>
          <p:nvSpPr>
            <p:cNvPr id="2" name="ZoneTexte 1"/>
            <p:cNvSpPr txBox="1">
              <a:spLocks noRot="1" noChangeAspect="1" noMove="1" noResize="1" noEditPoints="1" noAdjustHandles="1" noChangeArrowheads="1" noChangeShapeType="1" noTextEdit="1"/>
            </p:cNvSpPr>
            <p:nvPr/>
          </p:nvSpPr>
          <p:spPr bwMode="auto">
            <a:xfrm>
              <a:off x="872542" y="5331150"/>
              <a:ext cx="2311978" cy="1155375"/>
            </a:xfrm>
            <a:prstGeom prst="rect">
              <a:avLst/>
            </a:prstGeom>
            <a:blipFill rotWithShape="1">
              <a:blip r:embed="rId7"/>
              <a:stretch>
                <a:fillRect b="-1587"/>
              </a:stretch>
            </a:blipFill>
          </p:spPr>
          <p:txBody>
            <a:bodyPr/>
            <a:lstStyle/>
            <a:p>
              <a:r>
                <a:rPr lang="fr-FR">
                  <a:noFill/>
                </a:rPr>
                <a:t> </a:t>
              </a:r>
            </a:p>
          </p:txBody>
        </p:sp>
        <p:sp>
          <p:nvSpPr>
            <p:cNvPr id="10" name="Rectangle 9"/>
            <p:cNvSpPr>
              <a:spLocks noRot="1" noChangeAspect="1" noMove="1" noResize="1" noEditPoints="1" noAdjustHandles="1" noChangeArrowheads="1" noChangeShapeType="1" noTextEdit="1"/>
            </p:cNvSpPr>
            <p:nvPr/>
          </p:nvSpPr>
          <p:spPr bwMode="auto">
            <a:xfrm>
              <a:off x="6317464" y="5801925"/>
              <a:ext cx="1428714" cy="646220"/>
            </a:xfrm>
            <a:prstGeom prst="rect">
              <a:avLst/>
            </a:prstGeom>
            <a:blipFill rotWithShape="1">
              <a:blip r:embed="rId8"/>
              <a:stretch>
                <a:fillRect/>
              </a:stretch>
            </a:blipFill>
            <a:ln>
              <a:solidFill>
                <a:srgbClr val="0000FF"/>
              </a:solidFill>
            </a:ln>
          </p:spPr>
          <p:txBody>
            <a:bodyPr/>
            <a:lstStyle/>
            <a:p>
              <a:r>
                <a:rPr lang="fr-FR">
                  <a:noFill/>
                </a:rPr>
                <a:t> </a:t>
              </a:r>
            </a:p>
          </p:txBody>
        </p:sp>
        <p:pic>
          <p:nvPicPr>
            <p:cNvPr id="78867"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913315" y="3155950"/>
              <a:ext cx="2875964" cy="242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0" name="Groupe 29"/>
          <p:cNvGrpSpPr/>
          <p:nvPr/>
        </p:nvGrpSpPr>
        <p:grpSpPr>
          <a:xfrm>
            <a:off x="872542" y="915036"/>
            <a:ext cx="3522118" cy="2229906"/>
            <a:chOff x="945106" y="1079208"/>
            <a:chExt cx="3522118" cy="2229906"/>
          </a:xfrm>
        </p:grpSpPr>
        <mc:AlternateContent xmlns:mc="http://schemas.openxmlformats.org/markup-compatibility/2006">
          <mc:Choice xmlns:a14="http://schemas.microsoft.com/office/drawing/2010/main" xmlns="" Requires="a14">
            <p:sp>
              <p:nvSpPr>
                <p:cNvPr id="31" name="Rectangle 15"/>
                <p:cNvSpPr>
                  <a:spLocks noChangeArrowheads="1"/>
                </p:cNvSpPr>
                <p:nvPr/>
              </p:nvSpPr>
              <p:spPr bwMode="auto">
                <a:xfrm>
                  <a:off x="945106" y="1079208"/>
                  <a:ext cx="3522118" cy="22299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spcAft>
                      <a:spcPts val="1200"/>
                    </a:spcAft>
                  </a:pPr>
                  <a:r>
                    <a:rPr lang="fr-FR" dirty="0" smtClean="0"/>
                    <a:t/>
                  </a:r>
                  <a:r>
                    <a:rPr lang="fr-FR" dirty="0" err="1"/>
                    <a:t>ac</a:t>
                  </a:r>
                  <a:r>
                    <a:rPr lang="fr-FR" dirty="0"/>
                    <a:t/>
                  </a:r>
                  <a:r>
                    <a:rPr lang="fr-FR" dirty="0" err="1"/>
                    <a:t>magnetic</a:t>
                  </a:r>
                  <a:r>
                    <a:rPr lang="fr-FR" dirty="0"/>
                    <a:t/>
                  </a:r>
                  <a:r>
                    <a:rPr lang="fr-FR" dirty="0" err="1" smtClean="0"/>
                    <a:t>field</a:t>
                  </a:r>
                  <a:endParaRPr lang="fr-FR" dirty="0" smtClean="0"/>
                </a:p>
                <a:p>
                  <a:pPr>
                    <a:spcAft>
                      <a:spcPts val="1200"/>
                    </a:spcAft>
                  </a:pPr>
                  <a:r>
                    <a:rPr lang="fr-FR" dirty="0" smtClean="0">
                      <a:sym typeface="Symbol"/>
                    </a:rPr>
                    <a:t/>
                  </a:r>
                  <a:r>
                    <a:rPr lang="fr-FR" sz="2800" dirty="0" smtClean="0">
                      <a:sym typeface="Symbol"/>
                    </a:rPr>
                    <a:t></a:t>
                  </a:r>
                  <a:r>
                    <a:rPr lang="fr-FR" sz="2800" i="1" baseline="-25000" dirty="0" err="1" smtClean="0">
                      <a:sym typeface="Symbol"/>
                    </a:rPr>
                    <a:t>ac</a:t>
                  </a:r>
                  <a:r>
                    <a:rPr lang="fr-FR" sz="2800" dirty="0" smtClean="0">
                      <a:sym typeface="Symbol"/>
                    </a:rPr>
                    <a:t>= </a:t>
                  </a:r>
                  <a:r>
                    <a:rPr lang="fr-FR" sz="2800" dirty="0">
                      <a:sym typeface="Symbol"/>
                    </a:rPr>
                    <a:t> </a:t>
                  </a:r>
                  <a14:m>
                    <m:oMath xmlns:m="http://schemas.openxmlformats.org/officeDocument/2006/math">
                      <m:sSup>
                        <m:sSupPr>
                          <m:ctrlPr>
                            <a:rPr lang="fr-FR" sz="2800" i="1" smtClean="0">
                              <a:latin typeface="Cambria Math"/>
                            </a:rPr>
                          </m:ctrlPr>
                        </m:sSupPr>
                        <m:e>
                          <m:r>
                            <a:rPr lang="fr-FR" sz="2800" i="1" smtClean="0">
                              <a:latin typeface="Cambria Math"/>
                            </a:rPr>
                            <m:t>𝑒</m:t>
                          </m:r>
                        </m:e>
                        <m:sup>
                          <m:r>
                            <a:rPr lang="fr-FR" sz="2800" b="0" i="1" smtClean="0">
                              <a:latin typeface="Cambria Math"/>
                            </a:rPr>
                            <m:t>_</m:t>
                          </m:r>
                          <m:r>
                            <a:rPr lang="fr-FR" sz="2800" b="0" i="1" smtClean="0">
                              <a:latin typeface="Cambria Math"/>
                            </a:rPr>
                            <m:t>𝑖</m:t>
                          </m:r>
                        </m:sup>
                      </m:sSup>
                    </m:oMath>
                  </a14:m>
                  <a:r>
                    <a:rPr lang="fr-FR" sz="2800" baseline="30000" dirty="0" smtClean="0">
                      <a:sym typeface="Symbol"/>
                    </a:rPr>
                    <a:t></a:t>
                  </a:r>
                </a:p>
                <a:p>
                  <a:pPr>
                    <a:spcAft>
                      <a:spcPts val="1200"/>
                    </a:spcAft>
                  </a:pPr>
                  <a:r>
                    <a:rPr lang="fr-FR" sz="2800" dirty="0" smtClean="0">
                      <a:sym typeface="Symbol"/>
                    </a:rPr>
                    <a:t></a:t>
                  </a:r>
                  <a:r>
                    <a:rPr lang="fr-FR" sz="2800" i="1" baseline="-25000" dirty="0" err="1">
                      <a:sym typeface="Symbol"/>
                    </a:rPr>
                    <a:t>ac</a:t>
                  </a:r>
                  <a:r>
                    <a:rPr lang="fr-FR" sz="2800" dirty="0" smtClean="0">
                      <a:sym typeface="Symbol"/>
                    </a:rPr>
                    <a:t>= </a:t>
                  </a:r>
                  <a:r>
                    <a:rPr lang="fr-FR" sz="2800" i="1" dirty="0" smtClean="0">
                      <a:sym typeface="Symbol"/>
                    </a:rPr>
                    <a:t>cos</a:t>
                  </a:r>
                  <a:r>
                    <a:rPr lang="fr-FR" sz="2800" dirty="0" smtClean="0">
                      <a:sym typeface="Symbol"/>
                    </a:rPr>
                    <a:t></a:t>
                  </a:r>
                  <a:r>
                    <a:rPr lang="fr-FR" sz="2800" i="1" dirty="0" smtClean="0">
                      <a:sym typeface="Symbol"/>
                    </a:rPr>
                    <a:t> - i </a:t>
                  </a:r>
                  <a:r>
                    <a:rPr lang="fr-FR" sz="2800" dirty="0" smtClean="0">
                      <a:sym typeface="Symbol"/>
                    </a:rPr>
                    <a:t> </a:t>
                  </a:r>
                  <a:r>
                    <a:rPr lang="fr-FR" sz="2800" i="1" dirty="0" smtClean="0">
                      <a:sym typeface="Symbol"/>
                    </a:rPr>
                    <a:t>sin</a:t>
                  </a:r>
                  <a:r>
                    <a:rPr lang="fr-FR" sz="2800" dirty="0" smtClean="0">
                      <a:sym typeface="Symbol"/>
                    </a:rPr>
                    <a:t></a:t>
                  </a:r>
                  <a:r>
                    <a:rPr lang="fr-FR" sz="2800" i="1" dirty="0" smtClean="0">
                      <a:sym typeface="Symbol"/>
                    </a:rPr>
                    <a:t/>
                  </a:r>
                </a:p>
                <a:p>
                  <a:pPr>
                    <a:spcAft>
                      <a:spcPts val="0"/>
                    </a:spcAft>
                  </a:pPr>
                  <a:r>
                    <a:rPr lang="fr-FR" sz="2800" i="1" dirty="0">
                      <a:sym typeface="Symbol"/>
                    </a:rPr>
                    <a:t/>
                  </a:r>
                  <a:r>
                    <a:rPr lang="fr-FR" sz="2800" i="1" dirty="0" smtClean="0">
                      <a:sym typeface="Symbol"/>
                    </a:rPr>
                    <a:t/>
                  </a:r>
                  <a:r>
                    <a:rPr lang="fr-FR" sz="900" i="1" dirty="0" smtClean="0">
                      <a:sym typeface="Symbol"/>
                    </a:rPr>
                    <a:t/>
                  </a:r>
                  <a:r>
                    <a:rPr lang="fr-FR" sz="2800" dirty="0" smtClean="0">
                      <a:sym typeface="Symbol"/>
                    </a:rPr>
                    <a:t>’              ’’</a:t>
                  </a:r>
                  <a:endParaRPr lang="fr-FR" sz="2800" baseline="30000" dirty="0"/>
                </a:p>
              </p:txBody>
            </p:sp>
          </mc:Choice>
          <mc:Fallback>
            <p:sp>
              <p:nvSpPr>
                <p:cNvPr id="31" name="Rectangle 15"/>
                <p:cNvSpPr>
                  <a:spLocks noRot="1" noChangeAspect="1" noMove="1" noResize="1" noEditPoints="1" noAdjustHandles="1" noChangeArrowheads="1" noChangeShapeType="1" noTextEdit="1"/>
                </p:cNvSpPr>
                <p:nvPr/>
              </p:nvSpPr>
              <p:spPr bwMode="auto">
                <a:xfrm>
                  <a:off x="945106" y="1079208"/>
                  <a:ext cx="3522118" cy="2229906"/>
                </a:xfrm>
                <a:prstGeom prst="rect">
                  <a:avLst/>
                </a:prstGeom>
                <a:blipFill rotWithShape="1">
                  <a:blip r:embed="rId10"/>
                  <a:stretch>
                    <a:fillRect l="-3460" t="-2186" b="-6831"/>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noFill/>
                    </a:rPr>
                    <a:t> </a:t>
                  </a:r>
                </a:p>
              </p:txBody>
            </p:sp>
          </mc:Fallback>
        </mc:AlternateContent>
        <p:sp>
          <p:nvSpPr>
            <p:cNvPr id="32" name="Accolade fermante 31"/>
            <p:cNvSpPr/>
            <p:nvPr/>
          </p:nvSpPr>
          <p:spPr>
            <a:xfrm rot="5400000">
              <a:off x="2158614" y="2370806"/>
              <a:ext cx="232129" cy="91082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solidFill>
                  <a:srgbClr val="FF0000"/>
                </a:solidFill>
              </a:endParaRPr>
            </a:p>
          </p:txBody>
        </p:sp>
        <p:sp>
          <p:nvSpPr>
            <p:cNvPr id="33" name="Accolade fermante 32"/>
            <p:cNvSpPr/>
            <p:nvPr/>
          </p:nvSpPr>
          <p:spPr>
            <a:xfrm rot="5400000">
              <a:off x="3666831" y="2320649"/>
              <a:ext cx="232129" cy="91082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0000"/>
                </a:solidFill>
              </a:endParaRPr>
            </a:p>
          </p:txBody>
        </p:sp>
      </p:grpSp>
    </p:spTree>
    <p:extLst>
      <p:ext uri="{BB962C8B-B14F-4D97-AF65-F5344CB8AC3E}">
        <p14:creationId xmlns:p14="http://schemas.microsoft.com/office/powerpoint/2010/main" xmlns="" val="114989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0"/>
                                  </p:stCondLst>
                                  <p:childTnLst>
                                    <p:set>
                                      <p:cBhvr>
                                        <p:cTn id="11" dur="1" fill="hold">
                                          <p:stCondLst>
                                            <p:cond delay="499"/>
                                          </p:stCondLst>
                                        </p:cTn>
                                        <p:tgtEl>
                                          <p:spTgt spid="6558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8" presetClass="emph" presetSubtype="0" repeatCount="indefinite" autoRev="1" fill="remove" grpId="0" nodeType="withEffect">
                                  <p:stCondLst>
                                    <p:cond delay="0"/>
                                  </p:stCondLst>
                                  <p:childTnLst>
                                    <p:animRot by="10800000">
                                      <p:cBhvr>
                                        <p:cTn id="19" dur="3000" fill="hold"/>
                                        <p:tgtEl>
                                          <p:spTgt spid="20"/>
                                        </p:tgtEl>
                                        <p:attrNameLst>
                                          <p:attrName>r</p:attrName>
                                        </p:attrNameLst>
                                      </p:cBhvr>
                                    </p:animRot>
                                  </p:childTnLst>
                                </p:cTn>
                              </p:par>
                              <p:par>
                                <p:cTn id="20" presetID="8" presetClass="emph" presetSubtype="0" repeatCount="indefinite" autoRev="1" fill="remove" nodeType="withEffect">
                                  <p:stCondLst>
                                    <p:cond delay="0"/>
                                  </p:stCondLst>
                                  <p:childTnLst>
                                    <p:animRot by="10800000">
                                      <p:cBhvr>
                                        <p:cTn id="21" dur="750" fill="hold"/>
                                        <p:tgtEl>
                                          <p:spTgt spid="6558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9"/>
                                          </p:stCondLst>
                                        </p:cTn>
                                        <p:tgtEl>
                                          <p:spTgt spid="4"/>
                                        </p:tgtEl>
                                        <p:attrNameLst>
                                          <p:attrName>style.visibility</p:attrName>
                                        </p:attrNameLst>
                                      </p:cBhvr>
                                      <p:to>
                                        <p:strVal val="visible"/>
                                      </p:to>
                                    </p:set>
                                  </p:childTnLst>
                                </p:cTn>
                              </p:par>
                            </p:childTnLst>
                          </p:cTn>
                        </p:par>
                        <p:par>
                          <p:cTn id="26" fill="hold">
                            <p:stCondLst>
                              <p:cond delay="10"/>
                            </p:stCondLst>
                            <p:childTnLst>
                              <p:par>
                                <p:cTn id="27" presetID="1"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9" grpId="0"/>
    </p:bld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7845</TotalTime>
  <Words>1270</Words>
  <Application>Microsoft Office PowerPoint</Application>
  <PresentationFormat>On-screen Show (4:3)</PresentationFormat>
  <Paragraphs>337</Paragraphs>
  <Slides>36</Slides>
  <Notes>19</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36</vt:i4>
      </vt:variant>
    </vt:vector>
  </HeadingPairs>
  <TitlesOfParts>
    <vt:vector size="43" baseType="lpstr">
      <vt:lpstr>Modèle par défaut</vt:lpstr>
      <vt:lpstr>7_Modèle par défaut</vt:lpstr>
      <vt:lpstr>8_Modèle par défaut</vt:lpstr>
      <vt:lpstr>3_Modèle par défaut</vt:lpstr>
      <vt:lpstr>9_Modèle par défaut</vt:lpstr>
      <vt:lpstr>10_Modèle par défaut</vt:lpstr>
      <vt:lpstr>CS ChemDraw Drawing</vt:lpstr>
      <vt:lpstr>About OMICS Group</vt:lpstr>
      <vt:lpstr>About OMICS Group Conferences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Let Us Meet Again</vt:lpstr>
    </vt:vector>
  </TitlesOfParts>
  <Company>Université de Rennes 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Ouahab Lahcène</dc:creator>
  <cp:lastModifiedBy>swetha-g</cp:lastModifiedBy>
  <cp:revision>1029</cp:revision>
  <dcterms:created xsi:type="dcterms:W3CDTF">2001-07-26T07:07:18Z</dcterms:created>
  <dcterms:modified xsi:type="dcterms:W3CDTF">2014-11-17T14:38:42Z</dcterms:modified>
</cp:coreProperties>
</file>