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47"/>
  </p:notesMasterIdLst>
  <p:handoutMasterIdLst>
    <p:handoutMasterId r:id="rId48"/>
  </p:handoutMasterIdLst>
  <p:sldIdLst>
    <p:sldId id="589" r:id="rId2"/>
    <p:sldId id="665" r:id="rId3"/>
    <p:sldId id="346" r:id="rId4"/>
    <p:sldId id="359" r:id="rId5"/>
    <p:sldId id="661" r:id="rId6"/>
    <p:sldId id="360" r:id="rId7"/>
    <p:sldId id="611" r:id="rId8"/>
    <p:sldId id="597" r:id="rId9"/>
    <p:sldId id="613" r:id="rId10"/>
    <p:sldId id="614" r:id="rId11"/>
    <p:sldId id="617" r:id="rId12"/>
    <p:sldId id="623" r:id="rId13"/>
    <p:sldId id="659" r:id="rId14"/>
    <p:sldId id="618" r:id="rId15"/>
    <p:sldId id="619" r:id="rId16"/>
    <p:sldId id="620" r:id="rId17"/>
    <p:sldId id="666" r:id="rId18"/>
    <p:sldId id="621" r:id="rId19"/>
    <p:sldId id="667" r:id="rId20"/>
    <p:sldId id="622" r:id="rId21"/>
    <p:sldId id="668" r:id="rId22"/>
    <p:sldId id="669" r:id="rId23"/>
    <p:sldId id="670" r:id="rId24"/>
    <p:sldId id="671" r:id="rId25"/>
    <p:sldId id="672" r:id="rId26"/>
    <p:sldId id="635" r:id="rId27"/>
    <p:sldId id="662" r:id="rId28"/>
    <p:sldId id="673" r:id="rId29"/>
    <p:sldId id="636" r:id="rId30"/>
    <p:sldId id="674" r:id="rId31"/>
    <p:sldId id="663" r:id="rId32"/>
    <p:sldId id="675" r:id="rId33"/>
    <p:sldId id="676" r:id="rId34"/>
    <p:sldId id="664" r:id="rId35"/>
    <p:sldId id="677" r:id="rId36"/>
    <p:sldId id="678" r:id="rId37"/>
    <p:sldId id="679" r:id="rId38"/>
    <p:sldId id="680" r:id="rId39"/>
    <p:sldId id="682" r:id="rId40"/>
    <p:sldId id="683" r:id="rId41"/>
    <p:sldId id="649" r:id="rId42"/>
    <p:sldId id="685" r:id="rId43"/>
    <p:sldId id="650" r:id="rId44"/>
    <p:sldId id="684" r:id="rId45"/>
    <p:sldId id="588" r:id="rId46"/>
  </p:sldIdLst>
  <p:sldSz cx="9144000" cy="6858000" type="screen4x3"/>
  <p:notesSz cx="6662738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CC"/>
    <a:srgbClr val="800000"/>
    <a:srgbClr val="0000FF"/>
    <a:srgbClr val="1D1D75"/>
    <a:srgbClr val="990000"/>
    <a:srgbClr val="D60093"/>
    <a:srgbClr val="00CCFF"/>
    <a:srgbClr val="6810B0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103" autoAdjust="0"/>
    <p:restoredTop sz="93310" autoAdjust="0"/>
  </p:normalViewPr>
  <p:slideViewPr>
    <p:cSldViewPr>
      <p:cViewPr>
        <p:scale>
          <a:sx n="64" d="100"/>
          <a:sy n="64" d="100"/>
        </p:scale>
        <p:origin x="-133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3493B-44B3-422A-9A48-B77D2E47D368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05254-B317-48C8-8C6F-B84630F82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0BFCE-6488-428F-A3D9-9D84C7344674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05350"/>
            <a:ext cx="533019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F5217-866E-45BE-897A-151C6DCC1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563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F5217-866E-45BE-897A-151C6DCC180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.wikipedia.org/" TargetMode="External"/><Relationship Id="rId2" Type="http://schemas.openxmlformats.org/officeDocument/2006/relationships/hyperlink" Target="http://www.dti.gov.uk/quality/tqm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648200" y="5334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Wel-Come</a:t>
            </a:r>
            <a:endParaRPr lang="en-US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5791200"/>
          </a:xfrm>
        </p:spPr>
        <p:txBody>
          <a:bodyPr>
            <a:normAutofit/>
          </a:bodyPr>
          <a:lstStyle/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endParaRPr lang="en-US" sz="28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" indent="-53975" algn="just" eaLnBrk="1" hangingPunct="1">
              <a:lnSpc>
                <a:spcPct val="90000"/>
              </a:lnSpc>
              <a:buClr>
                <a:srgbClr val="008000"/>
              </a:buClr>
              <a:buNone/>
              <a:tabLst>
                <a:tab pos="461963" algn="l"/>
              </a:tabLst>
            </a:pP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066800"/>
            <a:ext cx="8610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TQM is a method in  which there is a combination of quality and management tools aimed at increasing business and reducing losses due to wasteful practices.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The simple objective of TQM is “Do the right things,  right the first time, every time.”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81000"/>
            <a:ext cx="8686800" cy="6477000"/>
          </a:xfrm>
        </p:spPr>
        <p:txBody>
          <a:bodyPr>
            <a:normAutofit/>
          </a:bodyPr>
          <a:lstStyle/>
          <a:p>
            <a:pPr marL="53975" indent="-53975" algn="just">
              <a:spcBef>
                <a:spcPts val="1200"/>
              </a:spcBef>
              <a:spcAft>
                <a:spcPts val="1200"/>
              </a:spcAft>
              <a:buNone/>
              <a:tabLst>
                <a:tab pos="461963" algn="l"/>
              </a:tabLst>
            </a:pPr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41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TQM beliefs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Customer satisfaction.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Everyone is an customer.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Quality improvement must be continuous.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Analysis of the processes.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A skilled use of analytical tools 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Visible, consistent and enabling leadership.</a:t>
            </a:r>
          </a:p>
          <a:p>
            <a:pPr marL="53975" indent="-53975" algn="just" eaLnBrk="1" hangingPunct="1">
              <a:lnSpc>
                <a:spcPct val="90000"/>
              </a:lnSpc>
              <a:buClr>
                <a:srgbClr val="008000"/>
              </a:buClr>
              <a:buNone/>
              <a:tabLst>
                <a:tab pos="461963" algn="l"/>
              </a:tabLst>
            </a:pP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686800" cy="6629400"/>
          </a:xfrm>
        </p:spPr>
        <p:txBody>
          <a:bodyPr>
            <a:normAutofit fontScale="92500" lnSpcReduction="10000"/>
          </a:bodyPr>
          <a:lstStyle/>
          <a:p>
            <a:pPr marL="53975" indent="-53975" algn="just">
              <a:spcBef>
                <a:spcPts val="1200"/>
              </a:spcBef>
              <a:spcAft>
                <a:spcPts val="1200"/>
              </a:spcAft>
              <a:buNone/>
              <a:tabLst>
                <a:tab pos="461963" algn="l"/>
              </a:tabLst>
            </a:pPr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35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Elements of TQM</a:t>
            </a:r>
          </a:p>
          <a:p>
            <a:pPr marL="571500" indent="-571500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Foundation:- </a:t>
            </a:r>
          </a:p>
          <a:p>
            <a:pPr marL="571500" indent="-571500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Ethics, Integrity and Trust</a:t>
            </a:r>
          </a:p>
          <a:p>
            <a:pPr marL="571500" indent="-571500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Building Bricks:-</a:t>
            </a:r>
          </a:p>
          <a:p>
            <a:pPr marL="571500" indent="-571500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Training, Teamwork and  Leadership</a:t>
            </a:r>
          </a:p>
          <a:p>
            <a:pPr marL="571500" indent="-571500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Binding Mortar:-</a:t>
            </a:r>
          </a:p>
          <a:p>
            <a:pPr marL="571500" indent="-571500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Communication</a:t>
            </a:r>
          </a:p>
          <a:p>
            <a:pPr marL="571500" indent="-571500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Roof:-</a:t>
            </a:r>
          </a:p>
          <a:p>
            <a:pPr marL="571500" indent="-571500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27279D"/>
                </a:solidFill>
                <a:latin typeface="Times New Roman" pitchFamily="18" charset="0"/>
                <a:cs typeface="Times New Roman" pitchFamily="18" charset="0"/>
              </a:rPr>
              <a:t>Recognition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04800"/>
            <a:ext cx="3657600" cy="584775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Elements of TQM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057400" y="990600"/>
            <a:ext cx="4267200" cy="1295400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1D1D75"/>
                </a:solidFill>
              </a:rPr>
              <a:t>Recognition</a:t>
            </a:r>
            <a:endParaRPr lang="en-US" dirty="0">
              <a:solidFill>
                <a:srgbClr val="1D1D7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286000"/>
            <a:ext cx="3352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1D1D75"/>
                </a:solidFill>
              </a:rPr>
              <a:t>Training</a:t>
            </a:r>
            <a:endParaRPr lang="en-US" dirty="0">
              <a:solidFill>
                <a:srgbClr val="1D1D7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3200400"/>
            <a:ext cx="33528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1D1D75"/>
                </a:solidFill>
              </a:rPr>
              <a:t>Teamwork</a:t>
            </a:r>
            <a:endParaRPr lang="en-US" dirty="0">
              <a:solidFill>
                <a:srgbClr val="1D1D7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4114800"/>
            <a:ext cx="3352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1D1D75"/>
                </a:solidFill>
              </a:rPr>
              <a:t>Leadership</a:t>
            </a:r>
            <a:endParaRPr lang="en-US" dirty="0">
              <a:solidFill>
                <a:srgbClr val="1D1D7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5029200"/>
            <a:ext cx="33528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1D1D75"/>
                </a:solidFill>
              </a:rPr>
              <a:t>Integrity  and </a:t>
            </a:r>
          </a:p>
          <a:p>
            <a:pPr algn="ctr"/>
            <a:r>
              <a:rPr lang="en-US" sz="2800" dirty="0" smtClean="0">
                <a:solidFill>
                  <a:srgbClr val="1D1D75"/>
                </a:solidFill>
              </a:rPr>
              <a:t>Ethics</a:t>
            </a:r>
            <a:endParaRPr lang="en-US" dirty="0">
              <a:solidFill>
                <a:srgbClr val="1D1D7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2438400"/>
            <a:ext cx="381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 ca t i 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2362200"/>
            <a:ext cx="381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 ca t i 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6019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8727961" flipV="1">
            <a:off x="1504075" y="1375502"/>
            <a:ext cx="227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 ca t i 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988362">
            <a:off x="4544645" y="149549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 ca t i 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81000"/>
            <a:ext cx="8686800" cy="6477000"/>
          </a:xfrm>
        </p:spPr>
        <p:txBody>
          <a:bodyPr>
            <a:normAutofit/>
          </a:bodyPr>
          <a:lstStyle/>
          <a:p>
            <a:pPr marL="53975" indent="-53975" algn="just">
              <a:spcBef>
                <a:spcPts val="1200"/>
              </a:spcBef>
              <a:spcAft>
                <a:spcPts val="1200"/>
              </a:spcAft>
              <a:buNone/>
              <a:tabLst>
                <a:tab pos="461963" algn="l"/>
              </a:tabLst>
            </a:pPr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Basic principles of TQM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None/>
              <a:tabLst>
                <a:tab pos="461963" algn="l"/>
              </a:tabLst>
            </a:pPr>
            <a:endParaRPr lang="en-US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000" dirty="0" smtClean="0">
                <a:solidFill>
                  <a:srgbClr val="23238D"/>
                </a:solidFill>
                <a:latin typeface="Times New Roman" pitchFamily="18" charset="0"/>
                <a:cs typeface="Times New Roman" pitchFamily="18" charset="0"/>
              </a:rPr>
              <a:t>1. Add value to the process 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000" dirty="0" smtClean="0">
                <a:solidFill>
                  <a:srgbClr val="23238D"/>
                </a:solidFill>
                <a:latin typeface="Times New Roman" pitchFamily="18" charset="0"/>
                <a:cs typeface="Times New Roman" pitchFamily="18" charset="0"/>
              </a:rPr>
              <a:t>2. Deliver quality on time all the time</a:t>
            </a:r>
            <a:r>
              <a:rPr lang="en-US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endParaRPr lang="en-US" sz="3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3. Mutual trust and confidence.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4. Train individuals and teams 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5. Empower employee </a:t>
            </a: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57912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Deed “ownership” of process to employees 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7.  Implement the new technology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8. Collect, measure and evaluate data 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9.  </a:t>
            </a:r>
            <a:r>
              <a:rPr lang="en-US" sz="30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Develope</a:t>
            </a: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“win-win” senarios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10. Develope a master plan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11. Plan for all contingencies</a:t>
            </a: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686800" cy="5334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Make zero defects and accidents 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13. Qualify your sources and suppliers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14. Deliverability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15. Meet the needs of your customers</a:t>
            </a: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images on qm\tQM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0"/>
            <a:ext cx="8686800" cy="6400800"/>
          </a:xfrm>
        </p:spPr>
        <p:txBody>
          <a:bodyPr>
            <a:normAutofit/>
          </a:bodyPr>
          <a:lstStyle/>
          <a:p>
            <a:pPr marL="53975" indent="-53975" algn="just">
              <a:spcBef>
                <a:spcPts val="1200"/>
              </a:spcBef>
              <a:spcAft>
                <a:spcPts val="1200"/>
              </a:spcAft>
              <a:buNone/>
              <a:tabLst>
                <a:tab pos="461963" algn="l"/>
              </a:tabLst>
            </a:pPr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Certification Marks for Total quality of agricultural products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None/>
              <a:tabLst>
                <a:tab pos="461963" algn="l"/>
              </a:tabLst>
            </a:pPr>
            <a:endParaRPr lang="en-US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  <a:tabLst>
                <a:tab pos="461963" algn="l"/>
              </a:tabLst>
            </a:pPr>
            <a:r>
              <a:rPr lang="en-US" dirty="0" smtClean="0">
                <a:solidFill>
                  <a:srgbClr val="1D1D75"/>
                </a:solidFill>
                <a:latin typeface="Times New Roman" pitchFamily="18" charset="0"/>
                <a:cs typeface="Times New Roman" pitchFamily="18" charset="0"/>
              </a:rPr>
              <a:t>Agmark</a:t>
            </a:r>
          </a:p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  <a:tabLst>
                <a:tab pos="461963" algn="l"/>
              </a:tabLst>
            </a:pPr>
            <a:r>
              <a:rPr lang="en-US" dirty="0" smtClean="0">
                <a:solidFill>
                  <a:srgbClr val="1D1D75"/>
                </a:solidFill>
                <a:latin typeface="Times New Roman" pitchFamily="18" charset="0"/>
                <a:cs typeface="Times New Roman" pitchFamily="18" charset="0"/>
              </a:rPr>
              <a:t>FPO</a:t>
            </a:r>
          </a:p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  <a:tabLst>
                <a:tab pos="461963" algn="l"/>
              </a:tabLst>
            </a:pPr>
            <a:r>
              <a:rPr lang="en-US" dirty="0" smtClean="0">
                <a:solidFill>
                  <a:srgbClr val="1D1D75"/>
                </a:solidFill>
                <a:latin typeface="Times New Roman" pitchFamily="18" charset="0"/>
                <a:cs typeface="Times New Roman" pitchFamily="18" charset="0"/>
              </a:rPr>
              <a:t>India Organic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Agmark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5122" name="Picture 2" descr="C:\Users\acer\Desktop\images on qm\Agmark[1]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5486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0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Presentation on</a:t>
            </a:r>
          </a:p>
          <a:p>
            <a:pPr algn="ctr"/>
            <a:endParaRPr lang="en-US" sz="30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 Quality Management In Agricultural Extension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algn="ctr" eaLnBrk="0" hangingPunct="0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Lad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Anuradha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Subhashrao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Vasantrao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Naik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Marathwada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Krishi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Vidyapeeth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Parbhani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ndia)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anuradh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2057400" cy="1752600"/>
          </a:xfrm>
          <a:prstGeom prst="rect">
            <a:avLst/>
          </a:prstGeom>
          <a:noFill/>
        </p:spPr>
      </p:pic>
      <p:pic>
        <p:nvPicPr>
          <p:cNvPr id="1027" name="Picture 3" descr="C:\Users\anuradha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28600"/>
            <a:ext cx="1905000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57200"/>
            <a:ext cx="8686800" cy="5715000"/>
          </a:xfrm>
        </p:spPr>
        <p:txBody>
          <a:bodyPr>
            <a:normAutofit/>
          </a:bodyPr>
          <a:lstStyle/>
          <a:p>
            <a:pPr marL="53975" indent="-53975" algn="just">
              <a:spcBef>
                <a:spcPts val="1200"/>
              </a:spcBef>
              <a:spcAft>
                <a:spcPts val="1200"/>
              </a:spcAft>
              <a:buNone/>
              <a:tabLst>
                <a:tab pos="461963" algn="l"/>
              </a:tabLst>
            </a:pP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                          Agmark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None/>
              <a:tabLst>
                <a:tab pos="461963" algn="l"/>
              </a:tabLst>
            </a:pPr>
            <a:endParaRPr lang="en-US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Product category:  </a:t>
            </a:r>
            <a:r>
              <a:rPr lang="en-US" sz="3000" dirty="0" smtClean="0">
                <a:solidFill>
                  <a:srgbClr val="1D1D75"/>
                </a:solidFill>
                <a:latin typeface="Times New Roman" pitchFamily="18" charset="0"/>
                <a:cs typeface="Times New Roman" pitchFamily="18" charset="0"/>
              </a:rPr>
              <a:t>Agricultural Products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Certifying Agency: </a:t>
            </a:r>
            <a:r>
              <a:rPr lang="en-US" sz="3000" dirty="0" smtClean="0">
                <a:solidFill>
                  <a:srgbClr val="1D1D75"/>
                </a:solidFill>
                <a:latin typeface="Times New Roman" pitchFamily="18" charset="0"/>
                <a:cs typeface="Times New Roman" pitchFamily="18" charset="0"/>
              </a:rPr>
              <a:t>Directorate of Marketing and Inspection, Government of India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dirty="0" smtClean="0">
                <a:solidFill>
                  <a:srgbClr val="1D1D75"/>
                </a:solidFill>
                <a:latin typeface="Times New Roman" pitchFamily="18" charset="0"/>
                <a:cs typeface="Times New Roman" pitchFamily="18" charset="0"/>
              </a:rPr>
              <a:t> Pulses, cereals,Essential oils etc.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  <a:tabLst>
                <a:tab pos="461963" algn="l"/>
              </a:tabLst>
            </a:pPr>
            <a:endParaRPr lang="en-US" sz="3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Fpo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6146" name="Picture 2" descr="C:\Users\acer\Desktop\images on qm\FPO_mark3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76400"/>
            <a:ext cx="4190999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9906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                                  fpo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327525"/>
          </a:xfrm>
        </p:spPr>
        <p:txBody>
          <a:bodyPr/>
          <a:lstStyle/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Product category:  </a:t>
            </a:r>
            <a:r>
              <a:rPr lang="en-US" dirty="0" smtClean="0">
                <a:solidFill>
                  <a:srgbClr val="1D1D75"/>
                </a:solidFill>
                <a:latin typeface="Times New Roman" pitchFamily="18" charset="0"/>
                <a:cs typeface="Times New Roman" pitchFamily="18" charset="0"/>
              </a:rPr>
              <a:t>Processed fruit products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Certifying Agency: </a:t>
            </a:r>
            <a:r>
              <a:rPr lang="en-US" dirty="0" smtClean="0">
                <a:solidFill>
                  <a:srgbClr val="1D1D75"/>
                </a:solidFill>
                <a:latin typeface="Times New Roman" pitchFamily="18" charset="0"/>
                <a:cs typeface="Times New Roman" pitchFamily="18" charset="0"/>
              </a:rPr>
              <a:t>Ministry of Food Processing Industries (India)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dirty="0" smtClean="0">
                <a:solidFill>
                  <a:srgbClr val="1D1D75"/>
                </a:solidFill>
                <a:latin typeface="Times New Roman" pitchFamily="18" charset="0"/>
                <a:cs typeface="Times New Roman" pitchFamily="18" charset="0"/>
              </a:rPr>
              <a:t> Fruit-jams, pickles, fruit extracts etc.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India organic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7170" name="Picture 2" descr="C:\Users\acer\Desktop\images on qm\180px-India_organic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00200"/>
            <a:ext cx="5334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                       India organic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686800" cy="3870325"/>
          </a:xfrm>
        </p:spPr>
        <p:txBody>
          <a:bodyPr/>
          <a:lstStyle/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Product category:  </a:t>
            </a:r>
            <a:r>
              <a:rPr lang="en-US" dirty="0" smtClean="0">
                <a:solidFill>
                  <a:srgbClr val="1D1D75"/>
                </a:solidFill>
                <a:latin typeface="Times New Roman" pitchFamily="18" charset="0"/>
                <a:cs typeface="Times New Roman" pitchFamily="18" charset="0"/>
              </a:rPr>
              <a:t>Organic Food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Certifying Agency: </a:t>
            </a:r>
            <a:r>
              <a:rPr lang="en-US" dirty="0" smtClean="0">
                <a:solidFill>
                  <a:srgbClr val="1D1D75"/>
                </a:solidFill>
                <a:latin typeface="Times New Roman" pitchFamily="18" charset="0"/>
                <a:cs typeface="Times New Roman" pitchFamily="18" charset="0"/>
              </a:rPr>
              <a:t>APEDA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20574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How  quality  certification  agencies  help  in TQM  of  agricultural  products?</a:t>
            </a:r>
            <a:r>
              <a:rPr lang="en-US" sz="3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8194" name="Picture 2" descr="C:\Users\acer\Desktop\images on qm\2300_body_1_3[1]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33400"/>
            <a:ext cx="8686800" cy="6324600"/>
          </a:xfrm>
        </p:spPr>
        <p:txBody>
          <a:bodyPr>
            <a:normAutofit/>
          </a:bodyPr>
          <a:lstStyle/>
          <a:p>
            <a:pPr marL="53975" indent="-53975" algn="just">
              <a:spcBef>
                <a:spcPts val="1200"/>
              </a:spcBef>
              <a:spcAft>
                <a:spcPts val="1200"/>
              </a:spcAft>
              <a:buNone/>
              <a:tabLst>
                <a:tab pos="461963" algn="l"/>
              </a:tabLst>
            </a:pPr>
            <a:endParaRPr lang="en-US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Help consumers  to select safe agricultural products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Create a legend of prestige agricultural products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Enhance quality through prompt inspection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Root out the distribution of products with false information on origins  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endParaRPr lang="en-US" sz="3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867400"/>
          </a:xfrm>
        </p:spPr>
        <p:txBody>
          <a:bodyPr>
            <a:normAutofit/>
          </a:bodyPr>
          <a:lstStyle/>
          <a:p>
            <a:pPr marL="53975" indent="-53975" algn="just">
              <a:spcBef>
                <a:spcPts val="1200"/>
              </a:spcBef>
              <a:spcAft>
                <a:spcPts val="1200"/>
              </a:spcAft>
              <a:buNone/>
              <a:tabLst>
                <a:tab pos="461963" algn="l"/>
              </a:tabLst>
            </a:pPr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US" sz="35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Make the most use of statastical data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Providing valuable agricultural information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Agricultural product’s safety inspection </a:t>
            </a: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Management concepts in relation to tqm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3074" name="Picture 2" descr="C:\Documents and Settings\Shree\Desktop\1268068668sUII1O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458200" cy="6858000"/>
          </a:xfrm>
        </p:spPr>
        <p:txBody>
          <a:bodyPr>
            <a:normAutofit/>
          </a:bodyPr>
          <a:lstStyle/>
          <a:p>
            <a:pPr marL="53975" indent="-53975" algn="just">
              <a:spcBef>
                <a:spcPts val="1200"/>
              </a:spcBef>
              <a:spcAft>
                <a:spcPts val="1200"/>
              </a:spcAft>
              <a:buNone/>
              <a:tabLst>
                <a:tab pos="461963" algn="l"/>
              </a:tabLst>
            </a:pPr>
            <a:endParaRPr lang="en-US" sz="35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1D1D75"/>
                </a:solidFill>
                <a:latin typeface="Times New Roman" pitchFamily="18" charset="0"/>
                <a:cs typeface="Times New Roman" pitchFamily="18" charset="0"/>
              </a:rPr>
              <a:t>Planning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b="1" dirty="0" smtClean="0">
                <a:solidFill>
                  <a:srgbClr val="1D1D75"/>
                </a:solidFill>
                <a:latin typeface="Times New Roman" pitchFamily="18" charset="0"/>
                <a:cs typeface="Times New Roman" pitchFamily="18" charset="0"/>
              </a:rPr>
              <a:t> Organizing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b="1" dirty="0" smtClean="0">
                <a:solidFill>
                  <a:srgbClr val="1D1D75"/>
                </a:solidFill>
                <a:latin typeface="Times New Roman" pitchFamily="18" charset="0"/>
                <a:cs typeface="Times New Roman" pitchFamily="18" charset="0"/>
              </a:rPr>
              <a:t> Staffing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b="1" dirty="0" smtClean="0">
                <a:solidFill>
                  <a:srgbClr val="1D1D75"/>
                </a:solidFill>
                <a:latin typeface="Times New Roman" pitchFamily="18" charset="0"/>
                <a:cs typeface="Times New Roman" pitchFamily="18" charset="0"/>
              </a:rPr>
              <a:t> Co-ordination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b="1" dirty="0" smtClean="0">
                <a:solidFill>
                  <a:srgbClr val="1D1D75"/>
                </a:solidFill>
                <a:latin typeface="Times New Roman" pitchFamily="18" charset="0"/>
                <a:cs typeface="Times New Roman" pitchFamily="18" charset="0"/>
              </a:rPr>
              <a:t> Leading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b="1" dirty="0" smtClean="0">
                <a:solidFill>
                  <a:srgbClr val="1D1D75"/>
                </a:solidFill>
                <a:latin typeface="Times New Roman" pitchFamily="18" charset="0"/>
                <a:cs typeface="Times New Roman" pitchFamily="18" charset="0"/>
              </a:rPr>
              <a:t> Controlling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endParaRPr lang="en-US" sz="3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1219200"/>
            <a:ext cx="4800600" cy="4862870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u="sng" dirty="0" smtClean="0">
                <a:solidFill>
                  <a:srgbClr val="6810B0"/>
                </a:solidFill>
                <a:latin typeface="Times New Roman" pitchFamily="18" charset="0"/>
                <a:cs typeface="Times New Roman" pitchFamily="18" charset="0"/>
              </a:rPr>
              <a:t>Total Quality Management (TQM</a:t>
            </a:r>
            <a:r>
              <a:rPr lang="en-US" sz="4000" b="1" u="sng" dirty="0" smtClean="0">
                <a:solidFill>
                  <a:srgbClr val="6810B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u="sng" dirty="0" smtClean="0">
                <a:solidFill>
                  <a:srgbClr val="6810B0"/>
                </a:solidFill>
                <a:latin typeface="Times New Roman" pitchFamily="18" charset="0"/>
                <a:cs typeface="Times New Roman" pitchFamily="18" charset="0"/>
              </a:rPr>
              <a:t>In Agricultural Extension</a:t>
            </a:r>
            <a:endParaRPr lang="en-US" sz="4000" b="1" u="sng" dirty="0" smtClean="0">
              <a:solidFill>
                <a:srgbClr val="6810B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acer\Desktop\images on qm\QualityManagemen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Problems related to Tqm in agricultural research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1026" name="Picture 2" descr="C:\Documents and Settings\Shree\Desktop\agriculture-research-Pakistan-300x279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991600" cy="685800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802107"/>
                <a:gridCol w="5935577"/>
                <a:gridCol w="1339516"/>
                <a:gridCol w="914400"/>
              </a:tblGrid>
              <a:tr h="986360">
                <a:tc>
                  <a:txBody>
                    <a:bodyPr/>
                    <a:lstStyle/>
                    <a:p>
                      <a:r>
                        <a:rPr lang="en-US" dirty="0" smtClean="0"/>
                        <a:t>Sr. 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Relevancy coefficient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</a:tr>
              <a:tr h="101383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Inadequate opportunities for exposure to modern scientific fields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0.79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IV</a:t>
                      </a:r>
                      <a:endParaRPr lang="en-US" sz="2000" dirty="0"/>
                    </a:p>
                  </a:txBody>
                  <a:tcPr/>
                </a:tc>
              </a:tr>
              <a:tr h="103378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Insufficient training of research personnel to</a:t>
                      </a:r>
                      <a:r>
                        <a:rPr lang="en-US" sz="2000" baseline="0" dirty="0" smtClean="0"/>
                        <a:t> improve their professional competence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0.79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IV</a:t>
                      </a:r>
                      <a:endParaRPr lang="en-US" sz="2000" dirty="0"/>
                    </a:p>
                  </a:txBody>
                  <a:tcPr/>
                </a:tc>
              </a:tr>
              <a:tr h="101383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Inaduquate and insufficient mechanism for planning and determining research priorities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C00000"/>
                          </a:solidFill>
                        </a:rPr>
                        <a:t>0.84</a:t>
                      </a:r>
                      <a:endParaRPr lang="en-US" sz="2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</a:t>
                      </a:r>
                      <a:endParaRPr lang="en-US" sz="2000" dirty="0"/>
                    </a:p>
                  </a:txBody>
                  <a:tcPr/>
                </a:tc>
              </a:tr>
              <a:tr h="101383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Cumbersome and time consuming procedures for committing and using research funds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C00000"/>
                          </a:solidFill>
                        </a:rPr>
                        <a:t>0.84</a:t>
                      </a:r>
                      <a:endParaRPr lang="en-US" sz="2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</a:t>
                      </a:r>
                      <a:endParaRPr lang="en-US" sz="2000" dirty="0"/>
                    </a:p>
                  </a:txBody>
                  <a:tcPr/>
                </a:tc>
              </a:tr>
              <a:tr h="101383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Lack of an integrated and multi-disciplinary approach in project selection and implementation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0.80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III</a:t>
                      </a:r>
                      <a:endParaRPr lang="en-US" sz="2000" dirty="0"/>
                    </a:p>
                  </a:txBody>
                  <a:tcPr/>
                </a:tc>
              </a:tr>
              <a:tr h="78250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Inadequate infrastructure to carry out the research work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0.77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28600"/>
          <a:ext cx="8991600" cy="56388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808609"/>
                <a:gridCol w="5711461"/>
                <a:gridCol w="1622605"/>
                <a:gridCol w="848925"/>
              </a:tblGrid>
              <a:tr h="796603">
                <a:tc>
                  <a:txBody>
                    <a:bodyPr/>
                    <a:lstStyle/>
                    <a:p>
                      <a:r>
                        <a:rPr lang="en-US" dirty="0" smtClean="0"/>
                        <a:t>Sr. 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Relevancy coefficient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</a:tr>
              <a:tr h="55762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Manpower constraints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0.77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</a:t>
                      </a:r>
                      <a:endParaRPr lang="en-US" sz="2000" dirty="0"/>
                    </a:p>
                  </a:txBody>
                  <a:tcPr/>
                </a:tc>
              </a:tr>
              <a:tr h="87626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Lack of proper guidance and support from experts for implementing</a:t>
                      </a:r>
                      <a:r>
                        <a:rPr lang="en-US" sz="2000" baseline="0" dirty="0" smtClean="0"/>
                        <a:t> the research projects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VII</a:t>
                      </a:r>
                      <a:endParaRPr lang="en-US" sz="2000" dirty="0"/>
                    </a:p>
                  </a:txBody>
                  <a:tcPr/>
                </a:tc>
              </a:tr>
              <a:tr h="11152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Inaduquate and defective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 mechanism for monitoring</a:t>
                      </a:r>
                      <a:r>
                        <a:rPr lang="en-US" sz="2000" baseline="0" dirty="0" smtClean="0"/>
                        <a:t> and periodical evaluation of research work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C00000"/>
                          </a:solidFill>
                        </a:rPr>
                        <a:t>0.82</a:t>
                      </a:r>
                      <a:endParaRPr lang="en-US" sz="2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II</a:t>
                      </a:r>
                      <a:endParaRPr lang="en-US" sz="2000" dirty="0"/>
                    </a:p>
                  </a:txBody>
                  <a:tcPr/>
                </a:tc>
              </a:tr>
              <a:tr h="7806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Lack of an effecttive tool</a:t>
                      </a:r>
                      <a:r>
                        <a:rPr lang="en-US" sz="2000" baseline="0" dirty="0" smtClean="0"/>
                        <a:t> to assess the research productivity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C00000"/>
                          </a:solidFill>
                        </a:rPr>
                        <a:t>0.82</a:t>
                      </a:r>
                      <a:endParaRPr lang="en-US" sz="2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II</a:t>
                      </a:r>
                      <a:endParaRPr lang="en-US" sz="2000" dirty="0"/>
                    </a:p>
                  </a:txBody>
                  <a:tcPr/>
                </a:tc>
              </a:tr>
              <a:tr h="7540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Inadequate reward system to attract and motivate the researchers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0.80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III</a:t>
                      </a:r>
                      <a:endParaRPr lang="en-US" sz="2000" dirty="0"/>
                    </a:p>
                  </a:txBody>
                  <a:tcPr/>
                </a:tc>
              </a:tr>
              <a:tr h="75835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consideration of researchers aptitude in assigning the research projects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62484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( Source: Smitha Baby and Joy Mathew. 2003 )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6019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N=55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Usefulness of tqm  for improving extension  programmes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8686800" cy="6629400"/>
          </a:xfrm>
        </p:spPr>
        <p:txBody>
          <a:bodyPr>
            <a:normAutofit/>
          </a:bodyPr>
          <a:lstStyle/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5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TQM enhances the agricultural extension planning process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TQM builds cadres of extension programme planners and trainers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TQM helps in improving extension linkage with research</a:t>
            </a: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8686800" cy="6629400"/>
          </a:xfrm>
        </p:spPr>
        <p:txBody>
          <a:bodyPr>
            <a:normAutofit/>
          </a:bodyPr>
          <a:lstStyle/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5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TQM is needed most by small, resource poor farmers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TQM helps in improving extension linkage with training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TQM reduces extension system’s workload and increases it’s coverage</a:t>
            </a: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8686800" cy="6629400"/>
          </a:xfrm>
        </p:spPr>
        <p:txBody>
          <a:bodyPr>
            <a:normAutofit/>
          </a:bodyPr>
          <a:lstStyle/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5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TQM encourages partnership with, and participation of, community-based organizations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Helps revitalize extension worker’s professionalism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TQM shows that extension programmes can be strategically planned, effeciently managed, and systematically monitored and evaluated </a:t>
            </a: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                        conclusion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 2" pitchFamily="18" charset="2"/>
              <a:buChar char=""/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TQM is a method in  which there is a combination of quality and management tools aimed at increasing business and reducing losses due to wasteful practices.</a:t>
            </a:r>
          </a:p>
          <a:p>
            <a:pPr algn="just">
              <a:buClr>
                <a:srgbClr val="C00000"/>
              </a:buClr>
              <a:buFont typeface="Wingdings 2" pitchFamily="18" charset="2"/>
              <a:buChar char=""/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TQM beliefs that customer satisfaction is a measure of quality and everyone is a customer.</a:t>
            </a:r>
          </a:p>
          <a:p>
            <a:pPr algn="just">
              <a:buClr>
                <a:srgbClr val="C00000"/>
              </a:buClr>
              <a:buFont typeface="Wingdings 2" pitchFamily="18" charset="2"/>
              <a:buChar char=""/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Ethics, integrity, trust, training, teamwork, leadership, communication and recognition  are different elements of TQM.</a:t>
            </a:r>
          </a:p>
          <a:p>
            <a:pPr>
              <a:buClr>
                <a:srgbClr val="C00000"/>
              </a:buClr>
              <a:buFont typeface="Wingdings 2" pitchFamily="18" charset="2"/>
              <a:buChar char="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915400" cy="5791200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 2" pitchFamily="18" charset="2"/>
              <a:buChar char=""/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Agmark, FPO and India Organic are agencies which have given certification marks to agricultural products based on their total quality.</a:t>
            </a:r>
          </a:p>
          <a:p>
            <a:pPr algn="just">
              <a:buClr>
                <a:srgbClr val="C00000"/>
              </a:buClr>
              <a:buFont typeface="Wingdings 2" pitchFamily="18" charset="2"/>
              <a:buChar char=""/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These agencies enhance quality through prompt and precise inspection and help consumers to select safe agricultural products.</a:t>
            </a:r>
          </a:p>
          <a:p>
            <a:pPr algn="just">
              <a:buClr>
                <a:srgbClr val="C00000"/>
              </a:buClr>
              <a:buFont typeface="Wingdings 2" pitchFamily="18" charset="2"/>
              <a:buChar char=""/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In rapidly changing environment every firm pays a special attention to quality of products or services it delivers to buyers. This process involves effective Planning, organizing,  co-ordinating, staffing and leading functions that have a direct impact on total quality management.</a:t>
            </a:r>
          </a:p>
          <a:p>
            <a:pPr>
              <a:buClr>
                <a:srgbClr val="C00000"/>
              </a:buClr>
              <a:buFont typeface="Wingdings 2" pitchFamily="18" charset="2"/>
              <a:buChar char="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915400" cy="5791200"/>
          </a:xfrm>
        </p:spPr>
        <p:txBody>
          <a:bodyPr>
            <a:normAutofit fontScale="92500" lnSpcReduction="20000"/>
          </a:bodyPr>
          <a:lstStyle/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TQM enhances the agricultural extension planning process, builds cadres of extension programme planners and trainers,  helps in improving extension linkage with research and training, encourages partnership with community-based organizations, helps revitalize extension worker’s professionalism, it  shows that extension programmes can be strategically planned, effeciently managed, and systematically monitored and evaluated.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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228600"/>
            <a:ext cx="22860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B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Contents</a:t>
            </a:r>
            <a:r>
              <a:rPr lang="en-US" b="1" dirty="0" smtClean="0">
                <a:solidFill>
                  <a:srgbClr val="002B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304800" y="228600"/>
            <a:ext cx="8534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3200" b="1" dirty="0" smtClean="0">
              <a:solidFill>
                <a:srgbClr val="00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4000" b="1" dirty="0" smtClean="0">
                <a:solidFill>
                  <a:srgbClr val="99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	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endParaRPr lang="en-US" sz="4000" b="1" dirty="0" smtClean="0">
              <a:solidFill>
                <a:srgbClr val="002B82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Introduction</a:t>
            </a:r>
          </a:p>
          <a:p>
            <a:pPr algn="just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What is Quality?</a:t>
            </a:r>
          </a:p>
          <a:p>
            <a:pPr algn="just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What is TQM?</a:t>
            </a:r>
          </a:p>
          <a:p>
            <a:pPr algn="just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TQM beliefs</a:t>
            </a:r>
          </a:p>
          <a:p>
            <a:pPr algn="just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Elements of TQM</a:t>
            </a:r>
          </a:p>
          <a:p>
            <a:pPr algn="just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Basic principles of TQM</a:t>
            </a:r>
          </a:p>
          <a:p>
            <a:pPr algn="just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TQM and export of agricultural products</a:t>
            </a:r>
          </a:p>
          <a:p>
            <a:pPr algn="just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Ø"/>
            </a:pPr>
            <a:endParaRPr lang="en-US" sz="32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US" sz="3200" b="1" dirty="0" smtClean="0">
              <a:solidFill>
                <a:srgbClr val="00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5029200"/>
          </a:xfrm>
        </p:spPr>
        <p:txBody>
          <a:bodyPr>
            <a:normAutofit/>
          </a:bodyPr>
          <a:lstStyle/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Therefore we can say that TQM can contribute in improving and strengthening agricultural extension systems  and programmes.</a:t>
            </a: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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0"/>
            <a:ext cx="8686800" cy="6858000"/>
          </a:xfrm>
        </p:spPr>
        <p:txBody>
          <a:bodyPr>
            <a:normAutofit fontScale="92500" lnSpcReduction="20000"/>
          </a:bodyPr>
          <a:lstStyle/>
          <a:p>
            <a:pPr marL="53975" indent="-53975" algn="just">
              <a:spcBef>
                <a:spcPts val="1200"/>
              </a:spcBef>
              <a:spcAft>
                <a:spcPts val="1200"/>
              </a:spcAft>
              <a:buNone/>
              <a:tabLst>
                <a:tab pos="461963" algn="l"/>
              </a:tabLst>
            </a:pPr>
            <a:r>
              <a:rPr lang="en-US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None/>
              <a:tabLst>
                <a:tab pos="461963" algn="l"/>
              </a:tabLst>
            </a:pPr>
            <a:r>
              <a:rPr lang="en-US" sz="3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None/>
              <a:tabLst>
                <a:tab pos="461963" algn="l"/>
              </a:tabLst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Books -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9933FF"/>
              </a:buClr>
              <a:buFont typeface="Wingdings" pitchFamily="2" charset="2"/>
              <a:buChar char="ü"/>
              <a:tabLst>
                <a:tab pos="461963" algn="l"/>
              </a:tabLst>
            </a:pPr>
            <a:r>
              <a:rPr lang="en-US" sz="32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Barrie Dale </a:t>
            </a:r>
            <a:r>
              <a:rPr lang="en-US" sz="32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(2001). Managing Quality. Prentice and    	Hall Publ. pp:93-95.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9933FF"/>
              </a:buClr>
              <a:buFont typeface="Wingdings" pitchFamily="2" charset="2"/>
              <a:buChar char="ü"/>
              <a:tabLst>
                <a:tab pos="461963" algn="l"/>
              </a:tabLst>
            </a:pPr>
            <a:r>
              <a:rPr lang="en-US" sz="32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Colin Coulson </a:t>
            </a:r>
            <a:r>
              <a:rPr lang="en-US" sz="32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(2006).  Future of  Organisation. 	Kogan Page Publ. pp:90-91.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9933FF"/>
              </a:buClr>
              <a:buFont typeface="Wingdings" pitchFamily="2" charset="2"/>
              <a:buChar char="ü"/>
              <a:tabLst>
                <a:tab pos="461963" algn="l"/>
              </a:tabLst>
            </a:pPr>
            <a:r>
              <a:rPr lang="en-US" sz="32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Ramesh Jog </a:t>
            </a:r>
            <a:r>
              <a:rPr lang="en-US" sz="32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(2009). Total Quality Management and 	Human Resource. SCDL Publ.  pp:47-76.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9933FF"/>
              </a:buClr>
              <a:buFont typeface="Wingdings" pitchFamily="2" charset="2"/>
              <a:buChar char="ü"/>
              <a:tabLst>
                <a:tab pos="461963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Singh, A. K., Lakhan Singh and R. Roy Burman</a:t>
            </a:r>
            <a:r>
              <a:rPr lang="en-US" sz="32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	(2006). Dimensions of agricultural Extension. Aman 	Publ. pp:283-284.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9933FF"/>
              </a:buClr>
              <a:buFont typeface="Wingdings" pitchFamily="2" charset="2"/>
              <a:buChar char="ü"/>
              <a:tabLst>
                <a:tab pos="461963" algn="l"/>
              </a:tabLst>
            </a:pPr>
            <a:endParaRPr lang="en-US" sz="32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0"/>
            <a:ext cx="8686800" cy="6858000"/>
          </a:xfrm>
        </p:spPr>
        <p:txBody>
          <a:bodyPr>
            <a:normAutofit/>
          </a:bodyPr>
          <a:lstStyle/>
          <a:p>
            <a:pPr marL="53975" indent="-53975" algn="just">
              <a:spcBef>
                <a:spcPts val="1200"/>
              </a:spcBef>
              <a:spcAft>
                <a:spcPts val="1200"/>
              </a:spcAft>
              <a:buNone/>
              <a:tabLst>
                <a:tab pos="461963" algn="l"/>
              </a:tabLst>
            </a:pPr>
            <a:r>
              <a:rPr lang="en-US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None/>
              <a:tabLst>
                <a:tab pos="461963" algn="l"/>
              </a:tabLst>
            </a:pPr>
            <a:endParaRPr lang="en-US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None/>
              <a:tabLst>
                <a:tab pos="461963" algn="l"/>
              </a:tabLst>
            </a:pPr>
            <a:r>
              <a:rPr lang="en-US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Journal -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9933FF"/>
              </a:buClr>
              <a:buFont typeface="Wingdings" pitchFamily="2" charset="2"/>
              <a:buChar char="ü"/>
              <a:tabLst>
                <a:tab pos="461963" algn="l"/>
              </a:tabLst>
            </a:pPr>
            <a:r>
              <a:rPr lang="en-US" sz="32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Smitha Baby and Joy Mathew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(2003). Quality management in agricultural research in Kerala Agricultural University: problems and prospects. J. Of Tropical Agriculture. Vol.41: 38-40.  </a:t>
            </a:r>
          </a:p>
          <a:p>
            <a:pPr marL="2225675" lvl="5" indent="-53975" algn="just">
              <a:spcBef>
                <a:spcPts val="1200"/>
              </a:spcBef>
              <a:spcAft>
                <a:spcPts val="1200"/>
              </a:spcAft>
              <a:buClr>
                <a:srgbClr val="9933FF"/>
              </a:buClr>
              <a:buNone/>
              <a:tabLst>
                <a:tab pos="461963" algn="l"/>
              </a:tabLst>
            </a:pPr>
            <a:endParaRPr lang="en-US" sz="3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9933FF"/>
              </a:buClr>
              <a:buFont typeface="Wingdings" pitchFamily="2" charset="2"/>
              <a:buChar char="ü"/>
              <a:tabLst>
                <a:tab pos="461963" algn="l"/>
              </a:tabLst>
            </a:pPr>
            <a:endParaRPr lang="en-US" sz="32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33400"/>
            <a:ext cx="8686800" cy="5943600"/>
          </a:xfrm>
        </p:spPr>
        <p:txBody>
          <a:bodyPr>
            <a:normAutofit lnSpcReduction="10000"/>
          </a:bodyPr>
          <a:lstStyle/>
          <a:p>
            <a:pPr marL="53975" indent="-53975" algn="just">
              <a:spcBef>
                <a:spcPts val="1200"/>
              </a:spcBef>
              <a:spcAft>
                <a:spcPts val="1200"/>
              </a:spcAft>
              <a:buNone/>
              <a:tabLst>
                <a:tab pos="461963" algn="l"/>
              </a:tabLst>
            </a:pPr>
            <a:r>
              <a:rPr lang="en-US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None/>
              <a:tabLst>
                <a:tab pos="461963" algn="l"/>
              </a:tabLst>
            </a:pPr>
            <a:r>
              <a:rPr lang="en-US" sz="35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Websites -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9933FF"/>
              </a:buClr>
              <a:buFont typeface="Wingdings" pitchFamily="2" charset="2"/>
              <a:buChar char="ü"/>
              <a:tabLst>
                <a:tab pos="461963" algn="l"/>
              </a:tabLst>
            </a:pPr>
            <a:r>
              <a:rPr lang="en-US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www.1000advices.com/guru/quality_tqm_14   	points_deming.html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9933FF"/>
              </a:buClr>
              <a:buFont typeface="Wingdings" pitchFamily="2" charset="2"/>
              <a:buChar char="ü"/>
              <a:tabLst>
                <a:tab pos="461963" algn="l"/>
              </a:tabLst>
            </a:pPr>
            <a:r>
              <a:rPr lang="en-US" sz="3200" dirty="0" smtClean="0">
                <a:solidFill>
                  <a:srgbClr val="1D1D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1D1D75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www.dti.gov.uk/quality/tqm</a:t>
            </a:r>
            <a:endParaRPr lang="en-US" sz="3200" dirty="0" smtClean="0">
              <a:solidFill>
                <a:srgbClr val="1D1D7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9933FF"/>
              </a:buClr>
              <a:buFont typeface="Wingdings" pitchFamily="2" charset="2"/>
              <a:buChar char="ü"/>
              <a:tabLst>
                <a:tab pos="461963" algn="l"/>
              </a:tabLst>
            </a:pPr>
            <a:r>
              <a:rPr lang="en-US" dirty="0" smtClean="0">
                <a:solidFill>
                  <a:srgbClr val="1D1D75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www.en.wikipedia.org</a:t>
            </a:r>
            <a:endParaRPr lang="en-US" dirty="0" smtClean="0">
              <a:solidFill>
                <a:srgbClr val="1D1D7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9933FF"/>
              </a:buClr>
              <a:buFont typeface="Wingdings" pitchFamily="2" charset="2"/>
              <a:buChar char="ü"/>
              <a:tabLst>
                <a:tab pos="461963" algn="l"/>
              </a:tabLst>
            </a:pPr>
            <a:r>
              <a:rPr lang="en-US" sz="32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www.fao.org/docrep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9933FF"/>
              </a:buClr>
              <a:buFont typeface="Wingdings" pitchFamily="2" charset="2"/>
              <a:buChar char="ü"/>
              <a:tabLst>
                <a:tab pos="461963" algn="l"/>
              </a:tabLst>
            </a:pPr>
            <a:r>
              <a:rPr lang="en-US" sz="32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www.isixsigma.com/ methodology/tqm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9933FF"/>
              </a:buClr>
              <a:buFont typeface="Wingdings" pitchFamily="2" charset="2"/>
              <a:buChar char="ü"/>
              <a:tabLst>
                <a:tab pos="461963" algn="l"/>
              </a:tabLst>
            </a:pPr>
            <a:endParaRPr lang="en-US" sz="32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686800" cy="609600"/>
          </a:xfrm>
        </p:spPr>
        <p:txBody>
          <a:bodyPr>
            <a:normAutofit fontScale="90000"/>
          </a:bodyPr>
          <a:lstStyle/>
          <a:p>
            <a:pPr marL="53975" indent="-53975">
              <a:spcBef>
                <a:spcPts val="1200"/>
              </a:spcBef>
              <a:spcAft>
                <a:spcPts val="1200"/>
              </a:spcAft>
              <a:tabLst>
                <a:tab pos="461963" algn="l"/>
              </a:tabLst>
            </a:pPr>
            <a:r>
              <a:rPr lang="en-US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8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 Quality is a Journey,</a:t>
            </a:r>
            <a:b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8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8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Not a Destination.....”</a:t>
            </a:r>
            <a:b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8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026" name="Picture 2" descr="C:\Documents and Settings\Shree\Desktop\green-road-1024x1024-wallpaper-3774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3999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ank-you[1]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304800"/>
            <a:ext cx="22860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B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Contents</a:t>
            </a:r>
            <a:r>
              <a:rPr lang="en-US" b="1" dirty="0" smtClean="0">
                <a:solidFill>
                  <a:srgbClr val="002B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304800" y="381000"/>
            <a:ext cx="8534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3200" b="1" dirty="0" smtClean="0">
              <a:solidFill>
                <a:srgbClr val="00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4000" b="1" dirty="0" smtClean="0">
                <a:solidFill>
                  <a:srgbClr val="99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	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endParaRPr lang="en-US" sz="4000" b="1" dirty="0" smtClean="0">
              <a:solidFill>
                <a:srgbClr val="002B82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Certification marks </a:t>
            </a:r>
          </a:p>
          <a:p>
            <a:pPr algn="just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Quality certification agencies</a:t>
            </a:r>
          </a:p>
          <a:p>
            <a:pPr algn="just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Management concepts and TQM</a:t>
            </a:r>
          </a:p>
          <a:p>
            <a:pPr algn="just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TQM in agricultural research</a:t>
            </a:r>
          </a:p>
          <a:p>
            <a:pPr algn="just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Usefulness of TQM in Extension Education</a:t>
            </a:r>
          </a:p>
          <a:p>
            <a:pPr algn="just"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Conclusion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57200"/>
            <a:ext cx="8686800" cy="6400800"/>
          </a:xfrm>
        </p:spPr>
        <p:txBody>
          <a:bodyPr>
            <a:normAutofit lnSpcReduction="10000"/>
          </a:bodyPr>
          <a:lstStyle/>
          <a:p>
            <a:pPr marL="53975" indent="-53975" algn="just">
              <a:spcBef>
                <a:spcPts val="1200"/>
              </a:spcBef>
              <a:spcAft>
                <a:spcPts val="1200"/>
              </a:spcAft>
              <a:buNone/>
              <a:tabLst>
                <a:tab pos="461963" algn="l"/>
              </a:tabLst>
            </a:pPr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461963" algn="l"/>
              </a:tabLst>
            </a:pP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In today’s world due to insufficient quality or indifference to quality lead to disputes,which imposes serious drain on the finanacial resources of a company and limits profit potential .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To be competative in today’s market, it is essential for construction companies to provide more consistent quality and value to their customers.</a:t>
            </a:r>
          </a:p>
          <a:p>
            <a:pPr marL="53975" indent="-53975" algn="just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It is the right time to develope better and more direct relationships with our customers, to initiate more teamwork  at the jobsite and to produce better quality work.</a:t>
            </a:r>
          </a:p>
          <a:p>
            <a:pPr marL="53975" indent="-53975" algn="just" eaLnBrk="1" hangingPunct="1">
              <a:lnSpc>
                <a:spcPct val="90000"/>
              </a:lnSpc>
              <a:buClr>
                <a:srgbClr val="008000"/>
              </a:buClr>
              <a:buNone/>
              <a:tabLst>
                <a:tab pos="461963" algn="l"/>
              </a:tabLst>
            </a:pP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57200"/>
            <a:ext cx="8686800" cy="6400800"/>
          </a:xfrm>
        </p:spPr>
        <p:txBody>
          <a:bodyPr>
            <a:normAutofit/>
          </a:bodyPr>
          <a:lstStyle/>
          <a:p>
            <a:pPr marL="53975" indent="-53975" algn="just">
              <a:spcBef>
                <a:spcPts val="1200"/>
              </a:spcBef>
              <a:spcAft>
                <a:spcPts val="1200"/>
              </a:spcAft>
              <a:buNone/>
              <a:tabLst>
                <a:tab pos="461963" algn="l"/>
              </a:tabLst>
            </a:pPr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What is Quality?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Quality is “Delighting the customer by fully meeting   their needs and expectations . Manufracture a product or service according to quality standards.”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Quality starts with market research - to establish the true requirements for the product or services and the true needs of the customers. </a:t>
            </a: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991600" cy="6324600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None/>
            </a:pPr>
            <a:endParaRPr lang="en-US" sz="28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905000"/>
            <a:ext cx="213360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Customer’s expectations concerning a product or service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838200"/>
            <a:ext cx="21336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Word of mouth communications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838200"/>
            <a:ext cx="20574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of product or service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1905000"/>
            <a:ext cx="220980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Customer’s perceptions concerning the product or service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4191000"/>
            <a:ext cx="22098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actual product or service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5486400"/>
            <a:ext cx="213360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Organization’s specification of quality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5486400"/>
            <a:ext cx="213360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Management’s concept of the product or service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838200"/>
            <a:ext cx="16764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Previous Experience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3505200"/>
            <a:ext cx="24384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Customer’s own specification of quality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2" idx="2"/>
          </p:cNvCxnSpPr>
          <p:nvPr/>
        </p:nvCxnSpPr>
        <p:spPr>
          <a:xfrm rot="16200000" flipH="1">
            <a:off x="1961466" y="1047065"/>
            <a:ext cx="420469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676760" y="1694765"/>
            <a:ext cx="42046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4724400" y="1524000"/>
            <a:ext cx="1828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029200" y="2514600"/>
            <a:ext cx="1219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8" idx="2"/>
          </p:cNvCxnSpPr>
          <p:nvPr/>
        </p:nvCxnSpPr>
        <p:spPr>
          <a:xfrm rot="16200000" flipV="1">
            <a:off x="6981121" y="3629909"/>
            <a:ext cx="1086465" cy="37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7010401" y="5334001"/>
            <a:ext cx="91440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562600" y="5791200"/>
            <a:ext cx="1905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3"/>
            <a:endCxn id="10" idx="1"/>
          </p:cNvCxnSpPr>
          <p:nvPr/>
        </p:nvCxnSpPr>
        <p:spPr>
          <a:xfrm>
            <a:off x="2438400" y="5948065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3600559" y="3333641"/>
            <a:ext cx="42046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" y="2819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 “GAP” model of  Quality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1" name="Curved Left Arrow 40"/>
          <p:cNvSpPr/>
          <p:nvPr/>
        </p:nvSpPr>
        <p:spPr>
          <a:xfrm>
            <a:off x="8077200" y="914400"/>
            <a:ext cx="838200" cy="3276600"/>
          </a:xfrm>
          <a:prstGeom prst="curvedLeftArrow">
            <a:avLst>
              <a:gd name="adj1" fmla="val 25000"/>
              <a:gd name="adj2" fmla="val 50000"/>
              <a:gd name="adj3" fmla="val 31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Curved Up Arrow 49"/>
          <p:cNvSpPr/>
          <p:nvPr/>
        </p:nvSpPr>
        <p:spPr>
          <a:xfrm rot="19768598">
            <a:off x="5562706" y="5588560"/>
            <a:ext cx="3352589" cy="915169"/>
          </a:xfrm>
          <a:prstGeom prst="curvedUpArrow">
            <a:avLst>
              <a:gd name="adj1" fmla="val 25000"/>
              <a:gd name="adj2" fmla="val 408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Curved Up Arrow 53"/>
          <p:cNvSpPr/>
          <p:nvPr/>
        </p:nvSpPr>
        <p:spPr>
          <a:xfrm rot="16383262">
            <a:off x="4616118" y="4066983"/>
            <a:ext cx="1938257" cy="857636"/>
          </a:xfrm>
          <a:prstGeom prst="curvedUpArrow">
            <a:avLst>
              <a:gd name="adj1" fmla="val 25000"/>
              <a:gd name="adj2" fmla="val 408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Curved Up Arrow 54"/>
          <p:cNvSpPr/>
          <p:nvPr/>
        </p:nvSpPr>
        <p:spPr>
          <a:xfrm>
            <a:off x="1219200" y="6400800"/>
            <a:ext cx="3352800" cy="305569"/>
          </a:xfrm>
          <a:prstGeom prst="curvedUpArrow">
            <a:avLst>
              <a:gd name="adj1" fmla="val 25000"/>
              <a:gd name="adj2" fmla="val 73833"/>
              <a:gd name="adj3" fmla="val 26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38400" y="6324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Gap 2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248400" y="601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Gap 3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848600" y="3200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Gap 4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105400" y="4267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Gap 1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676400" y="228600"/>
            <a:ext cx="59436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Source:-Parasuraman, Zeithman and Berry. 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1985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304800"/>
            <a:ext cx="8686800" cy="6553200"/>
          </a:xfrm>
        </p:spPr>
        <p:txBody>
          <a:bodyPr>
            <a:normAutofit fontScale="92500" lnSpcReduction="20000"/>
          </a:bodyPr>
          <a:lstStyle/>
          <a:p>
            <a:pPr marL="53975" indent="-53975" algn="just">
              <a:spcBef>
                <a:spcPts val="1200"/>
              </a:spcBef>
              <a:spcAft>
                <a:spcPts val="1200"/>
              </a:spcAft>
              <a:buNone/>
              <a:tabLst>
                <a:tab pos="461963" algn="l"/>
              </a:tabLst>
            </a:pPr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What is TQM?</a:t>
            </a:r>
            <a:r>
              <a:rPr lang="en-US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‘Total’ implies that the whole organisation with all its employee is involved;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	‘Quality’ then implies that all aspects of the business are striving for excellence, superiority, values;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	‘Management’ relates to achieving quality through the planning, organising, leading and controlling of resources.</a:t>
            </a:r>
          </a:p>
          <a:p>
            <a:pPr marL="53975" indent="-539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None/>
              <a:tabLst>
                <a:tab pos="461963" algn="l"/>
              </a:tabLst>
            </a:pPr>
            <a:endParaRPr lang="en-US" sz="30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" indent="-53975" algn="just" eaLnBrk="1" hangingPunct="1">
              <a:lnSpc>
                <a:spcPct val="90000"/>
              </a:lnSpc>
              <a:buClr>
                <a:srgbClr val="008000"/>
              </a:buClr>
              <a:buNone/>
              <a:tabLst>
                <a:tab pos="461963" algn="l"/>
              </a:tabLst>
            </a:pP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3213</TotalTime>
  <Words>944</Words>
  <Application>Microsoft Office PowerPoint</Application>
  <PresentationFormat>On-screen Show (4:3)</PresentationFormat>
  <Paragraphs>260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Agmark</vt:lpstr>
      <vt:lpstr>Slide 20</vt:lpstr>
      <vt:lpstr>Fpo</vt:lpstr>
      <vt:lpstr>                                  fpo</vt:lpstr>
      <vt:lpstr>India organic</vt:lpstr>
      <vt:lpstr>                       India organic</vt:lpstr>
      <vt:lpstr>How  quality  certification  agencies  help  in TQM  of  agricultural  products? </vt:lpstr>
      <vt:lpstr>Slide 26</vt:lpstr>
      <vt:lpstr>Slide 27</vt:lpstr>
      <vt:lpstr>Management concepts in relation to tqm</vt:lpstr>
      <vt:lpstr>Slide 29</vt:lpstr>
      <vt:lpstr>Problems related to Tqm in agricultural research</vt:lpstr>
      <vt:lpstr>Slide 31</vt:lpstr>
      <vt:lpstr>Slide 32</vt:lpstr>
      <vt:lpstr>Usefulness of tqm  for improving extension  programmes</vt:lpstr>
      <vt:lpstr>Slide 34</vt:lpstr>
      <vt:lpstr>Slide 35</vt:lpstr>
      <vt:lpstr>Slide 36</vt:lpstr>
      <vt:lpstr>                        conclusion</vt:lpstr>
      <vt:lpstr>Slide 38</vt:lpstr>
      <vt:lpstr>Slide 39</vt:lpstr>
      <vt:lpstr>Slide 40</vt:lpstr>
      <vt:lpstr>Slide 41</vt:lpstr>
      <vt:lpstr>Slide 42</vt:lpstr>
      <vt:lpstr>Slide 43</vt:lpstr>
      <vt:lpstr> “ Quality is a Journey,                  Not a Destination.....” </vt:lpstr>
      <vt:lpstr>Slide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Training manuals developed:   Integrated Striga Management (ISM) and microdosing for sorghum in 5 languages; Integrated blast management , weed control  and  microdosing in 4 local languages   Sorghum and finger millet seed production  Participatory on farm demonstrations in  the 6 target countries    Flyers, brochures and posters   Field days  Mass media</dc:title>
  <dc:creator>Acer</dc:creator>
  <cp:lastModifiedBy>anuradha</cp:lastModifiedBy>
  <cp:revision>523</cp:revision>
  <dcterms:created xsi:type="dcterms:W3CDTF">2006-08-16T00:00:00Z</dcterms:created>
  <dcterms:modified xsi:type="dcterms:W3CDTF">2014-10-16T07:59:00Z</dcterms:modified>
</cp:coreProperties>
</file>