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256" r:id="rId2"/>
    <p:sldId id="620" r:id="rId3"/>
    <p:sldId id="594" r:id="rId4"/>
    <p:sldId id="596" r:id="rId5"/>
    <p:sldId id="545" r:id="rId6"/>
    <p:sldId id="547" r:id="rId7"/>
    <p:sldId id="549" r:id="rId8"/>
    <p:sldId id="550" r:id="rId9"/>
    <p:sldId id="546" r:id="rId10"/>
    <p:sldId id="551" r:id="rId11"/>
    <p:sldId id="552" r:id="rId12"/>
    <p:sldId id="553" r:id="rId13"/>
    <p:sldId id="555" r:id="rId14"/>
    <p:sldId id="560" r:id="rId15"/>
    <p:sldId id="556" r:id="rId16"/>
    <p:sldId id="557" r:id="rId17"/>
    <p:sldId id="572" r:id="rId18"/>
    <p:sldId id="561" r:id="rId19"/>
    <p:sldId id="573" r:id="rId20"/>
    <p:sldId id="574" r:id="rId21"/>
    <p:sldId id="616" r:id="rId22"/>
    <p:sldId id="577" r:id="rId23"/>
    <p:sldId id="575" r:id="rId24"/>
    <p:sldId id="576" r:id="rId25"/>
    <p:sldId id="621" r:id="rId26"/>
    <p:sldId id="597" r:id="rId27"/>
    <p:sldId id="568" r:id="rId28"/>
    <p:sldId id="571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599"/>
    <a:srgbClr val="F2AF1A"/>
    <a:srgbClr val="53549B"/>
    <a:srgbClr val="0000FF"/>
    <a:srgbClr val="FF0000"/>
    <a:srgbClr val="BB4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iaes\Desktop\eRNA-gene%20corr%20qPCR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iaes\Desktop\eRNA-gene%20corr%20qPCR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soniaes\Desktop\eRNA-gene%20corr%20qPCR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iaes\Documents\qPCR\ap-1%20chips%20w%20rosi%201022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iaes\Documents\qPCR\ap-1%20chips%20w%20rosi%201022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iaes\Documents\qPCR\ap-1%20chips%20w%20rosi%201022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Pdk4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2980286814301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1437168499327"/>
          <c:y val="0.0654859709409979"/>
          <c:w val="0.683752188271192"/>
          <c:h val="0.7118048025756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Gene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Sheet1!$N$3:$N$6</c:f>
                <c:numCache>
                  <c:formatCode>General</c:formatCode>
                  <c:ptCount val="4"/>
                  <c:pt idx="0">
                    <c:v>0.0686752535776219</c:v>
                  </c:pt>
                  <c:pt idx="1">
                    <c:v>0.227839278189778</c:v>
                  </c:pt>
                  <c:pt idx="2">
                    <c:v>0.215353982980394</c:v>
                  </c:pt>
                  <c:pt idx="3">
                    <c:v>0.226747782750964</c:v>
                  </c:pt>
                </c:numCache>
              </c:numRef>
            </c:plus>
            <c:minus>
              <c:numRef>
                <c:f>Sheet1!$N$3:$N$6</c:f>
                <c:numCache>
                  <c:formatCode>General</c:formatCode>
                  <c:ptCount val="4"/>
                  <c:pt idx="0">
                    <c:v>0.0686752535776219</c:v>
                  </c:pt>
                  <c:pt idx="1">
                    <c:v>0.227839278189778</c:v>
                  </c:pt>
                  <c:pt idx="2">
                    <c:v>0.215353982980394</c:v>
                  </c:pt>
                  <c:pt idx="3">
                    <c:v>0.226747782750964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.0"/>
          </c:errBars>
          <c:xVal>
            <c:numRef>
              <c:f>Sheet1!$A$3:$A$6</c:f>
              <c:numCache>
                <c:formatCode>General</c:formatCode>
                <c:ptCount val="4"/>
                <c:pt idx="0">
                  <c:v>0.0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Sheet1!$D$3:$D$6</c:f>
              <c:numCache>
                <c:formatCode>General</c:formatCode>
                <c:ptCount val="4"/>
                <c:pt idx="0">
                  <c:v>1.0</c:v>
                </c:pt>
                <c:pt idx="1">
                  <c:v>1.5399237689097</c:v>
                </c:pt>
                <c:pt idx="2">
                  <c:v>2.004961292165758</c:v>
                </c:pt>
                <c:pt idx="3">
                  <c:v>1.988446878636481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eRNA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Sheet1!$O$3:$O$6</c:f>
                <c:numCache>
                  <c:formatCode>General</c:formatCode>
                  <c:ptCount val="4"/>
                  <c:pt idx="0">
                    <c:v>0.618049925811853</c:v>
                  </c:pt>
                  <c:pt idx="1">
                    <c:v>0.274982525653768</c:v>
                  </c:pt>
                  <c:pt idx="2">
                    <c:v>0.622278317884558</c:v>
                  </c:pt>
                  <c:pt idx="3">
                    <c:v>0.294425755223594</c:v>
                  </c:pt>
                </c:numCache>
              </c:numRef>
            </c:plus>
            <c:minus>
              <c:numRef>
                <c:f>Sheet1!$O$3:$O$6</c:f>
                <c:numCache>
                  <c:formatCode>General</c:formatCode>
                  <c:ptCount val="4"/>
                  <c:pt idx="0">
                    <c:v>0.618049925811853</c:v>
                  </c:pt>
                  <c:pt idx="1">
                    <c:v>0.274982525653768</c:v>
                  </c:pt>
                  <c:pt idx="2">
                    <c:v>0.622278317884558</c:v>
                  </c:pt>
                  <c:pt idx="3">
                    <c:v>0.294425755223594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.0"/>
          </c:errBars>
          <c:xVal>
            <c:numRef>
              <c:f>Sheet1!$A$3:$A$6</c:f>
              <c:numCache>
                <c:formatCode>General</c:formatCode>
                <c:ptCount val="4"/>
                <c:pt idx="0">
                  <c:v>0.0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Sheet1!$E$3:$E$6</c:f>
              <c:numCache>
                <c:formatCode>General</c:formatCode>
                <c:ptCount val="4"/>
                <c:pt idx="0">
                  <c:v>1.0</c:v>
                </c:pt>
                <c:pt idx="1">
                  <c:v>2.61361394278198</c:v>
                </c:pt>
                <c:pt idx="2">
                  <c:v>3.327633453907705</c:v>
                </c:pt>
                <c:pt idx="3">
                  <c:v>2.736819028828235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868968"/>
        <c:axId val="2117856120"/>
      </c:scatterChart>
      <c:valAx>
        <c:axId val="2117868968"/>
        <c:scaling>
          <c:orientation val="minMax"/>
          <c:max val="6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Rosi treatment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17856120"/>
        <c:crosses val="autoZero"/>
        <c:crossBetween val="midCat"/>
        <c:majorUnit val="10.0"/>
      </c:valAx>
      <c:valAx>
        <c:axId val="2117856120"/>
        <c:scaling>
          <c:orientation val="minMax"/>
          <c:max val="4.5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Relative expression</a:t>
                </a:r>
              </a:p>
            </c:rich>
          </c:tx>
          <c:layout>
            <c:manualLayout>
              <c:xMode val="edge"/>
              <c:yMode val="edge"/>
              <c:x val="0.0"/>
              <c:y val="0.0737140724306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17868968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526105708576067"/>
          <c:y val="0.556222058651809"/>
          <c:w val="0.266778652668416"/>
          <c:h val="0.17848060659084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Pdk4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2980286814301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1437168499327"/>
          <c:y val="0.0654859709409979"/>
          <c:w val="0.683752188271192"/>
          <c:h val="0.7118048025756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Gene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Sheet1!$N$3:$N$6</c:f>
                <c:numCache>
                  <c:formatCode>General</c:formatCode>
                  <c:ptCount val="4"/>
                  <c:pt idx="0">
                    <c:v>0.0686752535776219</c:v>
                  </c:pt>
                  <c:pt idx="1">
                    <c:v>0.227839278189778</c:v>
                  </c:pt>
                  <c:pt idx="2">
                    <c:v>0.215353982980394</c:v>
                  </c:pt>
                  <c:pt idx="3">
                    <c:v>0.226747782750964</c:v>
                  </c:pt>
                </c:numCache>
              </c:numRef>
            </c:plus>
            <c:minus>
              <c:numRef>
                <c:f>Sheet1!$N$3:$N$6</c:f>
                <c:numCache>
                  <c:formatCode>General</c:formatCode>
                  <c:ptCount val="4"/>
                  <c:pt idx="0">
                    <c:v>0.0686752535776219</c:v>
                  </c:pt>
                  <c:pt idx="1">
                    <c:v>0.227839278189778</c:v>
                  </c:pt>
                  <c:pt idx="2">
                    <c:v>0.215353982980394</c:v>
                  </c:pt>
                  <c:pt idx="3">
                    <c:v>0.226747782750964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.0"/>
          </c:errBars>
          <c:xVal>
            <c:numRef>
              <c:f>Sheet1!$A$3:$A$6</c:f>
              <c:numCache>
                <c:formatCode>General</c:formatCode>
                <c:ptCount val="4"/>
                <c:pt idx="0">
                  <c:v>0.0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Sheet1!$D$3:$D$6</c:f>
              <c:numCache>
                <c:formatCode>General</c:formatCode>
                <c:ptCount val="4"/>
                <c:pt idx="0">
                  <c:v>1.0</c:v>
                </c:pt>
                <c:pt idx="1">
                  <c:v>1.5399237689097</c:v>
                </c:pt>
                <c:pt idx="2">
                  <c:v>2.004961292165758</c:v>
                </c:pt>
                <c:pt idx="3">
                  <c:v>1.988446878636481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eRNA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Sheet1!$O$3:$O$6</c:f>
                <c:numCache>
                  <c:formatCode>General</c:formatCode>
                  <c:ptCount val="4"/>
                  <c:pt idx="0">
                    <c:v>0.618049925811853</c:v>
                  </c:pt>
                  <c:pt idx="1">
                    <c:v>0.274982525653768</c:v>
                  </c:pt>
                  <c:pt idx="2">
                    <c:v>0.622278317884558</c:v>
                  </c:pt>
                  <c:pt idx="3">
                    <c:v>0.294425755223594</c:v>
                  </c:pt>
                </c:numCache>
              </c:numRef>
            </c:plus>
            <c:minus>
              <c:numRef>
                <c:f>Sheet1!$O$3:$O$6</c:f>
                <c:numCache>
                  <c:formatCode>General</c:formatCode>
                  <c:ptCount val="4"/>
                  <c:pt idx="0">
                    <c:v>0.618049925811853</c:v>
                  </c:pt>
                  <c:pt idx="1">
                    <c:v>0.274982525653768</c:v>
                  </c:pt>
                  <c:pt idx="2">
                    <c:v>0.622278317884558</c:v>
                  </c:pt>
                  <c:pt idx="3">
                    <c:v>0.294425755223594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.0"/>
          </c:errBars>
          <c:xVal>
            <c:numRef>
              <c:f>Sheet1!$A$3:$A$6</c:f>
              <c:numCache>
                <c:formatCode>General</c:formatCode>
                <c:ptCount val="4"/>
                <c:pt idx="0">
                  <c:v>0.0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Sheet1!$E$3:$E$6</c:f>
              <c:numCache>
                <c:formatCode>General</c:formatCode>
                <c:ptCount val="4"/>
                <c:pt idx="0">
                  <c:v>1.0</c:v>
                </c:pt>
                <c:pt idx="1">
                  <c:v>2.61361394278198</c:v>
                </c:pt>
                <c:pt idx="2">
                  <c:v>3.327633453907705</c:v>
                </c:pt>
                <c:pt idx="3">
                  <c:v>2.736819028828235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999080"/>
        <c:axId val="2092699288"/>
      </c:scatterChart>
      <c:valAx>
        <c:axId val="2091999080"/>
        <c:scaling>
          <c:orientation val="minMax"/>
          <c:max val="6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Rosi treatment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92699288"/>
        <c:crosses val="autoZero"/>
        <c:crossBetween val="midCat"/>
        <c:majorUnit val="10.0"/>
      </c:valAx>
      <c:valAx>
        <c:axId val="2092699288"/>
        <c:scaling>
          <c:orientation val="minMax"/>
          <c:max val="4.5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b="0">
                    <a:latin typeface="Arial" panose="020B0604020202020204" pitchFamily="34" charset="0"/>
                    <a:cs typeface="Arial" panose="020B0604020202020204" pitchFamily="34" charset="0"/>
                  </a:rPr>
                  <a:t>Relative expression</a:t>
                </a:r>
              </a:p>
            </c:rich>
          </c:tx>
          <c:layout>
            <c:manualLayout>
              <c:xMode val="edge"/>
              <c:yMode val="edge"/>
              <c:x val="0.0"/>
              <c:y val="0.0737140724306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91999080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526105708576067"/>
          <c:y val="0.556222058651809"/>
          <c:w val="0.266778652668416"/>
          <c:h val="0.17848060659084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Pdk4</a:t>
            </a:r>
          </a:p>
        </c:rich>
      </c:tx>
      <c:layout>
        <c:manualLayout>
          <c:xMode val="edge"/>
          <c:yMode val="edge"/>
          <c:x val="0.42980286814301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1437168499327"/>
          <c:y val="0.0654859709409979"/>
          <c:w val="0.683752188271192"/>
          <c:h val="0.7118048025756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Gene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Sheet1!$N$3:$N$6</c:f>
                <c:numCache>
                  <c:formatCode>General</c:formatCode>
                  <c:ptCount val="4"/>
                  <c:pt idx="0">
                    <c:v>0.0686752535776219</c:v>
                  </c:pt>
                  <c:pt idx="1">
                    <c:v>0.227839278189778</c:v>
                  </c:pt>
                  <c:pt idx="2">
                    <c:v>0.215353982980394</c:v>
                  </c:pt>
                  <c:pt idx="3">
                    <c:v>0.226747782750964</c:v>
                  </c:pt>
                </c:numCache>
              </c:numRef>
            </c:plus>
            <c:minus>
              <c:numRef>
                <c:f>Sheet1!$N$3:$N$6</c:f>
                <c:numCache>
                  <c:formatCode>General</c:formatCode>
                  <c:ptCount val="4"/>
                  <c:pt idx="0">
                    <c:v>0.0686752535776219</c:v>
                  </c:pt>
                  <c:pt idx="1">
                    <c:v>0.227839278189778</c:v>
                  </c:pt>
                  <c:pt idx="2">
                    <c:v>0.215353982980394</c:v>
                  </c:pt>
                  <c:pt idx="3">
                    <c:v>0.226747782750964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.0"/>
          </c:errBars>
          <c:xVal>
            <c:numRef>
              <c:f>Sheet1!$A$3:$A$6</c:f>
              <c:numCache>
                <c:formatCode>General</c:formatCode>
                <c:ptCount val="4"/>
                <c:pt idx="0">
                  <c:v>0.0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Sheet1!$D$3:$D$6</c:f>
              <c:numCache>
                <c:formatCode>General</c:formatCode>
                <c:ptCount val="4"/>
                <c:pt idx="0">
                  <c:v>1.0</c:v>
                </c:pt>
                <c:pt idx="1">
                  <c:v>1.5399237689097</c:v>
                </c:pt>
                <c:pt idx="2">
                  <c:v>2.004961292165758</c:v>
                </c:pt>
                <c:pt idx="3">
                  <c:v>1.988446878636481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eRNA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Sheet1!$O$3:$O$6</c:f>
                <c:numCache>
                  <c:formatCode>General</c:formatCode>
                  <c:ptCount val="4"/>
                  <c:pt idx="0">
                    <c:v>0.618049925811853</c:v>
                  </c:pt>
                  <c:pt idx="1">
                    <c:v>0.274982525653768</c:v>
                  </c:pt>
                  <c:pt idx="2">
                    <c:v>0.622278317884558</c:v>
                  </c:pt>
                  <c:pt idx="3">
                    <c:v>0.294425755223594</c:v>
                  </c:pt>
                </c:numCache>
              </c:numRef>
            </c:plus>
            <c:minus>
              <c:numRef>
                <c:f>Sheet1!$O$3:$O$6</c:f>
                <c:numCache>
                  <c:formatCode>General</c:formatCode>
                  <c:ptCount val="4"/>
                  <c:pt idx="0">
                    <c:v>0.618049925811853</c:v>
                  </c:pt>
                  <c:pt idx="1">
                    <c:v>0.274982525653768</c:v>
                  </c:pt>
                  <c:pt idx="2">
                    <c:v>0.622278317884558</c:v>
                  </c:pt>
                  <c:pt idx="3">
                    <c:v>0.294425755223594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.0"/>
          </c:errBars>
          <c:xVal>
            <c:numRef>
              <c:f>Sheet1!$A$3:$A$6</c:f>
              <c:numCache>
                <c:formatCode>General</c:formatCode>
                <c:ptCount val="4"/>
                <c:pt idx="0">
                  <c:v>0.0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</c:numCache>
            </c:numRef>
          </c:xVal>
          <c:yVal>
            <c:numRef>
              <c:f>Sheet1!$E$3:$E$6</c:f>
              <c:numCache>
                <c:formatCode>General</c:formatCode>
                <c:ptCount val="4"/>
                <c:pt idx="0">
                  <c:v>1.0</c:v>
                </c:pt>
                <c:pt idx="1">
                  <c:v>2.61361394278198</c:v>
                </c:pt>
                <c:pt idx="2">
                  <c:v>3.327633453907705</c:v>
                </c:pt>
                <c:pt idx="3">
                  <c:v>2.736819028828235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958920"/>
        <c:axId val="2121923368"/>
      </c:scatterChart>
      <c:valAx>
        <c:axId val="2116958920"/>
        <c:scaling>
          <c:orientation val="minMax"/>
          <c:max val="6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Rosi treatment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1923368"/>
        <c:crosses val="autoZero"/>
        <c:crossBetween val="midCat"/>
        <c:majorUnit val="10.0"/>
      </c:valAx>
      <c:valAx>
        <c:axId val="2121923368"/>
        <c:scaling>
          <c:orientation val="minMax"/>
          <c:max val="4.5"/>
          <c:min val="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expression</a:t>
                </a:r>
              </a:p>
            </c:rich>
          </c:tx>
          <c:layout>
            <c:manualLayout>
              <c:xMode val="edge"/>
              <c:yMode val="edge"/>
              <c:x val="0.0"/>
              <c:y val="0.0737140724306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6958920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526105708576067"/>
          <c:y val="0.556222058651809"/>
          <c:w val="0.266778652668416"/>
          <c:h val="0.1784806065908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Fosl2 ChIP</a:t>
            </a:r>
          </a:p>
        </c:rich>
      </c:tx>
      <c:layout>
        <c:manualLayout>
          <c:xMode val="edge"/>
          <c:yMode val="edge"/>
          <c:x val="0.363515945216435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60696163946"/>
          <c:y val="0.0652032877019225"/>
          <c:w val="0.724803282699401"/>
          <c:h val="0.817499861818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Sheet2!$C$15</c:f>
              <c:strCache>
                <c:ptCount val="1"/>
                <c:pt idx="0">
                  <c:v>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Sheet2!$G$16:$G$22</c:f>
                <c:numCache>
                  <c:formatCode>General</c:formatCode>
                  <c:ptCount val="7"/>
                  <c:pt idx="0">
                    <c:v>0.105865025559003</c:v>
                  </c:pt>
                  <c:pt idx="1">
                    <c:v>0.0858608750509566</c:v>
                  </c:pt>
                  <c:pt idx="2">
                    <c:v>0.257712554758417</c:v>
                  </c:pt>
                  <c:pt idx="3">
                    <c:v>0.106590171816902</c:v>
                  </c:pt>
                  <c:pt idx="4">
                    <c:v>0.0326932480723253</c:v>
                  </c:pt>
                  <c:pt idx="5">
                    <c:v>0.0178978497801808</c:v>
                  </c:pt>
                  <c:pt idx="6">
                    <c:v>0.0150349936698903</c:v>
                  </c:pt>
                </c:numCache>
              </c:numRef>
            </c:plus>
            <c:minus>
              <c:numRef>
                <c:f>Sheet2!$G$16:$G$22</c:f>
                <c:numCache>
                  <c:formatCode>General</c:formatCode>
                  <c:ptCount val="7"/>
                  <c:pt idx="0">
                    <c:v>0.105865025559003</c:v>
                  </c:pt>
                  <c:pt idx="1">
                    <c:v>0.0858608750509566</c:v>
                  </c:pt>
                  <c:pt idx="2">
                    <c:v>0.257712554758417</c:v>
                  </c:pt>
                  <c:pt idx="3">
                    <c:v>0.106590171816902</c:v>
                  </c:pt>
                  <c:pt idx="4">
                    <c:v>0.0326932480723253</c:v>
                  </c:pt>
                  <c:pt idx="5">
                    <c:v>0.0178978497801808</c:v>
                  </c:pt>
                  <c:pt idx="6">
                    <c:v>0.0150349936698903</c:v>
                  </c:pt>
                </c:numCache>
              </c:numRef>
            </c:minus>
          </c:errBars>
          <c:cat>
            <c:strRef>
              <c:f>Sheet2!$B$16:$B$22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Arbp</c:v>
                </c:pt>
                <c:pt idx="6">
                  <c:v>Ins</c:v>
                </c:pt>
              </c:strCache>
            </c:strRef>
          </c:cat>
          <c:val>
            <c:numRef>
              <c:f>Sheet2!$C$16:$C$22</c:f>
              <c:numCache>
                <c:formatCode>General</c:formatCode>
                <c:ptCount val="7"/>
                <c:pt idx="0">
                  <c:v>0.458759399162324</c:v>
                </c:pt>
                <c:pt idx="1">
                  <c:v>0.362569691311309</c:v>
                </c:pt>
                <c:pt idx="2">
                  <c:v>0.65226892531666</c:v>
                </c:pt>
                <c:pt idx="3">
                  <c:v>0.396416878640444</c:v>
                </c:pt>
                <c:pt idx="4">
                  <c:v>0.128241750422768</c:v>
                </c:pt>
                <c:pt idx="5">
                  <c:v>0.0380867191207392</c:v>
                </c:pt>
                <c:pt idx="6">
                  <c:v>0.0271122445519152</c:v>
                </c:pt>
              </c:numCache>
            </c:numRef>
          </c:val>
        </c:ser>
        <c:ser>
          <c:idx val="1"/>
          <c:order val="1"/>
          <c:tx>
            <c:strRef>
              <c:f>Sheet2!$D$15</c:f>
              <c:strCache>
                <c:ptCount val="1"/>
                <c:pt idx="0">
                  <c:v>Ad + 1h rosi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Sheet2!$H$16:$H$22</c:f>
                <c:numCache>
                  <c:formatCode>General</c:formatCode>
                  <c:ptCount val="7"/>
                  <c:pt idx="0">
                    <c:v>0.0865668402212869</c:v>
                  </c:pt>
                  <c:pt idx="1">
                    <c:v>0.0652122844450634</c:v>
                  </c:pt>
                  <c:pt idx="2">
                    <c:v>0.0127817025421756</c:v>
                  </c:pt>
                  <c:pt idx="3">
                    <c:v>0.0437427119220617</c:v>
                  </c:pt>
                  <c:pt idx="4">
                    <c:v>0.0130986364557472</c:v>
                  </c:pt>
                  <c:pt idx="5">
                    <c:v>0.00528340302985899</c:v>
                  </c:pt>
                  <c:pt idx="6">
                    <c:v>0.0123259197348345</c:v>
                  </c:pt>
                </c:numCache>
              </c:numRef>
            </c:plus>
            <c:minus>
              <c:numRef>
                <c:f>Sheet2!$H$16:$H$22</c:f>
                <c:numCache>
                  <c:formatCode>General</c:formatCode>
                  <c:ptCount val="7"/>
                  <c:pt idx="0">
                    <c:v>0.0865668402212869</c:v>
                  </c:pt>
                  <c:pt idx="1">
                    <c:v>0.0652122844450634</c:v>
                  </c:pt>
                  <c:pt idx="2">
                    <c:v>0.0127817025421756</c:v>
                  </c:pt>
                  <c:pt idx="3">
                    <c:v>0.0437427119220617</c:v>
                  </c:pt>
                  <c:pt idx="4">
                    <c:v>0.0130986364557472</c:v>
                  </c:pt>
                  <c:pt idx="5">
                    <c:v>0.00528340302985899</c:v>
                  </c:pt>
                  <c:pt idx="6">
                    <c:v>0.0123259197348345</c:v>
                  </c:pt>
                </c:numCache>
              </c:numRef>
            </c:minus>
          </c:errBars>
          <c:cat>
            <c:strRef>
              <c:f>Sheet2!$B$16:$B$22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Arbp</c:v>
                </c:pt>
                <c:pt idx="6">
                  <c:v>Ins</c:v>
                </c:pt>
              </c:strCache>
            </c:strRef>
          </c:cat>
          <c:val>
            <c:numRef>
              <c:f>Sheet2!$D$16:$D$22</c:f>
              <c:numCache>
                <c:formatCode>General</c:formatCode>
                <c:ptCount val="7"/>
                <c:pt idx="0">
                  <c:v>0.548127914463694</c:v>
                </c:pt>
                <c:pt idx="1">
                  <c:v>0.4888628228386</c:v>
                </c:pt>
                <c:pt idx="2">
                  <c:v>0.750103116455064</c:v>
                </c:pt>
                <c:pt idx="3">
                  <c:v>0.501898677325611</c:v>
                </c:pt>
                <c:pt idx="4">
                  <c:v>0.16657256603729</c:v>
                </c:pt>
                <c:pt idx="5">
                  <c:v>0.0569861118353542</c:v>
                </c:pt>
                <c:pt idx="6">
                  <c:v>0.0379473310017786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3535864"/>
        <c:axId val="2092826616"/>
      </c:barChart>
      <c:catAx>
        <c:axId val="2093535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92826616"/>
        <c:crosses val="autoZero"/>
        <c:auto val="1"/>
        <c:lblAlgn val="ctr"/>
        <c:lblOffset val="100"/>
        <c:noMultiLvlLbl val="0"/>
      </c:catAx>
      <c:valAx>
        <c:axId val="2092826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Percent Input</a:t>
                </a:r>
              </a:p>
            </c:rich>
          </c:tx>
          <c:layout>
            <c:manualLayout>
              <c:xMode val="edge"/>
              <c:yMode val="edge"/>
              <c:x val="0.0138888888888889"/>
              <c:y val="0.2720771361913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3535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ATF-2 ChIP</a:t>
            </a:r>
          </a:p>
        </c:rich>
      </c:tx>
      <c:layout>
        <c:manualLayout>
          <c:xMode val="edge"/>
          <c:yMode val="edge"/>
          <c:x val="0.345976235557801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8289311049817"/>
          <c:y val="0.0776136956968888"/>
          <c:w val="0.752116966689271"/>
          <c:h val="0.79986863078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Sheet2!$G$3:$G$9</c:f>
                <c:numCache>
                  <c:formatCode>General</c:formatCode>
                  <c:ptCount val="7"/>
                  <c:pt idx="0">
                    <c:v>0.201686266152226</c:v>
                  </c:pt>
                  <c:pt idx="1">
                    <c:v>0.186085437085255</c:v>
                  </c:pt>
                  <c:pt idx="2">
                    <c:v>0.200838006613788</c:v>
                  </c:pt>
                  <c:pt idx="3">
                    <c:v>0.203618149356036</c:v>
                  </c:pt>
                  <c:pt idx="4">
                    <c:v>0.0488228361389313</c:v>
                  </c:pt>
                  <c:pt idx="5">
                    <c:v>0.00283616359822435</c:v>
                  </c:pt>
                  <c:pt idx="6">
                    <c:v>0.0259832941422962</c:v>
                  </c:pt>
                </c:numCache>
              </c:numRef>
            </c:plus>
            <c:minus>
              <c:numRef>
                <c:f>Sheet2!$G$3:$G$9</c:f>
                <c:numCache>
                  <c:formatCode>General</c:formatCode>
                  <c:ptCount val="7"/>
                  <c:pt idx="0">
                    <c:v>0.201686266152226</c:v>
                  </c:pt>
                  <c:pt idx="1">
                    <c:v>0.186085437085255</c:v>
                  </c:pt>
                  <c:pt idx="2">
                    <c:v>0.200838006613788</c:v>
                  </c:pt>
                  <c:pt idx="3">
                    <c:v>0.203618149356036</c:v>
                  </c:pt>
                  <c:pt idx="4">
                    <c:v>0.0488228361389313</c:v>
                  </c:pt>
                  <c:pt idx="5">
                    <c:v>0.00283616359822435</c:v>
                  </c:pt>
                  <c:pt idx="6">
                    <c:v>0.0259832941422962</c:v>
                  </c:pt>
                </c:numCache>
              </c:numRef>
            </c:minus>
          </c:errBars>
          <c:cat>
            <c:strRef>
              <c:f>Sheet2!$B$3:$B$9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Arbp</c:v>
                </c:pt>
                <c:pt idx="6">
                  <c:v>Ins</c:v>
                </c:pt>
              </c:strCache>
            </c:strRef>
          </c:cat>
          <c:val>
            <c:numRef>
              <c:f>Sheet2!$C$3:$C$9</c:f>
              <c:numCache>
                <c:formatCode>General</c:formatCode>
                <c:ptCount val="7"/>
                <c:pt idx="0">
                  <c:v>1.094909419272899</c:v>
                </c:pt>
                <c:pt idx="1">
                  <c:v>0.404409466424601</c:v>
                </c:pt>
                <c:pt idx="2">
                  <c:v>0.934783216243785</c:v>
                </c:pt>
                <c:pt idx="3">
                  <c:v>1.20953608440469</c:v>
                </c:pt>
                <c:pt idx="4">
                  <c:v>0.645179147893965</c:v>
                </c:pt>
                <c:pt idx="5">
                  <c:v>0.110853654584043</c:v>
                </c:pt>
                <c:pt idx="6">
                  <c:v>0.0830477886771171</c:v>
                </c:pt>
              </c:numCache>
            </c:numRef>
          </c:val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Ad + 1h rosi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Sheet2!$H$3:$H$9</c:f>
                <c:numCache>
                  <c:formatCode>General</c:formatCode>
                  <c:ptCount val="7"/>
                  <c:pt idx="0">
                    <c:v>0.246610796512164</c:v>
                  </c:pt>
                  <c:pt idx="1">
                    <c:v>0.0963044297313617</c:v>
                  </c:pt>
                  <c:pt idx="2">
                    <c:v>0.483564029103318</c:v>
                  </c:pt>
                  <c:pt idx="3">
                    <c:v>0.208318628411911</c:v>
                  </c:pt>
                  <c:pt idx="4">
                    <c:v>0.0822727062629484</c:v>
                  </c:pt>
                  <c:pt idx="5">
                    <c:v>0.0273064469230114</c:v>
                  </c:pt>
                  <c:pt idx="6">
                    <c:v>0.0371968838346218</c:v>
                  </c:pt>
                </c:numCache>
              </c:numRef>
            </c:plus>
            <c:minus>
              <c:numRef>
                <c:f>Sheet2!$H$3:$H$9</c:f>
                <c:numCache>
                  <c:formatCode>General</c:formatCode>
                  <c:ptCount val="7"/>
                  <c:pt idx="0">
                    <c:v>0.246610796512164</c:v>
                  </c:pt>
                  <c:pt idx="1">
                    <c:v>0.0963044297313617</c:v>
                  </c:pt>
                  <c:pt idx="2">
                    <c:v>0.483564029103318</c:v>
                  </c:pt>
                  <c:pt idx="3">
                    <c:v>0.208318628411911</c:v>
                  </c:pt>
                  <c:pt idx="4">
                    <c:v>0.0822727062629484</c:v>
                  </c:pt>
                  <c:pt idx="5">
                    <c:v>0.0273064469230114</c:v>
                  </c:pt>
                  <c:pt idx="6">
                    <c:v>0.0371968838346218</c:v>
                  </c:pt>
                </c:numCache>
              </c:numRef>
            </c:minus>
          </c:errBars>
          <c:cat>
            <c:strRef>
              <c:f>Sheet2!$B$3:$B$9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Arbp</c:v>
                </c:pt>
                <c:pt idx="6">
                  <c:v>Ins</c:v>
                </c:pt>
              </c:strCache>
            </c:strRef>
          </c:cat>
          <c:val>
            <c:numRef>
              <c:f>Sheet2!$D$3:$D$9</c:f>
              <c:numCache>
                <c:formatCode>General</c:formatCode>
                <c:ptCount val="7"/>
                <c:pt idx="0">
                  <c:v>0.792769441910005</c:v>
                </c:pt>
                <c:pt idx="1">
                  <c:v>0.435320297295951</c:v>
                </c:pt>
                <c:pt idx="2">
                  <c:v>0.934579551735683</c:v>
                </c:pt>
                <c:pt idx="3">
                  <c:v>0.988401264028171</c:v>
                </c:pt>
                <c:pt idx="4">
                  <c:v>0.568373016977394</c:v>
                </c:pt>
                <c:pt idx="5">
                  <c:v>0.101803521223748</c:v>
                </c:pt>
                <c:pt idx="6">
                  <c:v>0.0557121894121279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1695144"/>
        <c:axId val="2061698184"/>
      </c:barChart>
      <c:catAx>
        <c:axId val="2061695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61698184"/>
        <c:crosses val="autoZero"/>
        <c:auto val="1"/>
        <c:lblAlgn val="ctr"/>
        <c:lblOffset val="100"/>
        <c:noMultiLvlLbl val="0"/>
      </c:catAx>
      <c:valAx>
        <c:axId val="2061698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b="0">
                    <a:latin typeface="Arial" panose="020B0604020202020204" pitchFamily="34" charset="0"/>
                    <a:cs typeface="Arial" panose="020B0604020202020204" pitchFamily="34" charset="0"/>
                  </a:rPr>
                  <a:t>Percent Input</a:t>
                </a:r>
              </a:p>
            </c:rich>
          </c:tx>
          <c:layout>
            <c:manualLayout>
              <c:xMode val="edge"/>
              <c:yMode val="edge"/>
              <c:x val="0.0041570109496706"/>
              <c:y val="0.2762751375212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6169514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JunD ChIP</a:t>
            </a:r>
          </a:p>
        </c:rich>
      </c:tx>
      <c:layout>
        <c:manualLayout>
          <c:xMode val="edge"/>
          <c:yMode val="edge"/>
          <c:x val="0.373745690197171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6069514639882"/>
          <c:y val="0.110075206945286"/>
          <c:w val="0.74203369586557"/>
          <c:h val="0.76997779123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Sheet2!$C$25</c:f>
              <c:strCache>
                <c:ptCount val="1"/>
                <c:pt idx="0">
                  <c:v>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Sheet2!$G$26:$G$32</c:f>
                <c:numCache>
                  <c:formatCode>General</c:formatCode>
                  <c:ptCount val="7"/>
                  <c:pt idx="0">
                    <c:v>0.135618908664113</c:v>
                  </c:pt>
                  <c:pt idx="1">
                    <c:v>0.0764995730531419</c:v>
                  </c:pt>
                  <c:pt idx="2">
                    <c:v>0.163975757071039</c:v>
                  </c:pt>
                  <c:pt idx="3">
                    <c:v>0.302197316527466</c:v>
                  </c:pt>
                  <c:pt idx="4">
                    <c:v>0.0213327181822793</c:v>
                  </c:pt>
                  <c:pt idx="5">
                    <c:v>0.018837827277232</c:v>
                  </c:pt>
                  <c:pt idx="6">
                    <c:v>0.00593994956315093</c:v>
                  </c:pt>
                </c:numCache>
              </c:numRef>
            </c:plus>
            <c:minus>
              <c:numRef>
                <c:f>Sheet2!$G$26:$G$32</c:f>
                <c:numCache>
                  <c:formatCode>General</c:formatCode>
                  <c:ptCount val="7"/>
                  <c:pt idx="0">
                    <c:v>0.135618908664113</c:v>
                  </c:pt>
                  <c:pt idx="1">
                    <c:v>0.0764995730531419</c:v>
                  </c:pt>
                  <c:pt idx="2">
                    <c:v>0.163975757071039</c:v>
                  </c:pt>
                  <c:pt idx="3">
                    <c:v>0.302197316527466</c:v>
                  </c:pt>
                  <c:pt idx="4">
                    <c:v>0.0213327181822793</c:v>
                  </c:pt>
                  <c:pt idx="5">
                    <c:v>0.018837827277232</c:v>
                  </c:pt>
                  <c:pt idx="6">
                    <c:v>0.00593994956315093</c:v>
                  </c:pt>
                </c:numCache>
              </c:numRef>
            </c:minus>
          </c:errBars>
          <c:cat>
            <c:strRef>
              <c:f>Sheet2!$B$26:$B$32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Arbp</c:v>
                </c:pt>
                <c:pt idx="6">
                  <c:v>Ins</c:v>
                </c:pt>
              </c:strCache>
            </c:strRef>
          </c:cat>
          <c:val>
            <c:numRef>
              <c:f>Sheet2!$C$26:$C$32</c:f>
              <c:numCache>
                <c:formatCode>General</c:formatCode>
                <c:ptCount val="7"/>
                <c:pt idx="0">
                  <c:v>0.894213025869536</c:v>
                </c:pt>
                <c:pt idx="1">
                  <c:v>0.564079314978875</c:v>
                </c:pt>
                <c:pt idx="2">
                  <c:v>1.212372805627248</c:v>
                </c:pt>
                <c:pt idx="3">
                  <c:v>0.523884240136931</c:v>
                </c:pt>
                <c:pt idx="4">
                  <c:v>0.209288363808963</c:v>
                </c:pt>
                <c:pt idx="5">
                  <c:v>0.0987127478342135</c:v>
                </c:pt>
                <c:pt idx="6">
                  <c:v>0.0726053357298251</c:v>
                </c:pt>
              </c:numCache>
            </c:numRef>
          </c:val>
        </c:ser>
        <c:ser>
          <c:idx val="1"/>
          <c:order val="1"/>
          <c:tx>
            <c:strRef>
              <c:f>Sheet2!$D$25</c:f>
              <c:strCache>
                <c:ptCount val="1"/>
                <c:pt idx="0">
                  <c:v>Ad + 1h rosi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Sheet2!$H$26:$H$32</c:f>
                <c:numCache>
                  <c:formatCode>General</c:formatCode>
                  <c:ptCount val="7"/>
                  <c:pt idx="0">
                    <c:v>0.182522487103615</c:v>
                  </c:pt>
                  <c:pt idx="1">
                    <c:v>0.125669203481702</c:v>
                  </c:pt>
                  <c:pt idx="2">
                    <c:v>0.121835232213422</c:v>
                  </c:pt>
                  <c:pt idx="3">
                    <c:v>0.106919500751314</c:v>
                  </c:pt>
                  <c:pt idx="4">
                    <c:v>0.0323805091649327</c:v>
                  </c:pt>
                  <c:pt idx="5">
                    <c:v>0.0104958188619638</c:v>
                  </c:pt>
                  <c:pt idx="6">
                    <c:v>0.00837326604341085</c:v>
                  </c:pt>
                </c:numCache>
              </c:numRef>
            </c:plus>
            <c:minus>
              <c:numRef>
                <c:f>Sheet2!$H$26:$H$32</c:f>
                <c:numCache>
                  <c:formatCode>General</c:formatCode>
                  <c:ptCount val="7"/>
                  <c:pt idx="0">
                    <c:v>0.182522487103615</c:v>
                  </c:pt>
                  <c:pt idx="1">
                    <c:v>0.125669203481702</c:v>
                  </c:pt>
                  <c:pt idx="2">
                    <c:v>0.121835232213422</c:v>
                  </c:pt>
                  <c:pt idx="3">
                    <c:v>0.106919500751314</c:v>
                  </c:pt>
                  <c:pt idx="4">
                    <c:v>0.0323805091649327</c:v>
                  </c:pt>
                  <c:pt idx="5">
                    <c:v>0.0104958188619638</c:v>
                  </c:pt>
                  <c:pt idx="6">
                    <c:v>0.00837326604341085</c:v>
                  </c:pt>
                </c:numCache>
              </c:numRef>
            </c:minus>
          </c:errBars>
          <c:cat>
            <c:strRef>
              <c:f>Sheet2!$B$26:$B$32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Arbp</c:v>
                </c:pt>
                <c:pt idx="6">
                  <c:v>Ins</c:v>
                </c:pt>
              </c:strCache>
            </c:strRef>
          </c:cat>
          <c:val>
            <c:numRef>
              <c:f>Sheet2!$D$26:$D$32</c:f>
              <c:numCache>
                <c:formatCode>General</c:formatCode>
                <c:ptCount val="7"/>
                <c:pt idx="0">
                  <c:v>0.71512321961402</c:v>
                </c:pt>
                <c:pt idx="1">
                  <c:v>0.63373357426374</c:v>
                </c:pt>
                <c:pt idx="2">
                  <c:v>0.936878972331604</c:v>
                </c:pt>
                <c:pt idx="3">
                  <c:v>0.668594730354665</c:v>
                </c:pt>
                <c:pt idx="4">
                  <c:v>0.193041312455799</c:v>
                </c:pt>
                <c:pt idx="5">
                  <c:v>0.0994400634638146</c:v>
                </c:pt>
                <c:pt idx="6">
                  <c:v>0.0756857144037682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417672"/>
        <c:axId val="2062314104"/>
      </c:barChart>
      <c:catAx>
        <c:axId val="2092417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62314104"/>
        <c:crosses val="autoZero"/>
        <c:auto val="1"/>
        <c:lblAlgn val="ctr"/>
        <c:lblOffset val="100"/>
        <c:noMultiLvlLbl val="0"/>
      </c:catAx>
      <c:valAx>
        <c:axId val="2062314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 b="0">
                    <a:latin typeface="Arial" panose="020B0604020202020204" pitchFamily="34" charset="0"/>
                    <a:cs typeface="Arial" panose="020B0604020202020204" pitchFamily="34" charset="0"/>
                  </a:rPr>
                  <a:t>Percent Input</a:t>
                </a:r>
              </a:p>
            </c:rich>
          </c:tx>
          <c:layout>
            <c:manualLayout>
              <c:xMode val="edge"/>
              <c:yMode val="edge"/>
              <c:x val="0.0"/>
              <c:y val="0.265666767615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2417672"/>
        <c:crosses val="autoZero"/>
        <c:crossBetween val="between"/>
        <c:majorUnit val="0.5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63CD3D-04D4-AB4D-9D18-21A5BB57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175F3E-8D1A-8F44-A5AB-BF554097B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C5FB15-A396-B943-89C7-2689E356EAD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arenR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have heard a lot of interesting stories about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epigenomic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data including histone.. DNA.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Obviously, we are expecting to have more and more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epigenomic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data. 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Given that we have multiple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epigenomic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data across multiple cell types, how can we use it.  That was the start of this project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Greenberg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75F3E-8D1A-8F44-A5AB-BF554097B4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75F3E-8D1A-8F44-A5AB-BF554097B44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25FEF-0548-3E4A-98BB-FBCF4152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011A-D864-FF42-9BED-CAE2E12FD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B4674-50C6-8445-A4F8-99FCA3415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36D48-C8A9-9A43-BB15-F400F841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4DCB-FD69-854C-8560-3326BD97C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3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060F-5DC5-8A41-9D98-BD19370D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DF787-8412-6640-8216-5DF46D40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8147-5990-7343-BABA-A43524A67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0EEC-3053-ED42-8C66-24CB12FA8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5404-51B5-DE4B-B7A7-1494F9E95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99FB-17EC-FF4F-BC97-987914C5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78449EE-D751-AA44-B101-7BECC893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152400" y="838200"/>
            <a:ext cx="883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1"/>
            <a:r>
              <a:rPr lang="en-US" altLang="ko-KR" sz="2800" b="1" dirty="0" smtClean="0"/>
              <a:t>Genome-wide analysis of enhancer-RNA transcription reveals regulatory mechanisms by an anti-diabetic drugs </a:t>
            </a:r>
            <a:r>
              <a:rPr lang="en-US" altLang="ko-KR" sz="2800" b="1" dirty="0" smtClean="0"/>
              <a:t>(TZD) </a:t>
            </a:r>
            <a:r>
              <a:rPr lang="en-US" altLang="ko-KR" sz="2800" b="1" dirty="0" smtClean="0"/>
              <a:t>in </a:t>
            </a:r>
            <a:r>
              <a:rPr lang="en-US" altLang="ko-KR" sz="2800" b="1" dirty="0" smtClean="0"/>
              <a:t>adipocytes</a:t>
            </a:r>
            <a:endParaRPr lang="en-US" sz="2800" dirty="0"/>
          </a:p>
        </p:txBody>
      </p:sp>
      <p:pic>
        <p:nvPicPr>
          <p:cNvPr id="15362" name="Picture 4" descr="3 institutes 1_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38399" r="23233" b="44669"/>
          <a:stretch>
            <a:fillRect/>
          </a:stretch>
        </p:blipFill>
        <p:spPr bwMode="auto">
          <a:xfrm>
            <a:off x="2590800" y="5105400"/>
            <a:ext cx="43100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533400" y="3581400"/>
            <a:ext cx="7772400" cy="15240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Arial" charset="0"/>
                <a:ea typeface="Osaka" charset="0"/>
                <a:cs typeface="Osaka" charset="0"/>
              </a:rPr>
              <a:t>Kyoung-Jae Won, </a:t>
            </a:r>
            <a:r>
              <a:rPr lang="en-US" sz="3200" dirty="0" smtClean="0">
                <a:solidFill>
                  <a:srgbClr val="800000"/>
                </a:solidFill>
                <a:latin typeface="Arial" charset="0"/>
                <a:ea typeface="Osaka" charset="0"/>
                <a:cs typeface="Osaka" charset="0"/>
              </a:rPr>
              <a:t>Ph.D.</a:t>
            </a:r>
            <a:br>
              <a:rPr lang="en-US" sz="3200" dirty="0" smtClean="0">
                <a:solidFill>
                  <a:srgbClr val="800000"/>
                </a:solidFill>
                <a:latin typeface="Arial" charset="0"/>
                <a:ea typeface="Osaka" charset="0"/>
                <a:cs typeface="Osaka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Osaka" charset="0"/>
                <a:cs typeface="Osaka" charset="0"/>
              </a:rPr>
              <a:t>Sep 8 </a:t>
            </a:r>
            <a:r>
              <a:rPr lang="en-US" sz="2400" dirty="0" smtClean="0">
                <a:solidFill>
                  <a:srgbClr val="800000"/>
                </a:solidFill>
                <a:latin typeface="Arial" charset="0"/>
                <a:ea typeface="Osaka" charset="0"/>
                <a:cs typeface="Osaka" charset="0"/>
              </a:rPr>
              <a:t>2014 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br>
              <a:rPr lang="en-US" sz="2400" b="1" dirty="0" smtClean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Genomics 2014</a:t>
            </a:r>
            <a:endParaRPr lang="en-US" sz="2400" dirty="0">
              <a:solidFill>
                <a:srgbClr val="800000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3175" y="550863"/>
            <a:ext cx="1709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cs typeface="Arial" charset="0"/>
              </a:rPr>
              <a:t>Log2-FoldChange</a:t>
            </a:r>
            <a:br>
              <a:rPr lang="en-US" sz="1400" b="1">
                <a:cs typeface="Arial" charset="0"/>
              </a:rPr>
            </a:br>
            <a:r>
              <a:rPr lang="en-US" sz="1400" b="1">
                <a:cs typeface="Arial" charset="0"/>
              </a:rPr>
              <a:t>in Gene Body</a:t>
            </a:r>
          </a:p>
        </p:txBody>
      </p:sp>
      <p:pic>
        <p:nvPicPr>
          <p:cNvPr id="22531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10139" r="45895"/>
          <a:stretch>
            <a:fillRect/>
          </a:stretch>
        </p:blipFill>
        <p:spPr bwMode="auto">
          <a:xfrm>
            <a:off x="293688" y="1100138"/>
            <a:ext cx="676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467475" y="836612"/>
            <a:ext cx="1990725" cy="687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Nascent</a:t>
            </a:r>
          </a:p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Gene Transcript</a:t>
            </a:r>
          </a:p>
        </p:txBody>
      </p:sp>
      <p:sp>
        <p:nvSpPr>
          <p:cNvPr id="21" name="Right Arrow 20"/>
          <p:cNvSpPr/>
          <p:nvPr/>
        </p:nvSpPr>
        <p:spPr>
          <a:xfrm rot="5400000">
            <a:off x="7392194" y="1486694"/>
            <a:ext cx="266700" cy="420687"/>
          </a:xfrm>
          <a:prstGeom prst="rightArrow">
            <a:avLst>
              <a:gd name="adj1" fmla="val 50000"/>
              <a:gd name="adj2" fmla="val 6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86525" y="1917700"/>
            <a:ext cx="1971675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Steady-state</a:t>
            </a:r>
          </a:p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mRNA</a:t>
            </a:r>
          </a:p>
        </p:txBody>
      </p:sp>
      <p:pic>
        <p:nvPicPr>
          <p:cNvPr id="22535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90556"/>
          <a:stretch>
            <a:fillRect/>
          </a:stretch>
        </p:blipFill>
        <p:spPr bwMode="auto">
          <a:xfrm>
            <a:off x="1027113" y="6081713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209550" y="0"/>
            <a:ext cx="8947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Nascent Transcription Changes Precedes mRNA Regulation</a:t>
            </a: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5992813" y="2722563"/>
            <a:ext cx="318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GROseq vs Steady-state mRNA</a:t>
            </a:r>
          </a:p>
          <a:p>
            <a:r>
              <a:rPr lang="en-US" sz="1600"/>
              <a:t>Log2 Fold Change Over Rosi + 0</a:t>
            </a:r>
          </a:p>
        </p:txBody>
      </p:sp>
      <p:pic>
        <p:nvPicPr>
          <p:cNvPr id="22538" name="Picture 2" descr="Z:\home\heewlim\Research\GROseq\DGE_vs_Array\Array_vs_GROseq.scat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83723" r="-5016" b="3051"/>
          <a:stretch/>
        </p:blipFill>
        <p:spPr bwMode="auto">
          <a:xfrm>
            <a:off x="2231136" y="5678424"/>
            <a:ext cx="36861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6367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2386" y="6367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386" y="6367046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2586" y="6400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0786" y="59436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6367046"/>
            <a:ext cx="9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GROseq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8252" y="3733800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Steady-state mRNA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7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3175" y="550863"/>
            <a:ext cx="1709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cs typeface="Arial" charset="0"/>
              </a:rPr>
              <a:t>Log2-FoldChange</a:t>
            </a:r>
            <a:br>
              <a:rPr lang="en-US" sz="1400" b="1">
                <a:cs typeface="Arial" charset="0"/>
              </a:rPr>
            </a:br>
            <a:r>
              <a:rPr lang="en-US" sz="1400" b="1">
                <a:cs typeface="Arial" charset="0"/>
              </a:rPr>
              <a:t>in Gene Body</a:t>
            </a:r>
          </a:p>
        </p:txBody>
      </p:sp>
      <p:pic>
        <p:nvPicPr>
          <p:cNvPr id="22531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10139" r="45895"/>
          <a:stretch>
            <a:fillRect/>
          </a:stretch>
        </p:blipFill>
        <p:spPr bwMode="auto">
          <a:xfrm>
            <a:off x="293688" y="1100138"/>
            <a:ext cx="676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6467475" y="836612"/>
            <a:ext cx="1990725" cy="687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Nascent</a:t>
            </a:r>
          </a:p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Gene Transcript</a:t>
            </a:r>
          </a:p>
        </p:txBody>
      </p:sp>
      <p:sp>
        <p:nvSpPr>
          <p:cNvPr id="21" name="Right Arrow 20"/>
          <p:cNvSpPr/>
          <p:nvPr/>
        </p:nvSpPr>
        <p:spPr>
          <a:xfrm rot="5400000">
            <a:off x="7392194" y="1486694"/>
            <a:ext cx="266700" cy="420687"/>
          </a:xfrm>
          <a:prstGeom prst="rightArrow">
            <a:avLst>
              <a:gd name="adj1" fmla="val 50000"/>
              <a:gd name="adj2" fmla="val 6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latin typeface="Arial"/>
              <a:cs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86525" y="1917700"/>
            <a:ext cx="1971675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Steady-state</a:t>
            </a:r>
          </a:p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mRNA</a:t>
            </a:r>
          </a:p>
        </p:txBody>
      </p:sp>
      <p:pic>
        <p:nvPicPr>
          <p:cNvPr id="22535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90556"/>
          <a:stretch>
            <a:fillRect/>
          </a:stretch>
        </p:blipFill>
        <p:spPr bwMode="auto">
          <a:xfrm>
            <a:off x="1027113" y="6081713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209550" y="0"/>
            <a:ext cx="8947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Nascent Transcription Changes Precedes mRNA Regulation</a:t>
            </a: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5992813" y="2722563"/>
            <a:ext cx="318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GROseq vs Steady-state mRNA</a:t>
            </a:r>
          </a:p>
          <a:p>
            <a:r>
              <a:rPr lang="en-US" sz="1600"/>
              <a:t>Log2 Fold Change Over Rosi + 0</a:t>
            </a:r>
          </a:p>
        </p:txBody>
      </p:sp>
      <p:pic>
        <p:nvPicPr>
          <p:cNvPr id="22538" name="Picture 2" descr="Z:\home\heewlim\Research\GROseq\DGE_vs_Array\Array_vs_GROseq.scat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14" t="5838" r="69414" b="72"/>
          <a:stretch/>
        </p:blipFill>
        <p:spPr bwMode="auto">
          <a:xfrm>
            <a:off x="-512064" y="832104"/>
            <a:ext cx="368617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Z:\home\heewlim\Research\GROseq\DGE_vs_Array\Array_vs_GROseq.scat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3" b="3051"/>
          <a:stretch/>
        </p:blipFill>
        <p:spPr bwMode="auto">
          <a:xfrm>
            <a:off x="2046288" y="5678424"/>
            <a:ext cx="36861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2200" y="6367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2386" y="6367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386" y="6367046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2586" y="6400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791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6367046"/>
            <a:ext cx="98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GROseq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68307" y="51054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8307" y="44196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3733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6</a:t>
            </a:r>
            <a:r>
              <a:rPr lang="en-US" sz="1600" dirty="0" smtClean="0">
                <a:solidFill>
                  <a:srgbClr val="FF0000"/>
                </a:solidFill>
              </a:rPr>
              <a:t>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30480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2438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0" y="1676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36h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9906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48h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68252" y="3733800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Steady-state mRNA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6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3175" y="550863"/>
            <a:ext cx="1709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cs typeface="Arial" charset="0"/>
              </a:rPr>
              <a:t>Log2-FoldChange</a:t>
            </a:r>
            <a:br>
              <a:rPr lang="en-US" sz="1400" b="1">
                <a:cs typeface="Arial" charset="0"/>
              </a:rPr>
            </a:br>
            <a:r>
              <a:rPr lang="en-US" sz="1400" b="1">
                <a:cs typeface="Arial" charset="0"/>
              </a:rPr>
              <a:t>in Gene Body</a:t>
            </a:r>
          </a:p>
        </p:txBody>
      </p:sp>
      <p:pic>
        <p:nvPicPr>
          <p:cNvPr id="22531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10139" r="45895"/>
          <a:stretch>
            <a:fillRect/>
          </a:stretch>
        </p:blipFill>
        <p:spPr bwMode="auto">
          <a:xfrm>
            <a:off x="293688" y="1100138"/>
            <a:ext cx="676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90556"/>
          <a:stretch>
            <a:fillRect/>
          </a:stretch>
        </p:blipFill>
        <p:spPr bwMode="auto">
          <a:xfrm>
            <a:off x="1027113" y="6081713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4"/>
          <p:cNvSpPr txBox="1">
            <a:spLocks noChangeArrowheads="1"/>
          </p:cNvSpPr>
          <p:nvPr/>
        </p:nvSpPr>
        <p:spPr bwMode="auto">
          <a:xfrm>
            <a:off x="209550" y="0"/>
            <a:ext cx="8947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Nascent Transcription </a:t>
            </a:r>
            <a:r>
              <a:rPr lang="en-US" b="1" dirty="0" smtClean="0">
                <a:solidFill>
                  <a:srgbClr val="000000"/>
                </a:solidFill>
              </a:rPr>
              <a:t>Change </a:t>
            </a:r>
            <a:r>
              <a:rPr lang="en-US" b="1" dirty="0">
                <a:solidFill>
                  <a:srgbClr val="000000"/>
                </a:solidFill>
              </a:rPr>
              <a:t>Precedes mRNA Regulation</a:t>
            </a:r>
          </a:p>
        </p:txBody>
      </p:sp>
      <p:pic>
        <p:nvPicPr>
          <p:cNvPr id="22538" name="Picture 2" descr="Z:\home\heewlim\Research\GROseq\DGE_vs_Array\Array_vs_GROseq.sca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/>
          <a:stretch>
            <a:fillRect/>
          </a:stretch>
        </p:blipFill>
        <p:spPr bwMode="auto">
          <a:xfrm>
            <a:off x="1876425" y="836613"/>
            <a:ext cx="368617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90556"/>
          <a:stretch>
            <a:fillRect/>
          </a:stretch>
        </p:blipFill>
        <p:spPr bwMode="auto">
          <a:xfrm>
            <a:off x="1027113" y="6081713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2337" y="6367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10m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2523" y="636704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523" y="6367046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2723" y="6400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0337" y="5791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8444" y="51054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8444" y="44196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0337" y="373380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6</a:t>
            </a:r>
            <a:r>
              <a:rPr lang="en-US" sz="1600" dirty="0" smtClean="0">
                <a:solidFill>
                  <a:srgbClr val="FF0000"/>
                </a:solidFill>
              </a:rPr>
              <a:t>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0337" y="30480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4137" y="2438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4137" y="16764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36h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4137" y="990600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48h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298389" y="3733800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Steady-state mRNA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2" name="Picture 2" descr="GROseq_vs_Array.Diff.FC1.0_PV0.05.cor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26575" r="11029" b="6895"/>
          <a:stretch>
            <a:fillRect/>
          </a:stretch>
        </p:blipFill>
        <p:spPr bwMode="auto">
          <a:xfrm>
            <a:off x="6110192" y="990600"/>
            <a:ext cx="3033808" cy="506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6361677" y="6346756"/>
            <a:ext cx="2480522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altLang="x-none" sz="2000" dirty="0" smtClean="0"/>
              <a:t>Gene Body Transcript</a:t>
            </a:r>
            <a:endParaRPr lang="en-US" altLang="x-none" sz="2000" dirty="0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 rot="16200000">
            <a:off x="4487741" y="3371504"/>
            <a:ext cx="2269852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ctr" eaLnBrk="1" hangingPunct="1"/>
            <a:r>
              <a:rPr lang="en-US" altLang="x-none" sz="2000" dirty="0" smtClean="0"/>
              <a:t>Steady-state mRNA</a:t>
            </a:r>
            <a:endParaRPr lang="en-US" altLang="x-none" sz="2000" dirty="0"/>
          </a:p>
        </p:txBody>
      </p: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5812032" y="1295080"/>
            <a:ext cx="298160" cy="4471917"/>
            <a:chOff x="380690" y="1487539"/>
            <a:chExt cx="298342" cy="4472311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509010" y="5177329"/>
              <a:ext cx="170022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1h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80690" y="5775168"/>
              <a:ext cx="298342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30m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509010" y="4555674"/>
              <a:ext cx="170022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2h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509010" y="3957070"/>
              <a:ext cx="170022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6h</a:t>
              </a: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423998" y="3349067"/>
              <a:ext cx="255034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12h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401613" y="2727722"/>
              <a:ext cx="277419" cy="18468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24h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423998" y="2116934"/>
              <a:ext cx="255034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36h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423997" y="1487539"/>
              <a:ext cx="255034" cy="1846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48h</a:t>
              </a:r>
            </a:p>
          </p:txBody>
        </p:sp>
      </p:grpSp>
      <p:grpSp>
        <p:nvGrpSpPr>
          <p:cNvPr id="44" name="Group 1"/>
          <p:cNvGrpSpPr>
            <a:grpSpLocks/>
          </p:cNvGrpSpPr>
          <p:nvPr/>
        </p:nvGrpSpPr>
        <p:grpSpPr bwMode="auto">
          <a:xfrm>
            <a:off x="6418182" y="6060186"/>
            <a:ext cx="2426018" cy="184666"/>
            <a:chOff x="1098115" y="7170229"/>
            <a:chExt cx="2425646" cy="184666"/>
          </a:xfrm>
        </p:grpSpPr>
        <p:sp>
          <p:nvSpPr>
            <p:cNvPr id="45" name="TextBox 44"/>
            <p:cNvSpPr txBox="1"/>
            <p:nvPr/>
          </p:nvSpPr>
          <p:spPr bwMode="auto">
            <a:xfrm>
              <a:off x="3353869" y="7170229"/>
              <a:ext cx="169892" cy="18466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3h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1098115" y="7170229"/>
              <a:ext cx="2981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10m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1795685" y="7170229"/>
              <a:ext cx="298114" cy="18466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30m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2620685" y="7170229"/>
              <a:ext cx="169892" cy="18466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  <a:ea typeface="ＭＳ Ｐゴシック" charset="0"/>
                  <a:cs typeface="ＭＳ Ｐゴシック" charset="0"/>
                </a:rPr>
                <a:t>1h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32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ular Callout 1"/>
          <p:cNvSpPr>
            <a:spLocks noChangeArrowheads="1"/>
          </p:cNvSpPr>
          <p:nvPr/>
        </p:nvSpPr>
        <p:spPr bwMode="auto">
          <a:xfrm>
            <a:off x="7391400" y="1557338"/>
            <a:ext cx="1381125" cy="4956175"/>
          </a:xfrm>
          <a:prstGeom prst="wedgeRoundRectCallout">
            <a:avLst>
              <a:gd name="adj1" fmla="val -88106"/>
              <a:gd name="adj2" fmla="val -4819"/>
              <a:gd name="adj3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77925"/>
            <a:ext cx="4021138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0" t="10139" r="40279"/>
          <a:stretch>
            <a:fillRect/>
          </a:stretch>
        </p:blipFill>
        <p:spPr bwMode="auto">
          <a:xfrm>
            <a:off x="1038225" y="1100138"/>
            <a:ext cx="1444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44" b="90556"/>
          <a:stretch>
            <a:fillRect/>
          </a:stretch>
        </p:blipFill>
        <p:spPr bwMode="auto">
          <a:xfrm>
            <a:off x="1266825" y="6091238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175" y="550863"/>
            <a:ext cx="1709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cs typeface="Arial" charset="0"/>
              </a:rPr>
              <a:t>Log2-FoldChange</a:t>
            </a:r>
            <a:br>
              <a:rPr lang="en-US" sz="1400" b="1">
                <a:cs typeface="Arial" charset="0"/>
              </a:rPr>
            </a:br>
            <a:r>
              <a:rPr lang="en-US" sz="1400" b="1">
                <a:cs typeface="Arial" charset="0"/>
              </a:rPr>
              <a:t>in Gene Body</a:t>
            </a:r>
          </a:p>
        </p:txBody>
      </p:sp>
      <p:pic>
        <p:nvPicPr>
          <p:cNvPr id="24583" name="Picture 2" descr="Z:\home\heewlim\Research\GROseq\DGE_500_12k\logFC_FDR0.05.uniq_c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10139" r="45895"/>
          <a:stretch>
            <a:fillRect/>
          </a:stretch>
        </p:blipFill>
        <p:spPr bwMode="auto">
          <a:xfrm>
            <a:off x="293688" y="1100138"/>
            <a:ext cx="676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820988" y="68263"/>
            <a:ext cx="3843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Enhancer RNAS (</a:t>
            </a:r>
            <a:r>
              <a:rPr lang="en-US" b="1" dirty="0" err="1">
                <a:solidFill>
                  <a:srgbClr val="000000"/>
                </a:solidFill>
              </a:rPr>
              <a:t>eRNAs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" name="Pentagon 23"/>
          <p:cNvSpPr/>
          <p:nvPr/>
        </p:nvSpPr>
        <p:spPr>
          <a:xfrm>
            <a:off x="2722563" y="2057400"/>
            <a:ext cx="935037" cy="287338"/>
          </a:xfrm>
          <a:prstGeom prst="homePlat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strand</a:t>
            </a:r>
          </a:p>
        </p:txBody>
      </p:sp>
      <p:sp>
        <p:nvSpPr>
          <p:cNvPr id="25" name="Pentagon 24"/>
          <p:cNvSpPr/>
          <p:nvPr/>
        </p:nvSpPr>
        <p:spPr>
          <a:xfrm>
            <a:off x="2722563" y="2403475"/>
            <a:ext cx="935037" cy="339725"/>
          </a:xfrm>
          <a:prstGeom prst="homePlat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strand</a:t>
            </a:r>
          </a:p>
        </p:txBody>
      </p:sp>
      <p:sp>
        <p:nvSpPr>
          <p:cNvPr id="31" name="Pentagon 30"/>
          <p:cNvSpPr/>
          <p:nvPr/>
        </p:nvSpPr>
        <p:spPr>
          <a:xfrm>
            <a:off x="1304925" y="1557338"/>
            <a:ext cx="1457325" cy="304800"/>
          </a:xfrm>
          <a:prstGeom prst="homePlate">
            <a:avLst>
              <a:gd name="adj" fmla="val 369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PPAR</a:t>
            </a:r>
            <a:r>
              <a:rPr lang="en-US" sz="18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endParaRPr lang="en-US" sz="1800" b="1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1306513" y="1163638"/>
            <a:ext cx="1457325" cy="304800"/>
          </a:xfrm>
          <a:prstGeom prst="homePlate">
            <a:avLst>
              <a:gd name="adj" fmla="val 369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CEBP</a:t>
            </a:r>
            <a:r>
              <a:rPr lang="en-US" sz="18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endParaRPr lang="en-US" sz="1800" b="1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295400" y="2043113"/>
            <a:ext cx="1443038" cy="685800"/>
          </a:xfrm>
          <a:prstGeom prst="homePlate">
            <a:avLst>
              <a:gd name="adj" fmla="val 2023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Before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1304925" y="2887663"/>
            <a:ext cx="1444625" cy="685800"/>
          </a:xfrm>
          <a:prstGeom prst="homePlate">
            <a:avLst>
              <a:gd name="adj" fmla="val 2023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+ 10m</a:t>
            </a:r>
          </a:p>
        </p:txBody>
      </p:sp>
      <p:sp>
        <p:nvSpPr>
          <p:cNvPr id="28" name="Pentagon 27"/>
          <p:cNvSpPr/>
          <p:nvPr/>
        </p:nvSpPr>
        <p:spPr>
          <a:xfrm>
            <a:off x="1304925" y="3724275"/>
            <a:ext cx="1444625" cy="685800"/>
          </a:xfrm>
          <a:prstGeom prst="homePlate">
            <a:avLst>
              <a:gd name="adj" fmla="val 2023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+ 30m</a:t>
            </a:r>
          </a:p>
        </p:txBody>
      </p:sp>
      <p:sp>
        <p:nvSpPr>
          <p:cNvPr id="29" name="Pentagon 28"/>
          <p:cNvSpPr/>
          <p:nvPr/>
        </p:nvSpPr>
        <p:spPr>
          <a:xfrm>
            <a:off x="1304925" y="4552950"/>
            <a:ext cx="1444625" cy="685800"/>
          </a:xfrm>
          <a:prstGeom prst="homePlate">
            <a:avLst>
              <a:gd name="adj" fmla="val 2023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+ 1h</a:t>
            </a:r>
          </a:p>
        </p:txBody>
      </p:sp>
      <p:sp>
        <p:nvSpPr>
          <p:cNvPr id="30" name="Pentagon 29"/>
          <p:cNvSpPr/>
          <p:nvPr/>
        </p:nvSpPr>
        <p:spPr>
          <a:xfrm>
            <a:off x="1304925" y="5354638"/>
            <a:ext cx="1444625" cy="685800"/>
          </a:xfrm>
          <a:prstGeom prst="homePlate">
            <a:avLst>
              <a:gd name="adj" fmla="val 2023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+ 3h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888038" y="1862138"/>
            <a:ext cx="992187" cy="446246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5" name="TextBox 36"/>
          <p:cNvSpPr txBox="1">
            <a:spLocks noChangeArrowheads="1"/>
          </p:cNvSpPr>
          <p:nvPr/>
        </p:nvSpPr>
        <p:spPr bwMode="auto">
          <a:xfrm>
            <a:off x="7645400" y="1538288"/>
            <a:ext cx="1017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cs typeface="Arial" charset="0"/>
              </a:rPr>
              <a:t>eRNA</a:t>
            </a:r>
          </a:p>
        </p:txBody>
      </p:sp>
      <p:pic>
        <p:nvPicPr>
          <p:cNvPr id="245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/>
          <a:stretch>
            <a:fillRect/>
          </a:stretch>
        </p:blipFill>
        <p:spPr bwMode="auto">
          <a:xfrm>
            <a:off x="7493000" y="2098675"/>
            <a:ext cx="1177925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38400" y="228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Rosi</a:t>
            </a:r>
            <a:r>
              <a:rPr lang="en-US" sz="2800" dirty="0" smtClean="0">
                <a:solidFill>
                  <a:srgbClr val="000000"/>
                </a:solidFill>
              </a:rPr>
              <a:t>-regulated </a:t>
            </a:r>
            <a:r>
              <a:rPr lang="en-US" sz="2800" dirty="0" err="1" smtClean="0">
                <a:solidFill>
                  <a:srgbClr val="000000"/>
                </a:solidFill>
              </a:rPr>
              <a:t>eRNAs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94" b="1691"/>
          <a:stretch/>
        </p:blipFill>
        <p:spPr>
          <a:xfrm>
            <a:off x="762000" y="1066800"/>
            <a:ext cx="35813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Box 10"/>
          <p:cNvSpPr txBox="1">
            <a:spLocks noChangeArrowheads="1"/>
          </p:cNvSpPr>
          <p:nvPr/>
        </p:nvSpPr>
        <p:spPr bwMode="auto">
          <a:xfrm>
            <a:off x="457200" y="0"/>
            <a:ext cx="839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00"/>
                </a:solidFill>
              </a:rPr>
              <a:t>Regulation of </a:t>
            </a:r>
            <a:r>
              <a:rPr lang="en-US" b="1" dirty="0" err="1">
                <a:solidFill>
                  <a:srgbClr val="000000"/>
                </a:solidFill>
              </a:rPr>
              <a:t>eRNAs</a:t>
            </a:r>
            <a:r>
              <a:rPr lang="en-US" b="1" dirty="0">
                <a:solidFill>
                  <a:srgbClr val="000000"/>
                </a:solidFill>
              </a:rPr>
              <a:t> and Nascent Transcription by </a:t>
            </a:r>
            <a:r>
              <a:rPr lang="en-US" b="1" dirty="0" err="1">
                <a:solidFill>
                  <a:srgbClr val="000000"/>
                </a:solidFill>
              </a:rPr>
              <a:t>Rosi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25612" name="Picture 3" descr="Z:\home\heewlim\Research\GROseq\DGE_vs_eRNA\Selected.PPARg_CEBPa_DHS.scatter.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9657" r="-4350" b="5701"/>
          <a:stretch/>
        </p:blipFill>
        <p:spPr bwMode="auto">
          <a:xfrm>
            <a:off x="2667000" y="914400"/>
            <a:ext cx="4982710" cy="474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638800"/>
            <a:ext cx="227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log2FC(</a:t>
            </a:r>
            <a:r>
              <a:rPr lang="en-US" b="1" dirty="0" err="1" smtClean="0">
                <a:latin typeface="Helvetica"/>
                <a:cs typeface="Helvetica"/>
              </a:rPr>
              <a:t>eRNA</a:t>
            </a:r>
            <a:r>
              <a:rPr lang="en-US" b="1" dirty="0" smtClean="0">
                <a:latin typeface="Helvetica"/>
                <a:cs typeface="Helvetica"/>
              </a:rPr>
              <a:t>)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00186" y="2724015"/>
            <a:ext cx="3776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log2FC(Gene Transcript)</a:t>
            </a:r>
            <a:endParaRPr lang="en-US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12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1000" y="1822553"/>
            <a:ext cx="3884471" cy="4502047"/>
            <a:chOff x="458929" y="1064031"/>
            <a:chExt cx="4843979" cy="5266816"/>
          </a:xfrm>
        </p:grpSpPr>
        <p:pic>
          <p:nvPicPr>
            <p:cNvPr id="9" name="Picture 2" descr="Z:\home\heewlim\Research\GROseq\7.eRNA_vs_DGE\EdgeR.RPKM0.5_Cov0.7.Data5.50kb\Denovo_Merge200\eRNA_vs_Gene.Denovo_Merge200.diff.scatter.ma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4" t="8366" r="3235" b="10651"/>
            <a:stretch/>
          </p:blipFill>
          <p:spPr bwMode="auto">
            <a:xfrm>
              <a:off x="1219200" y="1371600"/>
              <a:ext cx="4083708" cy="408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2850836" y="5961515"/>
              <a:ext cx="820738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x-none" dirty="0" smtClean="0">
                  <a:cs typeface="Arial" pitchFamily="34" charset="0"/>
                </a:rPr>
                <a:t>eRNA</a:t>
              </a:r>
              <a:endParaRPr lang="en-US" altLang="x-none" dirty="0">
                <a:cs typeface="Arial" pitchFamily="34" charset="0"/>
              </a:endParaRPr>
            </a:p>
          </p:txBody>
        </p:sp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666153" y="5740134"/>
              <a:ext cx="3221655" cy="184666"/>
              <a:chOff x="860655" y="7170229"/>
              <a:chExt cx="3221149" cy="184666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3911912" y="7170229"/>
                <a:ext cx="169892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3h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860655" y="7170229"/>
                <a:ext cx="298114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10m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855051" y="7170229"/>
                <a:ext cx="298114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30m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2917513" y="7170229"/>
                <a:ext cx="169892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1h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20937" y="5496093"/>
              <a:ext cx="866689" cy="184666"/>
              <a:chOff x="1853162" y="7534471"/>
              <a:chExt cx="866689" cy="184666"/>
            </a:xfrm>
          </p:grpSpPr>
          <p:sp>
            <p:nvSpPr>
              <p:cNvPr id="17" name="TextBox 16"/>
              <p:cNvSpPr txBox="1"/>
              <p:nvPr/>
            </p:nvSpPr>
            <p:spPr bwMode="auto">
              <a:xfrm>
                <a:off x="2634891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 bwMode="auto">
              <a:xfrm>
                <a:off x="1853162" y="7534471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 bwMode="auto">
              <a:xfrm>
                <a:off x="2264400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321296" y="5496093"/>
              <a:ext cx="866689" cy="184666"/>
              <a:chOff x="1853162" y="7534471"/>
              <a:chExt cx="866689" cy="184666"/>
            </a:xfrm>
          </p:grpSpPr>
          <p:sp>
            <p:nvSpPr>
              <p:cNvPr id="21" name="TextBox 20"/>
              <p:cNvSpPr txBox="1"/>
              <p:nvPr/>
            </p:nvSpPr>
            <p:spPr bwMode="auto">
              <a:xfrm>
                <a:off x="2634891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 bwMode="auto">
              <a:xfrm>
                <a:off x="1853162" y="7534471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 bwMode="auto">
              <a:xfrm>
                <a:off x="2264400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325614" y="5496093"/>
              <a:ext cx="866689" cy="184666"/>
              <a:chOff x="1853162" y="7534471"/>
              <a:chExt cx="866689" cy="184666"/>
            </a:xfrm>
          </p:grpSpPr>
          <p:sp>
            <p:nvSpPr>
              <p:cNvPr id="25" name="TextBox 24"/>
              <p:cNvSpPr txBox="1"/>
              <p:nvPr/>
            </p:nvSpPr>
            <p:spPr bwMode="auto">
              <a:xfrm>
                <a:off x="2634891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 bwMode="auto">
              <a:xfrm>
                <a:off x="1853162" y="7534471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 bwMode="auto">
              <a:xfrm>
                <a:off x="2264400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32044" y="5502683"/>
              <a:ext cx="866689" cy="184666"/>
              <a:chOff x="1853162" y="7534471"/>
              <a:chExt cx="866689" cy="184666"/>
            </a:xfrm>
          </p:grpSpPr>
          <p:sp>
            <p:nvSpPr>
              <p:cNvPr id="29" name="TextBox 28"/>
              <p:cNvSpPr txBox="1"/>
              <p:nvPr/>
            </p:nvSpPr>
            <p:spPr bwMode="auto">
              <a:xfrm>
                <a:off x="2634891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1853162" y="7534471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−3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2264400" y="7534471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019896" y="1516974"/>
              <a:ext cx="174728" cy="777346"/>
              <a:chOff x="1183557" y="1120099"/>
              <a:chExt cx="174728" cy="777346"/>
            </a:xfrm>
          </p:grpSpPr>
          <p:sp>
            <p:nvSpPr>
              <p:cNvPr id="33" name="TextBox 32"/>
              <p:cNvSpPr txBox="1"/>
              <p:nvPr/>
            </p:nvSpPr>
            <p:spPr bwMode="auto">
              <a:xfrm>
                <a:off x="1273325" y="112009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 bwMode="auto">
              <a:xfrm>
                <a:off x="1183557" y="1712779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 bwMode="auto">
              <a:xfrm>
                <a:off x="1273325" y="142777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031771" y="2512523"/>
              <a:ext cx="174728" cy="777346"/>
              <a:chOff x="1183557" y="1120099"/>
              <a:chExt cx="174728" cy="777346"/>
            </a:xfrm>
          </p:grpSpPr>
          <p:sp>
            <p:nvSpPr>
              <p:cNvPr id="37" name="TextBox 36"/>
              <p:cNvSpPr txBox="1"/>
              <p:nvPr/>
            </p:nvSpPr>
            <p:spPr bwMode="auto">
              <a:xfrm>
                <a:off x="1273325" y="112009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1183557" y="1712779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1273325" y="142777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028858" y="3510050"/>
              <a:ext cx="174728" cy="777346"/>
              <a:chOff x="1183557" y="1120099"/>
              <a:chExt cx="174728" cy="777346"/>
            </a:xfrm>
          </p:grpSpPr>
          <p:sp>
            <p:nvSpPr>
              <p:cNvPr id="41" name="TextBox 40"/>
              <p:cNvSpPr txBox="1"/>
              <p:nvPr/>
            </p:nvSpPr>
            <p:spPr bwMode="auto">
              <a:xfrm>
                <a:off x="1273325" y="112009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 bwMode="auto">
              <a:xfrm>
                <a:off x="1183557" y="1712779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1273325" y="142777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039311" y="4543203"/>
              <a:ext cx="174728" cy="777346"/>
              <a:chOff x="1183557" y="1120099"/>
              <a:chExt cx="174728" cy="777346"/>
            </a:xfrm>
          </p:grpSpPr>
          <p:sp>
            <p:nvSpPr>
              <p:cNvPr id="45" name="TextBox 44"/>
              <p:cNvSpPr txBox="1"/>
              <p:nvPr/>
            </p:nvSpPr>
            <p:spPr bwMode="auto">
              <a:xfrm>
                <a:off x="1273325" y="112009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1183557" y="1712779"/>
                <a:ext cx="174728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−2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 bwMode="auto">
              <a:xfrm>
                <a:off x="1273325" y="1427779"/>
                <a:ext cx="8496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 smtClean="0">
                    <a:ea typeface="ＭＳ Ｐゴシック" charset="0"/>
                    <a:cs typeface="Arial" pitchFamily="34" charset="0"/>
                  </a:rPr>
                  <a:t>0</a:t>
                </a:r>
                <a:endParaRPr lang="en-US" sz="1200" dirty="0">
                  <a:ea typeface="ＭＳ Ｐゴシック" charset="0"/>
                  <a:cs typeface="Arial" pitchFamily="34" charset="0"/>
                </a:endParaRPr>
              </a:p>
            </p:txBody>
          </p:sp>
        </p:grpSp>
        <p:sp>
          <p:nvSpPr>
            <p:cNvPr id="48" name="TextBox 8"/>
            <p:cNvSpPr txBox="1">
              <a:spLocks noChangeArrowheads="1"/>
            </p:cNvSpPr>
            <p:nvPr/>
          </p:nvSpPr>
          <p:spPr bwMode="auto">
            <a:xfrm rot="16200000">
              <a:off x="-408451" y="3229842"/>
              <a:ext cx="210409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x-none" dirty="0" smtClean="0">
                  <a:cs typeface="Arial" pitchFamily="34" charset="0"/>
                </a:rPr>
                <a:t>Gene transcript</a:t>
              </a:r>
              <a:endParaRPr lang="en-US" altLang="x-none" dirty="0">
                <a:cs typeface="Arial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600424" y="1064031"/>
              <a:ext cx="3394905" cy="276999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200" dirty="0" smtClean="0"/>
                <a:t>Correlation between eRNA and gene regulation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95800" y="2243607"/>
            <a:ext cx="4320590" cy="4157193"/>
            <a:chOff x="5561310" y="2308647"/>
            <a:chExt cx="2929351" cy="2921592"/>
          </a:xfrm>
        </p:grpSpPr>
        <p:pic>
          <p:nvPicPr>
            <p:cNvPr id="50" name="Picture 3" descr="Z:\home\heewlim\Research\GROseq\7.eRNA_vs_DGE\EdgeR.RPKM0.5_Cov0.7.Data5.50kb\Denovo_Merge200\eRNA_vs_Gene.Denovo_Merge200.diff.corr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5" t="26568" r="11447" b="9961"/>
            <a:stretch/>
          </p:blipFill>
          <p:spPr bwMode="auto">
            <a:xfrm>
              <a:off x="6232935" y="2308647"/>
              <a:ext cx="2257726" cy="225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" name="Group 1"/>
            <p:cNvGrpSpPr>
              <a:grpSpLocks/>
            </p:cNvGrpSpPr>
            <p:nvPr/>
          </p:nvGrpSpPr>
          <p:grpSpPr bwMode="auto">
            <a:xfrm>
              <a:off x="6415911" y="4690626"/>
              <a:ext cx="1879768" cy="184666"/>
              <a:chOff x="1323702" y="7170229"/>
              <a:chExt cx="1879488" cy="184666"/>
            </a:xfrm>
          </p:grpSpPr>
          <p:sp>
            <p:nvSpPr>
              <p:cNvPr id="52" name="TextBox 51"/>
              <p:cNvSpPr txBox="1"/>
              <p:nvPr/>
            </p:nvSpPr>
            <p:spPr bwMode="auto">
              <a:xfrm>
                <a:off x="3033298" y="7170229"/>
                <a:ext cx="169892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3h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 bwMode="auto">
              <a:xfrm>
                <a:off x="1323702" y="7170229"/>
                <a:ext cx="298114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10m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1855051" y="7170229"/>
                <a:ext cx="298114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30m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 bwMode="auto">
              <a:xfrm>
                <a:off x="2478206" y="7170229"/>
                <a:ext cx="169892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1h</a:t>
                </a:r>
              </a:p>
            </p:txBody>
          </p:sp>
        </p:grpSp>
        <p:sp>
          <p:nvSpPr>
            <p:cNvPr id="56" name="TextBox 8"/>
            <p:cNvSpPr txBox="1">
              <a:spLocks noChangeArrowheads="1"/>
            </p:cNvSpPr>
            <p:nvPr/>
          </p:nvSpPr>
          <p:spPr bwMode="auto">
            <a:xfrm>
              <a:off x="7036371" y="4922462"/>
              <a:ext cx="692497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x-none" sz="2000" dirty="0" smtClean="0">
                  <a:cs typeface="Arial" pitchFamily="34" charset="0"/>
                </a:rPr>
                <a:t>eRNA</a:t>
              </a:r>
              <a:endParaRPr lang="en-US" altLang="x-none" sz="2000" dirty="0">
                <a:cs typeface="Arial" pitchFamily="34" charset="0"/>
              </a:endParaRPr>
            </a:p>
          </p:txBody>
        </p:sp>
        <p:sp>
          <p:nvSpPr>
            <p:cNvPr id="57" name="TextBox 8"/>
            <p:cNvSpPr txBox="1">
              <a:spLocks noChangeArrowheads="1"/>
            </p:cNvSpPr>
            <p:nvPr/>
          </p:nvSpPr>
          <p:spPr bwMode="auto">
            <a:xfrm rot="16200000">
              <a:off x="4838494" y="3362892"/>
              <a:ext cx="1753410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x-none" sz="2000" dirty="0" smtClean="0">
                  <a:cs typeface="Arial" pitchFamily="34" charset="0"/>
                </a:rPr>
                <a:t>Gene transcript</a:t>
              </a:r>
              <a:endParaRPr lang="en-US" altLang="x-none" sz="2000" dirty="0">
                <a:cs typeface="Arial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928177" y="2556667"/>
              <a:ext cx="298158" cy="1839590"/>
              <a:chOff x="1953077" y="6286509"/>
              <a:chExt cx="298158" cy="1839590"/>
            </a:xfrm>
          </p:grpSpPr>
          <p:sp>
            <p:nvSpPr>
              <p:cNvPr id="59" name="TextBox 58"/>
              <p:cNvSpPr txBox="1"/>
              <p:nvPr/>
            </p:nvSpPr>
            <p:spPr bwMode="auto">
              <a:xfrm>
                <a:off x="2081318" y="6286509"/>
                <a:ext cx="169917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3h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1953077" y="7941433"/>
                <a:ext cx="29815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10m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 bwMode="auto">
              <a:xfrm>
                <a:off x="1953077" y="7407043"/>
                <a:ext cx="298158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30m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 bwMode="auto">
              <a:xfrm>
                <a:off x="2081318" y="6816638"/>
                <a:ext cx="169917" cy="18466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ea typeface="ＭＳ Ｐゴシック" charset="0"/>
                    <a:cs typeface="Arial" pitchFamily="34" charset="0"/>
                  </a:rPr>
                  <a:t>1h</a:t>
                </a:r>
              </a:p>
            </p:txBody>
          </p:sp>
        </p:grpSp>
      </p:grp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990433" y="71735"/>
            <a:ext cx="7391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err="1" smtClean="0">
                <a:solidFill>
                  <a:srgbClr val="000000"/>
                </a:solidFill>
              </a:rPr>
              <a:t>eRNA</a:t>
            </a:r>
            <a:r>
              <a:rPr lang="en-US" b="1" dirty="0" smtClean="0">
                <a:solidFill>
                  <a:srgbClr val="000000"/>
                </a:solidFill>
              </a:rPr>
              <a:t> Changes Precede Nascent Gene Transcript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506538" y="762000"/>
            <a:ext cx="1693862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Enhancer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RNA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3268663" y="820738"/>
            <a:ext cx="473075" cy="334962"/>
          </a:xfrm>
          <a:prstGeom prst="rightArrow">
            <a:avLst>
              <a:gd name="adj1" fmla="val 50000"/>
              <a:gd name="adj2" fmla="val 6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latin typeface="Arial"/>
              <a:cs typeface="Arial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810000" y="762000"/>
            <a:ext cx="1885950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Nascent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Gene Transcript</a:t>
            </a:r>
          </a:p>
        </p:txBody>
      </p:sp>
      <p:sp>
        <p:nvSpPr>
          <p:cNvPr id="67" name="Right Arrow 66"/>
          <p:cNvSpPr/>
          <p:nvPr/>
        </p:nvSpPr>
        <p:spPr>
          <a:xfrm>
            <a:off x="5784850" y="820738"/>
            <a:ext cx="474663" cy="334962"/>
          </a:xfrm>
          <a:prstGeom prst="rightArrow">
            <a:avLst>
              <a:gd name="adj1" fmla="val 50000"/>
              <a:gd name="adj2" fmla="val 64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latin typeface="Arial"/>
              <a:cs typeface="Arial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327775" y="762000"/>
            <a:ext cx="1692275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Steady-state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mRNA</a:t>
            </a:r>
          </a:p>
        </p:txBody>
      </p:sp>
    </p:spTree>
    <p:extLst>
      <p:ext uri="{BB962C8B-B14F-4D97-AF65-F5344CB8AC3E}">
        <p14:creationId xmlns:p14="http://schemas.microsoft.com/office/powerpoint/2010/main" val="4346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67000"/>
            <a:ext cx="4273737" cy="304800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551807"/>
              </p:ext>
            </p:extLst>
          </p:nvPr>
        </p:nvGraphicFramePr>
        <p:xfrm>
          <a:off x="3571435" y="7094660"/>
          <a:ext cx="3067490" cy="19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97176"/>
              </p:ext>
            </p:extLst>
          </p:nvPr>
        </p:nvGraphicFramePr>
        <p:xfrm>
          <a:off x="3723835" y="7247060"/>
          <a:ext cx="3067490" cy="19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408432"/>
              </p:ext>
            </p:extLst>
          </p:nvPr>
        </p:nvGraphicFramePr>
        <p:xfrm>
          <a:off x="4648200" y="2819400"/>
          <a:ext cx="4495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90600" y="5289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eRNA</a:t>
            </a:r>
            <a:r>
              <a:rPr lang="en-US" b="1" dirty="0"/>
              <a:t> induction </a:t>
            </a:r>
            <a:r>
              <a:rPr lang="en-US" b="1" dirty="0" err="1" smtClean="0"/>
              <a:t>preceeds</a:t>
            </a:r>
            <a:r>
              <a:rPr lang="en-US" b="1" dirty="0" smtClean="0"/>
              <a:t> </a:t>
            </a:r>
            <a:r>
              <a:rPr lang="en-US" b="1" dirty="0"/>
              <a:t>gene induction </a:t>
            </a:r>
          </a:p>
        </p:txBody>
      </p:sp>
    </p:spTree>
    <p:extLst>
      <p:ext uri="{BB962C8B-B14F-4D97-AF65-F5344CB8AC3E}">
        <p14:creationId xmlns:p14="http://schemas.microsoft.com/office/powerpoint/2010/main" val="352979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TextBox 35"/>
          <p:cNvSpPr txBox="1">
            <a:spLocks noChangeArrowheads="1"/>
          </p:cNvSpPr>
          <p:nvPr/>
        </p:nvSpPr>
        <p:spPr bwMode="auto">
          <a:xfrm>
            <a:off x="1157905" y="76200"/>
            <a:ext cx="7058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/>
              <a:t>eRNAs</a:t>
            </a:r>
            <a:r>
              <a:rPr lang="en-US" b="1" dirty="0" smtClean="0"/>
              <a:t> up-regulation is associated with </a:t>
            </a:r>
            <a:r>
              <a:rPr lang="en-US" b="1" dirty="0" err="1" smtClean="0"/>
              <a:t>PPARγ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34161"/>
            <a:ext cx="4343400" cy="1685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43200"/>
            <a:ext cx="435254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4" name="TextBox 35"/>
          <p:cNvSpPr txBox="1">
            <a:spLocks noChangeArrowheads="1"/>
          </p:cNvSpPr>
          <p:nvPr/>
        </p:nvSpPr>
        <p:spPr bwMode="auto">
          <a:xfrm>
            <a:off x="1157904" y="224135"/>
            <a:ext cx="7058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/>
              <a:t>eRNAs</a:t>
            </a:r>
            <a:r>
              <a:rPr lang="en-US" b="1" dirty="0" smtClean="0"/>
              <a:t> up-regulation is associated with </a:t>
            </a:r>
            <a:r>
              <a:rPr lang="en-US" b="1" dirty="0" err="1" smtClean="0"/>
              <a:t>PPARγ</a:t>
            </a:r>
            <a:endParaRPr lang="en-US" b="1" dirty="0" smtClean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51054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0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Non-coding RNA Annotation in ENSEMBL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524000"/>
            <a:ext cx="16337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smtClean="0"/>
              <a:t>Mt-</a:t>
            </a:r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err="1" smtClean="0"/>
              <a:t>scRNA</a:t>
            </a:r>
            <a:endParaRPr lang="en-US" dirty="0" smtClean="0"/>
          </a:p>
          <a:p>
            <a:r>
              <a:rPr lang="en-US" dirty="0" err="1" smtClean="0"/>
              <a:t>snRNA</a:t>
            </a:r>
            <a:endParaRPr lang="en-US" dirty="0" smtClean="0"/>
          </a:p>
          <a:p>
            <a:r>
              <a:rPr lang="en-US" dirty="0" err="1" smtClean="0"/>
              <a:t>snoRNA</a:t>
            </a:r>
            <a:endParaRPr lang="en-US" dirty="0" smtClean="0"/>
          </a:p>
          <a:p>
            <a:r>
              <a:rPr lang="en-US" dirty="0" err="1" smtClean="0"/>
              <a:t>miRNA</a:t>
            </a:r>
            <a:endParaRPr lang="en-US" dirty="0" smtClean="0"/>
          </a:p>
          <a:p>
            <a:r>
              <a:rPr lang="en-US" dirty="0" err="1" smtClean="0"/>
              <a:t>Misc_RNA</a:t>
            </a:r>
            <a:endParaRPr lang="en-US" dirty="0" smtClean="0"/>
          </a:p>
          <a:p>
            <a:r>
              <a:rPr lang="en-US" dirty="0" err="1" smtClean="0"/>
              <a:t>lincRNA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743200"/>
            <a:ext cx="3332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eRNA</a:t>
            </a:r>
            <a:endParaRPr lang="en-US" dirty="0" smtClean="0"/>
          </a:p>
          <a:p>
            <a:r>
              <a:rPr lang="en-US" dirty="0" smtClean="0"/>
              <a:t>(enhancer driven RNA)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4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11748"/>
            <a:ext cx="8046720" cy="2088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2" y="3124200"/>
            <a:ext cx="3946288" cy="3686480"/>
          </a:xfrm>
          <a:prstGeom prst="rect">
            <a:avLst/>
          </a:prstGeom>
        </p:spPr>
      </p:pic>
      <p:sp>
        <p:nvSpPr>
          <p:cNvPr id="7" name="TextBox 35"/>
          <p:cNvSpPr txBox="1">
            <a:spLocks noChangeArrowheads="1"/>
          </p:cNvSpPr>
          <p:nvPr/>
        </p:nvSpPr>
        <p:spPr bwMode="auto">
          <a:xfrm>
            <a:off x="449370" y="83403"/>
            <a:ext cx="84660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err="1" smtClean="0"/>
              <a:t>eRNAs</a:t>
            </a:r>
            <a:r>
              <a:rPr lang="en-US" dirty="0" smtClean="0"/>
              <a:t> down-regulation is associated with multiple-factors including C/EBP, Fosl2,JunD and ATF2</a:t>
            </a:r>
          </a:p>
          <a:p>
            <a:pPr algn="ctr"/>
            <a:r>
              <a:rPr lang="en-US" b="1" dirty="0" smtClean="0"/>
              <a:t>: Repression is not directly mediated by </a:t>
            </a:r>
            <a:r>
              <a:rPr lang="en-US" b="1" dirty="0" err="1"/>
              <a:t>PPARγ</a:t>
            </a:r>
            <a:endParaRPr lang="en-US" b="1" dirty="0"/>
          </a:p>
          <a:p>
            <a:pPr algn="ctr"/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048000"/>
            <a:ext cx="4960335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52400" y="2895600"/>
            <a:ext cx="381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93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936228"/>
              </p:ext>
            </p:extLst>
          </p:nvPr>
        </p:nvGraphicFramePr>
        <p:xfrm>
          <a:off x="533400" y="12954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492451"/>
              </p:ext>
            </p:extLst>
          </p:nvPr>
        </p:nvGraphicFramePr>
        <p:xfrm>
          <a:off x="4648200" y="12954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54940"/>
              </p:ext>
            </p:extLst>
          </p:nvPr>
        </p:nvGraphicFramePr>
        <p:xfrm>
          <a:off x="762000" y="4114800"/>
          <a:ext cx="3429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457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Strength of binding did not change upon </a:t>
            </a:r>
            <a:r>
              <a:rPr lang="en-US" b="1" dirty="0" err="1" smtClean="0"/>
              <a:t>rosi</a:t>
            </a:r>
            <a:r>
              <a:rPr lang="en-US" b="1" dirty="0" smtClean="0"/>
              <a:t> treatment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481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62200"/>
            <a:ext cx="4495800" cy="3867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57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00"/>
                </a:solidFill>
              </a:rPr>
              <a:t>The majority of </a:t>
            </a:r>
            <a:r>
              <a:rPr lang="en-US" b="1" dirty="0" err="1">
                <a:solidFill>
                  <a:srgbClr val="000000"/>
                </a:solidFill>
              </a:rPr>
              <a:t>eRNA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are </a:t>
            </a:r>
            <a:r>
              <a:rPr lang="en-US" b="1" dirty="0" err="1" smtClean="0">
                <a:solidFill>
                  <a:srgbClr val="000000"/>
                </a:solidFill>
              </a:rPr>
              <a:t>upregulated</a:t>
            </a:r>
            <a:r>
              <a:rPr lang="en-US" b="1" dirty="0" smtClean="0">
                <a:solidFill>
                  <a:srgbClr val="000000"/>
                </a:solidFill>
              </a:rPr>
              <a:t> by </a:t>
            </a:r>
            <a:r>
              <a:rPr lang="en-US" b="1" dirty="0">
                <a:solidFill>
                  <a:srgbClr val="000000"/>
                </a:solidFill>
              </a:rPr>
              <a:t>10 </a:t>
            </a:r>
            <a:r>
              <a:rPr lang="en-US" b="1" dirty="0" smtClean="0">
                <a:solidFill>
                  <a:srgbClr val="000000"/>
                </a:solidFill>
              </a:rPr>
              <a:t>minutes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downregulated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eRNAs</a:t>
            </a:r>
            <a:r>
              <a:rPr lang="en-US" dirty="0" smtClean="0">
                <a:solidFill>
                  <a:srgbClr val="000000"/>
                </a:solidFill>
              </a:rPr>
              <a:t> can be secondary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94" b="1691"/>
          <a:stretch/>
        </p:blipFill>
        <p:spPr>
          <a:xfrm>
            <a:off x="609600" y="1676400"/>
            <a:ext cx="326067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4416462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46640"/>
            <a:ext cx="4267200" cy="4501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04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eRNA</a:t>
            </a:r>
            <a:r>
              <a:rPr lang="en-US" b="1" dirty="0" smtClean="0"/>
              <a:t> changes are associated with Med1 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689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905001"/>
            <a:ext cx="5226268" cy="38861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638800" y="1905000"/>
            <a:ext cx="3124200" cy="3276600"/>
            <a:chOff x="5986082" y="1600200"/>
            <a:chExt cx="2195251" cy="2659061"/>
          </a:xfrm>
        </p:grpSpPr>
        <p:pic>
          <p:nvPicPr>
            <p:cNvPr id="3" name="Picture 3" descr="Z:\home\heewlim\Research\GROseq\5.eRNA.Cistrome\TagEnrich.Pair\Ad_Med1_B\Ad_Med1_B.Ad_Med1_B.bo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1" t="18439" r="8243" b="8476"/>
            <a:stretch/>
          </p:blipFill>
          <p:spPr bwMode="auto">
            <a:xfrm>
              <a:off x="6432634" y="1981136"/>
              <a:ext cx="1748699" cy="208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 rot="16200000">
              <a:off x="5002100" y="2782214"/>
              <a:ext cx="2183020" cy="21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altLang="x-none" sz="1200" b="1" dirty="0" smtClean="0">
                  <a:cs typeface="Arial" pitchFamily="34" charset="0"/>
                </a:rPr>
                <a:t>log</a:t>
              </a:r>
              <a:r>
                <a:rPr lang="en-US" altLang="x-none" sz="1200" b="1" baseline="-25000" dirty="0" smtClean="0">
                  <a:cs typeface="Arial" pitchFamily="34" charset="0"/>
                </a:rPr>
                <a:t>2</a:t>
              </a:r>
              <a:r>
                <a:rPr lang="en-US" altLang="x-none" sz="1200" b="1" dirty="0" smtClean="0">
                  <a:cs typeface="Arial" pitchFamily="34" charset="0"/>
                </a:rPr>
                <a:t>(tag counts[rosi/untreated])</a:t>
              </a:r>
              <a:endParaRPr lang="en-US" altLang="x-none" sz="1200" b="1" dirty="0">
                <a:cs typeface="Arial" pitchFamily="34" charset="0"/>
              </a:endParaRPr>
            </a:p>
          </p:txBody>
        </p:sp>
        <p:sp>
          <p:nvSpPr>
            <p:cNvPr id="5" name="TextBox 59"/>
            <p:cNvSpPr txBox="1">
              <a:spLocks noChangeArrowheads="1"/>
            </p:cNvSpPr>
            <p:nvPr/>
          </p:nvSpPr>
          <p:spPr bwMode="auto">
            <a:xfrm>
              <a:off x="6705600" y="1600200"/>
              <a:ext cx="999768" cy="24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altLang="x-none" sz="1200" b="1" dirty="0" smtClean="0">
                  <a:cs typeface="Arial" pitchFamily="34" charset="0"/>
                </a:rPr>
                <a:t>Med1 ChIP-seq</a:t>
              </a:r>
              <a:endParaRPr lang="en-US" altLang="x-none" sz="1200" b="1" dirty="0">
                <a:cs typeface="Arial" pitchFamily="34" charset="0"/>
              </a:endParaRPr>
            </a:p>
          </p:txBody>
        </p:sp>
        <p:sp>
          <p:nvSpPr>
            <p:cNvPr id="6" name="TextBox 64"/>
            <p:cNvSpPr txBox="1">
              <a:spLocks noChangeArrowheads="1"/>
            </p:cNvSpPr>
            <p:nvPr/>
          </p:nvSpPr>
          <p:spPr bwMode="auto">
            <a:xfrm>
              <a:off x="6622530" y="3904791"/>
              <a:ext cx="325175" cy="1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altLang="x-none" sz="1200" b="1" dirty="0">
                  <a:solidFill>
                    <a:srgbClr val="0000FF"/>
                  </a:solidFill>
                  <a:cs typeface="Arial" pitchFamily="34" charset="0"/>
                </a:rPr>
                <a:t>Down</a:t>
              </a:r>
            </a:p>
          </p:txBody>
        </p:sp>
        <p:sp>
          <p:nvSpPr>
            <p:cNvPr id="7" name="TextBox 187"/>
            <p:cNvSpPr txBox="1">
              <a:spLocks noChangeArrowheads="1"/>
            </p:cNvSpPr>
            <p:nvPr/>
          </p:nvSpPr>
          <p:spPr bwMode="auto">
            <a:xfrm>
              <a:off x="7121303" y="3904791"/>
              <a:ext cx="650524" cy="1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x-none" sz="1200" b="1" dirty="0" smtClean="0">
                  <a:solidFill>
                    <a:srgbClr val="000000"/>
                  </a:solidFill>
                  <a:cs typeface="Arial" pitchFamily="34" charset="0"/>
                </a:rPr>
                <a:t>Unchanged</a:t>
              </a:r>
              <a:endParaRPr lang="en-US" altLang="x-none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TextBox 66"/>
            <p:cNvSpPr txBox="1">
              <a:spLocks noChangeArrowheads="1"/>
            </p:cNvSpPr>
            <p:nvPr/>
          </p:nvSpPr>
          <p:spPr bwMode="auto">
            <a:xfrm>
              <a:off x="7895338" y="3904791"/>
              <a:ext cx="159262" cy="1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altLang="x-none" sz="1200" b="1" dirty="0">
                  <a:solidFill>
                    <a:srgbClr val="FF0000"/>
                  </a:solidFill>
                  <a:cs typeface="Arial" pitchFamily="34" charset="0"/>
                </a:rPr>
                <a:t>Up</a:t>
              </a:r>
            </a:p>
          </p:txBody>
        </p:sp>
        <p:sp>
          <p:nvSpPr>
            <p:cNvPr id="9" name="Right Bracket 8"/>
            <p:cNvSpPr/>
            <p:nvPr/>
          </p:nvSpPr>
          <p:spPr>
            <a:xfrm rot="16200000">
              <a:off x="7054759" y="1799132"/>
              <a:ext cx="94004" cy="454795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43412" y="1841696"/>
              <a:ext cx="108489" cy="189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altLang="x-none" sz="1400" b="1" dirty="0" smtClean="0">
                  <a:latin typeface="Arial" pitchFamily="34" charset="0"/>
                  <a:cs typeface="Arial" pitchFamily="34" charset="0"/>
                </a:rPr>
                <a:t>**</a:t>
              </a:r>
              <a:endParaRPr lang="en-US" altLang="x-none" sz="14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ight Bracket 10"/>
            <p:cNvSpPr/>
            <p:nvPr/>
          </p:nvSpPr>
          <p:spPr>
            <a:xfrm rot="16200000">
              <a:off x="7633879" y="1799132"/>
              <a:ext cx="94004" cy="454795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4069" y="1841696"/>
              <a:ext cx="108489" cy="1895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altLang="x-none" sz="1400" b="1" dirty="0" smtClean="0">
                  <a:latin typeface="Arial" pitchFamily="34" charset="0"/>
                  <a:cs typeface="Arial" pitchFamily="34" charset="0"/>
                </a:rPr>
                <a:t>**</a:t>
              </a:r>
              <a:endParaRPr lang="en-US" altLang="x-none" sz="14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6583816" y="4096813"/>
              <a:ext cx="1356469" cy="16244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/>
              <a:r>
                <a:rPr lang="en-US" altLang="x-none" sz="1200" b="1" dirty="0" smtClean="0">
                  <a:cs typeface="Arial" pitchFamily="34" charset="0"/>
                </a:rPr>
                <a:t>eRNA regulation by rosi</a:t>
              </a:r>
              <a:endParaRPr lang="en-US" altLang="x-none" sz="1200" b="1" dirty="0">
                <a:cs typeface="Arial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88852" y="1952713"/>
              <a:ext cx="117810" cy="2139805"/>
              <a:chOff x="4190819" y="6600977"/>
              <a:chExt cx="117810" cy="2139805"/>
            </a:xfrm>
          </p:grpSpPr>
          <p:sp>
            <p:nvSpPr>
              <p:cNvPr id="15" name="TextBox 16"/>
              <p:cNvSpPr txBox="1">
                <a:spLocks noChangeArrowheads="1"/>
              </p:cNvSpPr>
              <p:nvPr/>
            </p:nvSpPr>
            <p:spPr bwMode="auto">
              <a:xfrm>
                <a:off x="4190819" y="8229599"/>
                <a:ext cx="106233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>
                    <a:cs typeface="Arial" pitchFamily="34" charset="0"/>
                  </a:rPr>
                  <a:t>-2</a:t>
                </a: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4190819" y="7892614"/>
                <a:ext cx="106233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>
                    <a:cs typeface="Arial" pitchFamily="34" charset="0"/>
                  </a:rPr>
                  <a:t>-1</a:t>
                </a: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4242183" y="7587817"/>
                <a:ext cx="66446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4242183" y="7239002"/>
                <a:ext cx="66446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9" name="TextBox 16"/>
              <p:cNvSpPr txBox="1">
                <a:spLocks noChangeArrowheads="1"/>
              </p:cNvSpPr>
              <p:nvPr/>
            </p:nvSpPr>
            <p:spPr bwMode="auto">
              <a:xfrm>
                <a:off x="4242183" y="6902016"/>
                <a:ext cx="66446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0" name="TextBox 16"/>
              <p:cNvSpPr txBox="1">
                <a:spLocks noChangeArrowheads="1"/>
              </p:cNvSpPr>
              <p:nvPr/>
            </p:nvSpPr>
            <p:spPr bwMode="auto">
              <a:xfrm>
                <a:off x="4242183" y="6600977"/>
                <a:ext cx="66446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1" name="TextBox 16"/>
              <p:cNvSpPr txBox="1">
                <a:spLocks noChangeArrowheads="1"/>
              </p:cNvSpPr>
              <p:nvPr/>
            </p:nvSpPr>
            <p:spPr bwMode="auto">
              <a:xfrm>
                <a:off x="4191000" y="8578334"/>
                <a:ext cx="106233" cy="16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-84" charset="-128"/>
                  </a:defRPr>
                </a:lvl9pPr>
              </a:lstStyle>
              <a:p>
                <a:pPr eaLnBrk="1" hangingPunct="1"/>
                <a:r>
                  <a:rPr lang="en-US" altLang="x-none" sz="1200" b="1" dirty="0" smtClean="0">
                    <a:cs typeface="Arial" pitchFamily="34" charset="0"/>
                  </a:rPr>
                  <a:t>-3</a:t>
                </a:r>
                <a:endParaRPr lang="en-US" altLang="x-none" sz="12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990600" y="304800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Upon </a:t>
            </a:r>
            <a:r>
              <a:rPr lang="en-US" dirty="0" err="1"/>
              <a:t>rosi</a:t>
            </a:r>
            <a:r>
              <a:rPr lang="en-US" dirty="0"/>
              <a:t> treatment Med1 recruitment significantly decreased at </a:t>
            </a:r>
            <a:r>
              <a:rPr lang="en-US" dirty="0" err="1"/>
              <a:t>downregulated</a:t>
            </a:r>
            <a:r>
              <a:rPr lang="en-US" dirty="0"/>
              <a:t> </a:t>
            </a:r>
            <a:r>
              <a:rPr lang="en-US" dirty="0" err="1"/>
              <a:t>eRNAs</a:t>
            </a:r>
            <a:r>
              <a:rPr lang="en-US" dirty="0"/>
              <a:t> and increased at </a:t>
            </a:r>
            <a:r>
              <a:rPr lang="en-US" dirty="0" err="1"/>
              <a:t>upregulated</a:t>
            </a:r>
            <a:r>
              <a:rPr lang="en-US" dirty="0"/>
              <a:t> </a:t>
            </a:r>
            <a:r>
              <a:rPr lang="en-US" dirty="0" err="1"/>
              <a:t>eRNAs</a:t>
            </a:r>
            <a:r>
              <a:rPr lang="en-US" dirty="0"/>
              <a:t> relative to unregulated </a:t>
            </a:r>
            <a:r>
              <a:rPr lang="en-US" dirty="0" err="1"/>
              <a:t>eRNAs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27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429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Squelching</a:t>
            </a:r>
          </a:p>
          <a:p>
            <a:r>
              <a:rPr lang="en-US" sz="2000" dirty="0" smtClean="0"/>
              <a:t>is </a:t>
            </a:r>
            <a:r>
              <a:rPr lang="en-US" sz="2000" dirty="0"/>
              <a:t>a biological phenomenon in which a transcriptional activator acts to inhibit the expression of another gene.</a:t>
            </a:r>
          </a:p>
        </p:txBody>
      </p:sp>
    </p:spTree>
    <p:extLst>
      <p:ext uri="{BB962C8B-B14F-4D97-AF65-F5344CB8AC3E}">
        <p14:creationId xmlns:p14="http://schemas.microsoft.com/office/powerpoint/2010/main" val="349068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GROseq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 measures the level of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eRNAs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 and gene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transcript</a:t>
            </a:r>
            <a:endParaRPr lang="en-US" sz="2000" dirty="0">
              <a:solidFill>
                <a:srgbClr val="000000"/>
              </a:solidFill>
              <a:latin typeface="+mj-lt"/>
              <a:ea typeface="Osaka" charset="0"/>
              <a:cs typeface="Time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ea typeface="Osaka" charset="0"/>
                <a:cs typeface="Baskerville" charset="0"/>
              </a:rPr>
              <a:t>Discussions</a:t>
            </a:r>
            <a:endParaRPr lang="en-US" b="1" dirty="0">
              <a:solidFill>
                <a:srgbClr val="000000"/>
              </a:solidFill>
              <a:ea typeface="Osaka" charset="0"/>
              <a:cs typeface="Baskervill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057400"/>
            <a:ext cx="7727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Integrative studies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using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GROseq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 revealed the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rosi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-associated regulatory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mechanisms</a:t>
            </a:r>
            <a:endParaRPr lang="en-US" sz="2000" dirty="0" smtClean="0">
              <a:solidFill>
                <a:srgbClr val="000000"/>
              </a:solidFill>
              <a:latin typeface="+mj-lt"/>
              <a:ea typeface="Osaka" charset="0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Gene transcription levels needs time until they reach to steady state levels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eRNA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 fires before transcriptional initiation</a:t>
            </a:r>
            <a:endParaRPr lang="en-US" sz="2000" dirty="0" smtClean="0">
              <a:solidFill>
                <a:srgbClr val="000000"/>
              </a:solidFill>
              <a:latin typeface="+mj-lt"/>
              <a:ea typeface="Osaka" charset="0"/>
              <a:cs typeface="Times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up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-regulation is mediated by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PPAR</a:t>
            </a:r>
            <a:r>
              <a:rPr lang="en-US" sz="2000" dirty="0" err="1" smtClean="0"/>
              <a:t>γ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Multiple TFs are associated with down-regulation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down-regulation is mediated by co-activator redistribution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62000" y="55626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+mj-lt"/>
                <a:ea typeface="Osaka" charset="0"/>
                <a:cs typeface="Times"/>
              </a:rPr>
              <a:t>Step et al. (2014) Genes and Development</a:t>
            </a:r>
            <a:endParaRPr lang="en-US" sz="2000" dirty="0">
              <a:solidFill>
                <a:srgbClr val="000000"/>
              </a:solidFill>
              <a:latin typeface="+mj-lt"/>
              <a:ea typeface="Osaka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684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5342" y="8256"/>
            <a:ext cx="9159342" cy="6862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4495800"/>
            <a:ext cx="7879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200" dirty="0" smtClean="0">
                <a:latin typeface="Avenir Black"/>
                <a:cs typeface="Avenir Black"/>
              </a:rPr>
              <a:t>Supported by </a:t>
            </a:r>
          </a:p>
          <a:p>
            <a:pPr marL="457200" indent="-457200">
              <a:buFont typeface="Arial"/>
              <a:buChar char="•"/>
            </a:pPr>
            <a:r>
              <a:rPr lang="en-US" kern="1200" dirty="0">
                <a:latin typeface="Avenir Black"/>
                <a:cs typeface="Avenir Black"/>
              </a:rPr>
              <a:t>	</a:t>
            </a:r>
            <a:r>
              <a:rPr lang="en-US" kern="1200" dirty="0" smtClean="0">
                <a:latin typeface="Avenir Black"/>
                <a:cs typeface="Avenir Black"/>
              </a:rPr>
              <a:t>NIH/NIDDK, </a:t>
            </a:r>
          </a:p>
          <a:p>
            <a:pPr marL="457200" indent="-457200">
              <a:buFont typeface="Arial"/>
              <a:buChar char="•"/>
            </a:pPr>
            <a:r>
              <a:rPr lang="en-US" kern="1200" dirty="0">
                <a:latin typeface="Avenir Black"/>
                <a:cs typeface="Avenir Black"/>
              </a:rPr>
              <a:t>	</a:t>
            </a:r>
            <a:r>
              <a:rPr lang="en-US" kern="1200" dirty="0" smtClean="0">
                <a:latin typeface="Avenir Black"/>
                <a:cs typeface="Avenir Black"/>
              </a:rPr>
              <a:t>Institute for Diabetes Obesity and Metabolism</a:t>
            </a:r>
          </a:p>
          <a:p>
            <a:r>
              <a:rPr lang="en-US" kern="1200" dirty="0">
                <a:latin typeface="Avenir Black"/>
                <a:cs typeface="Avenir Black"/>
              </a:rPr>
              <a:t>	</a:t>
            </a:r>
            <a:r>
              <a:rPr lang="en-US" kern="1200" dirty="0" smtClean="0">
                <a:latin typeface="Avenir Black"/>
                <a:cs typeface="Avenir Black"/>
              </a:rPr>
              <a:t>	    at the University of Pennsylvania</a:t>
            </a:r>
          </a:p>
          <a:p>
            <a:pPr marL="457200" indent="-457200">
              <a:buFont typeface="Arial"/>
              <a:buChar char="•"/>
            </a:pPr>
            <a:r>
              <a:rPr lang="en-US" kern="1200" dirty="0" smtClean="0">
                <a:latin typeface="Avenir Black"/>
                <a:cs typeface="Avenir Black"/>
              </a:rPr>
              <a:t>    </a:t>
            </a:r>
            <a:r>
              <a:rPr lang="en-US" kern="1200" dirty="0" err="1" smtClean="0">
                <a:latin typeface="Avenir Black"/>
                <a:cs typeface="Avenir Black"/>
              </a:rPr>
              <a:t>Pharma</a:t>
            </a:r>
            <a:r>
              <a:rPr lang="en-US" kern="1200" dirty="0" smtClean="0">
                <a:latin typeface="Avenir Black"/>
                <a:cs typeface="Avenir Black"/>
              </a:rPr>
              <a:t> Foundation</a:t>
            </a:r>
            <a:endParaRPr lang="en-US" kern="1200" dirty="0">
              <a:latin typeface="Avenir Black"/>
              <a:cs typeface="Avenir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219200"/>
            <a:ext cx="31470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kern="1200" dirty="0" smtClean="0">
                <a:solidFill>
                  <a:srgbClr val="FF0000"/>
                </a:solidFill>
                <a:latin typeface="Apple Casual"/>
                <a:cs typeface="Apple Casual"/>
              </a:rPr>
              <a:t>UPENN</a:t>
            </a:r>
          </a:p>
          <a:p>
            <a:r>
              <a:rPr lang="en-US" sz="3200" kern="1200" dirty="0" smtClean="0">
                <a:latin typeface="Apple Casual"/>
                <a:cs typeface="Apple Casual"/>
              </a:rPr>
              <a:t>Mitchell Lazar</a:t>
            </a:r>
          </a:p>
          <a:p>
            <a:r>
              <a:rPr lang="en-US" sz="3200" dirty="0">
                <a:latin typeface="Apple Casual"/>
                <a:cs typeface="Apple Casual"/>
              </a:rPr>
              <a:t>	Sonia </a:t>
            </a:r>
            <a:r>
              <a:rPr lang="en-US" sz="3200" dirty="0" smtClean="0">
                <a:latin typeface="Apple Casual"/>
                <a:cs typeface="Apple Casual"/>
              </a:rPr>
              <a:t>Stem</a:t>
            </a:r>
            <a:endParaRPr lang="en-US" sz="3200" kern="1200" dirty="0" smtClean="0">
              <a:latin typeface="Apple Casual"/>
              <a:cs typeface="Apple Casual"/>
            </a:endParaRPr>
          </a:p>
          <a:p>
            <a:r>
              <a:rPr lang="en-US" sz="3200" kern="1200" dirty="0" smtClean="0">
                <a:latin typeface="Apple Casual"/>
                <a:cs typeface="Apple Casual"/>
              </a:rPr>
              <a:t>Patrick Seale</a:t>
            </a:r>
          </a:p>
          <a:p>
            <a:r>
              <a:rPr lang="en-US" sz="3200" kern="1200" dirty="0" smtClean="0">
                <a:latin typeface="Apple Casual"/>
                <a:cs typeface="Apple Casual"/>
              </a:rPr>
              <a:t>David Steger</a:t>
            </a:r>
          </a:p>
          <a:p>
            <a:r>
              <a:rPr lang="en-US" sz="3200" dirty="0" smtClean="0">
                <a:latin typeface="Apple Casual"/>
                <a:cs typeface="Apple Casual"/>
              </a:rPr>
              <a:t>Klaus </a:t>
            </a:r>
            <a:r>
              <a:rPr lang="en-US" sz="3200" dirty="0" err="1" smtClean="0">
                <a:latin typeface="Apple Casual"/>
                <a:cs typeface="Apple Casual"/>
              </a:rPr>
              <a:t>Kaestner</a:t>
            </a:r>
            <a:endParaRPr lang="en-US" sz="3200" dirty="0" smtClean="0">
              <a:latin typeface="Apple Casual"/>
              <a:cs typeface="Apple Casual"/>
            </a:endParaRPr>
          </a:p>
          <a:p>
            <a:r>
              <a:rPr lang="en-US" sz="3200" kern="1200" dirty="0">
                <a:latin typeface="Apple Casual"/>
                <a:cs typeface="Apple Casual"/>
              </a:rPr>
              <a:t>	</a:t>
            </a:r>
            <a:r>
              <a:rPr lang="en-US" sz="3200" kern="1200" dirty="0" err="1" smtClean="0">
                <a:latin typeface="Apple Casual"/>
                <a:cs typeface="Apple Casual"/>
              </a:rPr>
              <a:t>Rinho</a:t>
            </a:r>
            <a:r>
              <a:rPr lang="en-US" sz="3200" kern="1200" dirty="0" smtClean="0">
                <a:latin typeface="Apple Casual"/>
                <a:cs typeface="Apple Casual"/>
              </a:rPr>
              <a:t> Kim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2627" y="228600"/>
            <a:ext cx="389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200" dirty="0" smtClean="0">
                <a:latin typeface="Apple Casual"/>
                <a:cs typeface="Apple Casual"/>
              </a:rPr>
              <a:t>Thanks to</a:t>
            </a:r>
            <a:endParaRPr lang="en-US" sz="5400" kern="1200" dirty="0">
              <a:latin typeface="Apple Casual"/>
              <a:cs typeface="Apple Casu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365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pple Casual"/>
                <a:cs typeface="Apple Casual"/>
              </a:rPr>
              <a:t>Nha</a:t>
            </a:r>
            <a:r>
              <a:rPr lang="en-US" sz="3200" dirty="0">
                <a:latin typeface="Apple Casual"/>
                <a:cs typeface="Apple Casual"/>
              </a:rPr>
              <a:t> Nguyen</a:t>
            </a:r>
          </a:p>
          <a:p>
            <a:r>
              <a:rPr lang="en-US" sz="3200" dirty="0" err="1">
                <a:latin typeface="Apple Casual"/>
                <a:cs typeface="Apple Casual"/>
              </a:rPr>
              <a:t>Hee-Woong</a:t>
            </a:r>
            <a:r>
              <a:rPr lang="en-US" sz="3200" dirty="0">
                <a:latin typeface="Apple Casual"/>
                <a:cs typeface="Apple Casual"/>
              </a:rPr>
              <a:t> Lim</a:t>
            </a:r>
          </a:p>
          <a:p>
            <a:r>
              <a:rPr lang="en-US" sz="3200" dirty="0" err="1">
                <a:latin typeface="Apple Casual"/>
                <a:cs typeface="Apple Casual"/>
              </a:rPr>
              <a:t>Shuo</a:t>
            </a:r>
            <a:r>
              <a:rPr lang="en-US" sz="3200" dirty="0">
                <a:latin typeface="Apple Casual"/>
                <a:cs typeface="Apple Casual"/>
              </a:rPr>
              <a:t> </a:t>
            </a:r>
            <a:r>
              <a:rPr lang="en-US" sz="3200" dirty="0" smtClean="0">
                <a:latin typeface="Apple Casual"/>
                <a:cs typeface="Apple Casual"/>
              </a:rPr>
              <a:t>Li</a:t>
            </a:r>
          </a:p>
          <a:p>
            <a:r>
              <a:rPr lang="en-US" sz="3200" dirty="0" err="1" smtClean="0">
                <a:latin typeface="Apple Casual"/>
                <a:cs typeface="Apple Casual"/>
              </a:rPr>
              <a:t>Inchan</a:t>
            </a:r>
            <a:r>
              <a:rPr lang="en-US" sz="3200" dirty="0" smtClean="0">
                <a:latin typeface="Apple Casual"/>
                <a:cs typeface="Apple Casual"/>
              </a:rPr>
              <a:t> Choi</a:t>
            </a:r>
            <a:endParaRPr lang="en-US" sz="32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87074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15342" y="8256"/>
            <a:ext cx="9159342" cy="6862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56148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1200" dirty="0" smtClean="0">
                <a:solidFill>
                  <a:srgbClr val="FFFF00"/>
                </a:solidFill>
                <a:latin typeface="Apple Casual"/>
                <a:cs typeface="Apple Casual"/>
              </a:rPr>
              <a:t>Metabolic Biology</a:t>
            </a:r>
          </a:p>
          <a:p>
            <a:r>
              <a:rPr lang="en-US" kern="1200" dirty="0" smtClean="0">
                <a:latin typeface="Apple Casual"/>
                <a:cs typeface="Apple Casual"/>
              </a:rPr>
              <a:t>Mitchell Lazar, Klaus </a:t>
            </a:r>
            <a:r>
              <a:rPr lang="en-US" kern="1200" dirty="0" err="1" smtClean="0">
                <a:latin typeface="Apple Casual"/>
                <a:cs typeface="Apple Casual"/>
              </a:rPr>
              <a:t>Keastner</a:t>
            </a:r>
            <a:endParaRPr lang="en-US" kern="1200" dirty="0" smtClean="0">
              <a:latin typeface="Apple Casual"/>
              <a:cs typeface="Apple Casual"/>
            </a:endParaRPr>
          </a:p>
          <a:p>
            <a:r>
              <a:rPr lang="en-US" kern="1200" dirty="0" smtClean="0">
                <a:latin typeface="Apple Casual"/>
                <a:cs typeface="Apple Casual"/>
              </a:rPr>
              <a:t>Patrick Seale, David Steger</a:t>
            </a:r>
          </a:p>
          <a:p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Stem Cell</a:t>
            </a:r>
          </a:p>
          <a:p>
            <a:r>
              <a:rPr lang="en-US" dirty="0" smtClean="0">
                <a:latin typeface="Apple Casual"/>
                <a:cs typeface="Apple Casual"/>
              </a:rPr>
              <a:t>Kennett </a:t>
            </a:r>
            <a:r>
              <a:rPr lang="en-US" dirty="0" err="1" smtClean="0">
                <a:latin typeface="Apple Casual"/>
                <a:cs typeface="Apple Casual"/>
              </a:rPr>
              <a:t>Zaret</a:t>
            </a:r>
            <a:r>
              <a:rPr lang="en-US" dirty="0" smtClean="0">
                <a:latin typeface="Apple Casual"/>
                <a:cs typeface="Apple Casual"/>
              </a:rPr>
              <a:t>, Montserrat </a:t>
            </a:r>
            <a:r>
              <a:rPr lang="en-US" dirty="0" err="1" smtClean="0">
                <a:latin typeface="Apple Casual"/>
                <a:cs typeface="Apple Casual"/>
              </a:rPr>
              <a:t>Aguera</a:t>
            </a:r>
            <a:endParaRPr lang="en-US" dirty="0" smtClean="0">
              <a:latin typeface="Apple Casual"/>
              <a:cs typeface="Apple Casual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Chromatin remodelers, histone variants</a:t>
            </a:r>
            <a:endParaRPr lang="en-US" kern="1200" dirty="0" smtClean="0">
              <a:solidFill>
                <a:srgbClr val="FFFF00"/>
              </a:solidFill>
              <a:latin typeface="Apple Casual"/>
              <a:cs typeface="Apple Casual"/>
            </a:endParaRPr>
          </a:p>
          <a:p>
            <a:r>
              <a:rPr lang="en-US" kern="1200" dirty="0" smtClean="0">
                <a:latin typeface="Apple Casual"/>
                <a:cs typeface="Apple Casual"/>
              </a:rPr>
              <a:t>Benjamin Garcia, </a:t>
            </a:r>
            <a:r>
              <a:rPr lang="en-US" kern="1200" dirty="0" err="1" smtClean="0">
                <a:latin typeface="Apple Casual"/>
                <a:cs typeface="Apple Casual"/>
              </a:rPr>
              <a:t>Hua</a:t>
            </a:r>
            <a:r>
              <a:rPr lang="en-US" kern="1200" dirty="0" smtClean="0">
                <a:latin typeface="Apple Casual"/>
                <a:cs typeface="Apple Casual"/>
              </a:rPr>
              <a:t>-Ying</a:t>
            </a:r>
          </a:p>
          <a:p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Epigenetic landscapes</a:t>
            </a:r>
            <a:endParaRPr lang="en-US" dirty="0">
              <a:solidFill>
                <a:srgbClr val="FFFF00"/>
              </a:solidFill>
              <a:latin typeface="Apple Casual"/>
              <a:cs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Wei Wang, Bing </a:t>
            </a:r>
            <a:r>
              <a:rPr lang="en-US" dirty="0" err="1" smtClean="0">
                <a:latin typeface="Apple Casual"/>
                <a:cs typeface="Apple Casual"/>
              </a:rPr>
              <a:t>Ren</a:t>
            </a:r>
            <a:r>
              <a:rPr lang="en-US" dirty="0" smtClean="0">
                <a:latin typeface="Apple Casual"/>
                <a:cs typeface="Apple Casual"/>
              </a:rPr>
              <a:t> (UCSD)</a:t>
            </a:r>
          </a:p>
          <a:p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Cancer biology</a:t>
            </a:r>
          </a:p>
          <a:p>
            <a:r>
              <a:rPr lang="en-US" dirty="0" err="1" smtClean="0">
                <a:latin typeface="Apple Casual"/>
                <a:cs typeface="Apple Casual"/>
              </a:rPr>
              <a:t>Cathryn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Wellen</a:t>
            </a:r>
            <a:r>
              <a:rPr lang="en-US" dirty="0" smtClean="0">
                <a:latin typeface="Apple Casual"/>
                <a:cs typeface="Apple Casual"/>
              </a:rPr>
              <a:t>, </a:t>
            </a:r>
            <a:r>
              <a:rPr lang="en-US" dirty="0" err="1" smtClean="0">
                <a:latin typeface="Apple Casual"/>
                <a:cs typeface="Apple Casual"/>
              </a:rPr>
              <a:t>Mariuz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 err="1" smtClean="0">
                <a:latin typeface="Apple Casual"/>
                <a:cs typeface="Apple Casual"/>
              </a:rPr>
              <a:t>Wasik</a:t>
            </a:r>
            <a:endParaRPr lang="en-US" dirty="0" smtClean="0">
              <a:latin typeface="Apple Casual"/>
              <a:cs typeface="Apple Casual"/>
            </a:endParaRPr>
          </a:p>
          <a:p>
            <a:endParaRPr lang="en-US" kern="1200" dirty="0" smtClean="0">
              <a:latin typeface="Apple Casual"/>
              <a:cs typeface="Apple Casu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2627" y="228600"/>
            <a:ext cx="3892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200" dirty="0" smtClean="0">
                <a:latin typeface="Apple Casual"/>
                <a:cs typeface="Apple Casual"/>
              </a:rPr>
              <a:t>In the lab..</a:t>
            </a:r>
            <a:endParaRPr lang="en-US" sz="5400" kern="1200" dirty="0">
              <a:latin typeface="Apple Casual"/>
              <a:cs typeface="Apple Casu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446" y="40386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kern="1200" dirty="0" smtClean="0">
                <a:solidFill>
                  <a:srgbClr val="FFFF00"/>
                </a:solidFill>
                <a:latin typeface="Apple Casual"/>
                <a:cs typeface="Apple Casual"/>
              </a:rPr>
              <a:t>Integrativ</a:t>
            </a:r>
            <a:r>
              <a:rPr lang="en-US" dirty="0" smtClean="0">
                <a:solidFill>
                  <a:srgbClr val="FFFF00"/>
                </a:solidFill>
                <a:latin typeface="Apple Casual"/>
                <a:cs typeface="Apple Casual"/>
              </a:rPr>
              <a:t>e studies</a:t>
            </a:r>
            <a:endParaRPr lang="en-US" kern="1200" dirty="0" smtClean="0">
              <a:solidFill>
                <a:srgbClr val="FFFF00"/>
              </a:solidFill>
              <a:latin typeface="Apple Casual"/>
              <a:cs typeface="Apple Casual"/>
            </a:endParaRPr>
          </a:p>
          <a:p>
            <a:pPr algn="r"/>
            <a:r>
              <a:rPr lang="en-US" kern="1200" dirty="0" err="1" smtClean="0">
                <a:latin typeface="Apple Casual"/>
                <a:cs typeface="Apple Casual"/>
              </a:rPr>
              <a:t>RNAseq</a:t>
            </a:r>
            <a:r>
              <a:rPr lang="en-US" kern="1200" dirty="0" smtClean="0">
                <a:latin typeface="Apple Casual"/>
                <a:cs typeface="Apple Casual"/>
              </a:rPr>
              <a:t>, </a:t>
            </a:r>
            <a:r>
              <a:rPr lang="en-US" kern="1200" dirty="0" err="1" smtClean="0">
                <a:latin typeface="Apple Casual"/>
                <a:cs typeface="Apple Casual"/>
              </a:rPr>
              <a:t>GROseq</a:t>
            </a:r>
            <a:endParaRPr lang="en-US" kern="1200" dirty="0" smtClean="0">
              <a:latin typeface="Apple Casual"/>
              <a:cs typeface="Apple Casual"/>
            </a:endParaRPr>
          </a:p>
          <a:p>
            <a:pPr algn="r"/>
            <a:r>
              <a:rPr lang="en-US" dirty="0" err="1" smtClean="0">
                <a:latin typeface="Apple Casual"/>
                <a:cs typeface="Apple Casual"/>
              </a:rPr>
              <a:t>ChIPseq</a:t>
            </a:r>
            <a:r>
              <a:rPr lang="en-US" dirty="0" smtClean="0">
                <a:latin typeface="Apple Casual"/>
                <a:cs typeface="Apple Casual"/>
              </a:rPr>
              <a:t>, </a:t>
            </a:r>
            <a:r>
              <a:rPr lang="en-US" dirty="0" err="1" smtClean="0">
                <a:latin typeface="Apple Casual"/>
                <a:cs typeface="Apple Casual"/>
              </a:rPr>
              <a:t>ChIP-exo</a:t>
            </a:r>
            <a:endParaRPr lang="en-US" dirty="0" smtClean="0">
              <a:latin typeface="Apple Casual"/>
              <a:cs typeface="Apple Casual"/>
            </a:endParaRPr>
          </a:p>
          <a:p>
            <a:pPr algn="r"/>
            <a:r>
              <a:rPr lang="en-US" dirty="0" smtClean="0">
                <a:latin typeface="Apple Casual"/>
                <a:cs typeface="Apple Casual"/>
              </a:rPr>
              <a:t>CLIP-</a:t>
            </a:r>
            <a:r>
              <a:rPr lang="en-US" dirty="0" err="1" smtClean="0">
                <a:latin typeface="Apple Casual"/>
                <a:cs typeface="Apple Casual"/>
              </a:rPr>
              <a:t>seq</a:t>
            </a:r>
            <a:endParaRPr lang="en-US" dirty="0" smtClean="0">
              <a:latin typeface="Apple Casual"/>
              <a:cs typeface="Apple Casual"/>
            </a:endParaRPr>
          </a:p>
          <a:p>
            <a:pPr algn="r"/>
            <a:r>
              <a:rPr lang="en-US" dirty="0" err="1" smtClean="0">
                <a:latin typeface="Apple Casual"/>
                <a:cs typeface="Apple Casual"/>
              </a:rPr>
              <a:t>mC</a:t>
            </a:r>
            <a:r>
              <a:rPr lang="en-US" dirty="0" smtClean="0">
                <a:latin typeface="Apple Casual"/>
                <a:cs typeface="Apple Casual"/>
              </a:rPr>
              <a:t>, 5hmC,</a:t>
            </a:r>
          </a:p>
          <a:p>
            <a:pPr algn="r"/>
            <a:r>
              <a:rPr lang="en-US" dirty="0" smtClean="0">
                <a:latin typeface="Apple Casual"/>
                <a:cs typeface="Apple Casual"/>
              </a:rPr>
              <a:t>Histone modification</a:t>
            </a:r>
          </a:p>
          <a:p>
            <a:pPr algn="r"/>
            <a:endParaRPr lang="en-US" kern="1200" dirty="0" smtClean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44118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315200" cy="4996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57200"/>
            <a:ext cx="454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eRNA</a:t>
            </a:r>
            <a:r>
              <a:rPr lang="en-US" dirty="0" smtClean="0"/>
              <a:t>: Transcripts at enhancers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1" y="6248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Kim et al (2010) Nature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109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533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Enhancer-driven RNAs (</a:t>
            </a:r>
            <a:r>
              <a:rPr lang="en-US" sz="2000" b="1" dirty="0" err="1" smtClean="0">
                <a:solidFill>
                  <a:srgbClr val="000000"/>
                </a:solidFill>
              </a:rPr>
              <a:t>eRNAs</a:t>
            </a:r>
            <a:r>
              <a:rPr lang="en-US" sz="2000" b="1" dirty="0" smtClean="0">
                <a:solidFill>
                  <a:srgbClr val="000000"/>
                </a:solidFill>
              </a:rPr>
              <a:t>) are an important factor for gene regulation 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5509035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715000"/>
            <a:ext cx="3197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Lam et al (2014) </a:t>
            </a:r>
          </a:p>
          <a:p>
            <a:r>
              <a:rPr lang="en-US" sz="2000" dirty="0" smtClean="0"/>
              <a:t>Trends in Biochemical Sci.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1981200"/>
            <a:ext cx="34291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of </a:t>
            </a:r>
            <a:r>
              <a:rPr lang="en-US" dirty="0" err="1" smtClean="0"/>
              <a:t>eRNA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: noise ?</a:t>
            </a:r>
          </a:p>
          <a:p>
            <a:r>
              <a:rPr lang="en-US" dirty="0"/>
              <a:t> </a:t>
            </a:r>
            <a:r>
              <a:rPr lang="en-US" dirty="0" smtClean="0"/>
              <a:t> : activating role ?</a:t>
            </a:r>
          </a:p>
          <a:p>
            <a:r>
              <a:rPr lang="en-US" dirty="0"/>
              <a:t> </a:t>
            </a:r>
            <a:r>
              <a:rPr lang="en-US" dirty="0" smtClean="0"/>
              <a:t> : scaffold ?</a:t>
            </a:r>
          </a:p>
          <a:p>
            <a:endParaRPr lang="en-US" dirty="0" smtClean="0"/>
          </a:p>
          <a:p>
            <a:pPr marL="342900" indent="-342900">
              <a:buFont typeface="Symbol" charset="0"/>
              <a:buChar char=""/>
            </a:pPr>
            <a:r>
              <a:rPr lang="en-US" dirty="0" smtClean="0"/>
              <a:t>At least </a:t>
            </a:r>
            <a:r>
              <a:rPr lang="en-US" dirty="0" err="1" smtClean="0"/>
              <a:t>eRNAs</a:t>
            </a:r>
            <a:r>
              <a:rPr lang="en-US" dirty="0" smtClean="0"/>
              <a:t> show </a:t>
            </a:r>
          </a:p>
          <a:p>
            <a:r>
              <a:rPr lang="en-US" dirty="0"/>
              <a:t> </a:t>
            </a:r>
            <a:r>
              <a:rPr lang="en-US" dirty="0" smtClean="0"/>
              <a:t>  enhancer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0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2000" b="1" dirty="0">
                <a:latin typeface="Arial" charset="0"/>
                <a:ea typeface="Osaka" charset="0"/>
                <a:cs typeface="Osaka" charset="0"/>
              </a:rPr>
              <a:t>Transcription: An Understudied Step in Gene Regulation</a:t>
            </a:r>
            <a:endParaRPr lang="en-US" sz="2000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3100" y="838200"/>
            <a:ext cx="2209800" cy="6223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Gene Regulation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35300" y="896938"/>
            <a:ext cx="533400" cy="334962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21100" y="838200"/>
            <a:ext cx="2120900" cy="6223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Transcription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943600" y="896938"/>
            <a:ext cx="533400" cy="334962"/>
          </a:xfrm>
          <a:prstGeom prst="rightArrow">
            <a:avLst>
              <a:gd name="adj1" fmla="val 50000"/>
              <a:gd name="adj2" fmla="val 64286"/>
            </a:avLst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1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838200"/>
            <a:ext cx="1905000" cy="6223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Steady-state</a:t>
            </a:r>
          </a:p>
          <a:p>
            <a:pPr algn="ctr">
              <a:defRPr/>
            </a:pPr>
            <a:r>
              <a:rPr lang="en-US" sz="1800" b="1" dirty="0">
                <a:latin typeface="Arial"/>
                <a:cs typeface="Arial"/>
              </a:rPr>
              <a:t>mRNAs</a:t>
            </a: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4038600" y="2362200"/>
            <a:ext cx="4648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GRO-</a:t>
            </a:r>
            <a:r>
              <a:rPr lang="en-US" sz="2800" dirty="0" err="1">
                <a:solidFill>
                  <a:srgbClr val="800000"/>
                </a:solidFill>
              </a:rPr>
              <a:t>seq</a:t>
            </a:r>
            <a:endParaRPr lang="en-US" sz="2800" dirty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0000"/>
                </a:solidFill>
              </a:rPr>
              <a:t>Global Run On – sequencing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0000"/>
                </a:solidFill>
              </a:rPr>
              <a:t>Isolate all newly synthesized RNAs in a cell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• Measures </a:t>
            </a:r>
            <a:r>
              <a:rPr lang="en-US" sz="1600" dirty="0">
                <a:solidFill>
                  <a:srgbClr val="800000"/>
                </a:solidFill>
              </a:rPr>
              <a:t>active transcription rather than steady state mRNA </a:t>
            </a:r>
            <a:r>
              <a:rPr lang="en-US" sz="1600" dirty="0" smtClean="0">
                <a:solidFill>
                  <a:srgbClr val="800000"/>
                </a:solidFill>
              </a:rPr>
              <a:t>levels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• </a:t>
            </a:r>
            <a:r>
              <a:rPr lang="en-US" sz="1600" dirty="0">
                <a:solidFill>
                  <a:srgbClr val="800000"/>
                </a:solidFill>
              </a:rPr>
              <a:t>Maps the position and orientation of new </a:t>
            </a:r>
            <a:r>
              <a:rPr lang="en-US" sz="1600" dirty="0" smtClean="0">
                <a:solidFill>
                  <a:srgbClr val="800000"/>
                </a:solidFill>
              </a:rPr>
              <a:t>transcripts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• </a:t>
            </a:r>
            <a:r>
              <a:rPr lang="en-US" sz="1600" dirty="0">
                <a:solidFill>
                  <a:srgbClr val="800000"/>
                </a:solidFill>
              </a:rPr>
              <a:t>Earliest changes can </a:t>
            </a:r>
            <a:r>
              <a:rPr lang="en-US" sz="1600" dirty="0" smtClean="0">
                <a:solidFill>
                  <a:srgbClr val="800000"/>
                </a:solidFill>
              </a:rPr>
              <a:t>identity </a:t>
            </a:r>
            <a:r>
              <a:rPr lang="en-US" sz="1600" dirty="0">
                <a:solidFill>
                  <a:srgbClr val="800000"/>
                </a:solidFill>
              </a:rPr>
              <a:t>primary target genes rather than secondary </a:t>
            </a:r>
            <a:r>
              <a:rPr lang="en-US" sz="1600" dirty="0" smtClean="0">
                <a:solidFill>
                  <a:srgbClr val="800000"/>
                </a:solidFill>
              </a:rPr>
              <a:t>targets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• </a:t>
            </a:r>
            <a:r>
              <a:rPr lang="en-US" sz="1600" dirty="0">
                <a:solidFill>
                  <a:srgbClr val="800000"/>
                </a:solidFill>
              </a:rPr>
              <a:t>Unbiased detection of novel transcripts, including non-coding </a:t>
            </a:r>
            <a:r>
              <a:rPr lang="en-US" sz="1600" dirty="0" smtClean="0">
                <a:solidFill>
                  <a:srgbClr val="800000"/>
                </a:solidFill>
              </a:rPr>
              <a:t>RNAs</a:t>
            </a:r>
          </a:p>
          <a:p>
            <a:r>
              <a:rPr lang="en-US" sz="1600" dirty="0">
                <a:solidFill>
                  <a:srgbClr val="800000"/>
                </a:solidFill>
              </a:rPr>
              <a:t>• </a:t>
            </a:r>
            <a:r>
              <a:rPr lang="en-US" sz="1600" dirty="0" smtClean="0">
                <a:solidFill>
                  <a:srgbClr val="800000"/>
                </a:solidFill>
              </a:rPr>
              <a:t>detects enhancer RNAs </a:t>
            </a:r>
            <a:endParaRPr lang="en-US" sz="1600" dirty="0">
              <a:solidFill>
                <a:srgbClr val="800000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2438" y="1524000"/>
            <a:ext cx="3281362" cy="5132642"/>
            <a:chOff x="604424" y="1041399"/>
            <a:chExt cx="3624247" cy="5631045"/>
          </a:xfrm>
        </p:grpSpPr>
        <p:grpSp>
          <p:nvGrpSpPr>
            <p:cNvPr id="19465" name="Group 14"/>
            <p:cNvGrpSpPr>
              <a:grpSpLocks/>
            </p:cNvGrpSpPr>
            <p:nvPr/>
          </p:nvGrpSpPr>
          <p:grpSpPr bwMode="auto">
            <a:xfrm>
              <a:off x="604424" y="1041399"/>
              <a:ext cx="3624247" cy="5270659"/>
              <a:chOff x="604424" y="1041399"/>
              <a:chExt cx="3624247" cy="5270659"/>
            </a:xfrm>
          </p:grpSpPr>
          <p:pic>
            <p:nvPicPr>
              <p:cNvPr id="1946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3" t="7339" r="81000" b="69212"/>
              <a:stretch>
                <a:fillRect/>
              </a:stretch>
            </p:blipFill>
            <p:spPr bwMode="auto">
              <a:xfrm>
                <a:off x="3073914" y="3064934"/>
                <a:ext cx="1154757" cy="1321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46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24" y="1041399"/>
                <a:ext cx="2420778" cy="5270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466" name="TextBox 15"/>
            <p:cNvSpPr txBox="1">
              <a:spLocks noChangeArrowheads="1"/>
            </p:cNvSpPr>
            <p:nvPr/>
          </p:nvSpPr>
          <p:spPr bwMode="auto">
            <a:xfrm>
              <a:off x="669702" y="6334780"/>
              <a:ext cx="3053994" cy="33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solidFill>
                    <a:srgbClr val="FF6600"/>
                  </a:solidFill>
                  <a:cs typeface="Arial" charset="0"/>
                </a:rPr>
                <a:t>Core </a:t>
              </a:r>
              <a:r>
                <a:rPr lang="en-US" sz="1400" b="1" i="1" dirty="0">
                  <a:solidFill>
                    <a:srgbClr val="FF6600"/>
                  </a:solidFill>
                  <a:cs typeface="Arial" charset="0"/>
                </a:rPr>
                <a:t>et al, Science, </a:t>
              </a:r>
              <a:r>
                <a:rPr lang="en-US" sz="1400" b="1" dirty="0">
                  <a:solidFill>
                    <a:srgbClr val="FF6600"/>
                  </a:solidFill>
                  <a:cs typeface="Arial" charset="0"/>
                </a:rPr>
                <a:t>2008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85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Thiazolidindiones</a:t>
            </a:r>
            <a:r>
              <a:rPr lang="en-US" dirty="0" smtClean="0">
                <a:solidFill>
                  <a:srgbClr val="000000"/>
                </a:solidFill>
              </a:rPr>
              <a:t> (TZDs)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87" b="287"/>
          <a:stretch>
            <a:fillRect/>
          </a:stretch>
        </p:blipFill>
        <p:spPr>
          <a:xfrm>
            <a:off x="1143000" y="914400"/>
            <a:ext cx="6477000" cy="3429000"/>
          </a:xfrm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05048" y="4419600"/>
            <a:ext cx="91414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</a:rPr>
              <a:t>Activates PPARs (peroxisome proliferator-activated receptor)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Effective anti-diabetic drugs: increase insulin sensitivity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Side effect: weight gain, cardiac loads, peripheral edema 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 Still widely used for the treatment of diabetes </a:t>
            </a:r>
          </a:p>
          <a:p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despite its notorious side-effects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817563"/>
            <a:ext cx="46577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agon 6"/>
          <p:cNvSpPr/>
          <p:nvPr/>
        </p:nvSpPr>
        <p:spPr>
          <a:xfrm>
            <a:off x="2287588" y="1728788"/>
            <a:ext cx="914400" cy="244475"/>
          </a:xfrm>
          <a:prstGeom prst="homePlat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strand</a:t>
            </a:r>
          </a:p>
        </p:txBody>
      </p:sp>
      <p:sp>
        <p:nvSpPr>
          <p:cNvPr id="19" name="Pentagon 18"/>
          <p:cNvSpPr/>
          <p:nvPr/>
        </p:nvSpPr>
        <p:spPr>
          <a:xfrm>
            <a:off x="2287588" y="2032000"/>
            <a:ext cx="914400" cy="246063"/>
          </a:xfrm>
          <a:prstGeom prst="homePlat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strand</a:t>
            </a:r>
          </a:p>
        </p:txBody>
      </p:sp>
      <p:sp>
        <p:nvSpPr>
          <p:cNvPr id="20" name="Pentagon 19"/>
          <p:cNvSpPr/>
          <p:nvPr/>
        </p:nvSpPr>
        <p:spPr>
          <a:xfrm>
            <a:off x="611188" y="2489200"/>
            <a:ext cx="1685925" cy="685800"/>
          </a:xfrm>
          <a:prstGeom prst="homePlate">
            <a:avLst>
              <a:gd name="adj" fmla="val 20238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Before </a:t>
            </a: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endParaRPr lang="en-US" sz="1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611188" y="3327400"/>
            <a:ext cx="1685925" cy="685800"/>
          </a:xfrm>
          <a:prstGeom prst="homePlate">
            <a:avLst>
              <a:gd name="adj" fmla="val 20238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+ 10m</a:t>
            </a:r>
          </a:p>
        </p:txBody>
      </p:sp>
      <p:sp>
        <p:nvSpPr>
          <p:cNvPr id="22" name="Pentagon 21"/>
          <p:cNvSpPr/>
          <p:nvPr/>
        </p:nvSpPr>
        <p:spPr>
          <a:xfrm>
            <a:off x="611188" y="4165600"/>
            <a:ext cx="1685925" cy="685800"/>
          </a:xfrm>
          <a:prstGeom prst="homePlate">
            <a:avLst>
              <a:gd name="adj" fmla="val 20238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+ 30m</a:t>
            </a:r>
          </a:p>
        </p:txBody>
      </p:sp>
      <p:sp>
        <p:nvSpPr>
          <p:cNvPr id="23" name="Pentagon 22"/>
          <p:cNvSpPr/>
          <p:nvPr/>
        </p:nvSpPr>
        <p:spPr>
          <a:xfrm>
            <a:off x="611188" y="5003800"/>
            <a:ext cx="1685925" cy="685800"/>
          </a:xfrm>
          <a:prstGeom prst="homePlate">
            <a:avLst>
              <a:gd name="adj" fmla="val 20238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+ 1h</a:t>
            </a:r>
          </a:p>
        </p:txBody>
      </p:sp>
      <p:sp>
        <p:nvSpPr>
          <p:cNvPr id="24" name="Pentagon 23"/>
          <p:cNvSpPr/>
          <p:nvPr/>
        </p:nvSpPr>
        <p:spPr>
          <a:xfrm>
            <a:off x="611188" y="5842000"/>
            <a:ext cx="1685925" cy="685800"/>
          </a:xfrm>
          <a:prstGeom prst="homePlate">
            <a:avLst>
              <a:gd name="adj" fmla="val 20238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Rosi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+ 3h</a:t>
            </a:r>
          </a:p>
        </p:txBody>
      </p:sp>
      <p:sp>
        <p:nvSpPr>
          <p:cNvPr id="25" name="Pentagon 24"/>
          <p:cNvSpPr/>
          <p:nvPr/>
        </p:nvSpPr>
        <p:spPr>
          <a:xfrm>
            <a:off x="620713" y="1230313"/>
            <a:ext cx="1687512" cy="304800"/>
          </a:xfrm>
          <a:prstGeom prst="homePlate">
            <a:avLst>
              <a:gd name="adj" fmla="val 36905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PPAR</a:t>
            </a:r>
            <a:r>
              <a:rPr lang="en-US" sz="18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endParaRPr lang="en-US" sz="1800" b="1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20491" name="TextBox 27"/>
          <p:cNvSpPr txBox="1">
            <a:spLocks noChangeArrowheads="1"/>
          </p:cNvSpPr>
          <p:nvPr/>
        </p:nvSpPr>
        <p:spPr bwMode="auto">
          <a:xfrm>
            <a:off x="1295400" y="76200"/>
            <a:ext cx="647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Up Regulation of Transcription Due to </a:t>
            </a:r>
            <a:r>
              <a:rPr lang="en-US" b="1" dirty="0" err="1">
                <a:solidFill>
                  <a:srgbClr val="000000"/>
                </a:solidFill>
              </a:rPr>
              <a:t>Rosi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620713" y="849313"/>
            <a:ext cx="1687512" cy="304800"/>
          </a:xfrm>
          <a:prstGeom prst="homePlate">
            <a:avLst>
              <a:gd name="adj" fmla="val 36905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CEBP</a:t>
            </a:r>
            <a:r>
              <a:rPr lang="en-US" sz="1800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endParaRPr lang="en-US" sz="1800" b="1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15950" y="1666875"/>
            <a:ext cx="1685925" cy="685800"/>
          </a:xfrm>
          <a:prstGeom prst="homePlate">
            <a:avLst>
              <a:gd name="adj" fmla="val 20238"/>
            </a:avLst>
          </a:prstGeom>
          <a:solidFill>
            <a:srgbClr val="F2A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Pre-Adipocyte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4876800" y="14478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Fabp4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612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22437" y="825500"/>
            <a:ext cx="2468563" cy="3427413"/>
            <a:chOff x="1252971" y="825500"/>
            <a:chExt cx="2777143" cy="342798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971" y="1219266"/>
              <a:ext cx="2777143" cy="3034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1803042" y="825500"/>
              <a:ext cx="1643068" cy="381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Ppargc1b: ↑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332163" y="3371850"/>
            <a:ext cx="2459037" cy="3333750"/>
            <a:chOff x="3420514" y="3295650"/>
            <a:chExt cx="2765714" cy="333375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514" y="3668713"/>
              <a:ext cx="2765714" cy="29606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4088285" y="3295650"/>
              <a:ext cx="1440885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 err="1">
                  <a:solidFill>
                    <a:srgbClr val="000000"/>
                  </a:solidFill>
                  <a:latin typeface="Arial"/>
                  <a:cs typeface="Arial"/>
                </a:rPr>
                <a:t>Adipoq</a:t>
              </a:r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: ↑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588" y="550863"/>
            <a:ext cx="2119312" cy="6188075"/>
            <a:chOff x="2679" y="550331"/>
            <a:chExt cx="2383876" cy="6189136"/>
          </a:xfrm>
        </p:grpSpPr>
        <p:sp>
          <p:nvSpPr>
            <p:cNvPr id="21516" name="TextBox 15"/>
            <p:cNvSpPr txBox="1">
              <a:spLocks noChangeArrowheads="1"/>
            </p:cNvSpPr>
            <p:nvPr/>
          </p:nvSpPr>
          <p:spPr bwMode="auto">
            <a:xfrm>
              <a:off x="2679" y="550331"/>
              <a:ext cx="19245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b="1">
                  <a:cs typeface="Arial" charset="0"/>
                </a:rPr>
                <a:t>Log2-FoldChange</a:t>
              </a:r>
              <a:br>
                <a:rPr lang="en-US" sz="1400" b="1">
                  <a:cs typeface="Arial" charset="0"/>
                </a:rPr>
              </a:br>
              <a:r>
                <a:rPr lang="en-US" sz="1400" b="1">
                  <a:cs typeface="Arial" charset="0"/>
                </a:rPr>
                <a:t>in Gene Body</a:t>
              </a:r>
            </a:p>
          </p:txBody>
        </p:sp>
        <p:pic>
          <p:nvPicPr>
            <p:cNvPr id="21517" name="Picture 2" descr="Z:\home\heewlim\Research\GROseq\DGE_500_12k\logFC_FDR0.05.uniq_cn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1" t="10139" r="45895"/>
            <a:stretch>
              <a:fillRect/>
            </a:stretch>
          </p:blipFill>
          <p:spPr bwMode="auto">
            <a:xfrm>
              <a:off x="330200" y="1100667"/>
              <a:ext cx="76063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2" descr="Z:\home\heewlim\Research\GROseq\DGE_500_12k\logFC_FDR0.05.uniq_cn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44" b="90556"/>
            <a:stretch>
              <a:fillRect/>
            </a:stretch>
          </p:blipFill>
          <p:spPr bwMode="auto">
            <a:xfrm>
              <a:off x="1424530" y="6091767"/>
              <a:ext cx="9620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TextBox 21"/>
          <p:cNvSpPr txBox="1">
            <a:spLocks noChangeArrowheads="1"/>
          </p:cNvSpPr>
          <p:nvPr/>
        </p:nvSpPr>
        <p:spPr bwMode="auto">
          <a:xfrm>
            <a:off x="609600" y="0"/>
            <a:ext cx="803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</a:rPr>
              <a:t>Up and Down Regulation of Transcription Due to </a:t>
            </a:r>
            <a:r>
              <a:rPr lang="en-US" b="1" dirty="0" err="1">
                <a:solidFill>
                  <a:srgbClr val="000000"/>
                </a:solidFill>
              </a:rPr>
              <a:t>Rosi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410200" y="533400"/>
            <a:ext cx="1955800" cy="3276600"/>
            <a:chOff x="5944914" y="838200"/>
            <a:chExt cx="2200000" cy="32766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914" y="1177925"/>
              <a:ext cx="2200000" cy="2936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6323485" y="838200"/>
              <a:ext cx="1439286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Cited2: ↓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834188" y="3124200"/>
            <a:ext cx="2092325" cy="3409950"/>
            <a:chOff x="7687714" y="3124200"/>
            <a:chExt cx="2354286" cy="3409571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714" y="3505158"/>
              <a:ext cx="2354286" cy="3028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8152141" y="3124200"/>
              <a:ext cx="1439723" cy="3809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Cav1: ↓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45322" y="522553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567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990600" y="4495800"/>
            <a:ext cx="228600" cy="164568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0363" y="2660491"/>
            <a:ext cx="3398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1384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990600" y="1143000"/>
            <a:ext cx="180326" cy="324164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0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GROseq</a:t>
            </a:r>
            <a:r>
              <a:rPr lang="en-US" dirty="0" smtClean="0">
                <a:solidFill>
                  <a:schemeClr val="tx1"/>
                </a:solidFill>
              </a:rPr>
              <a:t> Profiles </a:t>
            </a:r>
            <a:r>
              <a:rPr lang="en-US" dirty="0" smtClean="0">
                <a:solidFill>
                  <a:schemeClr val="tx1"/>
                </a:solidFill>
              </a:rPr>
              <a:t>at TSS in </a:t>
            </a:r>
            <a:r>
              <a:rPr lang="en-US" dirty="0" smtClean="0">
                <a:solidFill>
                  <a:schemeClr val="tx1"/>
                </a:solidFill>
              </a:rPr>
              <a:t>Adipocyte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314" b="-8314"/>
          <a:stretch/>
        </p:blipFill>
        <p:spPr>
          <a:xfrm>
            <a:off x="1371600" y="1752600"/>
            <a:ext cx="6248400" cy="49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4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2004:Templates:Presentations:Designs:Bar Code</Template>
  <TotalTime>43601</TotalTime>
  <Words>962</Words>
  <Application>Microsoft Macintosh PowerPoint</Application>
  <PresentationFormat>On-screen Show (4:3)</PresentationFormat>
  <Paragraphs>294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Kyoung-Jae Won, Ph.D. Sep 8 2014   Genomics 2014</vt:lpstr>
      <vt:lpstr>Non-coding RNA Annotation in ENSEMBL</vt:lpstr>
      <vt:lpstr>Discussions</vt:lpstr>
      <vt:lpstr>Enhancer-driven RNAs (eRNAs) are an important factor for gene regulation  </vt:lpstr>
      <vt:lpstr>Transcription: An Understudied Step in Gene Regulation</vt:lpstr>
      <vt:lpstr>Thiazolidindiones (TZDs)</vt:lpstr>
      <vt:lpstr>PowerPoint Presentation</vt:lpstr>
      <vt:lpstr>PowerPoint Presentation</vt:lpstr>
      <vt:lpstr>GROseq Profiles at TSS in Adipocyte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leonardo elia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promoter/enhancer</dc:title>
  <dc:creator>leonardo elia</dc:creator>
  <cp:lastModifiedBy>Kyoung Jae Won</cp:lastModifiedBy>
  <cp:revision>706</cp:revision>
  <cp:lastPrinted>2010-04-24T14:07:48Z</cp:lastPrinted>
  <dcterms:created xsi:type="dcterms:W3CDTF">2011-07-05T08:47:43Z</dcterms:created>
  <dcterms:modified xsi:type="dcterms:W3CDTF">2014-09-08T16:24:35Z</dcterms:modified>
</cp:coreProperties>
</file>